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25" r:id="rId2"/>
    <p:sldId id="442" r:id="rId3"/>
    <p:sldId id="3848" r:id="rId4"/>
    <p:sldId id="3856" r:id="rId5"/>
    <p:sldId id="3861" r:id="rId6"/>
    <p:sldId id="3864" r:id="rId7"/>
    <p:sldId id="3866" r:id="rId8"/>
    <p:sldId id="3857" r:id="rId9"/>
    <p:sldId id="3860" r:id="rId10"/>
    <p:sldId id="3863" r:id="rId11"/>
    <p:sldId id="3865" r:id="rId12"/>
    <p:sldId id="58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XdsjbSN3Kp8CKmfLO7g4g==" hashData="ZOwx21xReHmrmo4lyUitRLCaCqpOIbZ9vHIr86/jdYAdEOQi0JLfxI2B6gf8HBlhvqOYn22Q0GmWxb49uhE8OA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40CA2C-D7A0-3D58-8479-1BBDF7BAD914}" name="Nicole Santos" initials="NS" userId="S::Nicole.Santos@watchguard.com::af2f4233-8509-4275-a895-0a226add0c71" providerId="AD"/>
  <p188:author id="{99F2A84F-138A-FC99-42FF-75BEEBEEAAF7}" name="David Busby" initials="DB" userId="S::David.Busby@watchguard.com::d8188d8b-8ff3-481e-a091-7364ed90ca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000"/>
    <a:srgbClr val="ACACAC"/>
    <a:srgbClr val="660700"/>
    <a:srgbClr val="2BBED8"/>
    <a:srgbClr val="000000"/>
    <a:srgbClr val="330200"/>
    <a:srgbClr val="B32317"/>
    <a:srgbClr val="00467F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3F21BB-421D-412B-87C5-D2101A386A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5685B-FADA-4113-BD66-64E0B5685E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333AC-B101-4B7D-8E50-F5FE5CA71A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3EC46-9BF6-41C9-8A3C-F168BD0F47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46C9-A2EC-4890-8236-7C33D7947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9356-61ED-4170-BD63-8EA893F9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4087-17AE-CF43-A0BD-ECFDB94F5A80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78E81-FCE8-D94A-B114-51B06508A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9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36B35D-55EA-45D4-A314-0BB692543F73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4404" y="4052387"/>
            <a:ext cx="6800051" cy="58727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2025 WatchGuard Technologies, Inc. All Rights Reserved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1130968"/>
            <a:ext cx="2182135" cy="4499810"/>
          </a:xfrm>
        </p:spPr>
        <p:txBody>
          <a:bodyPr wrap="square" anchor="ctr">
            <a:noAutofit/>
          </a:bodyPr>
          <a:lstStyle>
            <a:lvl1pPr algn="r">
              <a:defRPr sz="20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D3E85FA-4F25-4E0C-8477-612E8CFB3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and Pictur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0C14A-76CA-4266-9D5E-1116868E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4958037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ABCA7C5-B296-461D-9F4E-DD4495A89B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5793" y="1322362"/>
            <a:ext cx="5662079" cy="5092506"/>
          </a:xfrm>
          <a:ln w="12700">
            <a:solidFill>
              <a:srgbClr val="ACACAC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70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84299A-B8C0-45EA-B88B-2CE2DED5F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4B636B-144D-4507-A418-63041D5CA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8228415-8B51-411E-A5FA-13AC94271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1802811"/>
            <a:ext cx="2632441" cy="370544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39ED645-6FDD-494C-B0C7-B7195F9C6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2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ECE201-B691-45BE-AA22-6012F21D63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8504407"/>
              </p:ext>
            </p:extLst>
          </p:nvPr>
        </p:nvGraphicFramePr>
        <p:xfrm>
          <a:off x="2158815" y="1560984"/>
          <a:ext cx="7874370" cy="46222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24790">
                  <a:extLst>
                    <a:ext uri="{9D8B030D-6E8A-4147-A177-3AD203B41FA5}">
                      <a16:colId xmlns:a16="http://schemas.microsoft.com/office/drawing/2014/main" val="4170995988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3319331502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498230570"/>
                    </a:ext>
                  </a:extLst>
                </a:gridCol>
              </a:tblGrid>
              <a:tr h="725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5103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5306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357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0232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16172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263520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84039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3265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08255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3F40B94-5B47-4AC2-BFF7-FDA1DB31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2025 WatchGuard Technologies, Inc.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209D0-F100-4AA1-B9BC-669E0481EE7C}"/>
              </a:ext>
            </a:extLst>
          </p:cNvPr>
          <p:cNvSpPr txBox="1"/>
          <p:nvPr userDrawn="1"/>
        </p:nvSpPr>
        <p:spPr>
          <a:xfrm>
            <a:off x="6744615" y="3013502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800" b="0" i="0" u="none" strike="noStrike" kern="1200" cap="all" spc="0" normalizeH="0" baseline="0" noProof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364699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orld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070919"/>
            <a:ext cx="7404101" cy="5696712"/>
          </a:xfrm>
        </p:spPr>
        <p:txBody>
          <a:bodyPr anchor="t" anchorCtr="0"/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0696" y="5961839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00643C9-6ACF-4A4A-9ED0-42334EB899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7863" y="6310431"/>
            <a:ext cx="11885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0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99E04F-A9DC-4552-BDA3-A23AE31C0D2F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09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5A81C4-4F7F-4242-A5A7-8410A48239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92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UI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AB98BA-99BD-47CC-943D-98D973F8B43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40715" y="1322361"/>
            <a:ext cx="8894228" cy="5003003"/>
          </a:xfrm>
          <a:ln w="12700">
            <a:solidFill>
              <a:srgbClr val="ACACAC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43CF23-A405-4C51-9788-41E146DAEAC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25713" y="1322361"/>
            <a:ext cx="2920878" cy="5380443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64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Pictur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36ECD-5AF2-471E-BE40-E75FEC8F83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75F0B-301C-4690-8E9E-AC18F29A1F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5793" y="1322362"/>
            <a:ext cx="5662079" cy="5092506"/>
          </a:xfrm>
          <a:ln w="12700">
            <a:solidFill>
              <a:srgbClr val="ACACAC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837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EEB648-B4F1-476E-9AB4-2E86BEE2E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1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L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8005"/>
          </a:xfrm>
        </p:spPr>
        <p:txBody>
          <a:bodyPr anchor="t" anchorCtr="0">
            <a:normAutofit/>
          </a:bodyPr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273A-30DA-4063-AF64-0384BA1B9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400" y="1070919"/>
            <a:ext cx="2790825" cy="646331"/>
          </a:xfrm>
          <a:solidFill>
            <a:srgbClr val="000000">
              <a:alpha val="69804"/>
            </a:srgbClr>
          </a:solidFill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/>
              <a:t>Optional side text for lab information</a:t>
            </a:r>
          </a:p>
        </p:txBody>
      </p:sp>
    </p:spTree>
    <p:extLst>
      <p:ext uri="{BB962C8B-B14F-4D97-AF65-F5344CB8AC3E}">
        <p14:creationId xmlns:p14="http://schemas.microsoft.com/office/powerpoint/2010/main" val="14353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14" r:id="rId2"/>
    <p:sldLayoutId id="2147483715" r:id="rId3"/>
    <p:sldLayoutId id="2147483716" r:id="rId4"/>
    <p:sldLayoutId id="2147483718" r:id="rId5"/>
    <p:sldLayoutId id="2147483710" r:id="rId6"/>
    <p:sldLayoutId id="2147483709" r:id="rId7"/>
    <p:sldLayoutId id="2147483675" r:id="rId8"/>
    <p:sldLayoutId id="2147483708" r:id="rId9"/>
    <p:sldLayoutId id="2147483672" r:id="rId10"/>
    <p:sldLayoutId id="2147483688" r:id="rId11"/>
    <p:sldLayoutId id="2147483713" r:id="rId12"/>
    <p:sldLayoutId id="2147483678" r:id="rId13"/>
    <p:sldLayoutId id="2147483679" r:id="rId14"/>
    <p:sldLayoutId id="2147483687" r:id="rId15"/>
    <p:sldLayoutId id="2147483680" r:id="rId16"/>
    <p:sldLayoutId id="2147483711" r:id="rId17"/>
    <p:sldLayoutId id="2147483717" r:id="rId18"/>
    <p:sldLayoutId id="214748371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2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0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001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430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002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.pandasecurity.com/aether/?product=AD360&amp;lang=en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A4B5-666B-4BFF-AD33-8D273933A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4404" y="2644170"/>
            <a:ext cx="6800051" cy="1569660"/>
          </a:xfrm>
        </p:spPr>
        <p:txBody>
          <a:bodyPr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Introduction to </a:t>
            </a:r>
            <a:r>
              <a:rPr lang="en-US" dirty="0" err="1">
                <a:latin typeface="Open Sans"/>
                <a:ea typeface="Open Sans"/>
                <a:cs typeface="Open Sans"/>
              </a:rPr>
              <a:t>Aether</a:t>
            </a:r>
            <a:r>
              <a:rPr lang="en-US" dirty="0">
                <a:latin typeface="Open Sans"/>
                <a:ea typeface="Open Sans"/>
                <a:cs typeface="Open Sans"/>
              </a:rPr>
              <a:t> 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6C22F-2B84-42D9-99E5-5ED8FFDF3002}"/>
              </a:ext>
            </a:extLst>
          </p:cNvPr>
          <p:cNvSpPr txBox="1"/>
          <p:nvPr/>
        </p:nvSpPr>
        <p:spPr>
          <a:xfrm>
            <a:off x="8017727" y="6202154"/>
            <a:ext cx="417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rgbClr val="2BBE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Updated: </a:t>
            </a:r>
            <a:r>
              <a:rPr lang="en-US" i="1">
                <a:solidFill>
                  <a:srgbClr val="2BBE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 February </a:t>
            </a:r>
            <a:r>
              <a:rPr lang="en-US" i="1" dirty="0">
                <a:solidFill>
                  <a:srgbClr val="2BBE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2025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864B2B5-438A-922C-056A-2AF1C4E58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4477" y="4157683"/>
            <a:ext cx="6800051" cy="587277"/>
          </a:xfrm>
        </p:spPr>
        <p:txBody>
          <a:bodyPr/>
          <a:lstStyle/>
          <a:p>
            <a:r>
              <a:rPr lang="en-US" dirty="0"/>
              <a:t>Endpoint Security – Friends </a:t>
            </a:r>
            <a:r>
              <a:rPr lang="en-US"/>
              <a:t>&amp; Family</a:t>
            </a:r>
          </a:p>
        </p:txBody>
      </p:sp>
    </p:spTree>
    <p:extLst>
      <p:ext uri="{BB962C8B-B14F-4D97-AF65-F5344CB8AC3E}">
        <p14:creationId xmlns:p14="http://schemas.microsoft.com/office/powerpoint/2010/main" val="400487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AB930-603A-E6D0-9946-9815FFE8A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351-0391-7240-47DC-2D4B50AFE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Disable AutoPlay and </a:t>
            </a:r>
            <a:r>
              <a:rPr lang="en-US" dirty="0" err="1"/>
              <a:t>AutoRun</a:t>
            </a:r>
            <a:r>
              <a:rPr lang="en-US" dirty="0"/>
              <a:t> on External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196CE-232C-C2F6-D75D-DBE83CDD9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disable AutoPlay on removable storage devices: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From the Endpoint Security UI, select </a:t>
            </a:r>
            <a:r>
              <a:rPr lang="en-US" b="1" dirty="0"/>
              <a:t>Settings &gt; Workstations and Servers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the security settings profile to edit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dirty="0"/>
              <a:t>Device Control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Enable the </a:t>
            </a:r>
            <a:r>
              <a:rPr lang="en-US" b="1" dirty="0"/>
              <a:t>Enable Device Control</a:t>
            </a:r>
            <a:r>
              <a:rPr lang="en-US" dirty="0"/>
              <a:t> toggle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Enable the </a:t>
            </a:r>
            <a:r>
              <a:rPr lang="en-US" b="1" dirty="0"/>
              <a:t>Disable AutoPlay on Removable Storage Devices</a:t>
            </a:r>
            <a:r>
              <a:rPr lang="en-US" dirty="0"/>
              <a:t> toggle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2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D04CA-0233-5116-285F-73155A01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Server Connection Status for Mac and Linux Computers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C4994-8203-AE8E-A260-6E810EA93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configure automatic signature file updates on Windows, Linux and Mac computers in a workstations and servers settings profile</a:t>
            </a:r>
          </a:p>
          <a:p>
            <a:r>
              <a:rPr lang="en-US" dirty="0"/>
              <a:t>Status of the connection with the knowledge servers now shows for Mac and Linux computers on the computer details page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 the Risks settings page, the </a:t>
            </a:r>
            <a:r>
              <a:rPr lang="en-US" b="1" dirty="0"/>
              <a:t>No connectivity to knowledge servers </a:t>
            </a:r>
            <a:r>
              <a:rPr lang="en-US" dirty="0"/>
              <a:t>risk also applies to Mac and Linux computers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32E9E-7046-0BF8-3411-1DB7119A1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505" y="3331396"/>
            <a:ext cx="5752381" cy="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4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0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6712"/>
          </a:xfrm>
        </p:spPr>
        <p:txBody>
          <a:bodyPr anchor="t">
            <a:normAutofit fontScale="92500" lnSpcReduction="10000"/>
          </a:bodyPr>
          <a:lstStyle/>
          <a:p>
            <a:pPr marL="342900" indent="-342900">
              <a:lnSpc>
                <a:spcPct val="11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2400" dirty="0"/>
              <a:t>The images in this presentation show updates to WatchGuard Endpoint Security (Advanced EPDR, EPDR, EDR, and EPP)</a:t>
            </a:r>
          </a:p>
          <a:p>
            <a:pPr marL="342900" indent="-342900">
              <a:lnSpc>
                <a:spcPct val="11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2400" dirty="0"/>
              <a:t>The changes described also apply to: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200" dirty="0"/>
              <a:t>Adaptive Defense / Adaptive Defense 360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200" dirty="0"/>
              <a:t>Endpoint Protection / Endpoint Protection Plus</a:t>
            </a:r>
          </a:p>
          <a:p>
            <a:pPr marL="342900" indent="-342900">
              <a:lnSpc>
                <a:spcPct val="11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2400" dirty="0"/>
              <a:t>This presentation does not describe: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200" dirty="0"/>
              <a:t>Changes before </a:t>
            </a:r>
            <a:r>
              <a:rPr lang="en-US" sz="2200" dirty="0" err="1"/>
              <a:t>Aether</a:t>
            </a:r>
            <a:r>
              <a:rPr lang="en-US" sz="2200" dirty="0"/>
              <a:t> 17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200" dirty="0"/>
              <a:t>Panda Partner Center or </a:t>
            </a:r>
            <a:r>
              <a:rPr lang="en-US" sz="2200" dirty="0" err="1"/>
              <a:t>Aether</a:t>
            </a:r>
            <a:r>
              <a:rPr lang="en-US" sz="2200" dirty="0"/>
              <a:t> for Partners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200" dirty="0" err="1"/>
              <a:t>Cytomic</a:t>
            </a:r>
            <a:r>
              <a:rPr lang="en-US" sz="2200" dirty="0"/>
              <a:t> products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200" dirty="0"/>
              <a:t>Some minor bug fixes</a:t>
            </a:r>
          </a:p>
          <a:p>
            <a:pPr marL="342900" indent="-342900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2400" dirty="0"/>
              <a:t>For a complete list of enhancements and resolved issues, go to the Release Notes</a:t>
            </a:r>
          </a:p>
          <a:p>
            <a:pPr marL="800100" lvl="1" indent="-342900">
              <a:buSzPct val="110000"/>
            </a:pPr>
            <a:r>
              <a:rPr lang="en-US" dirty="0">
                <a:hlinkClick r:id="rId2"/>
              </a:rPr>
              <a:t>Adaptive Defense 360 Release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60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D28FC-0E2D-5A16-9EDA-5028B8CBD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E0DAABC-5D36-B563-BBB8-CA3BB735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Aether</a:t>
            </a:r>
            <a:r>
              <a:rPr lang="en-US" dirty="0"/>
              <a:t> 17 Update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F3DF9E2-02FB-E495-9F41-618ED66DD46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This update includes:</a:t>
            </a:r>
          </a:p>
          <a:p>
            <a:pPr lvl="1"/>
            <a:r>
              <a:rPr lang="en-US" dirty="0"/>
              <a:t>Zero Trust Application Services – Reclassification Time</a:t>
            </a:r>
          </a:p>
          <a:p>
            <a:pPr lvl="2"/>
            <a:r>
              <a:rPr lang="en-US" dirty="0"/>
              <a:t>Zero Trust Reclassification Notifications</a:t>
            </a:r>
          </a:p>
          <a:p>
            <a:pPr lvl="1"/>
            <a:r>
              <a:rPr lang="en-US" dirty="0"/>
              <a:t>Authorized Files Created by Authorized MSI and EXE Files</a:t>
            </a:r>
          </a:p>
          <a:p>
            <a:pPr lvl="1"/>
            <a:r>
              <a:rPr lang="en-US" dirty="0"/>
              <a:t>Remote Uninstallation for Mac and Linux Computers</a:t>
            </a:r>
          </a:p>
          <a:p>
            <a:pPr lvl="1"/>
            <a:r>
              <a:rPr lang="en-US" dirty="0"/>
              <a:t>Advanced Security Policies Alerts</a:t>
            </a:r>
          </a:p>
          <a:p>
            <a:pPr lvl="1"/>
            <a:r>
              <a:rPr lang="en-US" dirty="0"/>
              <a:t>Disable AutoPlay and </a:t>
            </a:r>
            <a:r>
              <a:rPr lang="en-US" dirty="0" err="1"/>
              <a:t>AutoRun</a:t>
            </a:r>
            <a:r>
              <a:rPr lang="en-US" dirty="0"/>
              <a:t> on External Devices</a:t>
            </a:r>
          </a:p>
          <a:p>
            <a:pPr lvl="1"/>
            <a:r>
              <a:rPr lang="en-US" dirty="0"/>
              <a:t>Knowledge Server Connection Status for Mac and Linux Computers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7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52143-5068-D723-D4BC-3DEA88C6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Trust Application Service – Reclassification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8EDDF-51B3-8516-A888-ED405E10E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In the </a:t>
            </a:r>
            <a:r>
              <a:rPr lang="en-US" b="1" dirty="0">
                <a:latin typeface="Open Sans"/>
                <a:ea typeface="Open Sans"/>
                <a:cs typeface="Open Sans"/>
              </a:rPr>
              <a:t>History of Blocked Programs </a:t>
            </a:r>
            <a:r>
              <a:rPr lang="en-US" dirty="0">
                <a:latin typeface="Open Sans"/>
                <a:ea typeface="Open Sans"/>
                <a:cs typeface="Open Sans"/>
              </a:rPr>
              <a:t>list, you can see programs that were blocked during classification and then reclassified as </a:t>
            </a:r>
            <a:r>
              <a:rPr lang="en-US" dirty="0" err="1">
                <a:latin typeface="Open Sans"/>
                <a:ea typeface="Open Sans"/>
                <a:cs typeface="Open Sans"/>
              </a:rPr>
              <a:t>goodware</a:t>
            </a:r>
            <a:endParaRPr lang="en-US" dirty="0">
              <a:latin typeface="Open Sans"/>
              <a:ea typeface="Open Sans"/>
              <a:cs typeface="Open Sans"/>
            </a:endParaRPr>
          </a:p>
          <a:p>
            <a:r>
              <a:rPr lang="en-US" dirty="0">
                <a:latin typeface="Open Sans"/>
                <a:ea typeface="Open Sans"/>
                <a:cs typeface="Open Sans"/>
              </a:rPr>
              <a:t>The time required to reclassify the blocked program is now shown in the </a:t>
            </a:r>
            <a:r>
              <a:rPr lang="en-US" b="1" dirty="0">
                <a:latin typeface="Open Sans"/>
                <a:ea typeface="Open Sans"/>
                <a:cs typeface="Open Sans"/>
              </a:rPr>
              <a:t>Reclassification Time </a:t>
            </a:r>
            <a:r>
              <a:rPr lang="en-US" dirty="0">
                <a:latin typeface="Open Sans"/>
                <a:ea typeface="Open Sans"/>
                <a:cs typeface="Open Sans"/>
              </a:rPr>
              <a:t>column</a:t>
            </a:r>
          </a:p>
          <a:p>
            <a:r>
              <a:rPr lang="en-US" dirty="0">
                <a:latin typeface="Open Sans"/>
                <a:ea typeface="Open Sans"/>
                <a:cs typeface="Open Sans"/>
              </a:rPr>
              <a:t>On the </a:t>
            </a:r>
            <a:r>
              <a:rPr lang="en-US" b="1" dirty="0">
                <a:latin typeface="Open Sans"/>
                <a:ea typeface="Open Sans"/>
                <a:cs typeface="Open Sans"/>
              </a:rPr>
              <a:t>Blocked Program Details </a:t>
            </a:r>
            <a:r>
              <a:rPr lang="en-US" dirty="0">
                <a:latin typeface="Open Sans"/>
                <a:ea typeface="Open Sans"/>
                <a:cs typeface="Open Sans"/>
              </a:rPr>
              <a:t>page, you can now see classification information for the program, including:</a:t>
            </a:r>
          </a:p>
          <a:p>
            <a:pPr lvl="1"/>
            <a:r>
              <a:rPr lang="en-US" b="1" dirty="0">
                <a:latin typeface="Open Sans"/>
                <a:ea typeface="Open Sans"/>
                <a:cs typeface="Open Sans"/>
              </a:rPr>
              <a:t>Classification Technique</a:t>
            </a:r>
            <a:r>
              <a:rPr lang="en-US" dirty="0">
                <a:latin typeface="Open Sans"/>
                <a:ea typeface="Open Sans"/>
                <a:cs typeface="Open Sans"/>
              </a:rPr>
              <a:t> – How the unknown program was classified (automatically by WatchGuard Collective Intelligence or manually by WatchGuard Lab technicians)</a:t>
            </a:r>
          </a:p>
          <a:p>
            <a:pPr lvl="1"/>
            <a:r>
              <a:rPr lang="en-US" b="1" dirty="0">
                <a:latin typeface="Open Sans"/>
                <a:ea typeface="Open Sans"/>
                <a:cs typeface="Open Sans"/>
              </a:rPr>
              <a:t>Reclassification Completed</a:t>
            </a:r>
            <a:r>
              <a:rPr lang="en-US" dirty="0">
                <a:latin typeface="Open Sans"/>
                <a:ea typeface="Open Sans"/>
                <a:cs typeface="Open Sans"/>
              </a:rPr>
              <a:t> – The date and time when reclassification completed</a:t>
            </a:r>
          </a:p>
          <a:p>
            <a:pPr lvl="1"/>
            <a:r>
              <a:rPr lang="en-US" b="1" dirty="0">
                <a:latin typeface="Open Sans"/>
                <a:ea typeface="Open Sans"/>
                <a:cs typeface="Open Sans"/>
              </a:rPr>
              <a:t>Reclassification Time</a:t>
            </a:r>
            <a:r>
              <a:rPr lang="en-US" dirty="0">
                <a:latin typeface="Open Sans"/>
                <a:ea typeface="Open Sans"/>
                <a:cs typeface="Open Sans"/>
              </a:rPr>
              <a:t> – The time it took Endpoint Security to classify the unknown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50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D6A9D-359A-DDCF-336B-9616773ED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Trust Reclassification Notifications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424BC-D3A3-0DD2-395F-CE873DFA3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workstation and servers settings profile, when you enable the </a:t>
            </a:r>
            <a:r>
              <a:rPr lang="en-US" b="1" dirty="0"/>
              <a:t>Report blocking to computer users</a:t>
            </a:r>
            <a:r>
              <a:rPr lang="en-US" dirty="0"/>
              <a:t> toggle, the user receives a notification when a program is blocked</a:t>
            </a:r>
          </a:p>
          <a:p>
            <a:pPr lvl="1"/>
            <a:r>
              <a:rPr lang="en-US" dirty="0"/>
              <a:t>This includes notifications when an unknown program is blocked pending classification</a:t>
            </a:r>
          </a:p>
          <a:p>
            <a:pPr lvl="1"/>
            <a:r>
              <a:rPr lang="en-US" dirty="0"/>
              <a:t>A new notification is now sent when the blocked program is reclassified as </a:t>
            </a:r>
            <a:r>
              <a:rPr lang="en-US" dirty="0" err="1"/>
              <a:t>goodware</a:t>
            </a:r>
            <a:endParaRPr lang="en-US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24AF1764-6400-6031-FF93-373A32F49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341" y="352152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3A76D89D-A3EC-E58B-38EF-9B78E6399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341" y="3978727"/>
            <a:ext cx="59436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36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74F5E-7D15-8183-BFB1-92120104F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Authorized Files Created by Authorized MSI and EXE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061DD-15B7-2E54-3068-A4F611451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Authorized software settings enable you to approve the execution of executable binary files, excluding script files, standalone DLLs, and other files</a:t>
            </a:r>
          </a:p>
          <a:p>
            <a:r>
              <a:rPr lang="en-US" dirty="0"/>
              <a:t>If Endpoint Security blocks a program because it downloads an unknown DLL, you can authorize the executable file specified in the pop-up message shown on the user computer</a:t>
            </a:r>
          </a:p>
          <a:p>
            <a:pPr lvl="1"/>
            <a:r>
              <a:rPr lang="en-US" dirty="0"/>
              <a:t>After the program is authorized, all DLL files and resources that it uses are also authorized</a:t>
            </a:r>
          </a:p>
          <a:p>
            <a:r>
              <a:rPr lang="en-US"/>
              <a:t>This </a:t>
            </a:r>
            <a:r>
              <a:rPr lang="en-US" dirty="0"/>
              <a:t>same behavior now applies to files that originate from an authorized MSI installer or self-extracting EXE file</a:t>
            </a:r>
          </a:p>
          <a:p>
            <a:pPr lvl="1"/>
            <a:r>
              <a:rPr lang="en-US" dirty="0"/>
              <a:t>Processes created by the MSI or EXE file are also authorized</a:t>
            </a:r>
          </a:p>
        </p:txBody>
      </p:sp>
    </p:spTree>
    <p:extLst>
      <p:ext uri="{BB962C8B-B14F-4D97-AF65-F5344CB8AC3E}">
        <p14:creationId xmlns:p14="http://schemas.microsoft.com/office/powerpoint/2010/main" val="12860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80F4-BC58-53AB-BDFD-7954DD02D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Uninstallation for Linux and Mac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3B68D-E44B-176E-F8F0-886DBCACE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6103219" cy="4999021"/>
          </a:xfrm>
        </p:spPr>
        <p:txBody>
          <a:bodyPr/>
          <a:lstStyle/>
          <a:p>
            <a:r>
              <a:rPr lang="en-US" dirty="0"/>
              <a:t>You can now remove the Linux and Mac computers from the management UI and uninstall the WatchGuard Agent and Endpoint Security remotely</a:t>
            </a:r>
          </a:p>
          <a:p>
            <a:r>
              <a:rPr lang="en-US" dirty="0"/>
              <a:t>When you uninstall the WatchGuard Agent, components such as the </a:t>
            </a:r>
            <a:r>
              <a:rPr lang="en-US" dirty="0" err="1"/>
              <a:t>FireCloud</a:t>
            </a:r>
            <a:r>
              <a:rPr lang="en-US" dirty="0"/>
              <a:t> Connection Manager or the </a:t>
            </a:r>
            <a:r>
              <a:rPr lang="en-US" dirty="0" err="1"/>
              <a:t>ThreatSync</a:t>
            </a:r>
            <a:r>
              <a:rPr lang="en-US" dirty="0"/>
              <a:t>+ NDR Collections Agent are also uninstalled</a:t>
            </a:r>
          </a:p>
          <a:p>
            <a:r>
              <a:rPr lang="en-US" dirty="0"/>
              <a:t>Remote uninstallation from the management UI is only available for Mac computers that run Monterrey, Ventura, Sonoma, or Sequoia operating systems</a:t>
            </a:r>
          </a:p>
          <a:p>
            <a:pPr lvl="1"/>
            <a:r>
              <a:rPr lang="en-US" dirty="0"/>
              <a:t>Earlier versions of the macOS are not supported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66096A-1D19-B305-216E-12484350A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012" y="1322362"/>
            <a:ext cx="4524226" cy="334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2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B9CE7-A333-0AB7-2494-82A79B173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1AA1A-B85D-B1D4-9E76-B6561C039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Security Policies – Grouped 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BF808-E048-22CB-23E4-B5FA9A7DF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On the </a:t>
            </a:r>
            <a:r>
              <a:rPr lang="en-US" b="1" dirty="0">
                <a:latin typeface="Open Sans"/>
                <a:ea typeface="Open Sans"/>
                <a:cs typeface="Open Sans"/>
              </a:rPr>
              <a:t>Security</a:t>
            </a:r>
            <a:r>
              <a:rPr lang="en-US" dirty="0">
                <a:latin typeface="Open Sans"/>
                <a:ea typeface="Open Sans"/>
                <a:cs typeface="Open Sans"/>
              </a:rPr>
              <a:t> dashboard for Advanced EPDR, the </a:t>
            </a:r>
            <a:r>
              <a:rPr lang="en-US" b="1" dirty="0">
                <a:latin typeface="Open Sans"/>
                <a:ea typeface="Open Sans"/>
                <a:cs typeface="Open Sans"/>
              </a:rPr>
              <a:t>Detections by Advanced Security Policies </a:t>
            </a:r>
            <a:r>
              <a:rPr lang="en-US" dirty="0">
                <a:latin typeface="Open Sans"/>
                <a:ea typeface="Open Sans"/>
                <a:cs typeface="Open Sans"/>
              </a:rPr>
              <a:t>tile shows the number of blocked suspicious scripts and unknown programs that used advanced infection techniques</a:t>
            </a:r>
          </a:p>
          <a:p>
            <a:pPr lvl="1"/>
            <a:r>
              <a:rPr lang="en-US" dirty="0">
                <a:latin typeface="Open Sans"/>
                <a:ea typeface="Open Sans"/>
                <a:cs typeface="Open Sans"/>
              </a:rPr>
              <a:t>To prevent the same detection from appearing many times, Advanced EPDR reports the first detection separately</a:t>
            </a:r>
          </a:p>
          <a:p>
            <a:pPr lvl="1"/>
            <a:r>
              <a:rPr lang="en-US" dirty="0">
                <a:latin typeface="Open Sans"/>
                <a:ea typeface="Open Sans"/>
                <a:cs typeface="Open Sans"/>
              </a:rPr>
              <a:t>Detections of the same type that are made every hour after the first detection are grouped together in a single detection</a:t>
            </a:r>
          </a:p>
        </p:txBody>
      </p:sp>
    </p:spTree>
    <p:extLst>
      <p:ext uri="{BB962C8B-B14F-4D97-AF65-F5344CB8AC3E}">
        <p14:creationId xmlns:p14="http://schemas.microsoft.com/office/powerpoint/2010/main" val="76719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F7818-1AAD-52FC-51A9-449533D99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Disable AutoPlay and </a:t>
            </a:r>
            <a:r>
              <a:rPr lang="en-US" dirty="0" err="1"/>
              <a:t>AutoRun</a:t>
            </a:r>
            <a:r>
              <a:rPr lang="en-US" dirty="0"/>
              <a:t> on External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C3C3C-B9B6-EF25-6690-49E88AF27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disable AutoPlay and </a:t>
            </a:r>
            <a:r>
              <a:rPr lang="en-US" dirty="0" err="1"/>
              <a:t>AutoRun</a:t>
            </a:r>
            <a:r>
              <a:rPr lang="en-US" dirty="0"/>
              <a:t> on removable storage devices</a:t>
            </a:r>
          </a:p>
          <a:p>
            <a:r>
              <a:rPr lang="en-US" dirty="0"/>
              <a:t>When you disable AutoPlay, the Windows operating system blocks the </a:t>
            </a:r>
            <a:r>
              <a:rPr lang="en-US" b="1" dirty="0"/>
              <a:t>autorun.inf</a:t>
            </a:r>
            <a:r>
              <a:rPr lang="en-US" dirty="0"/>
              <a:t> file on storage devices and does not automatically run the predefined application or action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F60E5F-CFE3-9108-9AB1-AE61C04D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983" y="3462830"/>
            <a:ext cx="7712108" cy="27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7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tchGuard">
  <a:themeElements>
    <a:clrScheme name="WatchGuard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F89829"/>
      </a:accent1>
      <a:accent2>
        <a:srgbClr val="FF000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FF0000"/>
      </a:hlink>
      <a:folHlink>
        <a:srgbClr val="FF0000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noFill/>
        <a:ln w="38100">
          <a:solidFill>
            <a:schemeClr val="accent1"/>
          </a:solidFill>
        </a:ln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82D71096-A53A-4985-8E7F-EA3A0C952920}" vid="{72EEFD11-0377-4CDC-9019-0027D75D31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PPT Template rev 4-21 (1)</Template>
  <TotalTime>552</TotalTime>
  <Words>758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Geneva</vt:lpstr>
      <vt:lpstr>Open Sans</vt:lpstr>
      <vt:lpstr>Wingdings</vt:lpstr>
      <vt:lpstr>WatchGuard</vt:lpstr>
      <vt:lpstr>Introduction to Aether 17</vt:lpstr>
      <vt:lpstr>Introduction</vt:lpstr>
      <vt:lpstr>Aether 17 Update</vt:lpstr>
      <vt:lpstr>Zero Trust Application Service – Reclassification Time</vt:lpstr>
      <vt:lpstr>Zero Trust Reclassification Notifications</vt:lpstr>
      <vt:lpstr>Authorized Files Created by Authorized MSI and EXE Files</vt:lpstr>
      <vt:lpstr>Remote Uninstallation for Linux and Mac Computers</vt:lpstr>
      <vt:lpstr>Advanced Security Policies – Grouped Alerts</vt:lpstr>
      <vt:lpstr>Disable AutoPlay and AutoRun on External Devices</vt:lpstr>
      <vt:lpstr>Disable AutoPlay and AutoRun on External Devices</vt:lpstr>
      <vt:lpstr>Knowledge Server Connection Status for Mac and Linux Computers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What's New in Aether 16</dc:title>
  <dc:creator>Nicole Santos</dc:creator>
  <cp:lastModifiedBy>Jen Mosinski</cp:lastModifiedBy>
  <cp:revision>294</cp:revision>
  <dcterms:created xsi:type="dcterms:W3CDTF">2021-10-28T20:13:45Z</dcterms:created>
  <dcterms:modified xsi:type="dcterms:W3CDTF">2025-02-28T19:36:18Z</dcterms:modified>
</cp:coreProperties>
</file>