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25" r:id="rId2"/>
    <p:sldId id="442" r:id="rId3"/>
    <p:sldId id="3848" r:id="rId4"/>
    <p:sldId id="622" r:id="rId5"/>
    <p:sldId id="623" r:id="rId6"/>
    <p:sldId id="624" r:id="rId7"/>
    <p:sldId id="625" r:id="rId8"/>
    <p:sldId id="626" r:id="rId9"/>
    <p:sldId id="620" r:id="rId10"/>
    <p:sldId id="619" r:id="rId11"/>
    <p:sldId id="627" r:id="rId12"/>
    <p:sldId id="3838" r:id="rId13"/>
    <p:sldId id="583" r:id="rId14"/>
    <p:sldId id="592" r:id="rId15"/>
    <p:sldId id="3839" r:id="rId16"/>
    <p:sldId id="586" r:id="rId17"/>
    <p:sldId id="587" r:id="rId18"/>
    <p:sldId id="588" r:id="rId19"/>
    <p:sldId id="589" r:id="rId20"/>
    <p:sldId id="3840" r:id="rId21"/>
    <p:sldId id="590" r:id="rId22"/>
    <p:sldId id="594" r:id="rId23"/>
    <p:sldId id="597" r:id="rId24"/>
    <p:sldId id="595" r:id="rId25"/>
    <p:sldId id="596" r:id="rId26"/>
    <p:sldId id="598" r:id="rId27"/>
    <p:sldId id="591" r:id="rId28"/>
    <p:sldId id="584" r:id="rId29"/>
    <p:sldId id="3799" r:id="rId30"/>
    <p:sldId id="3779" r:id="rId31"/>
    <p:sldId id="3786" r:id="rId32"/>
    <p:sldId id="686" r:id="rId33"/>
    <p:sldId id="3800" r:id="rId34"/>
    <p:sldId id="3792" r:id="rId35"/>
    <p:sldId id="3809" r:id="rId36"/>
    <p:sldId id="3810" r:id="rId37"/>
    <p:sldId id="3787" r:id="rId38"/>
    <p:sldId id="3811" r:id="rId39"/>
    <p:sldId id="3791" r:id="rId40"/>
    <p:sldId id="3801" r:id="rId41"/>
    <p:sldId id="3781" r:id="rId42"/>
    <p:sldId id="3790" r:id="rId43"/>
    <p:sldId id="3794" r:id="rId44"/>
    <p:sldId id="3802" r:id="rId45"/>
    <p:sldId id="3785" r:id="rId46"/>
    <p:sldId id="3803" r:id="rId47"/>
    <p:sldId id="3798" r:id="rId48"/>
    <p:sldId id="3821" r:id="rId49"/>
    <p:sldId id="3797" r:id="rId50"/>
    <p:sldId id="3804" r:id="rId51"/>
    <p:sldId id="3820" r:id="rId52"/>
    <p:sldId id="580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YuUG38HJNOsO5mjt4BW0w==" hashData="SbZPgGIm/OIxKV5+CH7utyLeOHa9GsXV0dok9PnwNJZKVgBHyQIFWbXy2rBEbtjfzjrtn1CGmBKCif8cl1gzyw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40CA2C-D7A0-3D58-8479-1BBDF7BAD914}" name="Nicole Santos" initials="NS" userId="S::Nicole.Santos@watchguard.com::af2f4233-8509-4275-a895-0a226add0c71" providerId="AD"/>
  <p188:author id="{99F2A84F-138A-FC99-42FF-75BEEBEEAAF7}" name="David Busby" initials="DB" userId="S::David.Busby@watchguard.com::d8188d8b-8ff3-481e-a091-7364ed90ca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000"/>
    <a:srgbClr val="ACACAC"/>
    <a:srgbClr val="660700"/>
    <a:srgbClr val="2BBED8"/>
    <a:srgbClr val="000000"/>
    <a:srgbClr val="330200"/>
    <a:srgbClr val="B32317"/>
    <a:srgbClr val="00467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2" autoAdjust="0"/>
    <p:restoredTop sz="96283" autoAdjust="0"/>
  </p:normalViewPr>
  <p:slideViewPr>
    <p:cSldViewPr snapToGrid="0" snapToObjects="1">
      <p:cViewPr varScale="1">
        <p:scale>
          <a:sx n="103" d="100"/>
          <a:sy n="103" d="100"/>
        </p:scale>
        <p:origin x="498" y="102"/>
      </p:cViewPr>
      <p:guideLst/>
    </p:cSldViewPr>
  </p:slideViewPr>
  <p:outlineViewPr>
    <p:cViewPr>
      <p:scale>
        <a:sx n="33" d="100"/>
        <a:sy n="33" d="100"/>
      </p:scale>
      <p:origin x="0" y="-53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2024 WatchGuard Technologies, Inc. All Rights Reserved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1130968"/>
            <a:ext cx="2182135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and Pictur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ABCA7C5-B296-461D-9F4E-DD4495A89B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5793" y="1322362"/>
            <a:ext cx="5662079" cy="5092506"/>
          </a:xfrm>
          <a:ln w="12700">
            <a:solidFill>
              <a:srgbClr val="ACACAC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2024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699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orld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70919"/>
            <a:ext cx="7404101" cy="5696712"/>
          </a:xfrm>
        </p:spPr>
        <p:txBody>
          <a:bodyPr anchor="t" anchorCtr="0"/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0696" y="5961839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00643C9-6ACF-4A4A-9ED0-42334EB899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7863" y="6310431"/>
            <a:ext cx="11885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0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40715" y="1322361"/>
            <a:ext cx="8894228" cy="5003003"/>
          </a:xfrm>
          <a:ln w="12700">
            <a:solidFill>
              <a:srgbClr val="ACACAC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25713" y="1322361"/>
            <a:ext cx="2920878" cy="5380443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64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Pictur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75F0B-301C-4690-8E9E-AC18F29A1F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5793" y="1322362"/>
            <a:ext cx="5662079" cy="5092506"/>
          </a:xfrm>
          <a:ln w="12700">
            <a:solidFill>
              <a:srgbClr val="ACACAC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1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2790825" cy="646331"/>
          </a:xfrm>
          <a:solidFill>
            <a:srgbClr val="000000">
              <a:alpha val="69804"/>
            </a:srgbClr>
          </a:solidFill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715" r:id="rId3"/>
    <p:sldLayoutId id="2147483716" r:id="rId4"/>
    <p:sldLayoutId id="2147483718" r:id="rId5"/>
    <p:sldLayoutId id="2147483710" r:id="rId6"/>
    <p:sldLayoutId id="2147483709" r:id="rId7"/>
    <p:sldLayoutId id="2147483675" r:id="rId8"/>
    <p:sldLayoutId id="2147483708" r:id="rId9"/>
    <p:sldLayoutId id="2147483672" r:id="rId10"/>
    <p:sldLayoutId id="2147483688" r:id="rId11"/>
    <p:sldLayoutId id="2147483713" r:id="rId12"/>
    <p:sldLayoutId id="2147483678" r:id="rId13"/>
    <p:sldLayoutId id="2147483679" r:id="rId14"/>
    <p:sldLayoutId id="2147483687" r:id="rId15"/>
    <p:sldLayoutId id="2147483680" r:id="rId16"/>
    <p:sldLayoutId id="2147483711" r:id="rId17"/>
    <p:sldLayoutId id="2147483717" r:id="rId18"/>
    <p:sldLayoutId id="214748371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ndasecurity.com/en/support/card?id=700039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pandasecurity.com/aether/?product=AD360&amp;lang=en" TargetMode="External"/><Relationship Id="rId2" Type="http://schemas.openxmlformats.org/officeDocument/2006/relationships/hyperlink" Target="https://www.watchguard.com/help/docs/WES/en-US/whats-new_Endpoint_Security.pptx" TargetMode="Externa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slide" Target="slide5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6.xml"/><Relationship Id="rId5" Type="http://schemas.openxmlformats.org/officeDocument/2006/relationships/slide" Target="slide44.xml"/><Relationship Id="rId4" Type="http://schemas.openxmlformats.org/officeDocument/2006/relationships/slide" Target="slide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A4B5-666B-4BFF-AD33-8D273933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644170"/>
            <a:ext cx="6800051" cy="1569660"/>
          </a:xfrm>
        </p:spPr>
        <p:txBody>
          <a:bodyPr/>
          <a:lstStyle/>
          <a:p>
            <a:r>
              <a:rPr lang="en-US" dirty="0"/>
              <a:t>Introduction to Aether 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6C22F-2B84-42D9-99E5-5ED8FFDF3002}"/>
              </a:ext>
            </a:extLst>
          </p:cNvPr>
          <p:cNvSpPr txBox="1"/>
          <p:nvPr/>
        </p:nvSpPr>
        <p:spPr>
          <a:xfrm>
            <a:off x="8017727" y="6202154"/>
            <a:ext cx="417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>
                <a:solidFill>
                  <a:srgbClr val="2BBE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Aether</a:t>
            </a:r>
            <a:r>
              <a:rPr lang="en-US" i="1" dirty="0">
                <a:solidFill>
                  <a:srgbClr val="2BBE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15.3 Update: 21 March 2024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864B2B5-438A-922C-056A-2AF1C4E58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4477" y="4157683"/>
            <a:ext cx="6800051" cy="587277"/>
          </a:xfrm>
        </p:spPr>
        <p:txBody>
          <a:bodyPr/>
          <a:lstStyle/>
          <a:p>
            <a:r>
              <a:rPr lang="en-US" dirty="0"/>
              <a:t>Panda Endpoint Security</a:t>
            </a:r>
          </a:p>
        </p:txBody>
      </p:sp>
    </p:spTree>
    <p:extLst>
      <p:ext uri="{BB962C8B-B14F-4D97-AF65-F5344CB8AC3E}">
        <p14:creationId xmlns:p14="http://schemas.microsoft.com/office/powerpoint/2010/main" val="40048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6418A-1553-D5C2-262C-68898C25F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5072-1C94-3790-AAF2-53FF19DE01CD}"/>
              </a:ext>
            </a:extLst>
          </p:cNvPr>
          <p:cNvSpPr txBox="1">
            <a:spLocks/>
          </p:cNvSpPr>
          <p:nvPr/>
        </p:nvSpPr>
        <p:spPr>
          <a:xfrm>
            <a:off x="609600" y="1069239"/>
            <a:ext cx="10544230" cy="569968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2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20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8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1400"/>
              </a:spcAft>
            </a:pPr>
            <a:r>
              <a:rPr lang="en-US" dirty="0"/>
              <a:t>In the </a:t>
            </a:r>
            <a:r>
              <a:rPr lang="en-US" b="1" dirty="0"/>
              <a:t>Installation History</a:t>
            </a:r>
            <a:r>
              <a:rPr lang="en-US" dirty="0"/>
              <a:t> list for Patch Management, you can now filter the list to show all patch installation attempts or the latest installation attempt for a patch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9F296-28FB-971C-95E0-326BC1F9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 Installation History – Installation Attempts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7E4CAD-B555-F08B-8A20-0806BA647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63" y="2336098"/>
            <a:ext cx="9290304" cy="235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41D64-16D3-8D5D-B2B6-8D73C2D34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B08AD-D1B0-2D18-328C-108CDA931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Access Control Content Categories for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74023-F790-6669-ED04-5977220BB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71818" cy="4999021"/>
          </a:xfrm>
        </p:spPr>
        <p:txBody>
          <a:bodyPr/>
          <a:lstStyle/>
          <a:p>
            <a:r>
              <a:rPr lang="en-US" dirty="0"/>
              <a:t>In Web Access Control settings, you can block these new content categories for artificial intelligence: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F28D5-A9D1-FE28-B57A-CCF17834E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928" y="3080833"/>
            <a:ext cx="6936664" cy="318181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E144F8-017B-96F9-D398-7FF52875D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839961"/>
              </p:ext>
            </p:extLst>
          </p:nvPr>
        </p:nvGraphicFramePr>
        <p:xfrm>
          <a:off x="1403928" y="2046742"/>
          <a:ext cx="858866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6218">
                  <a:extLst>
                    <a:ext uri="{9D8B030D-6E8A-4147-A177-3AD203B41FA5}">
                      <a16:colId xmlns:a16="http://schemas.microsoft.com/office/drawing/2014/main" val="1693662276"/>
                    </a:ext>
                  </a:extLst>
                </a:gridCol>
                <a:gridCol w="4672446">
                  <a:extLst>
                    <a:ext uri="{9D8B030D-6E8A-4147-A177-3AD203B41FA5}">
                      <a16:colId xmlns:a16="http://schemas.microsoft.com/office/drawing/2014/main" val="339389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Generative AI - Conversation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Generative AI - Multimedia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2000" b="0" kern="1200" dirty="0">
                          <a:solidFill>
                            <a:schemeClr val="l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Generative AI - Text &amp; Code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2000" b="0" kern="1200" dirty="0">
                          <a:solidFill>
                            <a:schemeClr val="l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Other AI ML Applications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518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08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Aether</a:t>
            </a:r>
            <a:r>
              <a:rPr lang="en-US" dirty="0"/>
              <a:t> 15.2 update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This update is available to all customers with the latest version of these Panda endpoint security products:</a:t>
            </a:r>
          </a:p>
          <a:p>
            <a:pPr lvl="1"/>
            <a:r>
              <a:rPr lang="en-US" dirty="0"/>
              <a:t>Adaptive Defense, Adaptive Defense 360 v4.30</a:t>
            </a:r>
          </a:p>
          <a:p>
            <a:pPr lvl="1"/>
            <a:r>
              <a:rPr lang="en-US" dirty="0"/>
              <a:t>Endpoint Protection, Endpoint Protection Plus v9.30</a:t>
            </a:r>
          </a:p>
          <a:p>
            <a:r>
              <a:rPr lang="en-US" dirty="0"/>
              <a:t>If you do not have this version, a notification to upgrade is available from the console</a:t>
            </a:r>
          </a:p>
          <a:p>
            <a:r>
              <a:rPr lang="en-US" dirty="0"/>
              <a:t>You can upgrade at any time to the latest version</a:t>
            </a:r>
          </a:p>
          <a:p>
            <a:pPr lvl="1"/>
            <a:r>
              <a:rPr lang="en-US" dirty="0"/>
              <a:t>We recommend that you plan a controlled upgrade process to reduce the risk of potential issues</a:t>
            </a:r>
          </a:p>
          <a:p>
            <a:r>
              <a:rPr lang="en-US" dirty="0"/>
              <a:t>For more information, go to this Knowledge Base article: </a:t>
            </a:r>
            <a:r>
              <a:rPr lang="en-US" dirty="0">
                <a:hlinkClick r:id="rId2"/>
              </a:rPr>
              <a:t>Best Practices to Upgrade Your Network Environment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7C73A-CB1C-FC8C-C6D4-1D9E782445F8}"/>
              </a:ext>
            </a:extLst>
          </p:cNvPr>
          <p:cNvSpPr txBox="1"/>
          <p:nvPr/>
        </p:nvSpPr>
        <p:spPr>
          <a:xfrm>
            <a:off x="4739941" y="6398691"/>
            <a:ext cx="361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rgbClr val="2BBE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Release date: 12 December 2023</a:t>
            </a:r>
          </a:p>
        </p:txBody>
      </p:sp>
    </p:spTree>
    <p:extLst>
      <p:ext uri="{BB962C8B-B14F-4D97-AF65-F5344CB8AC3E}">
        <p14:creationId xmlns:p14="http://schemas.microsoft.com/office/powerpoint/2010/main" val="156229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891448-CC0E-CAC9-0971-D7290311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Encryption for Mac Devices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4D2D4-3A63-229C-9B62-82C1C3D68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Encryption is now available for Mac devices</a:t>
            </a:r>
          </a:p>
          <a:p>
            <a:pPr lvl="1"/>
            <a:r>
              <a:rPr lang="en-US" dirty="0"/>
              <a:t>Supported on macOS Catalina and higher</a:t>
            </a:r>
          </a:p>
          <a:p>
            <a:pPr lvl="1"/>
            <a:r>
              <a:rPr lang="en-US" dirty="0"/>
              <a:t>No specific hardware requirements</a:t>
            </a:r>
          </a:p>
          <a:p>
            <a:r>
              <a:rPr lang="en-US" dirty="0"/>
              <a:t>Full Encryption for macOS uses FileVault technology to encrypt hard disks</a:t>
            </a:r>
          </a:p>
          <a:p>
            <a:pPr lvl="1"/>
            <a:r>
              <a:rPr lang="en-US" dirty="0"/>
              <a:t>External removable drives can be encrypted from a Windows device only</a:t>
            </a:r>
          </a:p>
          <a:p>
            <a:r>
              <a:rPr lang="en-US" dirty="0"/>
              <a:t>When an encryption policy is applied to a non-encrypted Mac device, the user is prompted for administrator credentials to start encryption</a:t>
            </a:r>
          </a:p>
          <a:p>
            <a:pPr lvl="1"/>
            <a:r>
              <a:rPr lang="en-US" dirty="0"/>
              <a:t>If the user does not enter the credentials, they receive a prompt every hour to enter the credentials</a:t>
            </a:r>
          </a:p>
          <a:p>
            <a:pPr lvl="1"/>
            <a:r>
              <a:rPr lang="en-US" dirty="0"/>
              <a:t>On the Computer Details page, the computer status is </a:t>
            </a:r>
            <a:r>
              <a:rPr lang="en-US" i="1" dirty="0"/>
              <a:t>Encryption Pending User Action</a:t>
            </a:r>
          </a:p>
          <a:p>
            <a:pPr lvl="1"/>
            <a:r>
              <a:rPr lang="en-US" dirty="0"/>
              <a:t>When the encryption process is complete, a recovery key associated with the computer is generated</a:t>
            </a:r>
          </a:p>
        </p:txBody>
      </p:sp>
    </p:spTree>
    <p:extLst>
      <p:ext uri="{BB962C8B-B14F-4D97-AF65-F5344CB8AC3E}">
        <p14:creationId xmlns:p14="http://schemas.microsoft.com/office/powerpoint/2010/main" val="197811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2DA9C-0360-D84D-F49D-D4180ACFE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Encryption for Mac Devices – Recovery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7094-059B-5969-2984-80688BD30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Recovery keys are centrally managed in the console</a:t>
            </a:r>
          </a:p>
          <a:p>
            <a:pPr lvl="1"/>
            <a:r>
              <a:rPr lang="en-US" dirty="0"/>
              <a:t>All volumes on the Mac device are encrypted with the same recovery key</a:t>
            </a:r>
          </a:p>
          <a:p>
            <a:pPr lvl="1"/>
            <a:r>
              <a:rPr lang="en-US" dirty="0"/>
              <a:t>You can search for the recovery key from the console</a:t>
            </a:r>
          </a:p>
          <a:p>
            <a:r>
              <a:rPr lang="en-US" dirty="0"/>
              <a:t>When a Full Encryption trial or license expires, endpoint devices are not decrypted by default</a:t>
            </a:r>
          </a:p>
          <a:p>
            <a:r>
              <a:rPr lang="en-US" dirty="0"/>
              <a:t>If a Mac device was previously encrypted by another product, Full Encryption re-establishes the recovery key and prompts the user for administrator credentials</a:t>
            </a:r>
          </a:p>
        </p:txBody>
      </p:sp>
    </p:spTree>
    <p:extLst>
      <p:ext uri="{BB962C8B-B14F-4D97-AF65-F5344CB8AC3E}">
        <p14:creationId xmlns:p14="http://schemas.microsoft.com/office/powerpoint/2010/main" val="311282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891448-CC0E-CAC9-0971-D7290311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for Mac Devices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4D2D4-3A63-229C-9B62-82C1C3D68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Isolate Computer</a:t>
            </a:r>
            <a:r>
              <a:rPr lang="en-US" dirty="0"/>
              <a:t> action is now available for Mac devices from the console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280369-3833-42DB-6DE5-5D909C0C0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024" y="2216728"/>
            <a:ext cx="6465951" cy="300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891448-CC0E-CAC9-0971-D7290311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Filter in Available Patches List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4D2D4-3A63-229C-9B62-82C1C3D68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filter the </a:t>
            </a:r>
            <a:r>
              <a:rPr lang="en-US" b="1" dirty="0"/>
              <a:t>Available Patches</a:t>
            </a:r>
            <a:r>
              <a:rPr lang="en-US" dirty="0"/>
              <a:t> list by the patch release date</a:t>
            </a:r>
          </a:p>
          <a:p>
            <a:r>
              <a:rPr lang="en-US" dirty="0"/>
              <a:t>Use this filter to identify older patches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2EEFF7-FC36-7221-1B97-B51B4F720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317" y="2503055"/>
            <a:ext cx="7129366" cy="337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5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891448-CC0E-CAC9-0971-D7290311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All on Unmanaged Computers List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4D2D4-3A63-229C-9B62-82C1C3D68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</a:t>
            </a:r>
            <a:r>
              <a:rPr lang="en-US" b="1" dirty="0"/>
              <a:t>Unmanaged Computers</a:t>
            </a:r>
            <a:r>
              <a:rPr lang="en-US" dirty="0"/>
              <a:t> list, you can now select all computers across multiple pages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DE547A-A605-8CD5-D730-39C0170D3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09" y="2162572"/>
            <a:ext cx="8552381" cy="4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5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891448-CC0E-CAC9-0971-D7290311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 Management Installation History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4D2D4-3A63-229C-9B62-82C1C3D68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Extended Export option is available from the Patch Management Installation History list</a:t>
            </a:r>
          </a:p>
          <a:p>
            <a:r>
              <a:rPr lang="en-US" dirty="0"/>
              <a:t>The extended CSV file includes these columns in the exported CSV file:</a:t>
            </a:r>
          </a:p>
          <a:p>
            <a:pPr lvl="1"/>
            <a:r>
              <a:rPr lang="en-US" dirty="0"/>
              <a:t>Task name</a:t>
            </a:r>
          </a:p>
          <a:p>
            <a:pPr lvl="1"/>
            <a:r>
              <a:rPr lang="en-US" dirty="0"/>
              <a:t>Task launch date</a:t>
            </a:r>
          </a:p>
          <a:p>
            <a:pPr lvl="1"/>
            <a:r>
              <a:rPr lang="en-US" dirty="0"/>
              <a:t>Task start date</a:t>
            </a:r>
          </a:p>
          <a:p>
            <a:pPr lvl="1"/>
            <a:r>
              <a:rPr lang="en-US" dirty="0"/>
              <a:t>Task end 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CF95FE-547E-8CC5-7E8C-8F7159932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971" y="3020593"/>
            <a:ext cx="6709829" cy="155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891448-CC0E-CAC9-0971-D7290311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Zero-Trust Application Service Enhancement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4D2D4-3A63-229C-9B62-82C1C3D68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Zero-Trust Application Service can now compress and scan Windows files larger than 50 MB</a:t>
            </a:r>
          </a:p>
          <a:p>
            <a:r>
              <a:rPr lang="en-US" dirty="0"/>
              <a:t>Unknown Windows executable files larger than 50 MB can now be sent to the Collective Intelligence Service</a:t>
            </a:r>
          </a:p>
          <a:p>
            <a:pPr lvl="1"/>
            <a:r>
              <a:rPr lang="en-US" dirty="0"/>
              <a:t>We can gather more information about these larger files, and the Zero-Trust Application Service can more accurately classify them as trusted or malware</a:t>
            </a:r>
          </a:p>
        </p:txBody>
      </p:sp>
    </p:spTree>
    <p:extLst>
      <p:ext uri="{BB962C8B-B14F-4D97-AF65-F5344CB8AC3E}">
        <p14:creationId xmlns:p14="http://schemas.microsoft.com/office/powerpoint/2010/main" val="313686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6712"/>
          </a:xfrm>
        </p:spPr>
        <p:txBody>
          <a:bodyPr anchor="t">
            <a:normAutofit fontScale="92500"/>
          </a:bodyPr>
          <a:lstStyle/>
          <a:p>
            <a:pPr marL="342900" indent="-342900">
              <a:lnSpc>
                <a:spcPct val="11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2400" dirty="0"/>
              <a:t>This presentation describes updates to these products: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200" dirty="0"/>
              <a:t>Adaptive Defense / Adaptive Defense 360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200" dirty="0"/>
              <a:t>Endpoint Protection / Endpoint Protection Plus</a:t>
            </a:r>
          </a:p>
          <a:p>
            <a:pPr marL="342900" indent="-342900">
              <a:lnSpc>
                <a:spcPct val="11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2400" dirty="0"/>
              <a:t>This presentation does not describe: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200" dirty="0"/>
              <a:t>Changes before Aether 15 (June 2023)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200" dirty="0"/>
              <a:t>Panda Partner Center or Aether for Partners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200" dirty="0"/>
              <a:t>Cytomic products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200" dirty="0"/>
              <a:t>WatchGuard Endpoint Security products (go to </a:t>
            </a:r>
            <a:r>
              <a:rPr lang="en-US" sz="2200" dirty="0">
                <a:hlinkClick r:id="rId2"/>
              </a:rPr>
              <a:t>What’s New in WatchGuard Endpoint Security</a:t>
            </a:r>
            <a:r>
              <a:rPr lang="en-US" sz="2200" dirty="0"/>
              <a:t> presentation)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200" dirty="0"/>
              <a:t>Some minor bug fixes</a:t>
            </a:r>
          </a:p>
          <a:p>
            <a:pPr marL="342900" indent="-342900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2400" dirty="0"/>
              <a:t>For a complete list of enhancements and resolved issues, go to the </a:t>
            </a:r>
            <a:r>
              <a:rPr lang="en-US" sz="2200" dirty="0">
                <a:hlinkClick r:id="rId3"/>
              </a:rPr>
              <a:t>Adaptive Defense 360 Release Notes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59560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14CC3-72A1-E3D3-A622-3185BBBE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a Problem – Mac and 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E6085-71AC-B469-564D-D4F94D5CE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report a problem for Mac and Linux computers from the context menu on the Computers page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you report a problem, an email message is sent to Panda support with all the information required </a:t>
            </a:r>
            <a:r>
              <a:rPr lang="en-US"/>
              <a:t>for diagnosis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4DF84F-6788-D3D9-D7F1-4806CC90F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047" y="2075909"/>
            <a:ext cx="8561905" cy="3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891448-CC0E-CAC9-0971-D7290311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Anti-Tampering Improvements – 2FA*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4D2D4-3A63-229C-9B62-82C1C3D68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5475196" cy="4999021"/>
          </a:xfrm>
        </p:spPr>
        <p:txBody>
          <a:bodyPr/>
          <a:lstStyle/>
          <a:p>
            <a:r>
              <a:rPr lang="en-US" dirty="0"/>
              <a:t>In the </a:t>
            </a:r>
            <a:r>
              <a:rPr lang="en-US" b="1" dirty="0"/>
              <a:t>Per-Computer Settings &gt; Security Against Unauthorized Protection Tempering</a:t>
            </a:r>
            <a:r>
              <a:rPr lang="en-US" dirty="0"/>
              <a:t> section, you can now enable two-factor authentication (2FA) to help prevent tampering</a:t>
            </a:r>
          </a:p>
          <a:p>
            <a:r>
              <a:rPr lang="en-US" dirty="0"/>
              <a:t>When you enable 2FA, you generate a QR code that you can scan with any authenticator app, such as AuthPoint, to create a token</a:t>
            </a:r>
          </a:p>
          <a:p>
            <a:r>
              <a:rPr lang="en-US" dirty="0"/>
              <a:t>When enabled, 2FA is required to authenticate and log in to the local console or to uninstall the protection software from a device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0391C-142F-4451-7787-D776E69B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922" y="1408697"/>
            <a:ext cx="5319744" cy="32718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D3F04D-5D7F-91F3-C64B-5181AD046785}"/>
              </a:ext>
            </a:extLst>
          </p:cNvPr>
          <p:cNvSpPr txBox="1"/>
          <p:nvPr/>
        </p:nvSpPr>
        <p:spPr>
          <a:xfrm>
            <a:off x="7591626" y="4752645"/>
            <a:ext cx="42420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*Requires Windows protection version 8.00.22.0023 or higher. Available January 2024.</a:t>
            </a:r>
          </a:p>
        </p:txBody>
      </p:sp>
    </p:spTree>
    <p:extLst>
      <p:ext uri="{BB962C8B-B14F-4D97-AF65-F5344CB8AC3E}">
        <p14:creationId xmlns:p14="http://schemas.microsoft.com/office/powerpoint/2010/main" val="142540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891448-CC0E-CAC9-0971-D7290311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2FA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4D2D4-3A63-229C-9B62-82C1C3D68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5" y="1322362"/>
            <a:ext cx="10120506" cy="4999021"/>
          </a:xfrm>
        </p:spPr>
        <p:txBody>
          <a:bodyPr/>
          <a:lstStyle/>
          <a:p>
            <a:r>
              <a:rPr lang="en-US" dirty="0"/>
              <a:t>When you enable two-factor authentication, you can choose to:</a:t>
            </a:r>
          </a:p>
          <a:p>
            <a:pPr lvl="1"/>
            <a:r>
              <a:rPr lang="en-US" dirty="0"/>
              <a:t>Enable it for all settings profiles in the account </a:t>
            </a:r>
          </a:p>
          <a:p>
            <a:pPr lvl="1"/>
            <a:r>
              <a:rPr lang="en-US" dirty="0"/>
              <a:t>Enable it in the current per-computer settings profile only</a:t>
            </a:r>
          </a:p>
          <a:p>
            <a:r>
              <a:rPr lang="en-US" dirty="0">
                <a:effectLst/>
              </a:rPr>
              <a:t>Make sure that all administrators with the existing QR code use the new QR code to activate a new token</a:t>
            </a:r>
          </a:p>
          <a:p>
            <a:r>
              <a:rPr lang="en-US" dirty="0"/>
              <a:t>If you select to enable two-factor authentication in the current configuration only, you can share a QR code key with other administrators to enable them to generate the same QR code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891448-CC0E-CAC9-0971-D7290311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2FA – Current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4D2D4-3A63-229C-9B62-82C1C3D68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5" y="1322362"/>
            <a:ext cx="5299931" cy="49990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generate a QR code for the per-computer settings profile only: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Security Against Unauthorized Protection Tampering </a:t>
            </a:r>
            <a:r>
              <a:rPr lang="en-US" dirty="0"/>
              <a:t>section, enter a password to perform advanced management tasks locally from your computers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Enable Two-Factor Authentication (2FA)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Generate a QR Code for this Configuration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Generate Code</a:t>
            </a:r>
          </a:p>
          <a:p>
            <a:pPr marL="742950" lvl="1" indent="-457200">
              <a:buFont typeface="+mj-lt"/>
              <a:buAutoNum type="arabicPeriod"/>
            </a:pPr>
            <a:endParaRPr lang="en-US" dirty="0"/>
          </a:p>
          <a:p>
            <a:pPr marL="742950" lvl="1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5B207-B3E5-A807-6E30-57CB6442D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656" y="1322362"/>
            <a:ext cx="5505896" cy="358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7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891448-CC0E-CAC9-0971-D7290311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2FA – Current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4D2D4-3A63-229C-9B62-82C1C3D68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5" y="1322362"/>
            <a:ext cx="5057275" cy="4999021"/>
          </a:xfrm>
        </p:spPr>
        <p:txBody>
          <a:bodyPr/>
          <a:lstStyle/>
          <a:p>
            <a:pPr marL="742950" lvl="1" indent="-457200">
              <a:buFont typeface="+mj-lt"/>
              <a:buAutoNum type="arabicPeriod" startAt="5"/>
            </a:pPr>
            <a:r>
              <a:rPr lang="en-US" dirty="0"/>
              <a:t>Enter a 6- to 20-character combination of letters and numbers for the QR code key</a:t>
            </a:r>
          </a:p>
          <a:p>
            <a:pPr marL="742950" lvl="1" indent="-457200">
              <a:buFont typeface="+mj-lt"/>
              <a:buAutoNum type="arabicPeriod" startAt="5"/>
            </a:pPr>
            <a:r>
              <a:rPr lang="en-US" dirty="0"/>
              <a:t>Click </a:t>
            </a:r>
            <a:r>
              <a:rPr lang="en-US" b="1" dirty="0"/>
              <a:t>Generate Code</a:t>
            </a:r>
          </a:p>
          <a:p>
            <a:pPr marL="742950" lvl="1" indent="-457200">
              <a:buFont typeface="+mj-lt"/>
              <a:buAutoNum type="arabicPeriod" startAt="5"/>
            </a:pPr>
            <a:r>
              <a:rPr lang="en-US" dirty="0"/>
              <a:t>Scan the QR code in the app</a:t>
            </a:r>
          </a:p>
          <a:p>
            <a:pPr marL="742950" lvl="1" indent="-457200">
              <a:buFont typeface="+mj-lt"/>
              <a:buAutoNum type="arabicPeriod" startAt="5"/>
            </a:pPr>
            <a:r>
              <a:rPr lang="en-US" dirty="0"/>
              <a:t>Click </a:t>
            </a:r>
            <a:r>
              <a:rPr lang="en-US" b="1" dirty="0"/>
              <a:t>Close</a:t>
            </a:r>
          </a:p>
          <a:p>
            <a:pPr marL="742950" lvl="1" indent="-457200">
              <a:buFont typeface="+mj-lt"/>
              <a:buAutoNum type="arabicPeriod" startAt="5"/>
            </a:pPr>
            <a:r>
              <a:rPr lang="en-US" dirty="0"/>
              <a:t>Save the updated configuration settings profile</a:t>
            </a:r>
          </a:p>
          <a:p>
            <a:pPr marL="285750" lvl="1" indent="0">
              <a:buNone/>
            </a:pPr>
            <a:r>
              <a:rPr lang="en-US" dirty="0"/>
              <a:t>Administrators can use the QR code key to generate the same QR code</a:t>
            </a:r>
          </a:p>
          <a:p>
            <a:pPr marL="742950" lvl="1" indent="-457200">
              <a:buFont typeface="+mj-lt"/>
              <a:buAutoNum type="arabicPeriod" startAt="5"/>
            </a:pPr>
            <a:endParaRPr lang="en-US" dirty="0"/>
          </a:p>
          <a:p>
            <a:pPr marL="742950" lvl="1" indent="-457200">
              <a:buFont typeface="+mj-lt"/>
              <a:buAutoNum type="arabicPeriod" startAt="5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30168E-45CE-21F8-7BDB-372F97D1B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19095"/>
            <a:ext cx="3404177" cy="2620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018D17-3742-6291-35B3-A49C23828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453110"/>
            <a:ext cx="3404178" cy="11551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0714B6-DB0F-1E83-C8FD-146751F20815}"/>
              </a:ext>
            </a:extLst>
          </p:cNvPr>
          <p:cNvSpPr txBox="1"/>
          <p:nvPr/>
        </p:nvSpPr>
        <p:spPr>
          <a:xfrm>
            <a:off x="9683316" y="2265279"/>
            <a:ext cx="195530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QR code key (or passphrase) is used to enable all administrators in the account to generate a shared QR code for different per-computer settings profiles</a:t>
            </a:r>
          </a:p>
        </p:txBody>
      </p:sp>
    </p:spTree>
    <p:extLst>
      <p:ext uri="{BB962C8B-B14F-4D97-AF65-F5344CB8AC3E}">
        <p14:creationId xmlns:p14="http://schemas.microsoft.com/office/powerpoint/2010/main" val="23822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51418-0F51-5F92-1B13-3B90AAECE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2FA – Entire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F7FCB-A0B0-8A89-CCF7-778C1BCF4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5057274" cy="49990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generate a QR code for the entire account: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Security Against Unauthorized Protection Tampering</a:t>
            </a:r>
            <a:r>
              <a:rPr lang="en-US" dirty="0"/>
              <a:t> section, enter a password to perform advanced management tasks locally from your computers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Enable Two-Factor Authentication (2FA)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Use a QR Code Shared Across the Entire Account</a:t>
            </a:r>
            <a:br>
              <a:rPr lang="en-US" b="1" dirty="0"/>
            </a:br>
            <a:r>
              <a:rPr lang="en-US" i="1" dirty="0"/>
              <a:t>All per-computer settings profiles will share the same QR code</a:t>
            </a:r>
          </a:p>
          <a:p>
            <a:pPr marL="742950" lvl="1" indent="-457200">
              <a:buFont typeface="+mj-lt"/>
              <a:buAutoNum type="arabicPeriod"/>
            </a:pPr>
            <a:endParaRPr lang="en-US" b="1" dirty="0"/>
          </a:p>
          <a:p>
            <a:pPr marL="285750" lvl="1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20838-A2C7-31E9-6AB8-DF1C6325F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904" y="2258442"/>
            <a:ext cx="5319744" cy="327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3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51418-0F51-5F92-1B13-3B90AAECE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2FA – Entire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F7FCB-A0B0-8A89-CCF7-778C1BCF4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5057274" cy="4999021"/>
          </a:xfrm>
        </p:spPr>
        <p:txBody>
          <a:bodyPr/>
          <a:lstStyle/>
          <a:p>
            <a:pPr marL="742950" lvl="1" indent="-457200">
              <a:buFont typeface="+mj-lt"/>
              <a:buAutoNum type="arabicPeriod" startAt="4"/>
            </a:pPr>
            <a:r>
              <a:rPr lang="en-US" dirty="0"/>
              <a:t>Click </a:t>
            </a:r>
            <a:r>
              <a:rPr lang="en-US" b="1" dirty="0"/>
              <a:t>Show QR Code</a:t>
            </a:r>
          </a:p>
          <a:p>
            <a:pPr marL="742950" lvl="1" indent="-457200">
              <a:buFont typeface="+mj-lt"/>
              <a:buAutoNum type="arabicPeriod" startAt="4"/>
            </a:pPr>
            <a:r>
              <a:rPr lang="en-US" dirty="0"/>
              <a:t>Scan the QR code in the app</a:t>
            </a:r>
          </a:p>
          <a:p>
            <a:pPr marL="742950" lvl="1" indent="-457200">
              <a:buFont typeface="+mj-lt"/>
              <a:buAutoNum type="arabicPeriod" startAt="4"/>
            </a:pPr>
            <a:r>
              <a:rPr lang="en-US" dirty="0"/>
              <a:t>Click </a:t>
            </a:r>
            <a:r>
              <a:rPr lang="en-US" b="1" dirty="0"/>
              <a:t>Close</a:t>
            </a:r>
          </a:p>
          <a:p>
            <a:pPr marL="742950" lvl="1" indent="-457200">
              <a:buFont typeface="+mj-lt"/>
              <a:buAutoNum type="arabicPeriod" startAt="4"/>
            </a:pPr>
            <a:r>
              <a:rPr lang="en-US" dirty="0"/>
              <a:t>Save the updated configuration settings profile</a:t>
            </a:r>
          </a:p>
          <a:p>
            <a:pPr marL="0" indent="0">
              <a:buNone/>
            </a:pPr>
            <a:r>
              <a:rPr lang="en-US" dirty="0"/>
              <a:t>The QR code is saved in this settings profile and applies to </a:t>
            </a:r>
            <a:r>
              <a:rPr lang="en-US" i="1" dirty="0"/>
              <a:t>all</a:t>
            </a:r>
            <a:r>
              <a:rPr lang="en-US" dirty="0"/>
              <a:t> configurations assigned to your computers</a:t>
            </a:r>
          </a:p>
          <a:p>
            <a:pPr marL="742950" lvl="1" indent="-457200">
              <a:buFont typeface="+mj-lt"/>
              <a:buAutoNum type="arabicPeriod" startAt="5"/>
            </a:pPr>
            <a:endParaRPr lang="en-US" dirty="0"/>
          </a:p>
          <a:p>
            <a:pPr marL="742950" lvl="1" indent="-457200">
              <a:buFont typeface="+mj-lt"/>
              <a:buAutoNum type="arabicPeriod" startAt="5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2C90B6-A2A0-0AFA-4B93-55527DB95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727" y="1322362"/>
            <a:ext cx="3404177" cy="240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7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F08A1-5BFD-D833-CAEA-889293E69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Safe Mode Protection*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47F1E-25D9-0211-6BA3-B5B262C9C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</a:t>
            </a:r>
            <a:r>
              <a:rPr lang="en-US" b="1" dirty="0"/>
              <a:t>Security Against Unauthorized Protection Tempering </a:t>
            </a:r>
            <a:r>
              <a:rPr lang="en-US" dirty="0"/>
              <a:t>section of the Per-Computer Settings profile, you can enable protection when Windows computers in your network start in Safe Mode</a:t>
            </a:r>
          </a:p>
          <a:p>
            <a:pPr lvl="1"/>
            <a:r>
              <a:rPr lang="en-US" dirty="0"/>
              <a:t>The toggle is enabled by default in new settings profiles</a:t>
            </a:r>
          </a:p>
          <a:p>
            <a:r>
              <a:rPr lang="en-US" dirty="0">
                <a:effectLst/>
              </a:rPr>
              <a:t>If you disable the toggle and a computer starts in Safe Mode in </a:t>
            </a:r>
            <a:r>
              <a:rPr lang="en-US">
                <a:effectLst/>
              </a:rPr>
              <a:t>the network, </a:t>
            </a:r>
            <a:r>
              <a:rPr lang="en-US" dirty="0">
                <a:effectLst/>
              </a:rPr>
              <a:t>the computer and protection could be at risk from tampering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F032A8-BC79-681B-36FC-994E782B3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202" y="3859448"/>
            <a:ext cx="6514286" cy="1676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0E9DB1-8699-8D7D-9CAB-1EB2B5F83AD9}"/>
              </a:ext>
            </a:extLst>
          </p:cNvPr>
          <p:cNvSpPr txBox="1"/>
          <p:nvPr/>
        </p:nvSpPr>
        <p:spPr>
          <a:xfrm>
            <a:off x="2774202" y="5541622"/>
            <a:ext cx="42420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*Requires Windows protection version 8.00.22.0023 or higher. Available January 2024.</a:t>
            </a:r>
          </a:p>
        </p:txBody>
      </p:sp>
    </p:spTree>
    <p:extLst>
      <p:ext uri="{BB962C8B-B14F-4D97-AF65-F5344CB8AC3E}">
        <p14:creationId xmlns:p14="http://schemas.microsoft.com/office/powerpoint/2010/main" val="144852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Aether</a:t>
            </a:r>
            <a:r>
              <a:rPr lang="en-US" dirty="0"/>
              <a:t> 15 Release Summary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The Aether 15 Release includes these new features and enhancements:</a:t>
            </a:r>
          </a:p>
          <a:p>
            <a:pPr lvl="1"/>
            <a:r>
              <a:rPr lang="en-US" dirty="0">
                <a:hlinkClick r:id="rId2" action="ppaction://hlinksldjump"/>
              </a:rPr>
              <a:t>Vulnerability Assessment</a:t>
            </a:r>
            <a:endParaRPr lang="en-US" dirty="0"/>
          </a:p>
          <a:p>
            <a:pPr lvl="1"/>
            <a:r>
              <a:rPr lang="en-US" dirty="0">
                <a:hlinkClick r:id="rId3" action="ppaction://hlinksldjump"/>
              </a:rPr>
              <a:t>Network Attack Protection</a:t>
            </a:r>
            <a:endParaRPr lang="en-US" dirty="0"/>
          </a:p>
          <a:p>
            <a:pPr lvl="1"/>
            <a:r>
              <a:rPr lang="en-US" dirty="0">
                <a:hlinkClick r:id="rId4" action="ppaction://hlinksldjump"/>
              </a:rPr>
              <a:t>Audit Mode</a:t>
            </a:r>
            <a:endParaRPr lang="en-US" dirty="0"/>
          </a:p>
          <a:p>
            <a:pPr lvl="1"/>
            <a:r>
              <a:rPr lang="en-US" dirty="0">
                <a:hlinkClick r:id="rId5" action="ppaction://hlinksldjump"/>
              </a:rPr>
              <a:t>Network Access Enforcement</a:t>
            </a:r>
            <a:endParaRPr lang="en-US" dirty="0"/>
          </a:p>
          <a:p>
            <a:pPr lvl="1"/>
            <a:r>
              <a:rPr lang="en-US" dirty="0">
                <a:hlinkClick r:id="rId6" action="ppaction://hlinksldjump"/>
              </a:rPr>
              <a:t>Patch Management improvements</a:t>
            </a:r>
            <a:endParaRPr lang="en-US" dirty="0"/>
          </a:p>
          <a:p>
            <a:pPr lvl="1"/>
            <a:r>
              <a:rPr lang="en-US" dirty="0">
                <a:hlinkClick r:id="rId7" action="ppaction://hlinksldjump"/>
              </a:rPr>
              <a:t>Other enhancements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77C449-12B8-AB8F-11E9-1D5796691536}"/>
              </a:ext>
            </a:extLst>
          </p:cNvPr>
          <p:cNvSpPr txBox="1"/>
          <p:nvPr/>
        </p:nvSpPr>
        <p:spPr>
          <a:xfrm>
            <a:off x="609600" y="6218579"/>
            <a:ext cx="417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2BBE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Aether</a:t>
            </a:r>
            <a:r>
              <a:rPr lang="en-US" i="1" dirty="0">
                <a:solidFill>
                  <a:srgbClr val="2BBE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15 GA: 10 June 2023</a:t>
            </a:r>
          </a:p>
        </p:txBody>
      </p:sp>
    </p:spTree>
    <p:extLst>
      <p:ext uri="{BB962C8B-B14F-4D97-AF65-F5344CB8AC3E}">
        <p14:creationId xmlns:p14="http://schemas.microsoft.com/office/powerpoint/2010/main" val="32204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5C41C5-B708-8B10-AA09-F26AAA8AC9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Vulnerability Assessment</a:t>
            </a:r>
          </a:p>
        </p:txBody>
      </p:sp>
    </p:spTree>
    <p:extLst>
      <p:ext uri="{BB962C8B-B14F-4D97-AF65-F5344CB8AC3E}">
        <p14:creationId xmlns:p14="http://schemas.microsoft.com/office/powerpoint/2010/main" val="24148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D28FC-0E2D-5A16-9EDA-5028B8CBD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E0DAABC-5D36-B563-BBB8-CA3BB735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Aether</a:t>
            </a:r>
            <a:r>
              <a:rPr lang="en-US" dirty="0"/>
              <a:t> 15.3 Update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F3DF9E2-02FB-E495-9F41-618ED66DD46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This update includes improvements for Patch Management settings and installation history:</a:t>
            </a:r>
          </a:p>
          <a:p>
            <a:pPr lvl="1"/>
            <a:r>
              <a:rPr lang="en-US" dirty="0"/>
              <a:t>You can now designate computers as test computers for patch installation</a:t>
            </a:r>
          </a:p>
          <a:p>
            <a:pPr lvl="1"/>
            <a:r>
              <a:rPr lang="en-US" dirty="0"/>
              <a:t>You can specify computers and groups where you do not want to apply patches</a:t>
            </a:r>
          </a:p>
          <a:p>
            <a:pPr lvl="1"/>
            <a:r>
              <a:rPr lang="en-US" dirty="0"/>
              <a:t>Installation status in the Installation History list updates from Requires Restart to Installed when the endpoint restarts and installs the patch</a:t>
            </a:r>
          </a:p>
          <a:p>
            <a:pPr lvl="1"/>
            <a:r>
              <a:rPr lang="en-US" dirty="0"/>
              <a:t>You can filter the Installation History list to show the last patch installation attempt or all attempts in the results</a:t>
            </a:r>
          </a:p>
          <a:p>
            <a:r>
              <a:rPr lang="en-US" dirty="0"/>
              <a:t>There are new AI categories available in Web Access Control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27016D-3D49-516D-DBA3-E6544E191588}"/>
              </a:ext>
            </a:extLst>
          </p:cNvPr>
          <p:cNvSpPr txBox="1"/>
          <p:nvPr/>
        </p:nvSpPr>
        <p:spPr>
          <a:xfrm>
            <a:off x="4733670" y="6488668"/>
            <a:ext cx="361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rgbClr val="2BBE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Release date: 21 March 2024</a:t>
            </a:r>
          </a:p>
        </p:txBody>
      </p:sp>
    </p:spTree>
    <p:extLst>
      <p:ext uri="{BB962C8B-B14F-4D97-AF65-F5344CB8AC3E}">
        <p14:creationId xmlns:p14="http://schemas.microsoft.com/office/powerpoint/2010/main" val="219377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F36FD-D955-6ED6-9526-8C4D6108B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DB98B-F14B-6CAC-4C2F-E0435236A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Vulnerability Assessment enables you to monitor available patches, software updates, and end-of-life programs on your Windows, Linux, and Mac endpoints</a:t>
            </a:r>
          </a:p>
          <a:p>
            <a:pPr lvl="1"/>
            <a:r>
              <a:rPr lang="en-US" dirty="0"/>
              <a:t>It is only available in accounts without the Patch Management module</a:t>
            </a:r>
          </a:p>
          <a:p>
            <a:pPr lvl="1"/>
            <a:r>
              <a:rPr lang="en-US" dirty="0"/>
              <a:t>With Vulnerability Assessment, you cannot see the endpoints affected by a vulnerability or schedule patch updates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BE6054-B57B-95C1-BCC1-B7EB8BDAD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995" y="3821872"/>
            <a:ext cx="5566010" cy="264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8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60C10-1A4F-5761-ADB2-CDE589DD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Assessment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1583B-A3BB-4E29-E7AA-EF8A0667A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 Vulnerability Assessment dashboard, you can review:</a:t>
            </a:r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Click the </a:t>
            </a:r>
            <a:r>
              <a:rPr lang="en-US" b="1" dirty="0"/>
              <a:t>Vulnerability Assessment Status </a:t>
            </a:r>
            <a:r>
              <a:rPr lang="en-US" dirty="0"/>
              <a:t>tile to show a list of computers and when each was last checked for patch vulnerabilities</a:t>
            </a:r>
          </a:p>
          <a:p>
            <a:r>
              <a:rPr lang="en-US" dirty="0"/>
              <a:t>You can use these lists to monitor vulnerabilities:</a:t>
            </a:r>
          </a:p>
          <a:p>
            <a:pPr lvl="1"/>
            <a:r>
              <a:rPr lang="en-US" dirty="0"/>
              <a:t>Vulnerability Assessment Status</a:t>
            </a:r>
          </a:p>
          <a:p>
            <a:pPr lvl="1"/>
            <a:r>
              <a:rPr lang="en-US" dirty="0"/>
              <a:t>Available Patches by Computers</a:t>
            </a:r>
          </a:p>
          <a:p>
            <a:pPr lvl="1"/>
            <a:r>
              <a:rPr lang="en-US" dirty="0"/>
              <a:t>End-of-Life Programs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298709F-1C21-D19D-EA2C-2F8770E6E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38000"/>
              </p:ext>
            </p:extLst>
          </p:nvPr>
        </p:nvGraphicFramePr>
        <p:xfrm>
          <a:off x="1717386" y="1747057"/>
          <a:ext cx="875722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90">
                  <a:extLst>
                    <a:ext uri="{9D8B030D-6E8A-4147-A177-3AD203B41FA5}">
                      <a16:colId xmlns:a16="http://schemas.microsoft.com/office/drawing/2014/main" val="3628737010"/>
                    </a:ext>
                  </a:extLst>
                </a:gridCol>
                <a:gridCol w="4720938">
                  <a:extLst>
                    <a:ext uri="{9D8B030D-6E8A-4147-A177-3AD203B41FA5}">
                      <a16:colId xmlns:a16="http://schemas.microsoft.com/office/drawing/2014/main" val="36882808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Vulnerability Assessment 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Time Since Last Check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End-of-Life Programs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Available Patches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Available Patches Trend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Most Available Patches for Computers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Programs with Most Available Patches</a:t>
                      </a:r>
                    </a:p>
                    <a:p>
                      <a:endParaRPr lang="en-US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78556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1D71170-577B-FCC9-87BF-7B32ACF24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023" y="4577943"/>
            <a:ext cx="24765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3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EAECB-2679-A836-ED19-4FC292961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Assessment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0ADBD-EB97-28BD-E6FD-77E8C71F3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9832474" cy="4999021"/>
          </a:xfrm>
        </p:spPr>
        <p:txBody>
          <a:bodyPr/>
          <a:lstStyle/>
          <a:p>
            <a:r>
              <a:rPr lang="en-US" dirty="0"/>
              <a:t>In a Vulnerability Assessment settings profile, you specify when to search for new patches and software updates, and the types of patches to search for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4DE99B-793B-D6BB-A00C-BDD098BDE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665" y="2535324"/>
            <a:ext cx="7700595" cy="370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2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5C41C5-B708-8B10-AA09-F26AAA8AC9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Network Attack Protection</a:t>
            </a:r>
          </a:p>
        </p:txBody>
      </p:sp>
    </p:spTree>
    <p:extLst>
      <p:ext uri="{BB962C8B-B14F-4D97-AF65-F5344CB8AC3E}">
        <p14:creationId xmlns:p14="http://schemas.microsoft.com/office/powerpoint/2010/main" val="28898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B468C-350F-A167-F786-9B34A870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Attack Protection (Windows Computers)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95626-21AE-90AE-F4EA-51BFAC2AB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Workstations and Servers settings profile, you can enable Network Attack Protection to scan network traffic in real-time to detect and stop threats (Adaptive Defense and Adaptive Defense 360 only)</a:t>
            </a:r>
          </a:p>
          <a:p>
            <a:pPr lvl="1"/>
            <a:r>
              <a:rPr lang="en-US" dirty="0"/>
              <a:t>It prevents network attacks that attempt to exploit vulnerabilities in services that are open to the Internet and in the internal network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can also select the operating mode:</a:t>
            </a:r>
          </a:p>
          <a:p>
            <a:pPr lvl="1"/>
            <a:r>
              <a:rPr lang="en-US" dirty="0"/>
              <a:t>Audit – Allows the network attack</a:t>
            </a:r>
          </a:p>
          <a:p>
            <a:pPr lvl="1"/>
            <a:r>
              <a:rPr lang="en-US" dirty="0"/>
              <a:t>Block – Blocks the network attack before it can perform actions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44E0D-53B4-B8D4-E8A9-091FF92B7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051" y="3254029"/>
            <a:ext cx="6599897" cy="156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C2ECE-44F5-F14C-ACAE-3EC95DEA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Attack Protection — Types of Attacks Detected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E33A4-BE30-A5AA-18C8-361A993AD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Attack Protection enables Endpoint Security to detect and prevent these network attacks in the early stages:</a:t>
            </a:r>
          </a:p>
          <a:p>
            <a:pPr lvl="1"/>
            <a:r>
              <a:rPr lang="en-US" dirty="0"/>
              <a:t>DCSync</a:t>
            </a:r>
          </a:p>
          <a:p>
            <a:pPr lvl="1"/>
            <a:r>
              <a:rPr lang="en-US" dirty="0"/>
              <a:t>DCShadow</a:t>
            </a:r>
          </a:p>
          <a:p>
            <a:pPr lvl="1"/>
            <a:r>
              <a:rPr lang="en-US" dirty="0"/>
              <a:t>EternalBlue (Microsoft CVE-2017-0144 vulnerability) </a:t>
            </a:r>
          </a:p>
          <a:p>
            <a:pPr lvl="1"/>
            <a:r>
              <a:rPr lang="en-US" dirty="0"/>
              <a:t>BlueKeep (Microsoft CVE-2019-0708 vulnerability)</a:t>
            </a:r>
          </a:p>
          <a:p>
            <a:pPr lvl="1"/>
            <a:r>
              <a:rPr lang="en-US" dirty="0"/>
              <a:t>ZeroLogon (Microsoft CVE-2020-1472 vulnerability)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5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B468C-350F-A167-F786-9B34A870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Dashboard – Network Attack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95626-21AE-90AE-F4EA-51BFAC2AB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 Security dashboard, the </a:t>
            </a:r>
            <a:r>
              <a:rPr lang="en-US" b="1" dirty="0"/>
              <a:t>Network Attack</a:t>
            </a:r>
            <a:br>
              <a:rPr lang="en-US" b="1" dirty="0"/>
            </a:br>
            <a:r>
              <a:rPr lang="en-US" b="1" dirty="0"/>
              <a:t>Activity</a:t>
            </a:r>
            <a:r>
              <a:rPr lang="en-US" dirty="0"/>
              <a:t> tile shows the number of incidents and </a:t>
            </a:r>
            <a:br>
              <a:rPr lang="en-US" dirty="0"/>
            </a:br>
            <a:r>
              <a:rPr lang="en-US" dirty="0"/>
              <a:t>computers with network attack activity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Detected Items Allowed by Administrator </a:t>
            </a:r>
            <a:r>
              <a:rPr lang="en-US" dirty="0"/>
              <a:t>tile </a:t>
            </a:r>
            <a:br>
              <a:rPr lang="en-US" dirty="0"/>
            </a:br>
            <a:r>
              <a:rPr lang="en-US" dirty="0"/>
              <a:t>(previously Programs Allowed by Administrator) now </a:t>
            </a:r>
            <a:br>
              <a:rPr lang="en-US" dirty="0"/>
            </a:br>
            <a:r>
              <a:rPr lang="en-US" dirty="0"/>
              <a:t>includes network attacks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AD9BB7-BA7B-214B-A2F2-E0985EE92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027" y="1322362"/>
            <a:ext cx="1661002" cy="14691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C05EEA-41FF-7935-37CA-2E2639DBF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395" y="3591330"/>
            <a:ext cx="5209524" cy="1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0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FE24-9E9E-C233-5DA3-4ADF5B62E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Attack Activity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FBD2D-CC70-4116-7C16-239E846BB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open the Network Attack Activity list for all computers affected by a network attack, click the </a:t>
            </a:r>
            <a:r>
              <a:rPr lang="en-US" b="1" dirty="0"/>
              <a:t>Network Attack Activity </a:t>
            </a:r>
            <a:r>
              <a:rPr lang="en-US" dirty="0"/>
              <a:t>tile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Select a computer to review the computer details, including the attack details and actions (events) taken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F5EAFC-CAB9-32A0-B924-3734C0E9E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217" y="2124361"/>
            <a:ext cx="6261565" cy="288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B468C-350F-A167-F786-9B34A870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Attack Protection – Exclusions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95626-21AE-90AE-F4EA-51BFAC2AB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needed, you can exclude the detection of a specific network attack on all computers in the account</a:t>
            </a:r>
          </a:p>
          <a:p>
            <a:pPr lvl="1"/>
            <a:r>
              <a:rPr lang="en-US" dirty="0"/>
              <a:t>When you exclude a network attack, your computers are still protected from the remaining types of network attacks in the list</a:t>
            </a:r>
          </a:p>
          <a:p>
            <a:r>
              <a:rPr lang="en-US" dirty="0"/>
              <a:t>Click </a:t>
            </a:r>
            <a:r>
              <a:rPr lang="en-US" b="1" dirty="0"/>
              <a:t>Do Not Detect Again </a:t>
            </a:r>
            <a:r>
              <a:rPr lang="en-US" dirty="0"/>
              <a:t>and enter the specific IP addresses of the devices you want to exclude from detection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422E68-B9EE-9751-F28A-9F277BF73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895" y="3821872"/>
            <a:ext cx="6108210" cy="246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1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BB6D7-3D16-24D7-901F-6876641B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 for Network Attack Detections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9AD2-2253-B638-877C-223A5EEB3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send email alerts when Network Attack Protection detects a network attack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B90480-DAC1-2F5D-3FDE-3F955B708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42" y="2219893"/>
            <a:ext cx="7333116" cy="38543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3B242A-262A-8B60-5A0F-0318A1F34E98}"/>
              </a:ext>
            </a:extLst>
          </p:cNvPr>
          <p:cNvSpPr/>
          <p:nvPr/>
        </p:nvSpPr>
        <p:spPr>
          <a:xfrm>
            <a:off x="3953164" y="3574473"/>
            <a:ext cx="4535054" cy="2678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0162A-30BB-5A15-49C0-681654CEF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42CC0-727E-201B-3D9F-18D1DF6F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 Installation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67BBD-9A8F-64A5-8182-C5D6DBB3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4716615" cy="4999021"/>
          </a:xfrm>
        </p:spPr>
        <p:txBody>
          <a:bodyPr/>
          <a:lstStyle/>
          <a:p>
            <a:r>
              <a:rPr lang="en-US" dirty="0"/>
              <a:t>In the Patch Management settings profile, you can specify whether patches install on a device or not</a:t>
            </a:r>
          </a:p>
          <a:p>
            <a:pPr lvl="1"/>
            <a:r>
              <a:rPr lang="en-US" dirty="0"/>
              <a:t>Install patches — Automatically apply patches to the devices in the assigned groups</a:t>
            </a:r>
          </a:p>
          <a:p>
            <a:pPr lvl="1"/>
            <a:r>
              <a:rPr lang="en-US" dirty="0"/>
              <a:t>Do not install patches — Do not apply patches to devices in the assigned groups</a:t>
            </a:r>
          </a:p>
          <a:p>
            <a:r>
              <a:rPr lang="en-US" dirty="0"/>
              <a:t>You can also designate computers as test computers for patch installation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8A975E-C7B0-3076-3AAB-B60ECD970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341" y="2242833"/>
            <a:ext cx="6316155" cy="315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5C41C5-B708-8B10-AA09-F26AAA8AC9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Audit Mode</a:t>
            </a:r>
          </a:p>
        </p:txBody>
      </p:sp>
    </p:spTree>
    <p:extLst>
      <p:ext uri="{BB962C8B-B14F-4D97-AF65-F5344CB8AC3E}">
        <p14:creationId xmlns:p14="http://schemas.microsoft.com/office/powerpoint/2010/main" val="42443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BDF5F-5143-4572-45A4-4BF67DC27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C0703-C1AC-2824-C84C-B41A7B20E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Workstations and Servers settings profile, you can enable </a:t>
            </a:r>
            <a:r>
              <a:rPr lang="en-US" b="1" dirty="0"/>
              <a:t>Audit </a:t>
            </a:r>
            <a:r>
              <a:rPr lang="en-US" dirty="0"/>
              <a:t>mode to detect and report threats on all computers</a:t>
            </a:r>
          </a:p>
          <a:p>
            <a:r>
              <a:rPr lang="en-US" dirty="0"/>
              <a:t>When enabled, Adaptive Defense 360 notifies the endpoint user when a threat is detected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84431-11EF-D62F-0E07-2D5954018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05" y="2959501"/>
            <a:ext cx="6627463" cy="348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9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CDAA1-B94A-9956-B6C9-91884E6CA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Mode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1F634-D209-542F-BD63-6D7BC9381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device is in Audit mode, threats are not blocked or deleted</a:t>
            </a:r>
          </a:p>
          <a:p>
            <a:r>
              <a:rPr lang="en-US" dirty="0"/>
              <a:t>This appears as a risk in the </a:t>
            </a:r>
            <a:r>
              <a:rPr lang="en-US" b="1" dirty="0"/>
              <a:t>Detected Risks </a:t>
            </a:r>
            <a:r>
              <a:rPr lang="en-US" dirty="0"/>
              <a:t>tile of the Risks dashboard (Audit mode enabled) and on the computer details page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9F861-85F7-E752-FC27-8CBF5C140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552" y="2658723"/>
            <a:ext cx="5942857" cy="24380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F08364-6BD4-1031-7904-8F589AF6C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361" y="5181784"/>
            <a:ext cx="4838095" cy="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8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6B976-C10A-11DE-A681-4B809F268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Details — Allowed (Audit Mode)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52971-E726-A876-8258-DA28AEB80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3924"/>
            <a:ext cx="10115104" cy="4999021"/>
          </a:xfrm>
        </p:spPr>
        <p:txBody>
          <a:bodyPr/>
          <a:lstStyle/>
          <a:p>
            <a:r>
              <a:rPr lang="en-US" dirty="0"/>
              <a:t>When Adaptive Defense 360 is set to Audit mode, detected threats show </a:t>
            </a:r>
            <a:r>
              <a:rPr lang="en-US" b="1" dirty="0"/>
              <a:t>Allowed (Audit Mode) </a:t>
            </a:r>
            <a:r>
              <a:rPr lang="en-US" dirty="0"/>
              <a:t>on the detection details page for Malware/PUPs, Exploits, and Network Attacks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E96190-E962-4045-BD24-74A88D838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209" y="2609543"/>
            <a:ext cx="8763400" cy="226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5C41C5-B708-8B10-AA09-F26AAA8AC9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Network Access Enforcement</a:t>
            </a:r>
          </a:p>
        </p:txBody>
      </p:sp>
    </p:spTree>
    <p:extLst>
      <p:ext uri="{BB962C8B-B14F-4D97-AF65-F5344CB8AC3E}">
        <p14:creationId xmlns:p14="http://schemas.microsoft.com/office/powerpoint/2010/main" val="97550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53332-03A6-9900-C291-AF5D50AD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Access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693C7-3B25-748F-B1D3-CC5F1441E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Network Services &gt; Secure VPN </a:t>
            </a:r>
            <a:r>
              <a:rPr lang="en-US" dirty="0"/>
              <a:t>tab is now called </a:t>
            </a:r>
            <a:r>
              <a:rPr lang="en-US" b="1" dirty="0"/>
              <a:t>Network Access Enforcement</a:t>
            </a:r>
          </a:p>
          <a:p>
            <a:r>
              <a:rPr lang="en-US" dirty="0"/>
              <a:t>This change reflects support for VPN </a:t>
            </a:r>
            <a:r>
              <a:rPr lang="en-US" i="1" dirty="0"/>
              <a:t>and</a:t>
            </a:r>
            <a:r>
              <a:rPr lang="en-US" dirty="0"/>
              <a:t> Wi-Fi connections</a:t>
            </a:r>
          </a:p>
          <a:p>
            <a:pPr lvl="1"/>
            <a:r>
              <a:rPr lang="en-US" dirty="0"/>
              <a:t>In a future release of the access point software, access points will be able to check that connecting devices (client devices) have the Panda Endpoint Agent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80E95-5825-F58F-D493-FF5446E29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873" y="3642787"/>
            <a:ext cx="7920253" cy="226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4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5C41C5-B708-8B10-AA09-F26AAA8AC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Patch Management Improvements</a:t>
            </a:r>
          </a:p>
        </p:txBody>
      </p:sp>
    </p:spTree>
    <p:extLst>
      <p:ext uri="{BB962C8B-B14F-4D97-AF65-F5344CB8AC3E}">
        <p14:creationId xmlns:p14="http://schemas.microsoft.com/office/powerpoint/2010/main" val="32158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AD6BC-1A76-E110-5185-12DD3C99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 Management Support (macOS and Linux)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15906-7F76-1F13-E481-439ED6FA9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5205056" cy="4999021"/>
          </a:xfrm>
        </p:spPr>
        <p:txBody>
          <a:bodyPr/>
          <a:lstStyle/>
          <a:p>
            <a:r>
              <a:rPr lang="en-US" dirty="0"/>
              <a:t>Vulnerability Assessment and Patch Management now support Mac and Linux computers</a:t>
            </a:r>
          </a:p>
          <a:p>
            <a:pPr lvl="1"/>
            <a:r>
              <a:rPr lang="en-US" dirty="0"/>
              <a:t>Operating system patches for macOS with ARM (M1 and M2) require a password and force a restart</a:t>
            </a:r>
          </a:p>
          <a:p>
            <a:pPr lvl="1"/>
            <a:r>
              <a:rPr lang="en-US" dirty="0"/>
              <a:t>Patch Management cannot uninstall Linux and macOS patches</a:t>
            </a:r>
          </a:p>
          <a:p>
            <a:r>
              <a:rPr lang="en-US" dirty="0"/>
              <a:t>Mac and Linux computers can install patches from a cache server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32EB4-1066-15B8-775E-F4D5732BB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689" y="1322361"/>
            <a:ext cx="3925584" cy="27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4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AD6BC-1A76-E110-5185-12DD3C99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 Management Support (macOS and Linux)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15906-7F76-1F13-E481-439ED6FA9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5205056" cy="4999021"/>
          </a:xfrm>
        </p:spPr>
        <p:txBody>
          <a:bodyPr/>
          <a:lstStyle/>
          <a:p>
            <a:r>
              <a:rPr lang="en-US" dirty="0"/>
              <a:t>In the Available Patches list, you can now filter the list by operating system</a:t>
            </a:r>
          </a:p>
          <a:p>
            <a:r>
              <a:rPr lang="en-US" dirty="0"/>
              <a:t>(Patch Management only) In tasks, you can install patches based on the operating system</a:t>
            </a:r>
          </a:p>
          <a:p>
            <a:r>
              <a:rPr lang="en-US" dirty="0"/>
              <a:t>macOS and Linux patches are not included in existing recurring or new recurring Patch Management tasks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1B34F9-5AF8-6DE2-0391-1027673A4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325" y="1322362"/>
            <a:ext cx="2992412" cy="263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1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9B1B5-5C82-E2FD-79F4-82883ED0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 Management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99B31-8A57-2E51-9433-17E09704C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</a:t>
            </a:r>
            <a:r>
              <a:rPr lang="en-US" b="1" dirty="0"/>
              <a:t>Programs with Most Available Patches </a:t>
            </a:r>
            <a:r>
              <a:rPr lang="en-US" dirty="0"/>
              <a:t>tile lists software programs with available patches, as well as the number of available patches for each program, in descending order from left to right</a:t>
            </a:r>
          </a:p>
          <a:p>
            <a:pPr lvl="1"/>
            <a:r>
              <a:rPr lang="en-US" dirty="0"/>
              <a:t>Click a square to open the Available Patches list filtered to the program</a:t>
            </a:r>
          </a:p>
          <a:p>
            <a:pPr lvl="1"/>
            <a:r>
              <a:rPr lang="en-US" dirty="0"/>
              <a:t>Filter the tile to show patches by Criticality, Computer Type, and Patch Type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 new Available Patches by Computer list is also available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E6887-1FCC-A023-F66E-53A72A02D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195" y="3429000"/>
            <a:ext cx="5735458" cy="235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02E6A-A232-4C55-6EF5-31A47D00E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C3AC3-1FEB-2560-6298-F635C5408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Details – Patch Installation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18B0C-B7FD-40D6-D6DA-132601263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computer details page for a device shows the patch installation option — Patch installation enabled, Patch installation disabled, or Test computer for patch installation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FD9D07-E2C9-A70F-31AC-775DFA3C8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954" y="2475343"/>
            <a:ext cx="5608352" cy="30602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124E10-448F-061F-F2D5-2A69DA47A0C3}"/>
              </a:ext>
            </a:extLst>
          </p:cNvPr>
          <p:cNvSpPr/>
          <p:nvPr/>
        </p:nvSpPr>
        <p:spPr>
          <a:xfrm>
            <a:off x="1507954" y="4402836"/>
            <a:ext cx="2945002" cy="2286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6CEE58-419F-50BF-47F4-43E1BAA32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184" y="3429000"/>
            <a:ext cx="4418772" cy="29900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C729834-190D-29DA-B816-6678D993673A}"/>
              </a:ext>
            </a:extLst>
          </p:cNvPr>
          <p:cNvSpPr/>
          <p:nvPr/>
        </p:nvSpPr>
        <p:spPr>
          <a:xfrm>
            <a:off x="4922184" y="5103876"/>
            <a:ext cx="3755472" cy="2286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5C41C5-B708-8B10-AA09-F26AAA8AC9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enhancements</a:t>
            </a:r>
          </a:p>
        </p:txBody>
      </p:sp>
    </p:spTree>
    <p:extLst>
      <p:ext uri="{BB962C8B-B14F-4D97-AF65-F5344CB8AC3E}">
        <p14:creationId xmlns:p14="http://schemas.microsoft.com/office/powerpoint/2010/main" val="7114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4A1A7E-6428-1F7E-39C6-B1ED5EFE3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IOA – MITRE ID in Filter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B0DC27-345D-2997-19B1-922676AFD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filter settings, IOAs are now listed with the MITRE ID first and then the technique (for example, T1012 - Query Registry)</a:t>
            </a:r>
          </a:p>
        </p:txBody>
      </p:sp>
    </p:spTree>
    <p:extLst>
      <p:ext uri="{BB962C8B-B14F-4D97-AF65-F5344CB8AC3E}">
        <p14:creationId xmlns:p14="http://schemas.microsoft.com/office/powerpoint/2010/main" val="16273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08750-5496-8FB6-38D1-584A982BC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08EA1-914F-9992-35DA-58B2190CE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Patches List – Installation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D11D1-36F0-DC81-B1C5-A4201567D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31789"/>
            <a:ext cx="10115104" cy="4999021"/>
          </a:xfrm>
        </p:spPr>
        <p:txBody>
          <a:bodyPr/>
          <a:lstStyle/>
          <a:p>
            <a:r>
              <a:rPr lang="en-US" dirty="0"/>
              <a:t>In the </a:t>
            </a:r>
            <a:r>
              <a:rPr lang="en-US" b="1" dirty="0"/>
              <a:t>Available Patches </a:t>
            </a:r>
            <a:r>
              <a:rPr lang="en-US" dirty="0"/>
              <a:t>list, you can filter the list by the patch installation option — Patch installation enabled, Patch installation disabled, or Test computer for patch installation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48618-377A-8819-C2E2-00565D693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568" y="2685093"/>
            <a:ext cx="9198864" cy="284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1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B0549-5CB8-C78C-B9C9-61047E551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FE81-8565-9687-9509-24D49B291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 Management Status – New Icon for Installation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8A040-A0E6-59A8-D4B4-E9B5AC9AC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</a:t>
            </a:r>
            <a:r>
              <a:rPr lang="en-US" b="1" dirty="0"/>
              <a:t>Patch Management Status </a:t>
            </a:r>
            <a:r>
              <a:rPr lang="en-US" dirty="0"/>
              <a:t>list, a new icon shows next to a computer that is designated as a test computer for patch installation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2A1177-C3AD-8C07-238C-E23909456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95" y="2404581"/>
            <a:ext cx="10923809" cy="3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4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20CA7-4D1F-8E85-9C25-D857163D2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B7FD1B5-4EAE-2A92-0A03-4083AF714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534" y="2396334"/>
            <a:ext cx="10409524" cy="26095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8920A-09EF-82A3-1405-63AF4FBC4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 Installation Task – Test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DBD4-E73F-1127-1824-94D6566A7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F29F46-7E5C-F020-FA94-90BE0AF32DEF}"/>
              </a:ext>
            </a:extLst>
          </p:cNvPr>
          <p:cNvSpPr txBox="1">
            <a:spLocks/>
          </p:cNvSpPr>
          <p:nvPr/>
        </p:nvSpPr>
        <p:spPr>
          <a:xfrm>
            <a:off x="1191126" y="1474762"/>
            <a:ext cx="10115104" cy="49990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2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a patch installation task, you can specify that the task runs only on computers that are designated as test computers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A23334-90EA-D124-38E1-952A48829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363" y="3255370"/>
            <a:ext cx="7980925" cy="31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8E5D7-14FA-FCA2-7A49-3114606F7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1DE1714-B30A-0E85-3D98-E72A20D1DE99}"/>
              </a:ext>
            </a:extLst>
          </p:cNvPr>
          <p:cNvSpPr txBox="1">
            <a:spLocks/>
          </p:cNvSpPr>
          <p:nvPr/>
        </p:nvSpPr>
        <p:spPr>
          <a:xfrm>
            <a:off x="609600" y="1069239"/>
            <a:ext cx="10893552" cy="569968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2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20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8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In the </a:t>
            </a:r>
            <a:r>
              <a:rPr lang="en-US" b="1" dirty="0"/>
              <a:t>Installation History </a:t>
            </a:r>
            <a:r>
              <a:rPr lang="en-US" dirty="0"/>
              <a:t>list for Patch Management, you can filter the list for additional installation statuses — Error, Download Error, and Installation Error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In the list, if the status was Requires Restart and the patch successfully installs on the computer after it restarts, the status updates to Installed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B239DF-7B24-947B-DA68-901F751A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 Installation Status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E403A-D49D-0A05-830A-96F368915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360" y="2160681"/>
            <a:ext cx="9400032" cy="238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0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FF0000"/>
      </a:hlink>
      <a:folHlink>
        <a:srgbClr val="FF0000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82D71096-A53A-4985-8E7F-EA3A0C952920}" vid="{72EEFD11-0377-4CDC-9019-0027D75D31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PPT Template rev 4-21 (1)</Template>
  <TotalTime>14778</TotalTime>
  <Words>2449</Words>
  <Application>Microsoft Office PowerPoint</Application>
  <PresentationFormat>Widescreen</PresentationFormat>
  <Paragraphs>265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Courier New</vt:lpstr>
      <vt:lpstr>Geneva</vt:lpstr>
      <vt:lpstr>Open Sans</vt:lpstr>
      <vt:lpstr>Wingdings</vt:lpstr>
      <vt:lpstr>WatchGuard</vt:lpstr>
      <vt:lpstr>Introduction to Aether 15</vt:lpstr>
      <vt:lpstr>Introduction</vt:lpstr>
      <vt:lpstr>Aether 15.3 Update</vt:lpstr>
      <vt:lpstr>Patch Installation Option</vt:lpstr>
      <vt:lpstr>Computer Details – Patch Installation Option</vt:lpstr>
      <vt:lpstr>Available Patches List – Installation Options</vt:lpstr>
      <vt:lpstr>Patch Management Status – New Icon for Installation Option</vt:lpstr>
      <vt:lpstr>Patch Installation Task – Test Computers</vt:lpstr>
      <vt:lpstr>Patch Installation Status</vt:lpstr>
      <vt:lpstr>Patch Installation History – Installation Attempts</vt:lpstr>
      <vt:lpstr>Web Access Control Content Categories for AI</vt:lpstr>
      <vt:lpstr>Aether 15.2 update</vt:lpstr>
      <vt:lpstr>Full Encryption for Mac Devices</vt:lpstr>
      <vt:lpstr>Full Encryption for Mac Devices – Recovery Keys</vt:lpstr>
      <vt:lpstr>Isolation for Mac Devices</vt:lpstr>
      <vt:lpstr>New Filter in Available Patches List</vt:lpstr>
      <vt:lpstr>Select All on Unmanaged Computers List</vt:lpstr>
      <vt:lpstr>Patch Management Installation History Report</vt:lpstr>
      <vt:lpstr>Zero-Trust Application Service Enhancement</vt:lpstr>
      <vt:lpstr>Report a Problem – Mac and Linux</vt:lpstr>
      <vt:lpstr>Anti-Tampering Improvements – 2FA*</vt:lpstr>
      <vt:lpstr>Enable 2FA</vt:lpstr>
      <vt:lpstr>Enable 2FA – Current Configuration</vt:lpstr>
      <vt:lpstr>Enable 2FA – Current Configuration</vt:lpstr>
      <vt:lpstr>Enable 2FA – Entire Account</vt:lpstr>
      <vt:lpstr>Enable 2FA – Entire Account</vt:lpstr>
      <vt:lpstr>Windows Safe Mode Protection*</vt:lpstr>
      <vt:lpstr>Aether 15 Release Summary </vt:lpstr>
      <vt:lpstr>Vulnerability Assessment</vt:lpstr>
      <vt:lpstr>Vulnerability Assessment</vt:lpstr>
      <vt:lpstr>Vulnerability Assessment Dashboard</vt:lpstr>
      <vt:lpstr>Vulnerability Assessment Settings</vt:lpstr>
      <vt:lpstr>Network Attack Protection</vt:lpstr>
      <vt:lpstr>Network Attack Protection (Windows Computers)</vt:lpstr>
      <vt:lpstr>Network Attack Protection — Types of Attacks Detected</vt:lpstr>
      <vt:lpstr>Security Dashboard – Network Attack Activity</vt:lpstr>
      <vt:lpstr>Network Attack Activity List</vt:lpstr>
      <vt:lpstr>Network Attack Protection – Exclusions</vt:lpstr>
      <vt:lpstr>Alerts for Network Attack Detections</vt:lpstr>
      <vt:lpstr>Audit Mode</vt:lpstr>
      <vt:lpstr>Audit Mode</vt:lpstr>
      <vt:lpstr>Audit Mode Risk</vt:lpstr>
      <vt:lpstr>Detection Details — Allowed (Audit Mode)</vt:lpstr>
      <vt:lpstr>Network Access Enforcement</vt:lpstr>
      <vt:lpstr>Network Access Enforcement</vt:lpstr>
      <vt:lpstr>Patch Management Improvements</vt:lpstr>
      <vt:lpstr>Patch Management Support (macOS and Linux)</vt:lpstr>
      <vt:lpstr>Patch Management Support (macOS and Linux)</vt:lpstr>
      <vt:lpstr>Patch Management Improvements</vt:lpstr>
      <vt:lpstr>Other enhancements</vt:lpstr>
      <vt:lpstr>IOA – MITRE ID in Filter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What's New in Aether 15</dc:title>
  <dc:creator>Nicole Santos</dc:creator>
  <cp:lastModifiedBy>Jen Mosinski</cp:lastModifiedBy>
  <cp:revision>314</cp:revision>
  <dcterms:created xsi:type="dcterms:W3CDTF">2021-10-28T20:13:45Z</dcterms:created>
  <dcterms:modified xsi:type="dcterms:W3CDTF">2024-03-21T16:27:17Z</dcterms:modified>
</cp:coreProperties>
</file>