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7"/>
  </p:notesMasterIdLst>
  <p:handoutMasterIdLst>
    <p:handoutMasterId r:id="rId48"/>
  </p:handoutMasterIdLst>
  <p:sldIdLst>
    <p:sldId id="425" r:id="rId2"/>
    <p:sldId id="442" r:id="rId3"/>
    <p:sldId id="584" r:id="rId4"/>
    <p:sldId id="638" r:id="rId5"/>
    <p:sldId id="629" r:id="rId6"/>
    <p:sldId id="665" r:id="rId7"/>
    <p:sldId id="664" r:id="rId8"/>
    <p:sldId id="691" r:id="rId9"/>
    <p:sldId id="646" r:id="rId10"/>
    <p:sldId id="647" r:id="rId11"/>
    <p:sldId id="648" r:id="rId12"/>
    <p:sldId id="649" r:id="rId13"/>
    <p:sldId id="644" r:id="rId14"/>
    <p:sldId id="679" r:id="rId15"/>
    <p:sldId id="645" r:id="rId16"/>
    <p:sldId id="651" r:id="rId17"/>
    <p:sldId id="678" r:id="rId18"/>
    <p:sldId id="640" r:id="rId19"/>
    <p:sldId id="667" r:id="rId20"/>
    <p:sldId id="668" r:id="rId21"/>
    <p:sldId id="669" r:id="rId22"/>
    <p:sldId id="641" r:id="rId23"/>
    <p:sldId id="670" r:id="rId24"/>
    <p:sldId id="650" r:id="rId25"/>
    <p:sldId id="677" r:id="rId26"/>
    <p:sldId id="642" r:id="rId27"/>
    <p:sldId id="652" r:id="rId28"/>
    <p:sldId id="653" r:id="rId29"/>
    <p:sldId id="689" r:id="rId30"/>
    <p:sldId id="687" r:id="rId31"/>
    <p:sldId id="661" r:id="rId32"/>
    <p:sldId id="685" r:id="rId33"/>
    <p:sldId id="684" r:id="rId34"/>
    <p:sldId id="690" r:id="rId35"/>
    <p:sldId id="660" r:id="rId36"/>
    <p:sldId id="662" r:id="rId37"/>
    <p:sldId id="659" r:id="rId38"/>
    <p:sldId id="671" r:id="rId39"/>
    <p:sldId id="3746" r:id="rId40"/>
    <p:sldId id="673" r:id="rId41"/>
    <p:sldId id="676" r:id="rId42"/>
    <p:sldId id="681" r:id="rId43"/>
    <p:sldId id="682" r:id="rId44"/>
    <p:sldId id="683" r:id="rId45"/>
    <p:sldId id="580"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OAXsgKIF4WchgVPK/8OOQ==" hashData="X15Kl2zYS0KJjVChGRYnjLcvLXbdxW52Sy0oKR3HMt+Ik4G3zWTqKZNko8D8NJ0dvQI44zttXE5K598aiGqV2w=="/>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40CA2C-D7A0-3D58-8479-1BBDF7BAD914}" name="Nicole Santos" initials="NS" userId="S::Nicole.Santos@watchguard.com::af2f4233-8509-4275-a895-0a226add0c71" providerId="AD"/>
  <p188:author id="{99F2A84F-138A-FC99-42FF-75BEEBEEAAF7}" name="David Busby" initials="DB" userId="S::David.Busby@watchguard.com::d8188d8b-8ff3-481e-a091-7364ed90ca9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CAC"/>
    <a:srgbClr val="660700"/>
    <a:srgbClr val="991000"/>
    <a:srgbClr val="2BBED8"/>
    <a:srgbClr val="000000"/>
    <a:srgbClr val="330200"/>
    <a:srgbClr val="B32317"/>
    <a:srgbClr val="00467F"/>
    <a:srgbClr val="FF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42" autoAdjust="0"/>
    <p:restoredTop sz="96283" autoAdjust="0"/>
  </p:normalViewPr>
  <p:slideViewPr>
    <p:cSldViewPr snapToGrid="0" snapToObjects="1">
      <p:cViewPr varScale="1">
        <p:scale>
          <a:sx n="47" d="100"/>
          <a:sy n="47" d="100"/>
        </p:scale>
        <p:origin x="852" y="40"/>
      </p:cViewPr>
      <p:guideLst/>
    </p:cSldViewPr>
  </p:slideViewPr>
  <p:outlineViewPr>
    <p:cViewPr>
      <p:scale>
        <a:sx n="33" d="100"/>
        <a:sy n="33" d="100"/>
      </p:scale>
      <p:origin x="0" y="-5388"/>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20" d="100"/>
          <a:sy n="120" d="100"/>
        </p:scale>
        <p:origin x="4962" y="1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8/10/relationships/authors" Target="author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3F21BB-421D-412B-87C5-D2101A386A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B95685B-FADA-4113-BD66-64E0B5685E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9333AC-B101-4B7D-8E50-F5FE5CA71A2D}" type="datetimeFigureOut">
              <a:rPr lang="en-US" smtClean="0"/>
              <a:t>2/21/2023</a:t>
            </a:fld>
            <a:endParaRPr lang="en-US" dirty="0"/>
          </a:p>
        </p:txBody>
      </p:sp>
      <p:sp>
        <p:nvSpPr>
          <p:cNvPr id="4" name="Footer Placeholder 3">
            <a:extLst>
              <a:ext uri="{FF2B5EF4-FFF2-40B4-BE49-F238E27FC236}">
                <a16:creationId xmlns:a16="http://schemas.microsoft.com/office/drawing/2014/main" id="{80D3EC46-9BF6-41C9-8A3C-F168BD0F47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BC146C9-A2EC-4890-8236-7C33D7947D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CD9356-61ED-4170-BD63-8EA893F9F959}" type="slidenum">
              <a:rPr lang="en-US" smtClean="0"/>
              <a:t>‹#›</a:t>
            </a:fld>
            <a:endParaRPr lang="en-US" dirty="0"/>
          </a:p>
        </p:txBody>
      </p:sp>
    </p:spTree>
    <p:extLst>
      <p:ext uri="{BB962C8B-B14F-4D97-AF65-F5344CB8AC3E}">
        <p14:creationId xmlns:p14="http://schemas.microsoft.com/office/powerpoint/2010/main" val="428934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B4087-17AE-CF43-A0BD-ECFDB94F5A80}" type="datetimeFigureOut">
              <a:rPr lang="en-US" smtClean="0"/>
              <a:t>2/21/2023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78E81-FCE8-D94A-B114-51B06508A517}" type="slidenum">
              <a:rPr lang="en-US" smtClean="0"/>
              <a:t>‹#›</a:t>
            </a:fld>
            <a:endParaRPr lang="en-US" dirty="0"/>
          </a:p>
        </p:txBody>
      </p:sp>
    </p:spTree>
    <p:extLst>
      <p:ext uri="{BB962C8B-B14F-4D97-AF65-F5344CB8AC3E}">
        <p14:creationId xmlns:p14="http://schemas.microsoft.com/office/powerpoint/2010/main" val="3682096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Do Not Record">
    <p:bg>
      <p:bgPr shadeToTitle="1">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36B35D-55EA-45D4-A314-0BB692543F73}"/>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sp>
        <p:nvSpPr>
          <p:cNvPr id="2" name="Title 1"/>
          <p:cNvSpPr>
            <a:spLocks noGrp="1"/>
          </p:cNvSpPr>
          <p:nvPr>
            <p:ph type="ctrTitle"/>
          </p:nvPr>
        </p:nvSpPr>
        <p:spPr>
          <a:xfrm>
            <a:off x="5084404" y="2183425"/>
            <a:ext cx="6800051" cy="1569660"/>
          </a:xfrm>
        </p:spPr>
        <p:txBody>
          <a:bodyPr wrap="square" anchor="ctr">
            <a:spAutoFit/>
          </a:bodyPr>
          <a:lstStyle>
            <a:lvl1pPr algn="ctr">
              <a:defRPr sz="4800" b="1">
                <a:effectLst/>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084404" y="4052387"/>
            <a:ext cx="6800051" cy="587277"/>
          </a:xfrm>
        </p:spPr>
        <p:txBody>
          <a:bodyPr wrap="square" anchor="t">
            <a:spAutoFit/>
          </a:bodyPr>
          <a:lstStyle>
            <a:lvl1pPr marL="0" indent="0" algn="ctr">
              <a:buNone/>
              <a:defRPr sz="2400" cap="all">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pic>
        <p:nvPicPr>
          <p:cNvPr id="5" name="Picture 4" descr="A picture containing sport kite, outdoor object&#10;&#10;Description automatically generated">
            <a:extLst>
              <a:ext uri="{FF2B5EF4-FFF2-40B4-BE49-F238E27FC236}">
                <a16:creationId xmlns:a16="http://schemas.microsoft.com/office/drawing/2014/main" id="{FBD75935-D4A5-4F8D-A743-FFA58534CDB5}"/>
              </a:ext>
            </a:extLst>
          </p:cNvPr>
          <p:cNvPicPr>
            <a:picLocks noChangeAspect="1"/>
          </p:cNvPicPr>
          <p:nvPr userDrawn="1"/>
        </p:nvPicPr>
        <p:blipFill>
          <a:blip r:embed="rId3"/>
          <a:stretch>
            <a:fillRect/>
          </a:stretch>
        </p:blipFill>
        <p:spPr>
          <a:xfrm flipH="1">
            <a:off x="150020" y="1479065"/>
            <a:ext cx="4868547" cy="3658867"/>
          </a:xfrm>
          <a:prstGeom prst="rect">
            <a:avLst/>
          </a:prstGeom>
        </p:spPr>
      </p:pic>
      <p:sp>
        <p:nvSpPr>
          <p:cNvPr id="8" name="TextBox 7">
            <a:extLst>
              <a:ext uri="{FF2B5EF4-FFF2-40B4-BE49-F238E27FC236}">
                <a16:creationId xmlns:a16="http://schemas.microsoft.com/office/drawing/2014/main" id="{BAD31112-E756-4435-BAB7-74B2AB128071}"/>
              </a:ext>
            </a:extLst>
          </p:cNvPr>
          <p:cNvSpPr txBox="1"/>
          <p:nvPr userDrawn="1"/>
        </p:nvSpPr>
        <p:spPr>
          <a:xfrm>
            <a:off x="7002168" y="6543227"/>
            <a:ext cx="5189833" cy="246221"/>
          </a:xfrm>
          <a:prstGeom prst="rect">
            <a:avLst/>
          </a:prstGeom>
          <a:noFill/>
        </p:spPr>
        <p:txBody>
          <a:bodyPr wrap="square" rtlCol="0">
            <a:spAutoFit/>
          </a:bodyPr>
          <a:lstStyle/>
          <a:p>
            <a:pPr algn="r"/>
            <a:r>
              <a:rPr lang="en-US" sz="10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Copyright © 2022 WatchGuard Technologies, Inc. All Rights Reserved</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iner Tex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DB5C4FB-9D3F-584A-AA3B-3B8C245BD737}"/>
              </a:ext>
            </a:extLst>
          </p:cNvPr>
          <p:cNvSpPr>
            <a:spLocks noGrp="1"/>
          </p:cNvSpPr>
          <p:nvPr>
            <p:ph type="title"/>
          </p:nvPr>
        </p:nvSpPr>
        <p:spPr>
          <a:xfrm>
            <a:off x="607595" y="1130968"/>
            <a:ext cx="2182135" cy="4499810"/>
          </a:xfrm>
        </p:spPr>
        <p:txBody>
          <a:bodyPr wrap="square" anchor="ctr">
            <a:noAutofit/>
          </a:bodyPr>
          <a:lstStyle>
            <a:lvl1pPr algn="r">
              <a:defRPr sz="20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F275DAB6-8321-F945-AD67-9CE5F9CA3EE5}"/>
              </a:ext>
            </a:extLst>
          </p:cNvPr>
          <p:cNvSpPr>
            <a:spLocks noGrp="1"/>
          </p:cNvSpPr>
          <p:nvPr>
            <p:ph idx="1"/>
          </p:nvPr>
        </p:nvSpPr>
        <p:spPr>
          <a:xfrm>
            <a:off x="3345483" y="1130967"/>
            <a:ext cx="7819817" cy="4499811"/>
          </a:xfrm>
        </p:spPr>
        <p:txBody>
          <a:bodyPr wrap="square" anchor="ctr">
            <a:noAutofit/>
          </a:bodyPr>
          <a:lstStyle>
            <a:lvl1pPr marL="342900" indent="-342900">
              <a:lnSpc>
                <a:spcPct val="150000"/>
              </a:lnSpc>
              <a:spcAft>
                <a:spcPts val="1400"/>
              </a:spcAft>
              <a:buSzPct val="11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7C72D80-0D87-8C4C-A540-381927933607}"/>
              </a:ext>
            </a:extLst>
          </p:cNvPr>
          <p:cNvCxnSpPr>
            <a:cxnSpLocks/>
          </p:cNvCxnSpPr>
          <p:nvPr userDrawn="1"/>
        </p:nvCxnSpPr>
        <p:spPr>
          <a:xfrm>
            <a:off x="3078143" y="1130968"/>
            <a:ext cx="0" cy="449981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10" descr="A close up of a logo&#10;&#10;Description automatically generated">
            <a:extLst>
              <a:ext uri="{FF2B5EF4-FFF2-40B4-BE49-F238E27FC236}">
                <a16:creationId xmlns:a16="http://schemas.microsoft.com/office/drawing/2014/main" id="{7D3E85FA-4F25-4E0C-8477-612E8CFB3C4B}"/>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9494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iner Text and Pictur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C51277-2A93-264B-8B61-C20F5237A6EA}"/>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B599B620-B506-1E43-A5AE-872BE566B5DE}"/>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FD0C14A-76CA-4266-9D5E-1116868ED614}"/>
              </a:ext>
            </a:extLst>
          </p:cNvPr>
          <p:cNvSpPr>
            <a:spLocks noGrp="1"/>
          </p:cNvSpPr>
          <p:nvPr>
            <p:ph idx="1"/>
          </p:nvPr>
        </p:nvSpPr>
        <p:spPr>
          <a:xfrm>
            <a:off x="1038726" y="1604433"/>
            <a:ext cx="4958037" cy="4459477"/>
          </a:xfrm>
        </p:spPr>
        <p:txBody>
          <a:bodyPr wrap="square" anchor="t">
            <a:noAutofit/>
          </a:bodyPr>
          <a:lstStyle>
            <a:lvl1pPr marL="342900" indent="-342900">
              <a:lnSpc>
                <a:spcPct val="150000"/>
              </a:lnSpc>
              <a:spcAft>
                <a:spcPts val="1400"/>
              </a:spcAft>
              <a:buSzPct val="11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close up of a logo&#10;&#10;Description automatically generated">
            <a:extLst>
              <a:ext uri="{FF2B5EF4-FFF2-40B4-BE49-F238E27FC236}">
                <a16:creationId xmlns:a16="http://schemas.microsoft.com/office/drawing/2014/main" id="{2301E0F1-954B-4C5C-B5C5-691D6055795B}"/>
              </a:ext>
            </a:extLst>
          </p:cNvPr>
          <p:cNvPicPr>
            <a:picLocks noChangeAspect="1"/>
          </p:cNvPicPr>
          <p:nvPr userDrawn="1"/>
        </p:nvPicPr>
        <p:blipFill>
          <a:blip r:embed="rId3"/>
          <a:stretch>
            <a:fillRect/>
          </a:stretch>
        </p:blipFill>
        <p:spPr>
          <a:xfrm>
            <a:off x="33979" y="6363588"/>
            <a:ext cx="1278609" cy="457200"/>
          </a:xfrm>
          <a:prstGeom prst="rect">
            <a:avLst/>
          </a:prstGeom>
        </p:spPr>
      </p:pic>
      <p:sp>
        <p:nvSpPr>
          <p:cNvPr id="7" name="Picture Placeholder 2">
            <a:extLst>
              <a:ext uri="{FF2B5EF4-FFF2-40B4-BE49-F238E27FC236}">
                <a16:creationId xmlns:a16="http://schemas.microsoft.com/office/drawing/2014/main" id="{CABCA7C5-B296-461D-9F4E-DD4495A89BBB}"/>
              </a:ext>
            </a:extLst>
          </p:cNvPr>
          <p:cNvSpPr>
            <a:spLocks noGrp="1"/>
          </p:cNvSpPr>
          <p:nvPr>
            <p:ph type="pic" sz="quarter" idx="10"/>
          </p:nvPr>
        </p:nvSpPr>
        <p:spPr>
          <a:xfrm>
            <a:off x="6195793" y="1322362"/>
            <a:ext cx="5662079" cy="5092506"/>
          </a:xfrm>
          <a:ln w="12700">
            <a:solidFill>
              <a:srgbClr val="ACACAC"/>
            </a:solidFill>
          </a:ln>
        </p:spPr>
        <p:txBody>
          <a:bodyPr/>
          <a:lstStyle/>
          <a:p>
            <a:r>
              <a:rPr lang="en-US" dirty="0"/>
              <a:t>Click icon to add picture</a:t>
            </a:r>
          </a:p>
        </p:txBody>
      </p:sp>
    </p:spTree>
    <p:extLst>
      <p:ext uri="{BB962C8B-B14F-4D97-AF65-F5344CB8AC3E}">
        <p14:creationId xmlns:p14="http://schemas.microsoft.com/office/powerpoint/2010/main" val="39703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iner 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C51277-2A93-264B-8B61-C20F5237A6EA}"/>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B599B620-B506-1E43-A5AE-872BE566B5DE}"/>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logo&#10;&#10;Description automatically generated">
            <a:extLst>
              <a:ext uri="{FF2B5EF4-FFF2-40B4-BE49-F238E27FC236}">
                <a16:creationId xmlns:a16="http://schemas.microsoft.com/office/drawing/2014/main" id="{0284299A-B8C0-45EA-B88B-2CE2DED5F350}"/>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61993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7" name="Text Placeholder 4">
            <a:extLst>
              <a:ext uri="{FF2B5EF4-FFF2-40B4-BE49-F238E27FC236}">
                <a16:creationId xmlns:a16="http://schemas.microsoft.com/office/drawing/2014/main" id="{45DC3424-3CE8-4041-B3B7-E0521DD92CE9}"/>
              </a:ext>
            </a:extLst>
          </p:cNvPr>
          <p:cNvSpPr>
            <a:spLocks noGrp="1"/>
          </p:cNvSpPr>
          <p:nvPr>
            <p:ph type="body" sz="quarter" idx="3"/>
          </p:nvPr>
        </p:nvSpPr>
        <p:spPr>
          <a:xfrm>
            <a:off x="6096000" y="1620677"/>
            <a:ext cx="4722813" cy="576262"/>
          </a:xfrm>
          <a:solidFill>
            <a:srgbClr val="C00000"/>
          </a:solidFill>
        </p:spPr>
        <p:txBody>
          <a:bodyPr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2">
            <a:extLst>
              <a:ext uri="{FF2B5EF4-FFF2-40B4-BE49-F238E27FC236}">
                <a16:creationId xmlns:a16="http://schemas.microsoft.com/office/drawing/2014/main" id="{11683DE0-907D-0640-9FCB-BECF909B27B8}"/>
              </a:ext>
            </a:extLst>
          </p:cNvPr>
          <p:cNvSpPr>
            <a:spLocks noGrp="1"/>
          </p:cNvSpPr>
          <p:nvPr>
            <p:ph idx="11"/>
          </p:nvPr>
        </p:nvSpPr>
        <p:spPr>
          <a:xfrm>
            <a:off x="6096000" y="2292227"/>
            <a:ext cx="4722813" cy="3649133"/>
          </a:xfrm>
          <a:solidFill>
            <a:srgbClr val="800000">
              <a:alpha val="40000"/>
            </a:srgbClr>
          </a:solidFill>
          <a:ln w="9525">
            <a:noFill/>
          </a:ln>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9" name="Text Placeholder 4">
            <a:extLst>
              <a:ext uri="{FF2B5EF4-FFF2-40B4-BE49-F238E27FC236}">
                <a16:creationId xmlns:a16="http://schemas.microsoft.com/office/drawing/2014/main" id="{A5E3B149-852B-BB46-B224-959929010A31}"/>
              </a:ext>
            </a:extLst>
          </p:cNvPr>
          <p:cNvSpPr>
            <a:spLocks noGrp="1"/>
          </p:cNvSpPr>
          <p:nvPr>
            <p:ph type="body" sz="quarter" idx="12"/>
          </p:nvPr>
        </p:nvSpPr>
        <p:spPr>
          <a:xfrm>
            <a:off x="1173124" y="1620677"/>
            <a:ext cx="4722813" cy="576262"/>
          </a:xfrm>
          <a:solidFill>
            <a:srgbClr val="C00000"/>
          </a:solidFill>
        </p:spPr>
        <p:txBody>
          <a:bodyPr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B05071E4-94A7-2546-A83B-4890DE814D41}"/>
              </a:ext>
            </a:extLst>
          </p:cNvPr>
          <p:cNvSpPr>
            <a:spLocks noGrp="1"/>
          </p:cNvSpPr>
          <p:nvPr>
            <p:ph idx="13"/>
          </p:nvPr>
        </p:nvSpPr>
        <p:spPr>
          <a:xfrm>
            <a:off x="1173124" y="2292227"/>
            <a:ext cx="4722813" cy="3649133"/>
          </a:xfrm>
          <a:solidFill>
            <a:srgbClr val="800000">
              <a:alpha val="40000"/>
            </a:srgbClr>
          </a:solidFill>
          <a:ln w="9525">
            <a:noFill/>
          </a:ln>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4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cxnSp>
        <p:nvCxnSpPr>
          <p:cNvPr id="11" name="Straight Connector 10">
            <a:extLst>
              <a:ext uri="{FF2B5EF4-FFF2-40B4-BE49-F238E27FC236}">
                <a16:creationId xmlns:a16="http://schemas.microsoft.com/office/drawing/2014/main" id="{E54CF3AB-99D4-9145-9E51-752BA469E50D}"/>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E54B636B-144D-4507-A418-63041D5CA371}"/>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28405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bg/>
                                          </p:spTgt>
                                        </p:tgtEl>
                                        <p:attrNameLst>
                                          <p:attrName>style.visibility</p:attrName>
                                        </p:attrNameLst>
                                      </p:cBhvr>
                                      <p:to>
                                        <p:strVal val="visible"/>
                                      </p:to>
                                    </p:set>
                                    <p:animEffect transition="in" filter="fade">
                                      <p:cBhvr>
                                        <p:cTn id="13" dur="500"/>
                                        <p:tgtEl>
                                          <p:spTgt spid="10">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969696"/>
                                      </p:to>
                                    </p:animClr>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969696"/>
                                      </p:to>
                                    </p:animClr>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bg/>
                                          </p:spTgt>
                                        </p:tgtEl>
                                        <p:attrNameLst>
                                          <p:attrName>style.visibility</p:attrName>
                                        </p:attrNameLst>
                                      </p:cBhvr>
                                      <p:to>
                                        <p:strVal val="visible"/>
                                      </p:to>
                                    </p:set>
                                    <p:animEffect transition="in" filter="fade">
                                      <p:cBhvr>
                                        <p:cTn id="33" dur="500"/>
                                        <p:tgtEl>
                                          <p:spTgt spid="7">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500"/>
                                        <p:tgtEl>
                                          <p:spTgt spid="7">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bg/>
                                          </p:spTgt>
                                        </p:tgtEl>
                                        <p:attrNameLst>
                                          <p:attrName>style.visibility</p:attrName>
                                        </p:attrNameLst>
                                      </p:cBhvr>
                                      <p:to>
                                        <p:strVal val="visible"/>
                                      </p:to>
                                    </p:set>
                                    <p:animEffect transition="in" filter="fade">
                                      <p:cBhvr>
                                        <p:cTn id="39" dur="500"/>
                                        <p:tgtEl>
                                          <p:spTgt spid="8">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fade">
                                      <p:cBhvr>
                                        <p:cTn id="44"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rgbClr val="969696"/>
                                      </p:to>
                                    </p:animClr>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Effect transition="in" filter="fade">
                                      <p:cBhvr>
                                        <p:cTn id="49" dur="500"/>
                                        <p:tgtEl>
                                          <p:spTgt spid="8">
                                            <p:txEl>
                                              <p:pRg st="1" end="1"/>
                                            </p:txEl>
                                          </p:spTgt>
                                        </p:tgtEl>
                                      </p:cBhvr>
                                    </p:animEffect>
                                  </p:childTnLst>
                                  <p:subTnLst>
                                    <p:animClr clrSpc="rgb" dir="cw">
                                      <p:cBhvr override="childStyle">
                                        <p:cTn dur="1" fill="hold" display="0" masterRel="nextClick" afterEffect="1"/>
                                        <p:tgtEl>
                                          <p:spTgt spid="8">
                                            <p:txEl>
                                              <p:pRg st="1" end="1"/>
                                            </p:txEl>
                                          </p:spTgt>
                                        </p:tgtEl>
                                        <p:attrNameLst>
                                          <p:attrName>ppt_c</p:attrName>
                                        </p:attrNameLst>
                                      </p:cBhvr>
                                      <p:to>
                                        <a:srgbClr val="969696"/>
                                      </p:to>
                                    </p:animClr>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
                                            <p:txEl>
                                              <p:pRg st="2" end="2"/>
                                            </p:txEl>
                                          </p:spTgt>
                                        </p:tgtEl>
                                        <p:attrNameLst>
                                          <p:attrName>style.visibility</p:attrName>
                                        </p:attrNameLst>
                                      </p:cBhvr>
                                      <p:to>
                                        <p:strVal val="visible"/>
                                      </p:to>
                                    </p:set>
                                    <p:animEffect transition="in" filter="fade">
                                      <p:cBhvr>
                                        <p:cTn id="54" dur="500"/>
                                        <p:tgtEl>
                                          <p:spTgt spid="8">
                                            <p:txEl>
                                              <p:pRg st="2" end="2"/>
                                            </p:txEl>
                                          </p:spTgt>
                                        </p:tgtEl>
                                      </p:cBhvr>
                                    </p:animEffect>
                                  </p:childTnLst>
                                  <p:subTnLst>
                                    <p:animClr clrSpc="rgb" dir="cw">
                                      <p:cBhvr override="childStyle">
                                        <p:cTn dur="1" fill="hold" display="0" masterRel="nextClick" afterEffect="1"/>
                                        <p:tgtEl>
                                          <p:spTgt spid="8">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tmplLst>
          <p:tmpl>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uiExpand="1" build="p"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uiExpand="1" build="p" animBg="1">
        <p:tmplLst>
          <p:tmpl>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11" name="Text Placeholder 4">
            <a:extLst>
              <a:ext uri="{FF2B5EF4-FFF2-40B4-BE49-F238E27FC236}">
                <a16:creationId xmlns:a16="http://schemas.microsoft.com/office/drawing/2014/main" id="{E3409EA1-7EC8-A040-BB8E-4BF6D1742F6B}"/>
              </a:ext>
            </a:extLst>
          </p:cNvPr>
          <p:cNvSpPr>
            <a:spLocks noGrp="1"/>
          </p:cNvSpPr>
          <p:nvPr>
            <p:ph type="body" sz="quarter" idx="12"/>
          </p:nvPr>
        </p:nvSpPr>
        <p:spPr>
          <a:xfrm>
            <a:off x="1320826"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2">
            <a:extLst>
              <a:ext uri="{FF2B5EF4-FFF2-40B4-BE49-F238E27FC236}">
                <a16:creationId xmlns:a16="http://schemas.microsoft.com/office/drawing/2014/main" id="{AC6DC408-6A32-A342-AD68-D8071FFC06DB}"/>
              </a:ext>
            </a:extLst>
          </p:cNvPr>
          <p:cNvSpPr>
            <a:spLocks noGrp="1"/>
          </p:cNvSpPr>
          <p:nvPr>
            <p:ph idx="13"/>
          </p:nvPr>
        </p:nvSpPr>
        <p:spPr>
          <a:xfrm>
            <a:off x="1320826"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5" name="Text Placeholder 4">
            <a:extLst>
              <a:ext uri="{FF2B5EF4-FFF2-40B4-BE49-F238E27FC236}">
                <a16:creationId xmlns:a16="http://schemas.microsoft.com/office/drawing/2014/main" id="{93F02ED4-0D75-1243-87EB-F5B7D2CD5BC9}"/>
              </a:ext>
            </a:extLst>
          </p:cNvPr>
          <p:cNvSpPr>
            <a:spLocks noGrp="1"/>
          </p:cNvSpPr>
          <p:nvPr>
            <p:ph type="body" sz="quarter" idx="14"/>
          </p:nvPr>
        </p:nvSpPr>
        <p:spPr>
          <a:xfrm>
            <a:off x="4638185"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2">
            <a:extLst>
              <a:ext uri="{FF2B5EF4-FFF2-40B4-BE49-F238E27FC236}">
                <a16:creationId xmlns:a16="http://schemas.microsoft.com/office/drawing/2014/main" id="{7E846299-B0CC-E54D-B685-01E429ABF54D}"/>
              </a:ext>
            </a:extLst>
          </p:cNvPr>
          <p:cNvSpPr>
            <a:spLocks noGrp="1"/>
          </p:cNvSpPr>
          <p:nvPr>
            <p:ph idx="15"/>
          </p:nvPr>
        </p:nvSpPr>
        <p:spPr>
          <a:xfrm>
            <a:off x="4638185"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7" name="Text Placeholder 4">
            <a:extLst>
              <a:ext uri="{FF2B5EF4-FFF2-40B4-BE49-F238E27FC236}">
                <a16:creationId xmlns:a16="http://schemas.microsoft.com/office/drawing/2014/main" id="{4B0B8BFD-E3DD-8646-B5F5-60C593839A8F}"/>
              </a:ext>
            </a:extLst>
          </p:cNvPr>
          <p:cNvSpPr>
            <a:spLocks noGrp="1"/>
          </p:cNvSpPr>
          <p:nvPr>
            <p:ph type="body" sz="quarter" idx="16"/>
          </p:nvPr>
        </p:nvSpPr>
        <p:spPr>
          <a:xfrm>
            <a:off x="7934278"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2">
            <a:extLst>
              <a:ext uri="{FF2B5EF4-FFF2-40B4-BE49-F238E27FC236}">
                <a16:creationId xmlns:a16="http://schemas.microsoft.com/office/drawing/2014/main" id="{B496500E-B284-E84E-B9D0-316EB3673063}"/>
              </a:ext>
            </a:extLst>
          </p:cNvPr>
          <p:cNvSpPr>
            <a:spLocks noGrp="1"/>
          </p:cNvSpPr>
          <p:nvPr>
            <p:ph idx="17"/>
          </p:nvPr>
        </p:nvSpPr>
        <p:spPr>
          <a:xfrm>
            <a:off x="7934278"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cxnSp>
        <p:nvCxnSpPr>
          <p:cNvPr id="19" name="Straight Connector 18">
            <a:extLst>
              <a:ext uri="{FF2B5EF4-FFF2-40B4-BE49-F238E27FC236}">
                <a16:creationId xmlns:a16="http://schemas.microsoft.com/office/drawing/2014/main" id="{18E89B3D-F558-444A-825D-09008E29A6A8}"/>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78228415-8B51-411E-A5FA-13AC942715B8}"/>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85701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500"/>
                                        <p:tgtEl>
                                          <p:spTgt spid="11">
                                            <p:bg/>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bg/>
                                          </p:spTgt>
                                        </p:tgtEl>
                                        <p:attrNameLst>
                                          <p:attrName>style.visibility</p:attrName>
                                        </p:attrNameLst>
                                      </p:cBhvr>
                                      <p:to>
                                        <p:strVal val="visible"/>
                                      </p:to>
                                    </p:set>
                                    <p:animEffect transition="in" filter="fade">
                                      <p:cBhvr>
                                        <p:cTn id="13" dur="500"/>
                                        <p:tgtEl>
                                          <p:spTgt spid="14">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subTnLst>
                                    <p:animClr clrSpc="rgb" dir="cw">
                                      <p:cBhvr override="childStyle">
                                        <p:cTn dur="1" fill="hold" display="0" masterRel="nextClick" afterEffect="1"/>
                                        <p:tgtEl>
                                          <p:spTgt spid="14">
                                            <p:txEl>
                                              <p:pRg st="0" end="0"/>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fade">
                                      <p:cBhvr>
                                        <p:cTn id="23" dur="500"/>
                                        <p:tgtEl>
                                          <p:spTgt spid="14">
                                            <p:txEl>
                                              <p:pRg st="1" end="1"/>
                                            </p:txEl>
                                          </p:spTgt>
                                        </p:tgtEl>
                                      </p:cBhvr>
                                    </p:animEffect>
                                  </p:childTnLst>
                                  <p:subTnLst>
                                    <p:animClr clrSpc="rgb" dir="cw">
                                      <p:cBhvr override="childStyle">
                                        <p:cTn dur="1" fill="hold" display="0" masterRel="nextClick" afterEffect="1"/>
                                        <p:tgtEl>
                                          <p:spTgt spid="14">
                                            <p:txEl>
                                              <p:pRg st="1" end="1"/>
                                            </p:txEl>
                                          </p:spTgt>
                                        </p:tgtEl>
                                        <p:attrNameLst>
                                          <p:attrName>ppt_c</p:attrName>
                                        </p:attrNameLst>
                                      </p:cBhvr>
                                      <p:to>
                                        <a:srgbClr val="969696"/>
                                      </p:to>
                                    </p:animClr>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fade">
                                      <p:cBhvr>
                                        <p:cTn id="28" dur="500"/>
                                        <p:tgtEl>
                                          <p:spTgt spid="14">
                                            <p:txEl>
                                              <p:pRg st="2" end="2"/>
                                            </p:txEl>
                                          </p:spTgt>
                                        </p:tgtEl>
                                      </p:cBhvr>
                                    </p:animEffect>
                                  </p:childTnLst>
                                  <p:subTnLst>
                                    <p:animClr clrSpc="rgb" dir="cw">
                                      <p:cBhvr override="childStyle">
                                        <p:cTn dur="1" fill="hold" display="0" masterRel="nextClick" afterEffect="1"/>
                                        <p:tgtEl>
                                          <p:spTgt spid="14">
                                            <p:txEl>
                                              <p:pRg st="2" end="2"/>
                                            </p:txEl>
                                          </p:spTgt>
                                        </p:tgtEl>
                                        <p:attrNameLst>
                                          <p:attrName>ppt_c</p:attrName>
                                        </p:attrNameLst>
                                      </p:cBhvr>
                                      <p:to>
                                        <a:srgbClr val="969696"/>
                                      </p:to>
                                    </p:animClr>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bg/>
                                          </p:spTgt>
                                        </p:tgtEl>
                                        <p:attrNameLst>
                                          <p:attrName>style.visibility</p:attrName>
                                        </p:attrNameLst>
                                      </p:cBhvr>
                                      <p:to>
                                        <p:strVal val="visible"/>
                                      </p:to>
                                    </p:set>
                                    <p:animEffect transition="in" filter="fade">
                                      <p:cBhvr>
                                        <p:cTn id="33" dur="500"/>
                                        <p:tgtEl>
                                          <p:spTgt spid="15">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fade">
                                      <p:cBhvr>
                                        <p:cTn id="36" dur="500"/>
                                        <p:tgtEl>
                                          <p:spTgt spid="15">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bg/>
                                          </p:spTgt>
                                        </p:tgtEl>
                                        <p:attrNameLst>
                                          <p:attrName>style.visibility</p:attrName>
                                        </p:attrNameLst>
                                      </p:cBhvr>
                                      <p:to>
                                        <p:strVal val="visible"/>
                                      </p:to>
                                    </p:set>
                                    <p:animEffect transition="in" filter="fade">
                                      <p:cBhvr>
                                        <p:cTn id="39" dur="500"/>
                                        <p:tgtEl>
                                          <p:spTgt spid="16">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fade">
                                      <p:cBhvr>
                                        <p:cTn id="44" dur="500"/>
                                        <p:tgtEl>
                                          <p:spTgt spid="16">
                                            <p:txEl>
                                              <p:pRg st="0" end="0"/>
                                            </p:txEl>
                                          </p:spTgt>
                                        </p:tgtEl>
                                      </p:cBhvr>
                                    </p:animEffect>
                                  </p:childTnLst>
                                  <p:subTnLst>
                                    <p:animClr clrSpc="rgb" dir="cw">
                                      <p:cBhvr override="childStyle">
                                        <p:cTn dur="1" fill="hold" display="0" masterRel="nextClick" afterEffect="1"/>
                                        <p:tgtEl>
                                          <p:spTgt spid="16">
                                            <p:txEl>
                                              <p:pRg st="0" end="0"/>
                                            </p:txEl>
                                          </p:spTgt>
                                        </p:tgtEl>
                                        <p:attrNameLst>
                                          <p:attrName>ppt_c</p:attrName>
                                        </p:attrNameLst>
                                      </p:cBhvr>
                                      <p:to>
                                        <a:srgbClr val="969696"/>
                                      </p:to>
                                    </p:animClr>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xEl>
                                              <p:pRg st="1" end="1"/>
                                            </p:txEl>
                                          </p:spTgt>
                                        </p:tgtEl>
                                        <p:attrNameLst>
                                          <p:attrName>style.visibility</p:attrName>
                                        </p:attrNameLst>
                                      </p:cBhvr>
                                      <p:to>
                                        <p:strVal val="visible"/>
                                      </p:to>
                                    </p:set>
                                    <p:animEffect transition="in" filter="fade">
                                      <p:cBhvr>
                                        <p:cTn id="49" dur="500"/>
                                        <p:tgtEl>
                                          <p:spTgt spid="16">
                                            <p:txEl>
                                              <p:pRg st="1" end="1"/>
                                            </p:txEl>
                                          </p:spTgt>
                                        </p:tgtEl>
                                      </p:cBhvr>
                                    </p:animEffect>
                                  </p:childTnLst>
                                  <p:subTnLst>
                                    <p:animClr clrSpc="rgb" dir="cw">
                                      <p:cBhvr override="childStyle">
                                        <p:cTn dur="1" fill="hold" display="0" masterRel="nextClick" afterEffect="1"/>
                                        <p:tgtEl>
                                          <p:spTgt spid="16">
                                            <p:txEl>
                                              <p:pRg st="1" end="1"/>
                                            </p:txEl>
                                          </p:spTgt>
                                        </p:tgtEl>
                                        <p:attrNameLst>
                                          <p:attrName>ppt_c</p:attrName>
                                        </p:attrNameLst>
                                      </p:cBhvr>
                                      <p:to>
                                        <a:srgbClr val="969696"/>
                                      </p:to>
                                    </p:animClr>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xEl>
                                              <p:pRg st="2" end="2"/>
                                            </p:txEl>
                                          </p:spTgt>
                                        </p:tgtEl>
                                        <p:attrNameLst>
                                          <p:attrName>style.visibility</p:attrName>
                                        </p:attrNameLst>
                                      </p:cBhvr>
                                      <p:to>
                                        <p:strVal val="visible"/>
                                      </p:to>
                                    </p:set>
                                    <p:animEffect transition="in" filter="fade">
                                      <p:cBhvr>
                                        <p:cTn id="54" dur="500"/>
                                        <p:tgtEl>
                                          <p:spTgt spid="16">
                                            <p:txEl>
                                              <p:pRg st="2" end="2"/>
                                            </p:txEl>
                                          </p:spTgt>
                                        </p:tgtEl>
                                      </p:cBhvr>
                                    </p:animEffect>
                                  </p:childTnLst>
                                  <p:subTnLst>
                                    <p:animClr clrSpc="rgb" dir="cw">
                                      <p:cBhvr override="childStyle">
                                        <p:cTn dur="1" fill="hold" display="0" masterRel="nextClick" afterEffect="1"/>
                                        <p:tgtEl>
                                          <p:spTgt spid="16">
                                            <p:txEl>
                                              <p:pRg st="2" end="2"/>
                                            </p:txEl>
                                          </p:spTgt>
                                        </p:tgtEl>
                                        <p:attrNameLst>
                                          <p:attrName>ppt_c</p:attrName>
                                        </p:attrNameLst>
                                      </p:cBhvr>
                                      <p:to>
                                        <a:srgbClr val="969696"/>
                                      </p:to>
                                    </p:animClr>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7">
                                            <p:bg/>
                                          </p:spTgt>
                                        </p:tgtEl>
                                        <p:attrNameLst>
                                          <p:attrName>style.visibility</p:attrName>
                                        </p:attrNameLst>
                                      </p:cBhvr>
                                      <p:to>
                                        <p:strVal val="visible"/>
                                      </p:to>
                                    </p:set>
                                    <p:animEffect transition="in" filter="fade">
                                      <p:cBhvr>
                                        <p:cTn id="59" dur="500"/>
                                        <p:tgtEl>
                                          <p:spTgt spid="17">
                                            <p:bg/>
                                          </p:spTgt>
                                        </p:tgtEl>
                                      </p:cBhvr>
                                    </p:animEffect>
                                  </p:childTnLst>
                                </p:cTn>
                              </p:par>
                              <p:par>
                                <p:cTn id="60" presetID="10" presetClass="entr" presetSubtype="0" fill="hold" grpId="0" nodeType="withEffect" nodePh="1">
                                  <p:stCondLst>
                                    <p:cond delay="0"/>
                                  </p:stCondLst>
                                  <p:endCondLst>
                                    <p:cond evt="begin" delay="0">
                                      <p:tn val="60"/>
                                    </p:cond>
                                  </p:endCondLst>
                                  <p:childTnLst>
                                    <p:set>
                                      <p:cBhvr>
                                        <p:cTn id="61" dur="1" fill="hold">
                                          <p:stCondLst>
                                            <p:cond delay="0"/>
                                          </p:stCondLst>
                                        </p:cTn>
                                        <p:tgtEl>
                                          <p:spTgt spid="17">
                                            <p:txEl>
                                              <p:pRg st="0" end="0"/>
                                            </p:txEl>
                                          </p:spTgt>
                                        </p:tgtEl>
                                        <p:attrNameLst>
                                          <p:attrName>style.visibility</p:attrName>
                                        </p:attrNameLst>
                                      </p:cBhvr>
                                      <p:to>
                                        <p:strVal val="visible"/>
                                      </p:to>
                                    </p:set>
                                    <p:animEffect transition="in" filter="fade">
                                      <p:cBhvr>
                                        <p:cTn id="62" dur="500"/>
                                        <p:tgtEl>
                                          <p:spTgt spid="17">
                                            <p:txEl>
                                              <p:pRg st="0" end="0"/>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bg/>
                                          </p:spTgt>
                                        </p:tgtEl>
                                        <p:attrNameLst>
                                          <p:attrName>style.visibility</p:attrName>
                                        </p:attrNameLst>
                                      </p:cBhvr>
                                      <p:to>
                                        <p:strVal val="visible"/>
                                      </p:to>
                                    </p:set>
                                    <p:animEffect transition="in" filter="fade">
                                      <p:cBhvr>
                                        <p:cTn id="65" dur="500"/>
                                        <p:tgtEl>
                                          <p:spTgt spid="18">
                                            <p:bg/>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
                                            <p:txEl>
                                              <p:pRg st="0" end="0"/>
                                            </p:txEl>
                                          </p:spTgt>
                                        </p:tgtEl>
                                        <p:attrNameLst>
                                          <p:attrName>style.visibility</p:attrName>
                                        </p:attrNameLst>
                                      </p:cBhvr>
                                      <p:to>
                                        <p:strVal val="visible"/>
                                      </p:to>
                                    </p:set>
                                    <p:animEffect transition="in" filter="fade">
                                      <p:cBhvr>
                                        <p:cTn id="70" dur="500"/>
                                        <p:tgtEl>
                                          <p:spTgt spid="18">
                                            <p:txEl>
                                              <p:pRg st="0" end="0"/>
                                            </p:txEl>
                                          </p:spTgt>
                                        </p:tgtEl>
                                      </p:cBhvr>
                                    </p:animEffect>
                                  </p:childTnLst>
                                  <p:subTnLst>
                                    <p:animClr clrSpc="rgb" dir="cw">
                                      <p:cBhvr override="childStyle">
                                        <p:cTn dur="1" fill="hold" display="0" masterRel="nextClick" afterEffect="1"/>
                                        <p:tgtEl>
                                          <p:spTgt spid="18">
                                            <p:txEl>
                                              <p:pRg st="0" end="0"/>
                                            </p:txEl>
                                          </p:spTgt>
                                        </p:tgtEl>
                                        <p:attrNameLst>
                                          <p:attrName>ppt_c</p:attrName>
                                        </p:attrNameLst>
                                      </p:cBhvr>
                                      <p:to>
                                        <a:srgbClr val="969696"/>
                                      </p:to>
                                    </p:animClr>
                                  </p:sub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8">
                                            <p:txEl>
                                              <p:pRg st="1" end="1"/>
                                            </p:txEl>
                                          </p:spTgt>
                                        </p:tgtEl>
                                        <p:attrNameLst>
                                          <p:attrName>style.visibility</p:attrName>
                                        </p:attrNameLst>
                                      </p:cBhvr>
                                      <p:to>
                                        <p:strVal val="visible"/>
                                      </p:to>
                                    </p:set>
                                    <p:animEffect transition="in" filter="fade">
                                      <p:cBhvr>
                                        <p:cTn id="75" dur="500"/>
                                        <p:tgtEl>
                                          <p:spTgt spid="18">
                                            <p:txEl>
                                              <p:pRg st="1" end="1"/>
                                            </p:txEl>
                                          </p:spTgt>
                                        </p:tgtEl>
                                      </p:cBhvr>
                                    </p:animEffect>
                                  </p:childTnLst>
                                  <p:subTnLst>
                                    <p:animClr clrSpc="rgb" dir="cw">
                                      <p:cBhvr override="childStyle">
                                        <p:cTn dur="1" fill="hold" display="0" masterRel="nextClick" afterEffect="1"/>
                                        <p:tgtEl>
                                          <p:spTgt spid="18">
                                            <p:txEl>
                                              <p:pRg st="1" end="1"/>
                                            </p:txEl>
                                          </p:spTgt>
                                        </p:tgtEl>
                                        <p:attrNameLst>
                                          <p:attrName>ppt_c</p:attrName>
                                        </p:attrNameLst>
                                      </p:cBhvr>
                                      <p:to>
                                        <a:srgbClr val="969696"/>
                                      </p:to>
                                    </p:animClr>
                                  </p:sub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8">
                                            <p:txEl>
                                              <p:pRg st="2" end="2"/>
                                            </p:txEl>
                                          </p:spTgt>
                                        </p:tgtEl>
                                        <p:attrNameLst>
                                          <p:attrName>style.visibility</p:attrName>
                                        </p:attrNameLst>
                                      </p:cBhvr>
                                      <p:to>
                                        <p:strVal val="visible"/>
                                      </p:to>
                                    </p:set>
                                    <p:animEffect transition="in" filter="fade">
                                      <p:cBhvr>
                                        <p:cTn id="80" dur="500"/>
                                        <p:tgtEl>
                                          <p:spTgt spid="18">
                                            <p:txEl>
                                              <p:pRg st="2" end="2"/>
                                            </p:txEl>
                                          </p:spTgt>
                                        </p:tgtEl>
                                      </p:cBhvr>
                                    </p:animEffect>
                                  </p:childTnLst>
                                  <p:subTnLst>
                                    <p:animClr clrSpc="rgb" dir="cw">
                                      <p:cBhvr override="childStyle">
                                        <p:cTn dur="1" fill="hold" display="0" masterRel="nextClick" afterEffect="1"/>
                                        <p:tgtEl>
                                          <p:spTgt spid="18">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uiExpand="1" build="p" animBg="1">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uiExpand="1" build="p" animBg="1">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uiExpand="1" build="p" animBg="1">
        <p:tmplLst>
          <p:tmpl>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uiExpand="1" build="p" animBg="1">
        <p:tmplLst>
          <p:tmpl>
            <p:tnLst>
              <p:par>
                <p:cTn presetID="10"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uiExpand="1" build="p" animBg="1">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Se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A222EFE-A742-4C4B-AFE1-F6C2BEC24A0E}"/>
              </a:ext>
            </a:extLst>
          </p:cNvPr>
          <p:cNvSpPr>
            <a:spLocks noGrp="1"/>
          </p:cNvSpPr>
          <p:nvPr>
            <p:ph idx="13"/>
          </p:nvPr>
        </p:nvSpPr>
        <p:spPr>
          <a:xfrm>
            <a:off x="1320826" y="1802811"/>
            <a:ext cx="2632441" cy="3705446"/>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07040C03-FCDE-9647-9080-EBF24B8005BD}"/>
              </a:ext>
            </a:extLst>
          </p:cNvPr>
          <p:cNvSpPr>
            <a:spLocks noGrp="1"/>
          </p:cNvSpPr>
          <p:nvPr>
            <p:ph idx="15"/>
          </p:nvPr>
        </p:nvSpPr>
        <p:spPr>
          <a:xfrm>
            <a:off x="4631594" y="1802811"/>
            <a:ext cx="2632441" cy="3705446"/>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baseline="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Content Placeholder 2">
            <a:extLst>
              <a:ext uri="{FF2B5EF4-FFF2-40B4-BE49-F238E27FC236}">
                <a16:creationId xmlns:a16="http://schemas.microsoft.com/office/drawing/2014/main" id="{764979D4-0DE5-0145-AD74-0197F7E26D60}"/>
              </a:ext>
            </a:extLst>
          </p:cNvPr>
          <p:cNvSpPr>
            <a:spLocks noGrp="1"/>
          </p:cNvSpPr>
          <p:nvPr>
            <p:ph idx="17"/>
          </p:nvPr>
        </p:nvSpPr>
        <p:spPr>
          <a:xfrm>
            <a:off x="8012748" y="1802811"/>
            <a:ext cx="2632441" cy="3705445"/>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cxnSp>
        <p:nvCxnSpPr>
          <p:cNvPr id="20" name="Straight Connector 19">
            <a:extLst>
              <a:ext uri="{FF2B5EF4-FFF2-40B4-BE49-F238E27FC236}">
                <a16:creationId xmlns:a16="http://schemas.microsoft.com/office/drawing/2014/main" id="{F485EB80-6DB8-034B-AFDF-C87C0FB23CCB}"/>
              </a:ext>
            </a:extLst>
          </p:cNvPr>
          <p:cNvCxnSpPr/>
          <p:nvPr userDrawn="1"/>
        </p:nvCxnSpPr>
        <p:spPr>
          <a:xfrm flipV="1">
            <a:off x="4303258"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8907B2-6CCF-9A41-8399-E2B4A8C92E4E}"/>
              </a:ext>
            </a:extLst>
          </p:cNvPr>
          <p:cNvCxnSpPr/>
          <p:nvPr userDrawn="1"/>
        </p:nvCxnSpPr>
        <p:spPr>
          <a:xfrm flipV="1">
            <a:off x="7641881"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7D46E73E-B333-DD41-9E65-0673E0C5981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22" name="Straight Connector 21">
            <a:extLst>
              <a:ext uri="{FF2B5EF4-FFF2-40B4-BE49-F238E27FC236}">
                <a16:creationId xmlns:a16="http://schemas.microsoft.com/office/drawing/2014/main" id="{8BD01E57-3F5D-FC49-AA6A-FD86FFC23FD0}"/>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automatically generated">
            <a:extLst>
              <a:ext uri="{FF2B5EF4-FFF2-40B4-BE49-F238E27FC236}">
                <a16:creationId xmlns:a16="http://schemas.microsoft.com/office/drawing/2014/main" id="{539ED645-6FDD-494C-B0C7-B7195F9C6D49}"/>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305463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9"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Sections with Ic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A222EFE-A742-4C4B-AFE1-F6C2BEC24A0E}"/>
              </a:ext>
            </a:extLst>
          </p:cNvPr>
          <p:cNvSpPr>
            <a:spLocks noGrp="1"/>
          </p:cNvSpPr>
          <p:nvPr>
            <p:ph idx="13" hasCustomPrompt="1"/>
          </p:nvPr>
        </p:nvSpPr>
        <p:spPr>
          <a:xfrm>
            <a:off x="1320826" y="3050395"/>
            <a:ext cx="2632441" cy="2457861"/>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sp>
        <p:nvSpPr>
          <p:cNvPr id="15" name="Content Placeholder 2">
            <a:extLst>
              <a:ext uri="{FF2B5EF4-FFF2-40B4-BE49-F238E27FC236}">
                <a16:creationId xmlns:a16="http://schemas.microsoft.com/office/drawing/2014/main" id="{07040C03-FCDE-9647-9080-EBF24B8005BD}"/>
              </a:ext>
            </a:extLst>
          </p:cNvPr>
          <p:cNvSpPr>
            <a:spLocks noGrp="1"/>
          </p:cNvSpPr>
          <p:nvPr>
            <p:ph idx="15" hasCustomPrompt="1"/>
          </p:nvPr>
        </p:nvSpPr>
        <p:spPr>
          <a:xfrm>
            <a:off x="4631594" y="3050395"/>
            <a:ext cx="2632441" cy="2457861"/>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sp>
        <p:nvSpPr>
          <p:cNvPr id="19" name="Content Placeholder 2">
            <a:extLst>
              <a:ext uri="{FF2B5EF4-FFF2-40B4-BE49-F238E27FC236}">
                <a16:creationId xmlns:a16="http://schemas.microsoft.com/office/drawing/2014/main" id="{764979D4-0DE5-0145-AD74-0197F7E26D60}"/>
              </a:ext>
            </a:extLst>
          </p:cNvPr>
          <p:cNvSpPr>
            <a:spLocks noGrp="1"/>
          </p:cNvSpPr>
          <p:nvPr>
            <p:ph idx="17" hasCustomPrompt="1"/>
          </p:nvPr>
        </p:nvSpPr>
        <p:spPr>
          <a:xfrm>
            <a:off x="8012748" y="3050395"/>
            <a:ext cx="2632441" cy="2457861"/>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cxnSp>
        <p:nvCxnSpPr>
          <p:cNvPr id="20" name="Straight Connector 19">
            <a:extLst>
              <a:ext uri="{FF2B5EF4-FFF2-40B4-BE49-F238E27FC236}">
                <a16:creationId xmlns:a16="http://schemas.microsoft.com/office/drawing/2014/main" id="{F485EB80-6DB8-034B-AFDF-C87C0FB23CCB}"/>
              </a:ext>
            </a:extLst>
          </p:cNvPr>
          <p:cNvCxnSpPr/>
          <p:nvPr userDrawn="1"/>
        </p:nvCxnSpPr>
        <p:spPr>
          <a:xfrm flipV="1">
            <a:off x="4303258"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8907B2-6CCF-9A41-8399-E2B4A8C92E4E}"/>
              </a:ext>
            </a:extLst>
          </p:cNvPr>
          <p:cNvCxnSpPr/>
          <p:nvPr userDrawn="1"/>
        </p:nvCxnSpPr>
        <p:spPr>
          <a:xfrm flipV="1">
            <a:off x="7641881"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9E415247-E0F1-8F4B-A58A-3A84BC84B107}"/>
              </a:ext>
            </a:extLst>
          </p:cNvPr>
          <p:cNvSpPr>
            <a:spLocks noGrp="1"/>
          </p:cNvSpPr>
          <p:nvPr>
            <p:ph type="pic" sz="quarter" idx="18" hasCustomPrompt="1"/>
          </p:nvPr>
        </p:nvSpPr>
        <p:spPr>
          <a:xfrm>
            <a:off x="2084413"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25" name="Picture Placeholder 2">
            <a:extLst>
              <a:ext uri="{FF2B5EF4-FFF2-40B4-BE49-F238E27FC236}">
                <a16:creationId xmlns:a16="http://schemas.microsoft.com/office/drawing/2014/main" id="{F3273D4D-2D98-B046-AD4D-8F311B1365A2}"/>
              </a:ext>
            </a:extLst>
          </p:cNvPr>
          <p:cNvSpPr>
            <a:spLocks noGrp="1"/>
          </p:cNvSpPr>
          <p:nvPr>
            <p:ph type="pic" sz="quarter" idx="19" hasCustomPrompt="1"/>
          </p:nvPr>
        </p:nvSpPr>
        <p:spPr>
          <a:xfrm>
            <a:off x="5376253"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26" name="Picture Placeholder 2">
            <a:extLst>
              <a:ext uri="{FF2B5EF4-FFF2-40B4-BE49-F238E27FC236}">
                <a16:creationId xmlns:a16="http://schemas.microsoft.com/office/drawing/2014/main" id="{4A8AE7D3-CD0C-7B4F-8D63-7286EE639B84}"/>
              </a:ext>
            </a:extLst>
          </p:cNvPr>
          <p:cNvSpPr>
            <a:spLocks noGrp="1"/>
          </p:cNvSpPr>
          <p:nvPr>
            <p:ph type="pic" sz="quarter" idx="20" hasCustomPrompt="1"/>
          </p:nvPr>
        </p:nvSpPr>
        <p:spPr>
          <a:xfrm>
            <a:off x="8755179"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16" name="Title 1">
            <a:extLst>
              <a:ext uri="{FF2B5EF4-FFF2-40B4-BE49-F238E27FC236}">
                <a16:creationId xmlns:a16="http://schemas.microsoft.com/office/drawing/2014/main" id="{7D46E73E-B333-DD41-9E65-0673E0C5981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22" name="Straight Connector 21">
            <a:extLst>
              <a:ext uri="{FF2B5EF4-FFF2-40B4-BE49-F238E27FC236}">
                <a16:creationId xmlns:a16="http://schemas.microsoft.com/office/drawing/2014/main" id="{8BD01E57-3F5D-FC49-AA6A-FD86FFC23FD0}"/>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7" name="Picture 16" descr="A close up of a logo&#10;&#10;Description automatically generated">
            <a:extLst>
              <a:ext uri="{FF2B5EF4-FFF2-40B4-BE49-F238E27FC236}">
                <a16:creationId xmlns:a16="http://schemas.microsoft.com/office/drawing/2014/main" id="{822DEEA9-D819-4A1D-BF45-B222701F80FC}"/>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38389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fade">
                                      <p:cBhvr>
                                        <p:cTn id="26"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3" grpId="0" animBg="1"/>
      <p:bldP spid="25" grpId="0" animBg="1"/>
      <p:bldP spid="2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ta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E54CF3AB-99D4-9145-9E51-752BA469E50D}"/>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84ECE201-B691-45BE-AA22-6012F21D63E9}"/>
              </a:ext>
            </a:extLst>
          </p:cNvPr>
          <p:cNvGraphicFramePr>
            <a:graphicFrameLocks noGrp="1"/>
          </p:cNvGraphicFramePr>
          <p:nvPr userDrawn="1">
            <p:extLst>
              <p:ext uri="{D42A27DB-BD31-4B8C-83A1-F6EECF244321}">
                <p14:modId xmlns:p14="http://schemas.microsoft.com/office/powerpoint/2010/main" val="1798504407"/>
              </p:ext>
            </p:extLst>
          </p:nvPr>
        </p:nvGraphicFramePr>
        <p:xfrm>
          <a:off x="2158815" y="1560984"/>
          <a:ext cx="7874370" cy="4622288"/>
        </p:xfrm>
        <a:graphic>
          <a:graphicData uri="http://schemas.openxmlformats.org/drawingml/2006/table">
            <a:tbl>
              <a:tblPr firstRow="1" bandRow="1">
                <a:tableStyleId>{5202B0CA-FC54-4496-8BCA-5EF66A818D29}</a:tableStyleId>
              </a:tblPr>
              <a:tblGrid>
                <a:gridCol w="2624790">
                  <a:extLst>
                    <a:ext uri="{9D8B030D-6E8A-4147-A177-3AD203B41FA5}">
                      <a16:colId xmlns:a16="http://schemas.microsoft.com/office/drawing/2014/main" val="4170995988"/>
                    </a:ext>
                  </a:extLst>
                </a:gridCol>
                <a:gridCol w="2624790">
                  <a:extLst>
                    <a:ext uri="{9D8B030D-6E8A-4147-A177-3AD203B41FA5}">
                      <a16:colId xmlns:a16="http://schemas.microsoft.com/office/drawing/2014/main" val="3319331502"/>
                    </a:ext>
                  </a:extLst>
                </a:gridCol>
                <a:gridCol w="2624790">
                  <a:extLst>
                    <a:ext uri="{9D8B030D-6E8A-4147-A177-3AD203B41FA5}">
                      <a16:colId xmlns:a16="http://schemas.microsoft.com/office/drawing/2014/main" val="498230570"/>
                    </a:ext>
                  </a:extLst>
                </a:gridCol>
              </a:tblGrid>
              <a:tr h="7250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2700" cap="flat" cmpd="sng" algn="ctr">
                      <a:noFill/>
                      <a:prstDash val="solid"/>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905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450651035"/>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301755306"/>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388943575"/>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1507402323"/>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502716172"/>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4099263520"/>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2581184039"/>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2523132653"/>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3093508255"/>
                  </a:ext>
                </a:extLst>
              </a:tr>
            </a:tbl>
          </a:graphicData>
        </a:graphic>
      </p:graphicFrame>
      <p:pic>
        <p:nvPicPr>
          <p:cNvPr id="9" name="Picture 8" descr="A close up of a logo&#10;&#10;Description automatically generated">
            <a:extLst>
              <a:ext uri="{FF2B5EF4-FFF2-40B4-BE49-F238E27FC236}">
                <a16:creationId xmlns:a16="http://schemas.microsoft.com/office/drawing/2014/main" id="{A3F40B94-5B47-4AC2-BFF7-FDA1DB315D4F}"/>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26971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ing Slide - Do Not Record">
    <p:bg>
      <p:bgPr shadeToTitle="1">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33D615-043F-3743-81F4-A78B554F6657}"/>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pic>
        <p:nvPicPr>
          <p:cNvPr id="5" name="Picture 4" descr="A picture containing sport kite, outdoor object&#10;&#10;Description automatically generated">
            <a:extLst>
              <a:ext uri="{FF2B5EF4-FFF2-40B4-BE49-F238E27FC236}">
                <a16:creationId xmlns:a16="http://schemas.microsoft.com/office/drawing/2014/main" id="{FBD75935-D4A5-4F8D-A743-FFA58534CDB5}"/>
              </a:ext>
            </a:extLst>
          </p:cNvPr>
          <p:cNvPicPr>
            <a:picLocks noChangeAspect="1"/>
          </p:cNvPicPr>
          <p:nvPr userDrawn="1"/>
        </p:nvPicPr>
        <p:blipFill>
          <a:blip r:embed="rId3"/>
          <a:stretch>
            <a:fillRect/>
          </a:stretch>
        </p:blipFill>
        <p:spPr>
          <a:xfrm flipH="1">
            <a:off x="150020" y="1479065"/>
            <a:ext cx="4868547" cy="3658867"/>
          </a:xfrm>
          <a:prstGeom prst="rect">
            <a:avLst/>
          </a:prstGeom>
        </p:spPr>
      </p:pic>
      <p:sp>
        <p:nvSpPr>
          <p:cNvPr id="8" name="TextBox 7">
            <a:extLst>
              <a:ext uri="{FF2B5EF4-FFF2-40B4-BE49-F238E27FC236}">
                <a16:creationId xmlns:a16="http://schemas.microsoft.com/office/drawing/2014/main" id="{BAD31112-E756-4435-BAB7-74B2AB128071}"/>
              </a:ext>
            </a:extLst>
          </p:cNvPr>
          <p:cNvSpPr txBox="1"/>
          <p:nvPr userDrawn="1"/>
        </p:nvSpPr>
        <p:spPr>
          <a:xfrm>
            <a:off x="7002168" y="6543227"/>
            <a:ext cx="5189833" cy="246221"/>
          </a:xfrm>
          <a:prstGeom prst="rect">
            <a:avLst/>
          </a:prstGeom>
          <a:noFill/>
        </p:spPr>
        <p:txBody>
          <a:bodyPr wrap="square" rtlCol="0">
            <a:spAutoFit/>
          </a:bodyPr>
          <a:lstStyle/>
          <a:p>
            <a:pPr algn="r"/>
            <a:r>
              <a:rPr lang="en-US" sz="10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Copyright © 2022 WatchGuard Technologies, Inc. All Rights Reserved</a:t>
            </a:r>
          </a:p>
        </p:txBody>
      </p:sp>
      <p:sp>
        <p:nvSpPr>
          <p:cNvPr id="4" name="TextBox 3">
            <a:extLst>
              <a:ext uri="{FF2B5EF4-FFF2-40B4-BE49-F238E27FC236}">
                <a16:creationId xmlns:a16="http://schemas.microsoft.com/office/drawing/2014/main" id="{088209D0-F100-4AA1-B9BC-669E0481EE7C}"/>
              </a:ext>
            </a:extLst>
          </p:cNvPr>
          <p:cNvSpPr txBox="1"/>
          <p:nvPr userDrawn="1"/>
        </p:nvSpPr>
        <p:spPr>
          <a:xfrm>
            <a:off x="6744615" y="3013502"/>
            <a:ext cx="3803904" cy="830997"/>
          </a:xfrm>
          <a:prstGeom prst="rect">
            <a:avLst/>
          </a:prstGeom>
          <a:noFill/>
        </p:spPr>
        <p:txBody>
          <a:bodyPr wrap="square" rtlCol="0">
            <a:spAutoFit/>
          </a:bodyPr>
          <a:lstStyle/>
          <a:p>
            <a:r>
              <a:rPr kumimoji="0" lang="en-US" sz="4800" b="0" i="0" u="none" strike="noStrike" kern="1200" cap="all" spc="0" normalizeH="0" baseline="0" noProof="0" dirty="0">
                <a:ln w="3175" cmpd="sng">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Thank You!</a:t>
            </a:r>
            <a:endParaRPr lang="en-US" sz="4800" dirty="0"/>
          </a:p>
        </p:txBody>
      </p:sp>
    </p:spTree>
    <p:extLst>
      <p:ext uri="{BB962C8B-B14F-4D97-AF65-F5344CB8AC3E}">
        <p14:creationId xmlns:p14="http://schemas.microsoft.com/office/powerpoint/2010/main" val="36469936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World on Right">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8407400" y="-89076"/>
            <a:ext cx="378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hasCustomPrompt="1"/>
          </p:nvPr>
        </p:nvSpPr>
        <p:spPr>
          <a:xfrm>
            <a:off x="609600" y="274643"/>
            <a:ext cx="7404101" cy="674687"/>
          </a:xfrm>
        </p:spPr>
        <p:txBody>
          <a:bodyPr/>
          <a:lstStyle>
            <a:lvl1pPr>
              <a:defRPr sz="3600"/>
            </a:lvl1pPr>
          </a:lstStyle>
          <a:p>
            <a:r>
              <a:rPr lang="en-US" dirty="0"/>
              <a:t>Click to add Title</a:t>
            </a:r>
          </a:p>
        </p:txBody>
      </p:sp>
      <p:sp>
        <p:nvSpPr>
          <p:cNvPr id="11" name="Content Placeholder 2"/>
          <p:cNvSpPr>
            <a:spLocks noGrp="1"/>
          </p:cNvSpPr>
          <p:nvPr>
            <p:ph idx="1" hasCustomPrompt="1"/>
          </p:nvPr>
        </p:nvSpPr>
        <p:spPr>
          <a:xfrm>
            <a:off x="609600" y="1070919"/>
            <a:ext cx="7404101" cy="5696712"/>
          </a:xfrm>
        </p:spPr>
        <p:txBody>
          <a:bodyPr anchor="t" anchorCtr="0"/>
          <a:lstStyle>
            <a:lvl1pPr marL="457200" indent="-457200">
              <a:buFont typeface="+mj-lt"/>
              <a:buAutoNum type="arabicPeriod"/>
              <a:defRPr sz="2200"/>
            </a:lvl1pPr>
            <a:lvl2pPr marL="914400" indent="-457200">
              <a:lnSpc>
                <a:spcPct val="100000"/>
              </a:lnSpc>
              <a:buFont typeface="Arial" panose="020B0604020202020204" pitchFamily="34" charset="0"/>
              <a:buChar char="•"/>
              <a:defRPr sz="2000"/>
            </a:lvl2pPr>
            <a:lvl3pPr marL="1257300" indent="-342900">
              <a:lnSpc>
                <a:spcPct val="100000"/>
              </a:lnSpc>
              <a:buFont typeface="Arial" panose="020B0604020202020204" pitchFamily="34" charset="0"/>
              <a:buChar char="•"/>
              <a:defRPr/>
            </a:lvl3pPr>
            <a:lvl4pPr marL="1600200" indent="-228600">
              <a:lnSpc>
                <a:spcPct val="100000"/>
              </a:lnSpc>
              <a:buFont typeface="Arial" panose="020B0604020202020204" pitchFamily="34" charset="0"/>
              <a:buChar char="•"/>
              <a:defRPr/>
            </a:lvl4pPr>
            <a:lvl5pPr marL="2057400" indent="-228600">
              <a:lnSpc>
                <a:spcPct val="100000"/>
              </a:lnSpc>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0">
            <a:extLst>
              <a:ext uri="{FF2B5EF4-FFF2-40B4-BE49-F238E27FC236}">
                <a16:creationId xmlns:a16="http://schemas.microsoft.com/office/drawing/2014/main" id="{C999AEE9-E922-48A7-82CA-FF63F207A73E}"/>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510696" y="5961839"/>
            <a:ext cx="1670166" cy="4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Logo&#10;&#10;Description automatically generated">
            <a:extLst>
              <a:ext uri="{FF2B5EF4-FFF2-40B4-BE49-F238E27FC236}">
                <a16:creationId xmlns:a16="http://schemas.microsoft.com/office/drawing/2014/main" id="{500643C9-6ACF-4A4A-9ED0-42334EB89937}"/>
              </a:ext>
            </a:extLst>
          </p:cNvPr>
          <p:cNvPicPr>
            <a:picLocks noChangeAspect="1"/>
          </p:cNvPicPr>
          <p:nvPr userDrawn="1"/>
        </p:nvPicPr>
        <p:blipFill>
          <a:blip r:embed="rId4"/>
          <a:stretch>
            <a:fillRect/>
          </a:stretch>
        </p:blipFill>
        <p:spPr>
          <a:xfrm>
            <a:off x="10917863" y="6310431"/>
            <a:ext cx="1188545" cy="457200"/>
          </a:xfrm>
          <a:prstGeom prst="rect">
            <a:avLst/>
          </a:prstGeom>
        </p:spPr>
      </p:pic>
    </p:spTree>
    <p:extLst>
      <p:ext uri="{BB962C8B-B14F-4D97-AF65-F5344CB8AC3E}">
        <p14:creationId xmlns:p14="http://schemas.microsoft.com/office/powerpoint/2010/main" val="2691347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bg>
      <p:bgPr shadeToTitle="1">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99E04F-A9DC-4552-BDA3-A23AE31C0D2F}"/>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sp>
        <p:nvSpPr>
          <p:cNvPr id="2" name="Title 1"/>
          <p:cNvSpPr>
            <a:spLocks noGrp="1"/>
          </p:cNvSpPr>
          <p:nvPr>
            <p:ph type="ctrTitle"/>
          </p:nvPr>
        </p:nvSpPr>
        <p:spPr>
          <a:xfrm>
            <a:off x="672245" y="3013502"/>
            <a:ext cx="10847511" cy="830997"/>
          </a:xfrm>
        </p:spPr>
        <p:txBody>
          <a:bodyPr wrap="square" anchor="ctr">
            <a:spAutoFit/>
          </a:bodyPr>
          <a:lstStyle>
            <a:lvl1pPr algn="ctr">
              <a:defRPr sz="4800" b="1">
                <a:effectLst/>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6699099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riter Text Slide - World">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8407400" y="-89076"/>
            <a:ext cx="378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09600" y="274643"/>
            <a:ext cx="7404101" cy="674687"/>
          </a:xfrm>
        </p:spPr>
        <p:txBody>
          <a:bodyPr/>
          <a:lstStyle>
            <a:lvl1pP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pic>
        <p:nvPicPr>
          <p:cNvPr id="13" name="Picture 10">
            <a:extLst>
              <a:ext uri="{FF2B5EF4-FFF2-40B4-BE49-F238E27FC236}">
                <a16:creationId xmlns:a16="http://schemas.microsoft.com/office/drawing/2014/main" id="{C999AEE9-E922-48A7-82CA-FF63F207A73E}"/>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617167" y="6270773"/>
            <a:ext cx="1670166" cy="4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a:extLst>
              <a:ext uri="{FF2B5EF4-FFF2-40B4-BE49-F238E27FC236}">
                <a16:creationId xmlns:a16="http://schemas.microsoft.com/office/drawing/2014/main" id="{AF5A81C4-4F7F-4242-A5A7-8410A482396A}"/>
              </a:ext>
            </a:extLst>
          </p:cNvPr>
          <p:cNvSpPr>
            <a:spLocks noGrp="1"/>
          </p:cNvSpPr>
          <p:nvPr>
            <p:ph idx="10"/>
          </p:nvPr>
        </p:nvSpPr>
        <p:spPr>
          <a:xfrm>
            <a:off x="609600" y="1069239"/>
            <a:ext cx="7404101" cy="5699685"/>
          </a:xfrm>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929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subTnLst>
                                    <p:animClr clrSpc="rgb" dir="cw">
                                      <p:cBhvr override="childStyle">
                                        <p:cTn dur="1" fill="hold" display="0" masterRel="nextClick" afterEffect="1"/>
                                        <p:tgtEl>
                                          <p:spTgt spid="12">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subTnLst>
                                    <p:animClr clrSpc="rgb" dir="cw">
                                      <p:cBhvr override="childStyle">
                                        <p:cTn dur="1" fill="hold" display="0" masterRel="nextClick" afterEffect="1"/>
                                        <p:tgtEl>
                                          <p:spTgt spid="12">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subTnLst>
                                    <p:animClr clrSpc="rgb" dir="cw">
                                      <p:cBhvr override="childStyle">
                                        <p:cTn dur="1" fill="hold" display="0" masterRel="nextClick" afterEffect="1"/>
                                        <p:tgtEl>
                                          <p:spTgt spid="12">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subTnLst>
                                    <p:animClr clrSpc="rgb" dir="cw">
                                      <p:cBhvr override="childStyle">
                                        <p:cTn dur="1" fill="hold" display="0" masterRel="nextClick" afterEffect="1"/>
                                        <p:tgtEl>
                                          <p:spTgt spid="12">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subTnLst>
                                    <p:animClr clrSpc="rgb" dir="cw">
                                      <p:cBhvr override="childStyle">
                                        <p:cTn dur="1" fill="hold" display="0" masterRel="nextClick" afterEffect="1"/>
                                        <p:tgtEl>
                                          <p:spTgt spid="12">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tmplLst>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777777"/>
                      </p:to>
                    </p:animClr>
                  </p:sub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riter Text Slide - Black">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89B0A07-6AB4-4D44-A413-9FE3BABEA3FD}"/>
              </a:ext>
            </a:extLst>
          </p:cNvPr>
          <p:cNvSpPr>
            <a:spLocks noGrp="1"/>
          </p:cNvSpPr>
          <p:nvPr>
            <p:ph idx="1"/>
          </p:nvPr>
        </p:nvSpPr>
        <p:spPr>
          <a:xfrm>
            <a:off x="1038726" y="1322362"/>
            <a:ext cx="10115104" cy="4999021"/>
          </a:xfrm>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97944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subTnLst>
                                    <p:animClr clrSpc="rgb" dir="cw">
                                      <p:cBhvr override="childStyle">
                                        <p:cTn dur="1" fill="hold" display="0" masterRel="nextClick" afterEffect="1"/>
                                        <p:tgtEl>
                                          <p:spTgt spid="7">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subTnLst>
                                    <p:animClr clrSpc="rgb" dir="cw">
                                      <p:cBhvr override="childStyle">
                                        <p:cTn dur="1" fill="hold" display="0" masterRel="nextClick" afterEffect="1"/>
                                        <p:tgtEl>
                                          <p:spTgt spid="7">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subTnLst>
                                    <p:animClr clrSpc="rgb" dir="cw">
                                      <p:cBhvr override="childStyle">
                                        <p:cTn dur="1" fill="hold" display="0" masterRel="nextClick" afterEffect="1"/>
                                        <p:tgtEl>
                                          <p:spTgt spid="7">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subTnLst>
                                    <p:animClr clrSpc="rgb" dir="cw">
                                      <p:cBhvr override="childStyle">
                                        <p:cTn dur="1" fill="hold" display="0" masterRel="nextClick" afterEffect="1"/>
                                        <p:tgtEl>
                                          <p:spTgt spid="7">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777777"/>
                      </p:to>
                    </p:animClr>
                  </p:sub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riter Text and UI Slide">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
        <p:nvSpPr>
          <p:cNvPr id="4" name="Picture Placeholder 3">
            <a:extLst>
              <a:ext uri="{FF2B5EF4-FFF2-40B4-BE49-F238E27FC236}">
                <a16:creationId xmlns:a16="http://schemas.microsoft.com/office/drawing/2014/main" id="{F2AB98BA-99BD-47CC-943D-98D973F8B431}"/>
              </a:ext>
            </a:extLst>
          </p:cNvPr>
          <p:cNvSpPr>
            <a:spLocks noGrp="1" noChangeAspect="1"/>
          </p:cNvSpPr>
          <p:nvPr>
            <p:ph type="pic" sz="quarter" idx="10"/>
          </p:nvPr>
        </p:nvSpPr>
        <p:spPr>
          <a:xfrm>
            <a:off x="140715" y="1322361"/>
            <a:ext cx="8894228" cy="5003003"/>
          </a:xfrm>
          <a:ln w="12700">
            <a:solidFill>
              <a:srgbClr val="ACACAC"/>
            </a:solidFill>
          </a:ln>
        </p:spPr>
        <p:txBody>
          <a:bodyPr/>
          <a:lstStyle/>
          <a:p>
            <a:r>
              <a:rPr lang="en-US" dirty="0"/>
              <a:t>Click icon to add picture</a:t>
            </a:r>
          </a:p>
        </p:txBody>
      </p:sp>
      <p:sp>
        <p:nvSpPr>
          <p:cNvPr id="13" name="Content Placeholder 2">
            <a:extLst>
              <a:ext uri="{FF2B5EF4-FFF2-40B4-BE49-F238E27FC236}">
                <a16:creationId xmlns:a16="http://schemas.microsoft.com/office/drawing/2014/main" id="{2D43CF23-A405-4C51-9788-41E146DAEAC5}"/>
              </a:ext>
            </a:extLst>
          </p:cNvPr>
          <p:cNvSpPr>
            <a:spLocks noGrp="1"/>
          </p:cNvSpPr>
          <p:nvPr>
            <p:ph idx="11"/>
          </p:nvPr>
        </p:nvSpPr>
        <p:spPr>
          <a:xfrm>
            <a:off x="9125713" y="1322361"/>
            <a:ext cx="2920878" cy="5380443"/>
          </a:xfrm>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Font typeface="Wingdings" pitchFamily="2" charset="2"/>
              <a:buChar char="§"/>
              <a:defRPr sz="14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1640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subTnLst>
                                    <p:animClr clrSpc="rgb" dir="cw">
                                      <p:cBhvr override="childStyle">
                                        <p:cTn dur="1" fill="hold" display="0" masterRel="nextClick" afterEffect="1"/>
                                        <p:tgtEl>
                                          <p:spTgt spid="13">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subTnLst>
                                    <p:animClr clrSpc="rgb" dir="cw">
                                      <p:cBhvr override="childStyle">
                                        <p:cTn dur="1" fill="hold" display="0" masterRel="nextClick" afterEffect="1"/>
                                        <p:tgtEl>
                                          <p:spTgt spid="13">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subTnLst>
                                    <p:animClr clrSpc="rgb" dir="cw">
                                      <p:cBhvr override="childStyle">
                                        <p:cTn dur="1" fill="hold" display="0" masterRel="nextClick" afterEffect="1"/>
                                        <p:tgtEl>
                                          <p:spTgt spid="13">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subTnLst>
                                    <p:animClr clrSpc="rgb" dir="cw">
                                      <p:cBhvr override="childStyle">
                                        <p:cTn dur="1" fill="hold" display="0" masterRel="nextClick" afterEffect="1"/>
                                        <p:tgtEl>
                                          <p:spTgt spid="13">
                                            <p:txEl>
                                              <p:pRg st="3" end="3"/>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tmplLst>
          <p:tmpl lvl="1">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subTnLst>
                    <p:animClr clrSpc="rgb" dir="cw">
                      <p:cBhvr override="childStyle">
                        <p:cTn dur="1" fill="hold" display="0" masterRel="nextClick" afterEffect="1"/>
                        <p:tgtEl>
                          <p:spTgt spid="13"/>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subTnLst>
                    <p:animClr clrSpc="rgb" dir="cw">
                      <p:cBhvr override="childStyle">
                        <p:cTn dur="1" fill="hold" display="0" masterRel="nextClick" afterEffect="1"/>
                        <p:tgtEl>
                          <p:spTgt spid="13"/>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subTnLst>
                    <p:animClr clrSpc="rgb" dir="cw">
                      <p:cBhvr override="childStyle">
                        <p:cTn dur="1" fill="hold" display="0" masterRel="nextClick" afterEffect="1"/>
                        <p:tgtEl>
                          <p:spTgt spid="13"/>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subTnLst>
                    <p:animClr clrSpc="rgb" dir="cw">
                      <p:cBhvr override="childStyle">
                        <p:cTn dur="1" fill="hold" display="0" masterRel="nextClick" afterEffect="1"/>
                        <p:tgtEl>
                          <p:spTgt spid="13"/>
                        </p:tgtEl>
                        <p:attrNameLst>
                          <p:attrName>ppt_c</p:attrName>
                        </p:attrNameLst>
                      </p:cBhvr>
                      <p:to>
                        <a:srgbClr val="777777"/>
                      </p:to>
                    </p:animClr>
                  </p:sub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riter Text and Picture Slide">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ED36ECD-5AF2-471E-BE40-E75FEC8F8391}"/>
              </a:ext>
            </a:extLst>
          </p:cNvPr>
          <p:cNvSpPr>
            <a:spLocks noGrp="1"/>
          </p:cNvSpPr>
          <p:nvPr>
            <p:ph idx="11"/>
          </p:nvPr>
        </p:nvSpPr>
        <p:spPr>
          <a:xfrm>
            <a:off x="1038726" y="1322362"/>
            <a:ext cx="4958037" cy="4999021"/>
          </a:xfrm>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
        <p:nvSpPr>
          <p:cNvPr id="3" name="Picture Placeholder 2">
            <a:extLst>
              <a:ext uri="{FF2B5EF4-FFF2-40B4-BE49-F238E27FC236}">
                <a16:creationId xmlns:a16="http://schemas.microsoft.com/office/drawing/2014/main" id="{F4375F0B-301C-4690-8E9E-AC18F29A1F51}"/>
              </a:ext>
            </a:extLst>
          </p:cNvPr>
          <p:cNvSpPr>
            <a:spLocks noGrp="1"/>
          </p:cNvSpPr>
          <p:nvPr>
            <p:ph type="pic" sz="quarter" idx="10"/>
          </p:nvPr>
        </p:nvSpPr>
        <p:spPr>
          <a:xfrm>
            <a:off x="6195793" y="1322362"/>
            <a:ext cx="5662079" cy="5092506"/>
          </a:xfrm>
          <a:ln w="12700">
            <a:solidFill>
              <a:srgbClr val="ACACAC"/>
            </a:solidFill>
          </a:ln>
        </p:spPr>
        <p:txBody>
          <a:bodyPr/>
          <a:lstStyle/>
          <a:p>
            <a:r>
              <a:rPr lang="en-US" dirty="0"/>
              <a:t>Click icon to add picture</a:t>
            </a:r>
          </a:p>
        </p:txBody>
      </p:sp>
    </p:spTree>
    <p:extLst>
      <p:ext uri="{BB962C8B-B14F-4D97-AF65-F5344CB8AC3E}">
        <p14:creationId xmlns:p14="http://schemas.microsoft.com/office/powerpoint/2010/main" val="48375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subTnLst>
                                    <p:animClr clrSpc="rgb" dir="cw">
                                      <p:cBhvr override="childStyle">
                                        <p:cTn dur="1" fill="hold" display="0" masterRel="nextClick" afterEffect="1"/>
                                        <p:tgtEl>
                                          <p:spTgt spid="8">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subTnLst>
                                    <p:animClr clrSpc="rgb" dir="cw">
                                      <p:cBhvr override="childStyle">
                                        <p:cTn dur="1" fill="hold" display="0" masterRel="nextClick" afterEffect="1"/>
                                        <p:tgtEl>
                                          <p:spTgt spid="8">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subTnLst>
                                    <p:animClr clrSpc="rgb" dir="cw">
                                      <p:cBhvr override="childStyle">
                                        <p:cTn dur="1" fill="hold" display="0" masterRel="nextClick" afterEffect="1"/>
                                        <p:tgtEl>
                                          <p:spTgt spid="8">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subTnLst>
                                    <p:animClr clrSpc="rgb" dir="cw">
                                      <p:cBhvr override="childStyle">
                                        <p:cTn dur="1" fill="hold" display="0" masterRel="nextClick" afterEffect="1"/>
                                        <p:tgtEl>
                                          <p:spTgt spid="8">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tmplLst>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riter Blank Slide">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8" descr="A close up of a logo&#10;&#10;Description automatically generated">
            <a:extLst>
              <a:ext uri="{FF2B5EF4-FFF2-40B4-BE49-F238E27FC236}">
                <a16:creationId xmlns:a16="http://schemas.microsoft.com/office/drawing/2014/main" id="{3CEEB648-B4F1-476E-9AB4-2E86BEE2E3B2}"/>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7221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iner Intro/Exi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A2EE8981-7D76-B243-A553-B607932D81C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D85884E6-6BAA-784C-BB0C-22B2056F3B3A}"/>
              </a:ext>
            </a:extLst>
          </p:cNvPr>
          <p:cNvSpPr>
            <a:spLocks noGrp="1"/>
          </p:cNvSpPr>
          <p:nvPr>
            <p:ph idx="1"/>
          </p:nvPr>
        </p:nvSpPr>
        <p:spPr>
          <a:xfrm>
            <a:off x="1038726" y="1604433"/>
            <a:ext cx="10114548" cy="4459477"/>
          </a:xfrm>
        </p:spPr>
        <p:txBody>
          <a:bodyPr wrap="square" anchor="t">
            <a:noAutofit/>
          </a:bodyPr>
          <a:lstStyle>
            <a:lvl1pPr marL="342900" indent="-342900">
              <a:lnSpc>
                <a:spcPct val="150000"/>
              </a:lnSpc>
              <a:spcAft>
                <a:spcPts val="1400"/>
              </a:spcAft>
              <a:buSzPct val="110000"/>
              <a:buFont typeface="Wingdings" panose="05000000000000000000" pitchFamily="2" charset="2"/>
              <a:buChar char="v"/>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80000"/>
              <a:buFont typeface="Wingdings" panose="05000000000000000000" pitchFamily="2" charset="2"/>
              <a:buChar char="Ø"/>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defRPr baseline="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A close up of a logo&#10;&#10;Description automatically generated">
            <a:extLst>
              <a:ext uri="{FF2B5EF4-FFF2-40B4-BE49-F238E27FC236}">
                <a16:creationId xmlns:a16="http://schemas.microsoft.com/office/drawing/2014/main" id="{3DBACB39-763C-4F77-918A-D71385FD465A}"/>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322744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iner Lab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8407400" y="-89076"/>
            <a:ext cx="378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09600" y="274643"/>
            <a:ext cx="7404101" cy="674687"/>
          </a:xfrm>
        </p:spPr>
        <p:txBody>
          <a:bodyPr/>
          <a:lstStyle>
            <a:lvl1pP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11" name="Content Placeholder 2"/>
          <p:cNvSpPr>
            <a:spLocks noGrp="1"/>
          </p:cNvSpPr>
          <p:nvPr>
            <p:ph idx="1"/>
          </p:nvPr>
        </p:nvSpPr>
        <p:spPr>
          <a:xfrm>
            <a:off x="609600" y="1070919"/>
            <a:ext cx="7404101" cy="5698005"/>
          </a:xfrm>
        </p:spPr>
        <p:txBody>
          <a:bodyPr anchor="t" anchorCtr="0">
            <a:normAutofit/>
          </a:bodyPr>
          <a:lstStyle>
            <a:lvl1pPr marL="457200" indent="-457200">
              <a:buFont typeface="+mj-lt"/>
              <a:buAutoNum type="arabicPeriod"/>
              <a:defRPr sz="2200"/>
            </a:lvl1pPr>
            <a:lvl2pPr marL="914400" indent="-457200">
              <a:lnSpc>
                <a:spcPct val="100000"/>
              </a:lnSpc>
              <a:buFont typeface="Arial" panose="020B0604020202020204" pitchFamily="34" charset="0"/>
              <a:buChar char="•"/>
              <a:defRPr sz="2000"/>
            </a:lvl2pPr>
            <a:lvl3pPr marL="1257300" indent="-342900">
              <a:lnSpc>
                <a:spcPct val="100000"/>
              </a:lnSpc>
              <a:buFont typeface="Arial" panose="020B0604020202020204" pitchFamily="34" charset="0"/>
              <a:buChar char="•"/>
              <a:defRPr/>
            </a:lvl3pPr>
            <a:lvl4pPr marL="1600200" indent="-228600">
              <a:lnSpc>
                <a:spcPct val="100000"/>
              </a:lnSpc>
              <a:buFont typeface="Arial" panose="020B0604020202020204" pitchFamily="34" charset="0"/>
              <a:buChar char="•"/>
              <a:defRPr/>
            </a:lvl4pPr>
            <a:lvl5pPr marL="2057400" indent="-228600">
              <a:lnSpc>
                <a:spcPct val="100000"/>
              </a:lnSpc>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0">
            <a:extLst>
              <a:ext uri="{FF2B5EF4-FFF2-40B4-BE49-F238E27FC236}">
                <a16:creationId xmlns:a16="http://schemas.microsoft.com/office/drawing/2014/main" id="{C999AEE9-E922-48A7-82CA-FF63F207A73E}"/>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617167" y="6270773"/>
            <a:ext cx="1670166" cy="4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88FB273A-30DA-4063-AF64-0384BA1B9CD9}"/>
              </a:ext>
            </a:extLst>
          </p:cNvPr>
          <p:cNvSpPr>
            <a:spLocks noGrp="1"/>
          </p:cNvSpPr>
          <p:nvPr>
            <p:ph type="body" sz="quarter" idx="10" hasCustomPrompt="1"/>
          </p:nvPr>
        </p:nvSpPr>
        <p:spPr>
          <a:xfrm>
            <a:off x="8407400" y="1070919"/>
            <a:ext cx="2790825" cy="646331"/>
          </a:xfrm>
          <a:solidFill>
            <a:srgbClr val="000000">
              <a:alpha val="69804"/>
            </a:srgbClr>
          </a:solidFill>
        </p:spPr>
        <p:txBody>
          <a:bodyPr anchor="t" anchorCtr="0">
            <a:spAutoFit/>
          </a:bodyPr>
          <a:lstStyle>
            <a:lvl1pPr marL="0" indent="0">
              <a:lnSpc>
                <a:spcPct val="100000"/>
              </a:lnSpc>
              <a:buNone/>
              <a:defRPr sz="1800"/>
            </a:lvl1pPr>
          </a:lstStyle>
          <a:p>
            <a:pPr lvl="0"/>
            <a:r>
              <a:rPr lang="en-US" dirty="0"/>
              <a:t>Optional side text for lab information</a:t>
            </a:r>
          </a:p>
        </p:txBody>
      </p:sp>
    </p:spTree>
    <p:extLst>
      <p:ext uri="{BB962C8B-B14F-4D97-AF65-F5344CB8AC3E}">
        <p14:creationId xmlns:p14="http://schemas.microsoft.com/office/powerpoint/2010/main" val="143531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714" r:id="rId2"/>
    <p:sldLayoutId id="2147483715" r:id="rId3"/>
    <p:sldLayoutId id="2147483716" r:id="rId4"/>
    <p:sldLayoutId id="2147483718" r:id="rId5"/>
    <p:sldLayoutId id="2147483710" r:id="rId6"/>
    <p:sldLayoutId id="2147483709" r:id="rId7"/>
    <p:sldLayoutId id="2147483675" r:id="rId8"/>
    <p:sldLayoutId id="2147483708" r:id="rId9"/>
    <p:sldLayoutId id="2147483672" r:id="rId10"/>
    <p:sldLayoutId id="2147483688" r:id="rId11"/>
    <p:sldLayoutId id="2147483713" r:id="rId12"/>
    <p:sldLayoutId id="2147483678" r:id="rId13"/>
    <p:sldLayoutId id="2147483679" r:id="rId14"/>
    <p:sldLayoutId id="2147483687" r:id="rId15"/>
    <p:sldLayoutId id="2147483680" r:id="rId16"/>
    <p:sldLayoutId id="2147483711" r:id="rId17"/>
    <p:sldLayoutId id="2147483717" r:id="rId18"/>
    <p:sldLayoutId id="214748371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lnSpc>
          <a:spcPct val="150000"/>
        </a:lnSpc>
        <a:spcBef>
          <a:spcPts val="0"/>
        </a:spcBef>
        <a:spcAft>
          <a:spcPts val="1000"/>
        </a:spcAft>
        <a:buClr>
          <a:schemeClr val="tx1"/>
        </a:buClr>
        <a:buSzPct val="100000"/>
        <a:buFont typeface="Arial"/>
        <a:buChar char="•"/>
        <a:defRPr sz="22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lnSpc>
          <a:spcPct val="150000"/>
        </a:lnSpc>
        <a:spcBef>
          <a:spcPts val="0"/>
        </a:spcBef>
        <a:spcAft>
          <a:spcPts val="1000"/>
        </a:spcAft>
        <a:buClr>
          <a:schemeClr val="tx1"/>
        </a:buClr>
        <a:buSzPct val="100000"/>
        <a:buFont typeface="Arial"/>
        <a:buChar char="•"/>
        <a:defRPr sz="20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2pPr>
      <a:lvl3pPr marL="1200150" indent="-285750" algn="l" defTabSz="457200" rtl="0" eaLnBrk="1" latinLnBrk="0" hangingPunct="1">
        <a:lnSpc>
          <a:spcPct val="150000"/>
        </a:lnSpc>
        <a:spcBef>
          <a:spcPts val="0"/>
        </a:spcBef>
        <a:spcAft>
          <a:spcPts val="1000"/>
        </a:spcAft>
        <a:buClr>
          <a:schemeClr val="tx1"/>
        </a:buClr>
        <a:buSzPct val="100000"/>
        <a:buFont typeface="Arial"/>
        <a:buChar char="•"/>
        <a:defRPr sz="18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3pPr>
      <a:lvl4pPr marL="1543050" indent="-171450" algn="l" defTabSz="457200" rtl="0" eaLnBrk="1" latinLnBrk="0" hangingPunct="1">
        <a:lnSpc>
          <a:spcPct val="150000"/>
        </a:lnSpc>
        <a:spcBef>
          <a:spcPts val="0"/>
        </a:spcBef>
        <a:spcAft>
          <a:spcPts val="1000"/>
        </a:spcAft>
        <a:buClr>
          <a:schemeClr val="tx1"/>
        </a:buClr>
        <a:buSzPct val="100000"/>
        <a:buFont typeface="Arial"/>
        <a:buChar char="•"/>
        <a:defRPr sz="16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4pPr>
      <a:lvl5pPr marL="2000250" indent="-171450" algn="l" defTabSz="457200" rtl="0" eaLnBrk="1" latinLnBrk="0" hangingPunct="1">
        <a:lnSpc>
          <a:spcPct val="150000"/>
        </a:lnSpc>
        <a:spcBef>
          <a:spcPts val="0"/>
        </a:spcBef>
        <a:spcAft>
          <a:spcPts val="1000"/>
        </a:spcAft>
        <a:buClr>
          <a:schemeClr val="tx1"/>
        </a:buClr>
        <a:buSzPct val="100000"/>
        <a:buFont typeface="Arial"/>
        <a:buChar char="•"/>
        <a:defRPr sz="14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info.pandasecurity.com/aether/?product=AD360&amp;lang=en" TargetMode="Externa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pandasecurity.com/en/support/card?id=700106"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18.xml"/><Relationship Id="rId7" Type="http://schemas.openxmlformats.org/officeDocument/2006/relationships/slide" Target="slide35.xml"/><Relationship Id="rId2" Type="http://schemas.openxmlformats.org/officeDocument/2006/relationships/slide" Target="slide4.xml"/><Relationship Id="rId1" Type="http://schemas.openxmlformats.org/officeDocument/2006/relationships/slideLayout" Target="../slideLayouts/slideLayout4.xml"/><Relationship Id="rId6" Type="http://schemas.openxmlformats.org/officeDocument/2006/relationships/slide" Target="slide30.xml"/><Relationship Id="rId5" Type="http://schemas.openxmlformats.org/officeDocument/2006/relationships/slide" Target="slide26.xml"/><Relationship Id="rId4" Type="http://schemas.openxmlformats.org/officeDocument/2006/relationships/slide" Target="slide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1A4B5-666B-4BFF-AD33-8D273933ACA2}"/>
              </a:ext>
            </a:extLst>
          </p:cNvPr>
          <p:cNvSpPr>
            <a:spLocks noGrp="1"/>
          </p:cNvSpPr>
          <p:nvPr>
            <p:ph type="ctrTitle"/>
          </p:nvPr>
        </p:nvSpPr>
        <p:spPr>
          <a:xfrm>
            <a:off x="5084404" y="2644170"/>
            <a:ext cx="6800051" cy="1569660"/>
          </a:xfrm>
        </p:spPr>
        <p:txBody>
          <a:bodyPr/>
          <a:lstStyle/>
          <a:p>
            <a:r>
              <a:rPr lang="en-US" dirty="0"/>
              <a:t>Introduction to Aether 14</a:t>
            </a:r>
          </a:p>
        </p:txBody>
      </p:sp>
      <p:sp>
        <p:nvSpPr>
          <p:cNvPr id="4" name="TextBox 3">
            <a:extLst>
              <a:ext uri="{FF2B5EF4-FFF2-40B4-BE49-F238E27FC236}">
                <a16:creationId xmlns:a16="http://schemas.microsoft.com/office/drawing/2014/main" id="{D1C6C22F-2B84-42D9-99E5-5ED8FFDF3002}"/>
              </a:ext>
            </a:extLst>
          </p:cNvPr>
          <p:cNvSpPr txBox="1"/>
          <p:nvPr/>
        </p:nvSpPr>
        <p:spPr>
          <a:xfrm>
            <a:off x="7370619" y="6202154"/>
            <a:ext cx="4830618"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a:t>
            </a:r>
            <a:r>
              <a:rPr lang="en-US" i="1">
                <a:solidFill>
                  <a:srgbClr val="2BBED8"/>
                </a:solidFill>
                <a:latin typeface="Open Sans" panose="020B0606030504020204" pitchFamily="34" charset="0"/>
                <a:ea typeface="Open Sans" panose="020B0606030504020204" pitchFamily="34" charset="0"/>
                <a:cs typeface="Open Sans" panose="020B0606030504020204" pitchFamily="34" charset="0"/>
              </a:rPr>
              <a:t>: 2 November 2022</a:t>
            </a:r>
            <a:endPar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0487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A073-04DC-4096-854D-D20545F5C0B6}"/>
              </a:ext>
            </a:extLst>
          </p:cNvPr>
          <p:cNvSpPr>
            <a:spLocks noGrp="1"/>
          </p:cNvSpPr>
          <p:nvPr>
            <p:ph type="title"/>
          </p:nvPr>
        </p:nvSpPr>
        <p:spPr/>
        <p:txBody>
          <a:bodyPr/>
          <a:lstStyle/>
          <a:p>
            <a:r>
              <a:rPr lang="en-US" dirty="0"/>
              <a:t>Risk Trend</a:t>
            </a:r>
          </a:p>
        </p:txBody>
      </p:sp>
      <p:sp>
        <p:nvSpPr>
          <p:cNvPr id="3" name="Content Placeholder 2">
            <a:extLst>
              <a:ext uri="{FF2B5EF4-FFF2-40B4-BE49-F238E27FC236}">
                <a16:creationId xmlns:a16="http://schemas.microsoft.com/office/drawing/2014/main" id="{3F409F95-6D5D-46DE-BCE3-11B7DC7B78AF}"/>
              </a:ext>
            </a:extLst>
          </p:cNvPr>
          <p:cNvSpPr>
            <a:spLocks noGrp="1"/>
          </p:cNvSpPr>
          <p:nvPr>
            <p:ph idx="1"/>
          </p:nvPr>
        </p:nvSpPr>
        <p:spPr/>
        <p:txBody>
          <a:bodyPr/>
          <a:lstStyle/>
          <a:p>
            <a:r>
              <a:rPr lang="en-US" dirty="0"/>
              <a:t>In the Risk Trend tile, you can see the number of computers with a specific level of risk over a time period</a:t>
            </a:r>
          </a:p>
          <a:p>
            <a:pPr lvl="1"/>
            <a:r>
              <a:rPr lang="en-US" dirty="0"/>
              <a:t>Select a time period from the drop-down list</a:t>
            </a:r>
          </a:p>
        </p:txBody>
      </p:sp>
      <p:pic>
        <p:nvPicPr>
          <p:cNvPr id="6" name="Picture 5">
            <a:extLst>
              <a:ext uri="{FF2B5EF4-FFF2-40B4-BE49-F238E27FC236}">
                <a16:creationId xmlns:a16="http://schemas.microsoft.com/office/drawing/2014/main" id="{917E1291-0034-54A7-35FF-21A53217CAC0}"/>
              </a:ext>
            </a:extLst>
          </p:cNvPr>
          <p:cNvPicPr>
            <a:picLocks noChangeAspect="1"/>
          </p:cNvPicPr>
          <p:nvPr/>
        </p:nvPicPr>
        <p:blipFill>
          <a:blip r:embed="rId2"/>
          <a:stretch>
            <a:fillRect/>
          </a:stretch>
        </p:blipFill>
        <p:spPr>
          <a:xfrm>
            <a:off x="3986212" y="2707120"/>
            <a:ext cx="4219575" cy="3143250"/>
          </a:xfrm>
          <a:prstGeom prst="rect">
            <a:avLst/>
          </a:prstGeom>
        </p:spPr>
      </p:pic>
    </p:spTree>
    <p:extLst>
      <p:ext uri="{BB962C8B-B14F-4D97-AF65-F5344CB8AC3E}">
        <p14:creationId xmlns:p14="http://schemas.microsoft.com/office/powerpoint/2010/main" val="351102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A073-04DC-4096-854D-D20545F5C0B6}"/>
              </a:ext>
            </a:extLst>
          </p:cNvPr>
          <p:cNvSpPr>
            <a:spLocks noGrp="1"/>
          </p:cNvSpPr>
          <p:nvPr>
            <p:ph type="title"/>
          </p:nvPr>
        </p:nvSpPr>
        <p:spPr/>
        <p:txBody>
          <a:bodyPr/>
          <a:lstStyle/>
          <a:p>
            <a:r>
              <a:rPr lang="en-US" dirty="0"/>
              <a:t>Detected Risks</a:t>
            </a:r>
          </a:p>
        </p:txBody>
      </p:sp>
      <p:sp>
        <p:nvSpPr>
          <p:cNvPr id="3" name="Content Placeholder 2">
            <a:extLst>
              <a:ext uri="{FF2B5EF4-FFF2-40B4-BE49-F238E27FC236}">
                <a16:creationId xmlns:a16="http://schemas.microsoft.com/office/drawing/2014/main" id="{3F409F95-6D5D-46DE-BCE3-11B7DC7B78AF}"/>
              </a:ext>
            </a:extLst>
          </p:cNvPr>
          <p:cNvSpPr>
            <a:spLocks noGrp="1"/>
          </p:cNvSpPr>
          <p:nvPr>
            <p:ph idx="1"/>
          </p:nvPr>
        </p:nvSpPr>
        <p:spPr/>
        <p:txBody>
          <a:bodyPr/>
          <a:lstStyle/>
          <a:p>
            <a:r>
              <a:rPr lang="en-US" dirty="0"/>
              <a:t>The Detected Risks tile shows the top risks found and the number of computers where the risk was found</a:t>
            </a:r>
          </a:p>
          <a:p>
            <a:r>
              <a:rPr lang="en-US" dirty="0"/>
              <a:t>Click the number of computers to see a list of the affected computers</a:t>
            </a:r>
          </a:p>
          <a:p>
            <a:r>
              <a:rPr lang="en-US" dirty="0"/>
              <a:t>To show all the risks detected, click </a:t>
            </a:r>
            <a:r>
              <a:rPr lang="en-US" b="1" dirty="0"/>
              <a:t>View All</a:t>
            </a:r>
          </a:p>
        </p:txBody>
      </p:sp>
      <p:pic>
        <p:nvPicPr>
          <p:cNvPr id="6" name="Picture 5">
            <a:extLst>
              <a:ext uri="{FF2B5EF4-FFF2-40B4-BE49-F238E27FC236}">
                <a16:creationId xmlns:a16="http://schemas.microsoft.com/office/drawing/2014/main" id="{27A8FD8E-A39F-2471-B221-90932183B079}"/>
              </a:ext>
            </a:extLst>
          </p:cNvPr>
          <p:cNvPicPr>
            <a:picLocks noChangeAspect="1"/>
          </p:cNvPicPr>
          <p:nvPr/>
        </p:nvPicPr>
        <p:blipFill>
          <a:blip r:embed="rId2"/>
          <a:stretch>
            <a:fillRect/>
          </a:stretch>
        </p:blipFill>
        <p:spPr>
          <a:xfrm>
            <a:off x="2848381" y="3224803"/>
            <a:ext cx="6495238" cy="2514286"/>
          </a:xfrm>
          <a:prstGeom prst="rect">
            <a:avLst/>
          </a:prstGeom>
        </p:spPr>
      </p:pic>
    </p:spTree>
    <p:extLst>
      <p:ext uri="{BB962C8B-B14F-4D97-AF65-F5344CB8AC3E}">
        <p14:creationId xmlns:p14="http://schemas.microsoft.com/office/powerpoint/2010/main" val="290310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A073-04DC-4096-854D-D20545F5C0B6}"/>
              </a:ext>
            </a:extLst>
          </p:cNvPr>
          <p:cNvSpPr>
            <a:spLocks noGrp="1"/>
          </p:cNvSpPr>
          <p:nvPr>
            <p:ph type="title"/>
          </p:nvPr>
        </p:nvSpPr>
        <p:spPr/>
        <p:txBody>
          <a:bodyPr/>
          <a:lstStyle/>
          <a:p>
            <a:r>
              <a:rPr lang="en-US" dirty="0"/>
              <a:t>Computers at Risk</a:t>
            </a:r>
          </a:p>
        </p:txBody>
      </p:sp>
      <p:sp>
        <p:nvSpPr>
          <p:cNvPr id="3" name="Content Placeholder 2">
            <a:extLst>
              <a:ext uri="{FF2B5EF4-FFF2-40B4-BE49-F238E27FC236}">
                <a16:creationId xmlns:a16="http://schemas.microsoft.com/office/drawing/2014/main" id="{3F409F95-6D5D-46DE-BCE3-11B7DC7B78AF}"/>
              </a:ext>
            </a:extLst>
          </p:cNvPr>
          <p:cNvSpPr>
            <a:spLocks noGrp="1"/>
          </p:cNvSpPr>
          <p:nvPr>
            <p:ph idx="1"/>
          </p:nvPr>
        </p:nvSpPr>
        <p:spPr>
          <a:xfrm>
            <a:off x="1038726" y="1322362"/>
            <a:ext cx="5057274" cy="4999021"/>
          </a:xfrm>
        </p:spPr>
        <p:txBody>
          <a:bodyPr/>
          <a:lstStyle/>
          <a:p>
            <a:r>
              <a:rPr lang="en-US" dirty="0"/>
              <a:t>The Top 10 Computers at Risk tile shows the computers with the highest risk levels</a:t>
            </a:r>
          </a:p>
          <a:p>
            <a:pPr lvl="1"/>
            <a:r>
              <a:rPr lang="en-US" dirty="0"/>
              <a:t>The list shows in descending order</a:t>
            </a:r>
          </a:p>
          <a:p>
            <a:r>
              <a:rPr lang="en-US" dirty="0"/>
              <a:t>For each computer, the bar graph indicates the type of risks found and the overall risk status for the computer</a:t>
            </a:r>
          </a:p>
          <a:p>
            <a:r>
              <a:rPr lang="en-US" dirty="0"/>
              <a:t>Point to a risk type to see the number of risks</a:t>
            </a:r>
          </a:p>
          <a:p>
            <a:r>
              <a:rPr lang="en-US" dirty="0"/>
              <a:t>Click the computer name to open the Risks list for the computer</a:t>
            </a:r>
          </a:p>
          <a:p>
            <a:pPr marL="342900" lvl="1" indent="0">
              <a:buNone/>
            </a:pPr>
            <a:endParaRPr lang="en-US" dirty="0"/>
          </a:p>
        </p:txBody>
      </p:sp>
      <p:pic>
        <p:nvPicPr>
          <p:cNvPr id="6" name="Picture 5">
            <a:extLst>
              <a:ext uri="{FF2B5EF4-FFF2-40B4-BE49-F238E27FC236}">
                <a16:creationId xmlns:a16="http://schemas.microsoft.com/office/drawing/2014/main" id="{A28CCF95-1B91-6984-639A-4E6A0CC8E71F}"/>
              </a:ext>
            </a:extLst>
          </p:cNvPr>
          <p:cNvPicPr>
            <a:picLocks noChangeAspect="1"/>
          </p:cNvPicPr>
          <p:nvPr/>
        </p:nvPicPr>
        <p:blipFill>
          <a:blip r:embed="rId2"/>
          <a:stretch>
            <a:fillRect/>
          </a:stretch>
        </p:blipFill>
        <p:spPr>
          <a:xfrm>
            <a:off x="6202370" y="2062017"/>
            <a:ext cx="5404042" cy="3068962"/>
          </a:xfrm>
          <a:prstGeom prst="rect">
            <a:avLst/>
          </a:prstGeom>
        </p:spPr>
      </p:pic>
    </p:spTree>
    <p:extLst>
      <p:ext uri="{BB962C8B-B14F-4D97-AF65-F5344CB8AC3E}">
        <p14:creationId xmlns:p14="http://schemas.microsoft.com/office/powerpoint/2010/main" val="511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C6333-73F0-439B-4CF5-97C21809C35E}"/>
              </a:ext>
            </a:extLst>
          </p:cNvPr>
          <p:cNvSpPr>
            <a:spLocks noGrp="1"/>
          </p:cNvSpPr>
          <p:nvPr>
            <p:ph type="title"/>
          </p:nvPr>
        </p:nvSpPr>
        <p:spPr/>
        <p:txBody>
          <a:bodyPr/>
          <a:lstStyle/>
          <a:p>
            <a:r>
              <a:rPr lang="en-US" dirty="0"/>
              <a:t>Computer Risk on the Computer Details Page</a:t>
            </a:r>
          </a:p>
        </p:txBody>
      </p:sp>
      <p:sp>
        <p:nvSpPr>
          <p:cNvPr id="3" name="Content Placeholder 2">
            <a:extLst>
              <a:ext uri="{FF2B5EF4-FFF2-40B4-BE49-F238E27FC236}">
                <a16:creationId xmlns:a16="http://schemas.microsoft.com/office/drawing/2014/main" id="{BA9C6E53-0D76-4A20-EB50-98BAEDE2A9DC}"/>
              </a:ext>
            </a:extLst>
          </p:cNvPr>
          <p:cNvSpPr>
            <a:spLocks noGrp="1"/>
          </p:cNvSpPr>
          <p:nvPr>
            <p:ph idx="1"/>
          </p:nvPr>
        </p:nvSpPr>
        <p:spPr/>
        <p:txBody>
          <a:bodyPr/>
          <a:lstStyle/>
          <a:p>
            <a:r>
              <a:rPr lang="en-US" dirty="0"/>
              <a:t>The computer details page now includes risk information for the computer, including the overall risk status</a:t>
            </a:r>
          </a:p>
          <a:p>
            <a:r>
              <a:rPr lang="en-US" dirty="0"/>
              <a:t>Click the bar graph or type of risk to open the Risks list filtered for the computer</a:t>
            </a:r>
          </a:p>
        </p:txBody>
      </p:sp>
      <p:pic>
        <p:nvPicPr>
          <p:cNvPr id="6" name="Picture 5">
            <a:extLst>
              <a:ext uri="{FF2B5EF4-FFF2-40B4-BE49-F238E27FC236}">
                <a16:creationId xmlns:a16="http://schemas.microsoft.com/office/drawing/2014/main" id="{0590930E-6B8F-A180-83C5-275536BAFCB0}"/>
              </a:ext>
            </a:extLst>
          </p:cNvPr>
          <p:cNvPicPr>
            <a:picLocks noChangeAspect="1"/>
          </p:cNvPicPr>
          <p:nvPr/>
        </p:nvPicPr>
        <p:blipFill>
          <a:blip r:embed="rId2"/>
          <a:stretch>
            <a:fillRect/>
          </a:stretch>
        </p:blipFill>
        <p:spPr>
          <a:xfrm>
            <a:off x="2481714" y="3025425"/>
            <a:ext cx="7228571" cy="1342857"/>
          </a:xfrm>
          <a:prstGeom prst="rect">
            <a:avLst/>
          </a:prstGeom>
        </p:spPr>
      </p:pic>
    </p:spTree>
    <p:extLst>
      <p:ext uri="{BB962C8B-B14F-4D97-AF65-F5344CB8AC3E}">
        <p14:creationId xmlns:p14="http://schemas.microsoft.com/office/powerpoint/2010/main" val="426697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797B-5991-8C88-266B-9244F1971F1E}"/>
              </a:ext>
            </a:extLst>
          </p:cNvPr>
          <p:cNvSpPr>
            <a:spLocks noGrp="1"/>
          </p:cNvSpPr>
          <p:nvPr>
            <p:ph type="title"/>
          </p:nvPr>
        </p:nvSpPr>
        <p:spPr/>
        <p:txBody>
          <a:bodyPr/>
          <a:lstStyle/>
          <a:p>
            <a:r>
              <a:rPr lang="en-US" dirty="0"/>
              <a:t>Mobile Device Details Tab</a:t>
            </a:r>
          </a:p>
        </p:txBody>
      </p:sp>
      <p:sp>
        <p:nvSpPr>
          <p:cNvPr id="3" name="Content Placeholder 2">
            <a:extLst>
              <a:ext uri="{FF2B5EF4-FFF2-40B4-BE49-F238E27FC236}">
                <a16:creationId xmlns:a16="http://schemas.microsoft.com/office/drawing/2014/main" id="{B1D0CF2F-D719-AC5F-10A1-DF43768F9BDE}"/>
              </a:ext>
            </a:extLst>
          </p:cNvPr>
          <p:cNvSpPr>
            <a:spLocks noGrp="1"/>
          </p:cNvSpPr>
          <p:nvPr>
            <p:ph idx="1"/>
          </p:nvPr>
        </p:nvSpPr>
        <p:spPr>
          <a:xfrm>
            <a:off x="1038726" y="1322362"/>
            <a:ext cx="5057274" cy="4999021"/>
          </a:xfrm>
        </p:spPr>
        <p:txBody>
          <a:bodyPr/>
          <a:lstStyle/>
          <a:p>
            <a:r>
              <a:rPr lang="en-US" dirty="0"/>
              <a:t>For Android and iOS devices, the Details tab includes risk information for the device, including the overall risk status</a:t>
            </a:r>
          </a:p>
          <a:p>
            <a:r>
              <a:rPr lang="en-US" dirty="0"/>
              <a:t>Click the bar graph or type of risk to open the Risks list filtered for the device</a:t>
            </a:r>
          </a:p>
          <a:p>
            <a:endParaRPr lang="en-US" dirty="0"/>
          </a:p>
        </p:txBody>
      </p:sp>
      <p:pic>
        <p:nvPicPr>
          <p:cNvPr id="5" name="Picture 4">
            <a:extLst>
              <a:ext uri="{FF2B5EF4-FFF2-40B4-BE49-F238E27FC236}">
                <a16:creationId xmlns:a16="http://schemas.microsoft.com/office/drawing/2014/main" id="{F7E932E5-E356-5417-EEBA-965F39AEB3EC}"/>
              </a:ext>
            </a:extLst>
          </p:cNvPr>
          <p:cNvPicPr>
            <a:picLocks noChangeAspect="1"/>
          </p:cNvPicPr>
          <p:nvPr/>
        </p:nvPicPr>
        <p:blipFill>
          <a:blip r:embed="rId2"/>
          <a:stretch>
            <a:fillRect/>
          </a:stretch>
        </p:blipFill>
        <p:spPr>
          <a:xfrm>
            <a:off x="6412746" y="1420021"/>
            <a:ext cx="4315657" cy="3761579"/>
          </a:xfrm>
          <a:prstGeom prst="rect">
            <a:avLst/>
          </a:prstGeom>
        </p:spPr>
      </p:pic>
      <p:sp>
        <p:nvSpPr>
          <p:cNvPr id="6" name="Rectangle 5">
            <a:extLst>
              <a:ext uri="{FF2B5EF4-FFF2-40B4-BE49-F238E27FC236}">
                <a16:creationId xmlns:a16="http://schemas.microsoft.com/office/drawing/2014/main" id="{8F345897-7120-2F70-F04E-280A62587A67}"/>
              </a:ext>
            </a:extLst>
          </p:cNvPr>
          <p:cNvSpPr/>
          <p:nvPr/>
        </p:nvSpPr>
        <p:spPr>
          <a:xfrm>
            <a:off x="7277484" y="4347949"/>
            <a:ext cx="1422400" cy="75738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4304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BD0A5-0E38-66D8-46A9-23722E2FAD51}"/>
              </a:ext>
            </a:extLst>
          </p:cNvPr>
          <p:cNvSpPr>
            <a:spLocks noGrp="1"/>
          </p:cNvSpPr>
          <p:nvPr>
            <p:ph type="title"/>
          </p:nvPr>
        </p:nvSpPr>
        <p:spPr/>
        <p:txBody>
          <a:bodyPr/>
          <a:lstStyle/>
          <a:p>
            <a:r>
              <a:rPr lang="en-US" dirty="0"/>
              <a:t>Risks List</a:t>
            </a:r>
          </a:p>
        </p:txBody>
      </p:sp>
      <p:sp>
        <p:nvSpPr>
          <p:cNvPr id="3" name="Content Placeholder 2">
            <a:extLst>
              <a:ext uri="{FF2B5EF4-FFF2-40B4-BE49-F238E27FC236}">
                <a16:creationId xmlns:a16="http://schemas.microsoft.com/office/drawing/2014/main" id="{6F7D05E8-77AB-7963-F845-46B384515FD2}"/>
              </a:ext>
            </a:extLst>
          </p:cNvPr>
          <p:cNvSpPr>
            <a:spLocks noGrp="1"/>
          </p:cNvSpPr>
          <p:nvPr>
            <p:ph idx="1"/>
          </p:nvPr>
        </p:nvSpPr>
        <p:spPr/>
        <p:txBody>
          <a:bodyPr/>
          <a:lstStyle/>
          <a:p>
            <a:r>
              <a:rPr lang="en-US" dirty="0"/>
              <a:t>To open the Risks list, click the Computers at Risk tile on the Risks dashboard</a:t>
            </a:r>
          </a:p>
          <a:p>
            <a:r>
              <a:rPr lang="en-US" dirty="0"/>
              <a:t>The list shows all the risks detected on the endpoint, as well as the severity</a:t>
            </a:r>
          </a:p>
        </p:txBody>
      </p:sp>
      <p:pic>
        <p:nvPicPr>
          <p:cNvPr id="6" name="Picture 5">
            <a:extLst>
              <a:ext uri="{FF2B5EF4-FFF2-40B4-BE49-F238E27FC236}">
                <a16:creationId xmlns:a16="http://schemas.microsoft.com/office/drawing/2014/main" id="{CCB35524-7317-7F5A-CD8B-5DCB825DC9EC}"/>
              </a:ext>
            </a:extLst>
          </p:cNvPr>
          <p:cNvPicPr>
            <a:picLocks noChangeAspect="1"/>
          </p:cNvPicPr>
          <p:nvPr/>
        </p:nvPicPr>
        <p:blipFill>
          <a:blip r:embed="rId2"/>
          <a:stretch>
            <a:fillRect/>
          </a:stretch>
        </p:blipFill>
        <p:spPr>
          <a:xfrm>
            <a:off x="2931581" y="2865175"/>
            <a:ext cx="6328838" cy="3670870"/>
          </a:xfrm>
          <a:prstGeom prst="rect">
            <a:avLst/>
          </a:prstGeom>
        </p:spPr>
      </p:pic>
    </p:spTree>
    <p:extLst>
      <p:ext uri="{BB962C8B-B14F-4D97-AF65-F5344CB8AC3E}">
        <p14:creationId xmlns:p14="http://schemas.microsoft.com/office/powerpoint/2010/main" val="86319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61744-D293-0317-81B7-D51482131791}"/>
              </a:ext>
            </a:extLst>
          </p:cNvPr>
          <p:cNvSpPr>
            <a:spLocks noGrp="1"/>
          </p:cNvSpPr>
          <p:nvPr>
            <p:ph type="title"/>
          </p:nvPr>
        </p:nvSpPr>
        <p:spPr/>
        <p:txBody>
          <a:bodyPr/>
          <a:lstStyle/>
          <a:p>
            <a:r>
              <a:rPr lang="en-US" dirty="0"/>
              <a:t>Add Lists</a:t>
            </a:r>
          </a:p>
        </p:txBody>
      </p:sp>
      <p:sp>
        <p:nvSpPr>
          <p:cNvPr id="3" name="Content Placeholder 2">
            <a:extLst>
              <a:ext uri="{FF2B5EF4-FFF2-40B4-BE49-F238E27FC236}">
                <a16:creationId xmlns:a16="http://schemas.microsoft.com/office/drawing/2014/main" id="{097F20E1-A9C0-0B2B-EA8F-AB5A68099967}"/>
              </a:ext>
            </a:extLst>
          </p:cNvPr>
          <p:cNvSpPr>
            <a:spLocks noGrp="1"/>
          </p:cNvSpPr>
          <p:nvPr>
            <p:ph idx="1"/>
          </p:nvPr>
        </p:nvSpPr>
        <p:spPr/>
        <p:txBody>
          <a:bodyPr/>
          <a:lstStyle/>
          <a:p>
            <a:r>
              <a:rPr lang="en-US" dirty="0"/>
              <a:t>On the Status page, you can add </a:t>
            </a:r>
            <a:br>
              <a:rPr lang="en-US" dirty="0"/>
            </a:br>
            <a:r>
              <a:rPr lang="en-US" dirty="0"/>
              <a:t>shortcuts to new lists for risks</a:t>
            </a:r>
          </a:p>
          <a:p>
            <a:r>
              <a:rPr lang="en-US" dirty="0"/>
              <a:t>In My Lists, click </a:t>
            </a:r>
            <a:r>
              <a:rPr lang="en-US" b="1" dirty="0"/>
              <a:t>Add</a:t>
            </a:r>
            <a:r>
              <a:rPr lang="en-US" dirty="0"/>
              <a:t> and select </a:t>
            </a:r>
            <a:br>
              <a:rPr lang="en-US" dirty="0"/>
            </a:br>
            <a:r>
              <a:rPr lang="en-US" dirty="0"/>
              <a:t>one of the available lists:</a:t>
            </a:r>
          </a:p>
          <a:p>
            <a:pPr lvl="1"/>
            <a:r>
              <a:rPr lang="en-US" dirty="0"/>
              <a:t>Risks by Computer</a:t>
            </a:r>
          </a:p>
          <a:p>
            <a:pPr lvl="1"/>
            <a:r>
              <a:rPr lang="en-US" dirty="0"/>
              <a:t>Risks</a:t>
            </a:r>
          </a:p>
        </p:txBody>
      </p:sp>
      <p:pic>
        <p:nvPicPr>
          <p:cNvPr id="6" name="Picture 5">
            <a:extLst>
              <a:ext uri="{FF2B5EF4-FFF2-40B4-BE49-F238E27FC236}">
                <a16:creationId xmlns:a16="http://schemas.microsoft.com/office/drawing/2014/main" id="{2DAB8B73-CF5A-07F0-54A0-7404A1D4DBF0}"/>
              </a:ext>
            </a:extLst>
          </p:cNvPr>
          <p:cNvPicPr>
            <a:picLocks noChangeAspect="1"/>
          </p:cNvPicPr>
          <p:nvPr/>
        </p:nvPicPr>
        <p:blipFill>
          <a:blip r:embed="rId2"/>
          <a:stretch>
            <a:fillRect/>
          </a:stretch>
        </p:blipFill>
        <p:spPr>
          <a:xfrm>
            <a:off x="6096000" y="1387017"/>
            <a:ext cx="3142857" cy="5209524"/>
          </a:xfrm>
          <a:prstGeom prst="rect">
            <a:avLst/>
          </a:prstGeom>
          <a:noFill/>
          <a:ln>
            <a:solidFill>
              <a:srgbClr val="FF0000"/>
            </a:solidFill>
          </a:ln>
        </p:spPr>
      </p:pic>
      <p:sp>
        <p:nvSpPr>
          <p:cNvPr id="7" name="Rectangle 6">
            <a:extLst>
              <a:ext uri="{FF2B5EF4-FFF2-40B4-BE49-F238E27FC236}">
                <a16:creationId xmlns:a16="http://schemas.microsoft.com/office/drawing/2014/main" id="{10694239-B151-3A73-6773-A6CE76C9BAF2}"/>
              </a:ext>
            </a:extLst>
          </p:cNvPr>
          <p:cNvSpPr/>
          <p:nvPr/>
        </p:nvSpPr>
        <p:spPr>
          <a:xfrm>
            <a:off x="6096000" y="3440545"/>
            <a:ext cx="1625600" cy="570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3157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4943A-1196-479C-DB02-8D3D4D41F867}"/>
              </a:ext>
            </a:extLst>
          </p:cNvPr>
          <p:cNvSpPr>
            <a:spLocks noGrp="1"/>
          </p:cNvSpPr>
          <p:nvPr>
            <p:ph type="title"/>
          </p:nvPr>
        </p:nvSpPr>
        <p:spPr/>
        <p:txBody>
          <a:bodyPr/>
          <a:lstStyle/>
          <a:p>
            <a:r>
              <a:rPr lang="en-US" dirty="0"/>
              <a:t>Risks in the Executive Report</a:t>
            </a:r>
          </a:p>
        </p:txBody>
      </p:sp>
      <p:sp>
        <p:nvSpPr>
          <p:cNvPr id="3" name="Content Placeholder 2">
            <a:extLst>
              <a:ext uri="{FF2B5EF4-FFF2-40B4-BE49-F238E27FC236}">
                <a16:creationId xmlns:a16="http://schemas.microsoft.com/office/drawing/2014/main" id="{49911868-40F0-48DF-483C-6044C7447BA6}"/>
              </a:ext>
            </a:extLst>
          </p:cNvPr>
          <p:cNvSpPr>
            <a:spLocks noGrp="1"/>
          </p:cNvSpPr>
          <p:nvPr>
            <p:ph idx="1"/>
          </p:nvPr>
        </p:nvSpPr>
        <p:spPr/>
        <p:txBody>
          <a:bodyPr/>
          <a:lstStyle/>
          <a:p>
            <a:r>
              <a:rPr lang="en-US" dirty="0"/>
              <a:t>You can schedule reports to send daily, weekly, or monthly on specific days and at specific times</a:t>
            </a:r>
          </a:p>
          <a:p>
            <a:r>
              <a:rPr lang="en-US" dirty="0"/>
              <a:t>You can now include a Risks section in the Executive Report</a:t>
            </a:r>
          </a:p>
        </p:txBody>
      </p:sp>
      <p:pic>
        <p:nvPicPr>
          <p:cNvPr id="5" name="Picture 4">
            <a:extLst>
              <a:ext uri="{FF2B5EF4-FFF2-40B4-BE49-F238E27FC236}">
                <a16:creationId xmlns:a16="http://schemas.microsoft.com/office/drawing/2014/main" id="{13BABE25-0E79-9A92-6C1C-42F7DA7EA8E4}"/>
              </a:ext>
            </a:extLst>
          </p:cNvPr>
          <p:cNvPicPr>
            <a:picLocks noChangeAspect="1"/>
          </p:cNvPicPr>
          <p:nvPr/>
        </p:nvPicPr>
        <p:blipFill>
          <a:blip r:embed="rId2"/>
          <a:stretch>
            <a:fillRect/>
          </a:stretch>
        </p:blipFill>
        <p:spPr>
          <a:xfrm>
            <a:off x="4038692" y="2762734"/>
            <a:ext cx="4114616" cy="2965783"/>
          </a:xfrm>
          <a:prstGeom prst="rect">
            <a:avLst/>
          </a:prstGeom>
        </p:spPr>
      </p:pic>
      <p:sp>
        <p:nvSpPr>
          <p:cNvPr id="4" name="Rectangle 3">
            <a:extLst>
              <a:ext uri="{FF2B5EF4-FFF2-40B4-BE49-F238E27FC236}">
                <a16:creationId xmlns:a16="http://schemas.microsoft.com/office/drawing/2014/main" id="{EF4B4C3A-9E7F-969E-6B16-DEAC89894594}"/>
              </a:ext>
            </a:extLst>
          </p:cNvPr>
          <p:cNvSpPr/>
          <p:nvPr/>
        </p:nvSpPr>
        <p:spPr>
          <a:xfrm>
            <a:off x="4664364" y="3666836"/>
            <a:ext cx="1431636" cy="2262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3640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07F6E-A269-AA32-788F-0C9BA4353C79}"/>
              </a:ext>
            </a:extLst>
          </p:cNvPr>
          <p:cNvSpPr>
            <a:spLocks noGrp="1"/>
          </p:cNvSpPr>
          <p:nvPr>
            <p:ph type="ctrTitle"/>
          </p:nvPr>
        </p:nvSpPr>
        <p:spPr/>
        <p:txBody>
          <a:bodyPr/>
          <a:lstStyle/>
          <a:p>
            <a:r>
              <a:rPr lang="en-US" dirty="0"/>
              <a:t>Computer Maintenance</a:t>
            </a:r>
          </a:p>
        </p:txBody>
      </p:sp>
    </p:spTree>
    <p:extLst>
      <p:ext uri="{BB962C8B-B14F-4D97-AF65-F5344CB8AC3E}">
        <p14:creationId xmlns:p14="http://schemas.microsoft.com/office/powerpoint/2010/main" val="33563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D58432-2FF7-ADB2-0592-43A60EA68FA0}"/>
              </a:ext>
            </a:extLst>
          </p:cNvPr>
          <p:cNvSpPr>
            <a:spLocks noGrp="1"/>
          </p:cNvSpPr>
          <p:nvPr>
            <p:ph type="title"/>
          </p:nvPr>
        </p:nvSpPr>
        <p:spPr/>
        <p:txBody>
          <a:bodyPr/>
          <a:lstStyle/>
          <a:p>
            <a:r>
              <a:rPr lang="en-US" dirty="0"/>
              <a:t>Automatic Deletion of Computers</a:t>
            </a:r>
          </a:p>
        </p:txBody>
      </p:sp>
      <p:sp>
        <p:nvSpPr>
          <p:cNvPr id="4" name="Content Placeholder 3">
            <a:extLst>
              <a:ext uri="{FF2B5EF4-FFF2-40B4-BE49-F238E27FC236}">
                <a16:creationId xmlns:a16="http://schemas.microsoft.com/office/drawing/2014/main" id="{087CE25E-29C2-8434-286E-EBE1CE721828}"/>
              </a:ext>
            </a:extLst>
          </p:cNvPr>
          <p:cNvSpPr>
            <a:spLocks noGrp="1"/>
          </p:cNvSpPr>
          <p:nvPr>
            <p:ph idx="1"/>
          </p:nvPr>
        </p:nvSpPr>
        <p:spPr/>
        <p:txBody>
          <a:bodyPr/>
          <a:lstStyle/>
          <a:p>
            <a:r>
              <a:rPr lang="en-US" dirty="0"/>
              <a:t>On the Computer Maintenance page, you can automatically delete endpoints from the console based on a filter</a:t>
            </a:r>
          </a:p>
          <a:p>
            <a:r>
              <a:rPr lang="en-US" dirty="0"/>
              <a:t>To open the Computer Maintenance page, select </a:t>
            </a:r>
            <a:r>
              <a:rPr lang="en-US" b="1" dirty="0"/>
              <a:t>Settings &gt; Computer Maintenance</a:t>
            </a:r>
          </a:p>
        </p:txBody>
      </p:sp>
      <p:pic>
        <p:nvPicPr>
          <p:cNvPr id="5" name="Picture 4">
            <a:extLst>
              <a:ext uri="{FF2B5EF4-FFF2-40B4-BE49-F238E27FC236}">
                <a16:creationId xmlns:a16="http://schemas.microsoft.com/office/drawing/2014/main" id="{6762A01C-3707-21D0-FCCF-7EB7807081B9}"/>
              </a:ext>
            </a:extLst>
          </p:cNvPr>
          <p:cNvPicPr>
            <a:picLocks noChangeAspect="1"/>
          </p:cNvPicPr>
          <p:nvPr/>
        </p:nvPicPr>
        <p:blipFill>
          <a:blip r:embed="rId2"/>
          <a:stretch>
            <a:fillRect/>
          </a:stretch>
        </p:blipFill>
        <p:spPr>
          <a:xfrm>
            <a:off x="1855870" y="3106479"/>
            <a:ext cx="8480259" cy="3214904"/>
          </a:xfrm>
          <a:prstGeom prst="rect">
            <a:avLst/>
          </a:prstGeom>
        </p:spPr>
      </p:pic>
    </p:spTree>
    <p:extLst>
      <p:ext uri="{BB962C8B-B14F-4D97-AF65-F5344CB8AC3E}">
        <p14:creationId xmlns:p14="http://schemas.microsoft.com/office/powerpoint/2010/main" val="127522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7" name="Content Placeholder 6"/>
          <p:cNvSpPr>
            <a:spLocks noGrp="1"/>
          </p:cNvSpPr>
          <p:nvPr>
            <p:ph idx="1"/>
          </p:nvPr>
        </p:nvSpPr>
        <p:spPr>
          <a:xfrm>
            <a:off x="609600" y="1070919"/>
            <a:ext cx="7404101" cy="5696712"/>
          </a:xfrm>
        </p:spPr>
        <p:txBody>
          <a:bodyPr anchor="t">
            <a:normAutofit fontScale="92500" lnSpcReduction="20000"/>
          </a:bodyPr>
          <a:lstStyle/>
          <a:p>
            <a:pPr marL="342900" indent="-342900">
              <a:buSzPct val="110000"/>
              <a:buFont typeface="Arial" panose="020B0604020202020204" pitchFamily="34" charset="0"/>
              <a:buChar char="•"/>
            </a:pPr>
            <a:r>
              <a:rPr lang="en-US" sz="2400" dirty="0"/>
              <a:t>This presentation describes updates to these products:</a:t>
            </a:r>
          </a:p>
          <a:p>
            <a:pPr marL="628650" lvl="1" indent="-285750">
              <a:buSzPct val="80000"/>
              <a:buFont typeface="Courier New" panose="02070309020205020404" pitchFamily="49" charset="0"/>
              <a:buChar char="o"/>
            </a:pPr>
            <a:r>
              <a:rPr lang="en-US" sz="2100" dirty="0"/>
              <a:t>Adaptive Defense / Adaptive Defense 360</a:t>
            </a:r>
          </a:p>
          <a:p>
            <a:pPr marL="628650" lvl="1" indent="-285750">
              <a:buSzPct val="80000"/>
              <a:buFont typeface="Courier New" panose="02070309020205020404" pitchFamily="49" charset="0"/>
              <a:buChar char="o"/>
            </a:pPr>
            <a:r>
              <a:rPr lang="en-US" sz="2100" dirty="0"/>
              <a:t>Endpoint Protection / Endpoint Protection Plus</a:t>
            </a:r>
          </a:p>
          <a:p>
            <a:pPr marL="342900" indent="-342900">
              <a:buSzPct val="110000"/>
              <a:buFont typeface="Arial" panose="020B0604020202020204" pitchFamily="34" charset="0"/>
              <a:buChar char="•"/>
            </a:pPr>
            <a:r>
              <a:rPr lang="en-US" sz="2400" dirty="0"/>
              <a:t>This presentation does not describe:</a:t>
            </a:r>
          </a:p>
          <a:p>
            <a:pPr marL="628650" lvl="1" indent="-285750">
              <a:buSzPct val="80000"/>
              <a:buFont typeface="Courier New" panose="02070309020205020404" pitchFamily="49" charset="0"/>
              <a:buChar char="o"/>
            </a:pPr>
            <a:r>
              <a:rPr lang="en-US" sz="2100" dirty="0"/>
              <a:t>Changes before Aether 14 (October 2022)</a:t>
            </a:r>
          </a:p>
          <a:p>
            <a:pPr marL="628650" lvl="1" indent="-285750">
              <a:buSzPct val="80000"/>
              <a:buFont typeface="Courier New" panose="02070309020205020404" pitchFamily="49" charset="0"/>
              <a:buChar char="o"/>
            </a:pPr>
            <a:r>
              <a:rPr lang="en-US" sz="2100" dirty="0"/>
              <a:t>Panda Partner Center or Aether for Partners</a:t>
            </a:r>
          </a:p>
          <a:p>
            <a:pPr marL="628650" lvl="1" indent="-285750">
              <a:buSzPct val="80000"/>
              <a:buFont typeface="Courier New" panose="02070309020205020404" pitchFamily="49" charset="0"/>
              <a:buChar char="o"/>
            </a:pPr>
            <a:r>
              <a:rPr lang="en-US" sz="2100" dirty="0"/>
              <a:t>Cytomic products</a:t>
            </a:r>
          </a:p>
          <a:p>
            <a:pPr marL="628650" lvl="1" indent="-285750">
              <a:lnSpc>
                <a:spcPct val="120000"/>
              </a:lnSpc>
              <a:buSzPct val="80000"/>
              <a:buFont typeface="Courier New" panose="02070309020205020404" pitchFamily="49" charset="0"/>
              <a:buChar char="o"/>
            </a:pPr>
            <a:r>
              <a:rPr lang="en-US" sz="2100" dirty="0"/>
              <a:t>WatchGuard Endpoint Security products and Service Provider Endpoint Manager (see WatchGuard Endpoint Security presentation for 5 October 2022)</a:t>
            </a:r>
          </a:p>
          <a:p>
            <a:pPr marL="628650" lvl="1" indent="-285750">
              <a:buSzPct val="80000"/>
              <a:buFont typeface="Courier New" panose="02070309020205020404" pitchFamily="49" charset="0"/>
              <a:buChar char="o"/>
            </a:pPr>
            <a:r>
              <a:rPr lang="en-US" sz="2100" dirty="0"/>
              <a:t>Some minor bug fixes</a:t>
            </a:r>
          </a:p>
          <a:p>
            <a:pPr marL="342900" indent="-342900">
              <a:buSzPct val="110000"/>
              <a:buFont typeface="Arial" panose="020B0604020202020204" pitchFamily="34" charset="0"/>
              <a:buChar char="•"/>
            </a:pPr>
            <a:r>
              <a:rPr lang="en-US" sz="2400" dirty="0"/>
              <a:t>For a complete list of enhancements and resolved issues, see the </a:t>
            </a:r>
            <a:r>
              <a:rPr lang="en-US" sz="2400" dirty="0">
                <a:hlinkClick r:id="rId2"/>
              </a:rPr>
              <a:t>Adaptive Defense 360 Release Notes</a:t>
            </a:r>
            <a:endParaRPr lang="en-US" sz="2400" dirty="0"/>
          </a:p>
        </p:txBody>
      </p:sp>
    </p:spTree>
    <p:extLst>
      <p:ext uri="{BB962C8B-B14F-4D97-AF65-F5344CB8AC3E}">
        <p14:creationId xmlns:p14="http://schemas.microsoft.com/office/powerpoint/2010/main" val="3336812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A65B-02E3-78EB-C490-B693189C6348}"/>
              </a:ext>
            </a:extLst>
          </p:cNvPr>
          <p:cNvSpPr>
            <a:spLocks noGrp="1"/>
          </p:cNvSpPr>
          <p:nvPr>
            <p:ph type="title"/>
          </p:nvPr>
        </p:nvSpPr>
        <p:spPr/>
        <p:txBody>
          <a:bodyPr/>
          <a:lstStyle/>
          <a:p>
            <a:r>
              <a:rPr lang="en-US" dirty="0"/>
              <a:t>Identify Computers with a Filter</a:t>
            </a:r>
          </a:p>
        </p:txBody>
      </p:sp>
      <p:sp>
        <p:nvSpPr>
          <p:cNvPr id="3" name="Content Placeholder 2">
            <a:extLst>
              <a:ext uri="{FF2B5EF4-FFF2-40B4-BE49-F238E27FC236}">
                <a16:creationId xmlns:a16="http://schemas.microsoft.com/office/drawing/2014/main" id="{7DBC5329-99AD-073A-D230-416815D377F3}"/>
              </a:ext>
            </a:extLst>
          </p:cNvPr>
          <p:cNvSpPr>
            <a:spLocks noGrp="1"/>
          </p:cNvSpPr>
          <p:nvPr>
            <p:ph idx="1"/>
          </p:nvPr>
        </p:nvSpPr>
        <p:spPr/>
        <p:txBody>
          <a:bodyPr/>
          <a:lstStyle/>
          <a:p>
            <a:r>
              <a:rPr lang="en-US" dirty="0"/>
              <a:t>To delete computers from the console, you must be able to see the account and have the computer maintenance permission assigned</a:t>
            </a:r>
          </a:p>
          <a:p>
            <a:r>
              <a:rPr lang="en-US" dirty="0"/>
              <a:t>Create a filter to identify the computers you want to delete and then select the </a:t>
            </a:r>
            <a:r>
              <a:rPr lang="en-US" b="1" dirty="0"/>
              <a:t>Enable Automatic Deletion of Computers</a:t>
            </a:r>
            <a:r>
              <a:rPr lang="en-US" dirty="0"/>
              <a:t> toggle</a:t>
            </a:r>
          </a:p>
          <a:p>
            <a:pPr lvl="1"/>
            <a:r>
              <a:rPr lang="en-US" dirty="0"/>
              <a:t>When you define a filter, any endpoint devices that match the criteria appear in the filter group</a:t>
            </a:r>
          </a:p>
          <a:p>
            <a:pPr lvl="1"/>
            <a:r>
              <a:rPr lang="en-US" dirty="0"/>
              <a:t>All endpoint devices that meet the criteria in the filter are automatically deleted daily between 01:00 AM and 03:00 AM UTC</a:t>
            </a:r>
          </a:p>
          <a:p>
            <a:pPr lvl="1"/>
            <a:r>
              <a:rPr lang="en-US" dirty="0"/>
              <a:t>Deletions are tracked in system events</a:t>
            </a:r>
          </a:p>
        </p:txBody>
      </p:sp>
    </p:spTree>
    <p:extLst>
      <p:ext uri="{BB962C8B-B14F-4D97-AF65-F5344CB8AC3E}">
        <p14:creationId xmlns:p14="http://schemas.microsoft.com/office/powerpoint/2010/main" val="348340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C47A3-7F1F-ABC8-EF95-AA97B76EFF1D}"/>
              </a:ext>
            </a:extLst>
          </p:cNvPr>
          <p:cNvSpPr>
            <a:spLocks noGrp="1"/>
          </p:cNvSpPr>
          <p:nvPr>
            <p:ph type="title"/>
          </p:nvPr>
        </p:nvSpPr>
        <p:spPr/>
        <p:txBody>
          <a:bodyPr/>
          <a:lstStyle/>
          <a:p>
            <a:r>
              <a:rPr lang="en-US" dirty="0"/>
              <a:t>Delete Computers from the Console</a:t>
            </a:r>
          </a:p>
        </p:txBody>
      </p:sp>
      <p:sp>
        <p:nvSpPr>
          <p:cNvPr id="3" name="Content Placeholder 2">
            <a:extLst>
              <a:ext uri="{FF2B5EF4-FFF2-40B4-BE49-F238E27FC236}">
                <a16:creationId xmlns:a16="http://schemas.microsoft.com/office/drawing/2014/main" id="{12883F16-0C74-5FCF-33ED-C2C820D65811}"/>
              </a:ext>
            </a:extLst>
          </p:cNvPr>
          <p:cNvSpPr>
            <a:spLocks noGrp="1"/>
          </p:cNvSpPr>
          <p:nvPr>
            <p:ph idx="1"/>
          </p:nvPr>
        </p:nvSpPr>
        <p:spPr/>
        <p:txBody>
          <a:bodyPr/>
          <a:lstStyle/>
          <a:p>
            <a:r>
              <a:rPr lang="en-US" dirty="0"/>
              <a:t>When you delete computers:</a:t>
            </a:r>
          </a:p>
          <a:p>
            <a:pPr lvl="1"/>
            <a:r>
              <a:rPr lang="en-US" dirty="0"/>
              <a:t>Computers and their information are deleted from the console and are no longer protected</a:t>
            </a:r>
          </a:p>
          <a:p>
            <a:pPr lvl="1"/>
            <a:r>
              <a:rPr lang="en-US" dirty="0"/>
              <a:t>The endpoint security software and endpoint agent are not removed</a:t>
            </a:r>
          </a:p>
          <a:p>
            <a:pPr lvl="1"/>
            <a:r>
              <a:rPr lang="en-US" dirty="0"/>
              <a:t>Encrypted computers remain encrypted, but you cannot get the recovery keys</a:t>
            </a:r>
          </a:p>
          <a:p>
            <a:r>
              <a:rPr lang="en-US" dirty="0"/>
              <a:t>We recommend that you turn off a computer when it is deleted</a:t>
            </a:r>
          </a:p>
          <a:p>
            <a:pPr lvl="1"/>
            <a:r>
              <a:rPr lang="en-US" dirty="0"/>
              <a:t>If you do not turn off the computer, it will appear in the console when it reconnects to the Panda Cloud servers</a:t>
            </a:r>
          </a:p>
          <a:p>
            <a:pPr lvl="1"/>
            <a:r>
              <a:rPr lang="en-US" dirty="0"/>
              <a:t>Information generated by the device is not permanently deleted from the cloud servers</a:t>
            </a:r>
          </a:p>
          <a:p>
            <a:pPr lvl="1"/>
            <a:r>
              <a:rPr lang="en-US" dirty="0"/>
              <a:t>If you reassign a license to the device, the information shows in the console when the device reconnects</a:t>
            </a:r>
          </a:p>
          <a:p>
            <a:endParaRPr lang="en-US" dirty="0"/>
          </a:p>
        </p:txBody>
      </p:sp>
    </p:spTree>
    <p:extLst>
      <p:ext uri="{BB962C8B-B14F-4D97-AF65-F5344CB8AC3E}">
        <p14:creationId xmlns:p14="http://schemas.microsoft.com/office/powerpoint/2010/main" val="201083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3BBA6-661A-B463-6387-CDD87BAEA815}"/>
              </a:ext>
            </a:extLst>
          </p:cNvPr>
          <p:cNvSpPr>
            <a:spLocks noGrp="1"/>
          </p:cNvSpPr>
          <p:nvPr>
            <p:ph type="ctrTitle"/>
          </p:nvPr>
        </p:nvSpPr>
        <p:spPr/>
        <p:txBody>
          <a:bodyPr/>
          <a:lstStyle/>
          <a:p>
            <a:r>
              <a:rPr lang="en-US" dirty="0"/>
              <a:t>Patch Management Updates</a:t>
            </a:r>
          </a:p>
        </p:txBody>
      </p:sp>
    </p:spTree>
    <p:extLst>
      <p:ext uri="{BB962C8B-B14F-4D97-AF65-F5344CB8AC3E}">
        <p14:creationId xmlns:p14="http://schemas.microsoft.com/office/powerpoint/2010/main" val="137399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4F5E9D-BCC2-FE7B-0D96-18E2DAA9423A}"/>
              </a:ext>
            </a:extLst>
          </p:cNvPr>
          <p:cNvSpPr>
            <a:spLocks noGrp="1"/>
          </p:cNvSpPr>
          <p:nvPr>
            <p:ph type="title"/>
          </p:nvPr>
        </p:nvSpPr>
        <p:spPr/>
        <p:txBody>
          <a:bodyPr/>
          <a:lstStyle/>
          <a:p>
            <a:r>
              <a:rPr lang="en-US" dirty="0"/>
              <a:t>Available Patches Trend</a:t>
            </a:r>
          </a:p>
        </p:txBody>
      </p:sp>
      <p:sp>
        <p:nvSpPr>
          <p:cNvPr id="4" name="Content Placeholder 3">
            <a:extLst>
              <a:ext uri="{FF2B5EF4-FFF2-40B4-BE49-F238E27FC236}">
                <a16:creationId xmlns:a16="http://schemas.microsoft.com/office/drawing/2014/main" id="{97F3C243-E16D-0AB0-9424-D409033272C6}"/>
              </a:ext>
            </a:extLst>
          </p:cNvPr>
          <p:cNvSpPr>
            <a:spLocks noGrp="1"/>
          </p:cNvSpPr>
          <p:nvPr>
            <p:ph idx="1"/>
          </p:nvPr>
        </p:nvSpPr>
        <p:spPr/>
        <p:txBody>
          <a:bodyPr/>
          <a:lstStyle/>
          <a:p>
            <a:r>
              <a:rPr lang="en-US" dirty="0"/>
              <a:t>On the Patch Management dashboard, an Available Patches Trend tile shows the number of patches that are available for installation on the computers on the network, grouped by severity, over time</a:t>
            </a:r>
          </a:p>
          <a:p>
            <a:endParaRPr lang="en-US" dirty="0"/>
          </a:p>
          <a:p>
            <a:endParaRPr lang="en-US" dirty="0"/>
          </a:p>
          <a:p>
            <a:endParaRPr lang="en-US" dirty="0"/>
          </a:p>
          <a:p>
            <a:endParaRPr lang="en-US" dirty="0"/>
          </a:p>
          <a:p>
            <a:endParaRPr lang="en-US" dirty="0"/>
          </a:p>
          <a:p>
            <a:endParaRPr lang="en-US" dirty="0"/>
          </a:p>
          <a:p>
            <a:r>
              <a:rPr lang="en-US" dirty="0"/>
              <a:t>Point to a node on the graph to see a tooltip with the Date, Type, and Number of Patches</a:t>
            </a:r>
          </a:p>
          <a:p>
            <a:endParaRPr lang="en-US" dirty="0"/>
          </a:p>
        </p:txBody>
      </p:sp>
      <p:pic>
        <p:nvPicPr>
          <p:cNvPr id="7" name="Picture 6">
            <a:extLst>
              <a:ext uri="{FF2B5EF4-FFF2-40B4-BE49-F238E27FC236}">
                <a16:creationId xmlns:a16="http://schemas.microsoft.com/office/drawing/2014/main" id="{6EAD5BF7-4BEF-F9A6-6CE6-D08792ECE6C3}"/>
              </a:ext>
            </a:extLst>
          </p:cNvPr>
          <p:cNvPicPr>
            <a:picLocks noChangeAspect="1"/>
          </p:cNvPicPr>
          <p:nvPr/>
        </p:nvPicPr>
        <p:blipFill>
          <a:blip r:embed="rId2"/>
          <a:stretch>
            <a:fillRect/>
          </a:stretch>
        </p:blipFill>
        <p:spPr>
          <a:xfrm>
            <a:off x="2599276" y="2486890"/>
            <a:ext cx="7218979" cy="2887591"/>
          </a:xfrm>
          <a:prstGeom prst="rect">
            <a:avLst/>
          </a:prstGeom>
        </p:spPr>
      </p:pic>
      <p:sp>
        <p:nvSpPr>
          <p:cNvPr id="2" name="Rectangle 1">
            <a:extLst>
              <a:ext uri="{FF2B5EF4-FFF2-40B4-BE49-F238E27FC236}">
                <a16:creationId xmlns:a16="http://schemas.microsoft.com/office/drawing/2014/main" id="{69BB5E86-2553-03E6-B0A3-F75F278616E4}"/>
              </a:ext>
            </a:extLst>
          </p:cNvPr>
          <p:cNvSpPr/>
          <p:nvPr/>
        </p:nvSpPr>
        <p:spPr>
          <a:xfrm>
            <a:off x="9384907" y="2487740"/>
            <a:ext cx="360218" cy="337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0151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4F5E9D-BCC2-FE7B-0D96-18E2DAA9423A}"/>
              </a:ext>
            </a:extLst>
          </p:cNvPr>
          <p:cNvSpPr>
            <a:spLocks noGrp="1"/>
          </p:cNvSpPr>
          <p:nvPr>
            <p:ph type="title"/>
          </p:nvPr>
        </p:nvSpPr>
        <p:spPr/>
        <p:txBody>
          <a:bodyPr/>
          <a:lstStyle/>
          <a:p>
            <a:r>
              <a:rPr lang="en-US" dirty="0"/>
              <a:t>Available Patches Trend</a:t>
            </a:r>
            <a:br>
              <a:rPr lang="en-US" dirty="0"/>
            </a:br>
            <a:endParaRPr lang="en-US" dirty="0"/>
          </a:p>
        </p:txBody>
      </p:sp>
      <p:sp>
        <p:nvSpPr>
          <p:cNvPr id="4" name="Content Placeholder 3">
            <a:extLst>
              <a:ext uri="{FF2B5EF4-FFF2-40B4-BE49-F238E27FC236}">
                <a16:creationId xmlns:a16="http://schemas.microsoft.com/office/drawing/2014/main" id="{97F3C243-E16D-0AB0-9424-D409033272C6}"/>
              </a:ext>
            </a:extLst>
          </p:cNvPr>
          <p:cNvSpPr>
            <a:spLocks noGrp="1"/>
          </p:cNvSpPr>
          <p:nvPr>
            <p:ph idx="1"/>
          </p:nvPr>
        </p:nvSpPr>
        <p:spPr/>
        <p:txBody>
          <a:bodyPr/>
          <a:lstStyle/>
          <a:p>
            <a:r>
              <a:rPr lang="en-US" dirty="0"/>
              <a:t>You can filter the tile by Computer Type, Operating System Patches, and App Patches</a:t>
            </a:r>
          </a:p>
          <a:p>
            <a:endParaRPr lang="en-US" dirty="0"/>
          </a:p>
          <a:p>
            <a:endParaRPr lang="en-US" dirty="0"/>
          </a:p>
          <a:p>
            <a:endParaRPr lang="en-US" dirty="0"/>
          </a:p>
          <a:p>
            <a:r>
              <a:rPr lang="en-US" dirty="0"/>
              <a:t>For information on the patches supported by Panda Patch Management, see this Knowledge Base article:</a:t>
            </a:r>
          </a:p>
          <a:p>
            <a:pPr lvl="1"/>
            <a:r>
              <a:rPr lang="en-US" dirty="0">
                <a:hlinkClick r:id="rId2"/>
              </a:rPr>
              <a:t>Vendors and Apps Supported by Patch Management</a:t>
            </a:r>
            <a:endParaRPr lang="en-US" dirty="0"/>
          </a:p>
          <a:p>
            <a:endParaRPr lang="en-US" dirty="0"/>
          </a:p>
        </p:txBody>
      </p:sp>
      <p:pic>
        <p:nvPicPr>
          <p:cNvPr id="5" name="Picture 4">
            <a:extLst>
              <a:ext uri="{FF2B5EF4-FFF2-40B4-BE49-F238E27FC236}">
                <a16:creationId xmlns:a16="http://schemas.microsoft.com/office/drawing/2014/main" id="{4FBF30BE-A61E-FC0F-172A-1A7EFB37BB93}"/>
              </a:ext>
            </a:extLst>
          </p:cNvPr>
          <p:cNvPicPr>
            <a:picLocks noChangeAspect="1"/>
          </p:cNvPicPr>
          <p:nvPr/>
        </p:nvPicPr>
        <p:blipFill>
          <a:blip r:embed="rId3"/>
          <a:stretch>
            <a:fillRect/>
          </a:stretch>
        </p:blipFill>
        <p:spPr>
          <a:xfrm>
            <a:off x="2964873" y="2063264"/>
            <a:ext cx="6010690" cy="1598080"/>
          </a:xfrm>
          <a:prstGeom prst="rect">
            <a:avLst/>
          </a:prstGeom>
        </p:spPr>
      </p:pic>
    </p:spTree>
    <p:extLst>
      <p:ext uri="{BB962C8B-B14F-4D97-AF65-F5344CB8AC3E}">
        <p14:creationId xmlns:p14="http://schemas.microsoft.com/office/powerpoint/2010/main" val="366550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F0E7C-5613-14C7-BAF6-2EA623ED383B}"/>
              </a:ext>
            </a:extLst>
          </p:cNvPr>
          <p:cNvSpPr>
            <a:spLocks noGrp="1"/>
          </p:cNvSpPr>
          <p:nvPr>
            <p:ph type="title"/>
          </p:nvPr>
        </p:nvSpPr>
        <p:spPr/>
        <p:txBody>
          <a:bodyPr/>
          <a:lstStyle/>
          <a:p>
            <a:r>
              <a:rPr lang="en-US" dirty="0"/>
              <a:t>	Delay Restart for Patch Management Tasks</a:t>
            </a:r>
          </a:p>
        </p:txBody>
      </p:sp>
      <p:sp>
        <p:nvSpPr>
          <p:cNvPr id="3" name="Content Placeholder 2">
            <a:extLst>
              <a:ext uri="{FF2B5EF4-FFF2-40B4-BE49-F238E27FC236}">
                <a16:creationId xmlns:a16="http://schemas.microsoft.com/office/drawing/2014/main" id="{BB8C2285-3CC9-3E6D-FBA1-C03192A7F72C}"/>
              </a:ext>
            </a:extLst>
          </p:cNvPr>
          <p:cNvSpPr>
            <a:spLocks noGrp="1"/>
          </p:cNvSpPr>
          <p:nvPr>
            <p:ph idx="1"/>
          </p:nvPr>
        </p:nvSpPr>
        <p:spPr/>
        <p:txBody>
          <a:bodyPr/>
          <a:lstStyle/>
          <a:p>
            <a:r>
              <a:rPr lang="en-US" dirty="0"/>
              <a:t>In the Restart Options section of an install patches task, you can now specify the maximum time that the system waits before it forces a restart on the endpoint to complete the installation of the patch</a:t>
            </a:r>
          </a:p>
          <a:p>
            <a:endParaRPr lang="en-US" dirty="0"/>
          </a:p>
          <a:p>
            <a:endParaRPr lang="en-US" dirty="0"/>
          </a:p>
          <a:p>
            <a:endParaRPr lang="en-US" dirty="0"/>
          </a:p>
          <a:p>
            <a:endParaRPr lang="en-US" dirty="0"/>
          </a:p>
          <a:p>
            <a:r>
              <a:rPr lang="en-US" dirty="0"/>
              <a:t>You can restart immediately when the task is </a:t>
            </a:r>
            <a:br>
              <a:rPr lang="en-US" dirty="0"/>
            </a:br>
            <a:r>
              <a:rPr lang="en-US" dirty="0"/>
              <a:t>scheduled, or delay the restart up to seven days</a:t>
            </a:r>
          </a:p>
          <a:p>
            <a:r>
              <a:rPr lang="en-US" dirty="0"/>
              <a:t>This can be useful to force a restart outside of work hours</a:t>
            </a:r>
          </a:p>
        </p:txBody>
      </p:sp>
      <p:pic>
        <p:nvPicPr>
          <p:cNvPr id="6" name="Picture 5">
            <a:extLst>
              <a:ext uri="{FF2B5EF4-FFF2-40B4-BE49-F238E27FC236}">
                <a16:creationId xmlns:a16="http://schemas.microsoft.com/office/drawing/2014/main" id="{E2E24400-3A35-0057-CDDF-BABA2B0B6DAE}"/>
              </a:ext>
            </a:extLst>
          </p:cNvPr>
          <p:cNvPicPr>
            <a:picLocks noChangeAspect="1"/>
          </p:cNvPicPr>
          <p:nvPr/>
        </p:nvPicPr>
        <p:blipFill>
          <a:blip r:embed="rId2"/>
          <a:stretch>
            <a:fillRect/>
          </a:stretch>
        </p:blipFill>
        <p:spPr>
          <a:xfrm>
            <a:off x="1456439" y="2592217"/>
            <a:ext cx="6619048" cy="1895238"/>
          </a:xfrm>
          <a:prstGeom prst="rect">
            <a:avLst/>
          </a:prstGeom>
        </p:spPr>
      </p:pic>
      <p:pic>
        <p:nvPicPr>
          <p:cNvPr id="10" name="Picture 9">
            <a:extLst>
              <a:ext uri="{FF2B5EF4-FFF2-40B4-BE49-F238E27FC236}">
                <a16:creationId xmlns:a16="http://schemas.microsoft.com/office/drawing/2014/main" id="{018954E8-7EBB-044C-C8F7-1525947C7281}"/>
              </a:ext>
            </a:extLst>
          </p:cNvPr>
          <p:cNvPicPr>
            <a:picLocks noChangeAspect="1"/>
          </p:cNvPicPr>
          <p:nvPr/>
        </p:nvPicPr>
        <p:blipFill>
          <a:blip r:embed="rId3"/>
          <a:stretch>
            <a:fillRect/>
          </a:stretch>
        </p:blipFill>
        <p:spPr>
          <a:xfrm>
            <a:off x="8222403" y="3551381"/>
            <a:ext cx="2619048" cy="1638095"/>
          </a:xfrm>
          <a:prstGeom prst="rect">
            <a:avLst/>
          </a:prstGeom>
        </p:spPr>
      </p:pic>
    </p:spTree>
    <p:extLst>
      <p:ext uri="{BB962C8B-B14F-4D97-AF65-F5344CB8AC3E}">
        <p14:creationId xmlns:p14="http://schemas.microsoft.com/office/powerpoint/2010/main" val="266289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29AC0-B2D6-0AF2-8713-5817EAC2AEFF}"/>
              </a:ext>
            </a:extLst>
          </p:cNvPr>
          <p:cNvSpPr>
            <a:spLocks noGrp="1"/>
          </p:cNvSpPr>
          <p:nvPr>
            <p:ph type="ctrTitle"/>
          </p:nvPr>
        </p:nvSpPr>
        <p:spPr/>
        <p:txBody>
          <a:bodyPr/>
          <a:lstStyle/>
          <a:p>
            <a:r>
              <a:rPr lang="en-US" dirty="0"/>
              <a:t>Tasks</a:t>
            </a:r>
          </a:p>
        </p:txBody>
      </p:sp>
    </p:spTree>
    <p:extLst>
      <p:ext uri="{BB962C8B-B14F-4D97-AF65-F5344CB8AC3E}">
        <p14:creationId xmlns:p14="http://schemas.microsoft.com/office/powerpoint/2010/main" val="153130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23BBD4-020E-CA06-B8DC-108EAF4CB546}"/>
              </a:ext>
            </a:extLst>
          </p:cNvPr>
          <p:cNvSpPr>
            <a:spLocks noGrp="1"/>
          </p:cNvSpPr>
          <p:nvPr>
            <p:ph type="title"/>
          </p:nvPr>
        </p:nvSpPr>
        <p:spPr/>
        <p:txBody>
          <a:bodyPr/>
          <a:lstStyle/>
          <a:p>
            <a:r>
              <a:rPr lang="en-US" dirty="0"/>
              <a:t>Filter and Export Tasks List</a:t>
            </a:r>
          </a:p>
        </p:txBody>
      </p:sp>
      <p:sp>
        <p:nvSpPr>
          <p:cNvPr id="4" name="Content Placeholder 3">
            <a:extLst>
              <a:ext uri="{FF2B5EF4-FFF2-40B4-BE49-F238E27FC236}">
                <a16:creationId xmlns:a16="http://schemas.microsoft.com/office/drawing/2014/main" id="{6A3804FE-A015-3065-674C-D6F8CF42A503}"/>
              </a:ext>
            </a:extLst>
          </p:cNvPr>
          <p:cNvSpPr>
            <a:spLocks noGrp="1"/>
          </p:cNvSpPr>
          <p:nvPr>
            <p:ph idx="1"/>
          </p:nvPr>
        </p:nvSpPr>
        <p:spPr/>
        <p:txBody>
          <a:bodyPr/>
          <a:lstStyle/>
          <a:p>
            <a:r>
              <a:rPr lang="en-US" dirty="0"/>
              <a:t>You can filter the list by task status (In Progress, Finished, Cancelled, etc.)</a:t>
            </a:r>
          </a:p>
          <a:p>
            <a:r>
              <a:rPr lang="en-US" dirty="0"/>
              <a:t>You can now export the tasks list to a CSV file</a:t>
            </a:r>
          </a:p>
          <a:p>
            <a:endParaRPr lang="en-US" dirty="0"/>
          </a:p>
          <a:p>
            <a:endParaRPr lang="en-US"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4D14C83B-6A45-F5E8-081E-91CA7EB456B8}"/>
              </a:ext>
            </a:extLst>
          </p:cNvPr>
          <p:cNvPicPr>
            <a:picLocks noChangeAspect="1"/>
          </p:cNvPicPr>
          <p:nvPr/>
        </p:nvPicPr>
        <p:blipFill>
          <a:blip r:embed="rId2"/>
          <a:stretch>
            <a:fillRect/>
          </a:stretch>
        </p:blipFill>
        <p:spPr>
          <a:xfrm>
            <a:off x="2208370" y="2462481"/>
            <a:ext cx="7775259" cy="3436113"/>
          </a:xfrm>
          <a:prstGeom prst="rect">
            <a:avLst/>
          </a:prstGeom>
        </p:spPr>
      </p:pic>
      <p:sp>
        <p:nvSpPr>
          <p:cNvPr id="8" name="Rectangle 7">
            <a:extLst>
              <a:ext uri="{FF2B5EF4-FFF2-40B4-BE49-F238E27FC236}">
                <a16:creationId xmlns:a16="http://schemas.microsoft.com/office/drawing/2014/main" id="{90547EE6-B73B-79A6-45C0-4472D4D7F307}"/>
              </a:ext>
            </a:extLst>
          </p:cNvPr>
          <p:cNvSpPr/>
          <p:nvPr/>
        </p:nvSpPr>
        <p:spPr>
          <a:xfrm>
            <a:off x="9676100" y="2804226"/>
            <a:ext cx="295564" cy="2955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4446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23BBD4-020E-CA06-B8DC-108EAF4CB546}"/>
              </a:ext>
            </a:extLst>
          </p:cNvPr>
          <p:cNvSpPr>
            <a:spLocks noGrp="1"/>
          </p:cNvSpPr>
          <p:nvPr>
            <p:ph type="title"/>
          </p:nvPr>
        </p:nvSpPr>
        <p:spPr/>
        <p:txBody>
          <a:bodyPr/>
          <a:lstStyle/>
          <a:p>
            <a:r>
              <a:rPr lang="en-US" dirty="0"/>
              <a:t>Copy Task Recipients</a:t>
            </a:r>
          </a:p>
        </p:txBody>
      </p:sp>
      <p:sp>
        <p:nvSpPr>
          <p:cNvPr id="4" name="Content Placeholder 3">
            <a:extLst>
              <a:ext uri="{FF2B5EF4-FFF2-40B4-BE49-F238E27FC236}">
                <a16:creationId xmlns:a16="http://schemas.microsoft.com/office/drawing/2014/main" id="{6A3804FE-A015-3065-674C-D6F8CF42A503}"/>
              </a:ext>
            </a:extLst>
          </p:cNvPr>
          <p:cNvSpPr>
            <a:spLocks noGrp="1"/>
          </p:cNvSpPr>
          <p:nvPr>
            <p:ph idx="1"/>
          </p:nvPr>
        </p:nvSpPr>
        <p:spPr/>
        <p:txBody>
          <a:bodyPr/>
          <a:lstStyle/>
          <a:p>
            <a:r>
              <a:rPr lang="en-US" dirty="0"/>
              <a:t>When you copy a task, you can copy its settings with or without the recipients</a:t>
            </a:r>
          </a:p>
          <a:p>
            <a:r>
              <a:rPr lang="en-US" dirty="0"/>
              <a:t>To copy a task </a:t>
            </a:r>
            <a:r>
              <a:rPr lang="en-US" i="1" dirty="0"/>
              <a:t>with</a:t>
            </a:r>
            <a:r>
              <a:rPr lang="en-US" dirty="0"/>
              <a:t> the recipients:</a:t>
            </a:r>
          </a:p>
          <a:p>
            <a:pPr marL="742950" lvl="1" indent="-457200">
              <a:buFont typeface="+mj-lt"/>
              <a:buAutoNum type="arabicPeriod"/>
            </a:pPr>
            <a:r>
              <a:rPr lang="en-US" dirty="0"/>
              <a:t>On the </a:t>
            </a:r>
            <a:r>
              <a:rPr lang="en-US" b="1" dirty="0"/>
              <a:t>Tasks</a:t>
            </a:r>
            <a:r>
              <a:rPr lang="en-US" dirty="0"/>
              <a:t> page, find the task you want to copy</a:t>
            </a:r>
          </a:p>
          <a:p>
            <a:pPr marL="742950" lvl="1" indent="-457200">
              <a:buFont typeface="+mj-lt"/>
              <a:buAutoNum type="arabicPeriod"/>
            </a:pPr>
            <a:r>
              <a:rPr lang="en-US" dirty="0"/>
              <a:t>Select     next to the task</a:t>
            </a:r>
          </a:p>
          <a:p>
            <a:pPr marL="742950" lvl="1" indent="-457200">
              <a:buFont typeface="+mj-lt"/>
              <a:buAutoNum type="arabicPeriod"/>
            </a:pPr>
            <a:endParaRPr lang="en-US" dirty="0"/>
          </a:p>
          <a:p>
            <a:pPr marL="742950" lvl="1" indent="-457200">
              <a:buFont typeface="+mj-lt"/>
              <a:buAutoNum type="arabicPeriod"/>
            </a:pPr>
            <a:endParaRPr lang="en-US" dirty="0"/>
          </a:p>
          <a:p>
            <a:pPr marL="742950" lvl="1" indent="-457200">
              <a:buFont typeface="+mj-lt"/>
              <a:buAutoNum type="arabicPeriod"/>
            </a:pPr>
            <a:endParaRPr lang="en-US" dirty="0"/>
          </a:p>
          <a:p>
            <a:pPr marL="742950" lvl="1" indent="-457200">
              <a:buFont typeface="+mj-lt"/>
              <a:buAutoNum type="arabicPeriod"/>
            </a:pPr>
            <a:r>
              <a:rPr lang="en-US" dirty="0"/>
              <a:t>Select </a:t>
            </a:r>
            <a:r>
              <a:rPr lang="en-US" b="1" dirty="0"/>
              <a:t>Copy with Recipients </a:t>
            </a:r>
            <a:br>
              <a:rPr lang="en-US" b="1" dirty="0"/>
            </a:br>
            <a:r>
              <a:rPr lang="en-US" i="1" dirty="0"/>
              <a:t>The Copy Task page opens</a:t>
            </a:r>
          </a:p>
          <a:p>
            <a:pPr marL="742950" lvl="1" indent="-457200">
              <a:buFont typeface="+mj-lt"/>
              <a:buAutoNum type="arabicPeriod"/>
            </a:pPr>
            <a:r>
              <a:rPr lang="en-US" dirty="0"/>
              <a:t>Edit the copied task</a:t>
            </a:r>
          </a:p>
          <a:p>
            <a:pPr marL="742950" lvl="1" indent="-457200">
              <a:buFont typeface="+mj-lt"/>
              <a:buAutoNum type="arabicPeriod"/>
            </a:pPr>
            <a:r>
              <a:rPr lang="en-US" dirty="0"/>
              <a:t>Click </a:t>
            </a:r>
            <a:r>
              <a:rPr lang="en-US" b="1" dirty="0"/>
              <a:t>Save</a:t>
            </a:r>
          </a:p>
        </p:txBody>
      </p:sp>
      <p:pic>
        <p:nvPicPr>
          <p:cNvPr id="6" name="Picture 5">
            <a:extLst>
              <a:ext uri="{FF2B5EF4-FFF2-40B4-BE49-F238E27FC236}">
                <a16:creationId xmlns:a16="http://schemas.microsoft.com/office/drawing/2014/main" id="{E39436E6-FDC9-E553-3A50-8E3C5F9F70B1}"/>
              </a:ext>
            </a:extLst>
          </p:cNvPr>
          <p:cNvPicPr>
            <a:picLocks noChangeAspect="1"/>
          </p:cNvPicPr>
          <p:nvPr/>
        </p:nvPicPr>
        <p:blipFill>
          <a:blip r:embed="rId2"/>
          <a:stretch>
            <a:fillRect/>
          </a:stretch>
        </p:blipFill>
        <p:spPr>
          <a:xfrm>
            <a:off x="1985817" y="3622411"/>
            <a:ext cx="8220365" cy="1484232"/>
          </a:xfrm>
          <a:prstGeom prst="rect">
            <a:avLst/>
          </a:prstGeom>
        </p:spPr>
      </p:pic>
      <p:pic>
        <p:nvPicPr>
          <p:cNvPr id="8" name="Picture 7">
            <a:extLst>
              <a:ext uri="{FF2B5EF4-FFF2-40B4-BE49-F238E27FC236}">
                <a16:creationId xmlns:a16="http://schemas.microsoft.com/office/drawing/2014/main" id="{86A08486-C2C0-9521-7893-13F6953EF4CA}"/>
              </a:ext>
            </a:extLst>
          </p:cNvPr>
          <p:cNvPicPr>
            <a:picLocks noChangeAspect="1"/>
          </p:cNvPicPr>
          <p:nvPr/>
        </p:nvPicPr>
        <p:blipFill>
          <a:blip r:embed="rId3"/>
          <a:stretch>
            <a:fillRect/>
          </a:stretch>
        </p:blipFill>
        <p:spPr>
          <a:xfrm>
            <a:off x="2638439" y="3194958"/>
            <a:ext cx="209524" cy="228571"/>
          </a:xfrm>
          <a:prstGeom prst="rect">
            <a:avLst/>
          </a:prstGeom>
        </p:spPr>
      </p:pic>
    </p:spTree>
    <p:extLst>
      <p:ext uri="{BB962C8B-B14F-4D97-AF65-F5344CB8AC3E}">
        <p14:creationId xmlns:p14="http://schemas.microsoft.com/office/powerpoint/2010/main" val="23145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1970-9BB8-180D-BBED-8CF38DF055CA}"/>
              </a:ext>
            </a:extLst>
          </p:cNvPr>
          <p:cNvSpPr>
            <a:spLocks noGrp="1"/>
          </p:cNvSpPr>
          <p:nvPr>
            <p:ph type="title"/>
          </p:nvPr>
        </p:nvSpPr>
        <p:spPr/>
        <p:txBody>
          <a:bodyPr/>
          <a:lstStyle/>
          <a:p>
            <a:r>
              <a:rPr lang="en-US" dirty="0"/>
              <a:t>Tasks Filter by Status</a:t>
            </a:r>
          </a:p>
        </p:txBody>
      </p:sp>
      <p:sp>
        <p:nvSpPr>
          <p:cNvPr id="3" name="Content Placeholder 2">
            <a:extLst>
              <a:ext uri="{FF2B5EF4-FFF2-40B4-BE49-F238E27FC236}">
                <a16:creationId xmlns:a16="http://schemas.microsoft.com/office/drawing/2014/main" id="{C8D7CBF5-D3D7-4964-E671-48DA288E4497}"/>
              </a:ext>
            </a:extLst>
          </p:cNvPr>
          <p:cNvSpPr>
            <a:spLocks noGrp="1"/>
          </p:cNvSpPr>
          <p:nvPr>
            <p:ph idx="1"/>
          </p:nvPr>
        </p:nvSpPr>
        <p:spPr/>
        <p:txBody>
          <a:bodyPr/>
          <a:lstStyle/>
          <a:p>
            <a:r>
              <a:rPr lang="en-US" dirty="0"/>
              <a:t>You can now filter the task list by status</a:t>
            </a:r>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8AD8F1BA-EE2F-02B3-0B6B-8CB22D34230E}"/>
              </a:ext>
            </a:extLst>
          </p:cNvPr>
          <p:cNvPicPr>
            <a:picLocks noChangeAspect="1"/>
          </p:cNvPicPr>
          <p:nvPr/>
        </p:nvPicPr>
        <p:blipFill>
          <a:blip r:embed="rId2"/>
          <a:stretch>
            <a:fillRect/>
          </a:stretch>
        </p:blipFill>
        <p:spPr>
          <a:xfrm>
            <a:off x="1819809" y="1921412"/>
            <a:ext cx="8552381" cy="1666667"/>
          </a:xfrm>
          <a:prstGeom prst="rect">
            <a:avLst/>
          </a:prstGeom>
        </p:spPr>
      </p:pic>
    </p:spTree>
    <p:extLst>
      <p:ext uri="{BB962C8B-B14F-4D97-AF65-F5344CB8AC3E}">
        <p14:creationId xmlns:p14="http://schemas.microsoft.com/office/powerpoint/2010/main" val="272520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1CE80F9-A6A7-4F44-8C90-8667FE4AE3C1}"/>
              </a:ext>
            </a:extLst>
          </p:cNvPr>
          <p:cNvSpPr>
            <a:spLocks noGrp="1"/>
          </p:cNvSpPr>
          <p:nvPr>
            <p:ph type="title"/>
          </p:nvPr>
        </p:nvSpPr>
        <p:spPr/>
        <p:txBody>
          <a:bodyPr/>
          <a:lstStyle/>
          <a:p>
            <a:r>
              <a:rPr lang="en-US" dirty="0"/>
              <a:t>Release Summary </a:t>
            </a:r>
          </a:p>
        </p:txBody>
      </p:sp>
      <p:sp>
        <p:nvSpPr>
          <p:cNvPr id="14" name="Content Placeholder 13">
            <a:extLst>
              <a:ext uri="{FF2B5EF4-FFF2-40B4-BE49-F238E27FC236}">
                <a16:creationId xmlns:a16="http://schemas.microsoft.com/office/drawing/2014/main" id="{D67EF91E-9617-4890-895F-F1F18784A140}"/>
              </a:ext>
            </a:extLst>
          </p:cNvPr>
          <p:cNvSpPr>
            <a:spLocks noGrp="1"/>
          </p:cNvSpPr>
          <p:nvPr>
            <p:ph idx="1"/>
          </p:nvPr>
        </p:nvSpPr>
        <p:spPr/>
        <p:txBody>
          <a:bodyPr/>
          <a:lstStyle/>
          <a:p>
            <a:pPr lvl="0"/>
            <a:r>
              <a:rPr lang="en-US" dirty="0"/>
              <a:t>The Aether 14 release includes enhancements in these areas:</a:t>
            </a:r>
          </a:p>
          <a:p>
            <a:pPr lvl="1"/>
            <a:r>
              <a:rPr lang="en-US" dirty="0">
                <a:hlinkClick r:id="rId2" action="ppaction://hlinksldjump"/>
              </a:rPr>
              <a:t>Risks</a:t>
            </a:r>
            <a:endParaRPr lang="en-US" dirty="0"/>
          </a:p>
          <a:p>
            <a:pPr lvl="1"/>
            <a:r>
              <a:rPr lang="en-US" dirty="0">
                <a:hlinkClick r:id="rId3" action="ppaction://hlinksldjump"/>
              </a:rPr>
              <a:t>Computer Maintenance</a:t>
            </a:r>
            <a:endParaRPr lang="en-US" dirty="0"/>
          </a:p>
          <a:p>
            <a:pPr lvl="1"/>
            <a:r>
              <a:rPr lang="en-US" dirty="0">
                <a:hlinkClick r:id="rId4" action="ppaction://hlinksldjump"/>
              </a:rPr>
              <a:t>Patch Management</a:t>
            </a:r>
            <a:endParaRPr lang="en-US" dirty="0"/>
          </a:p>
          <a:p>
            <a:pPr lvl="1"/>
            <a:r>
              <a:rPr lang="en-US" dirty="0">
                <a:hlinkClick r:id="rId5" action="ppaction://hlinksldjump"/>
              </a:rPr>
              <a:t>Tasks</a:t>
            </a:r>
            <a:endParaRPr lang="en-US" dirty="0"/>
          </a:p>
          <a:p>
            <a:pPr lvl="1"/>
            <a:r>
              <a:rPr lang="en-US" dirty="0">
                <a:hlinkClick r:id="rId6" action="ppaction://hlinksldjump"/>
              </a:rPr>
              <a:t>Integration with Active Directory</a:t>
            </a:r>
            <a:endParaRPr lang="en-US" dirty="0"/>
          </a:p>
          <a:p>
            <a:pPr lvl="1"/>
            <a:r>
              <a:rPr lang="en-US" dirty="0">
                <a:hlinkClick r:id="rId7" action="ppaction://hlinksldjump"/>
              </a:rPr>
              <a:t>Other Enhancements</a:t>
            </a:r>
            <a:endParaRPr lang="en-US" dirty="0"/>
          </a:p>
        </p:txBody>
      </p:sp>
    </p:spTree>
    <p:extLst>
      <p:ext uri="{BB962C8B-B14F-4D97-AF65-F5344CB8AC3E}">
        <p14:creationId xmlns:p14="http://schemas.microsoft.com/office/powerpoint/2010/main" val="322043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65CB2-19CF-00D2-5315-BB1E95C9B038}"/>
              </a:ext>
            </a:extLst>
          </p:cNvPr>
          <p:cNvSpPr>
            <a:spLocks noGrp="1"/>
          </p:cNvSpPr>
          <p:nvPr>
            <p:ph type="ctrTitle"/>
          </p:nvPr>
        </p:nvSpPr>
        <p:spPr>
          <a:xfrm>
            <a:off x="672245" y="2644171"/>
            <a:ext cx="10847511" cy="1569660"/>
          </a:xfrm>
        </p:spPr>
        <p:txBody>
          <a:bodyPr/>
          <a:lstStyle/>
          <a:p>
            <a:r>
              <a:rPr lang="en-US" dirty="0"/>
              <a:t>Integration with Active Directory</a:t>
            </a:r>
          </a:p>
        </p:txBody>
      </p:sp>
    </p:spTree>
    <p:extLst>
      <p:ext uri="{BB962C8B-B14F-4D97-AF65-F5344CB8AC3E}">
        <p14:creationId xmlns:p14="http://schemas.microsoft.com/office/powerpoint/2010/main" val="252013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4099B-737A-1B2A-DBB1-DE90C5385D1D}"/>
              </a:ext>
            </a:extLst>
          </p:cNvPr>
          <p:cNvSpPr>
            <a:spLocks noGrp="1"/>
          </p:cNvSpPr>
          <p:nvPr>
            <p:ph type="title"/>
          </p:nvPr>
        </p:nvSpPr>
        <p:spPr/>
        <p:txBody>
          <a:bodyPr/>
          <a:lstStyle/>
          <a:p>
            <a:r>
              <a:rPr lang="en-US" dirty="0"/>
              <a:t>Integration with Active Directory</a:t>
            </a:r>
          </a:p>
        </p:txBody>
      </p:sp>
      <p:sp>
        <p:nvSpPr>
          <p:cNvPr id="3" name="Content Placeholder 2">
            <a:extLst>
              <a:ext uri="{FF2B5EF4-FFF2-40B4-BE49-F238E27FC236}">
                <a16:creationId xmlns:a16="http://schemas.microsoft.com/office/drawing/2014/main" id="{67ABB550-9251-2E49-98E9-57322894E015}"/>
              </a:ext>
            </a:extLst>
          </p:cNvPr>
          <p:cNvSpPr>
            <a:spLocks noGrp="1"/>
          </p:cNvSpPr>
          <p:nvPr>
            <p:ph idx="1"/>
          </p:nvPr>
        </p:nvSpPr>
        <p:spPr/>
        <p:txBody>
          <a:bodyPr/>
          <a:lstStyle/>
          <a:p>
            <a:r>
              <a:rPr lang="en-US" dirty="0"/>
              <a:t>When Adaptive Defense 360 is integrated with Active Directory, you can now search Active Directory with a Discovery computer to find unmanaged computers</a:t>
            </a:r>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D2D71733-9198-56E8-153A-533D65787024}"/>
              </a:ext>
            </a:extLst>
          </p:cNvPr>
          <p:cNvPicPr>
            <a:picLocks noChangeAspect="1"/>
          </p:cNvPicPr>
          <p:nvPr/>
        </p:nvPicPr>
        <p:blipFill>
          <a:blip r:embed="rId2"/>
          <a:stretch>
            <a:fillRect/>
          </a:stretch>
        </p:blipFill>
        <p:spPr>
          <a:xfrm>
            <a:off x="2291528" y="2508834"/>
            <a:ext cx="7608944" cy="2257130"/>
          </a:xfrm>
          <a:prstGeom prst="rect">
            <a:avLst/>
          </a:prstGeom>
        </p:spPr>
      </p:pic>
    </p:spTree>
    <p:extLst>
      <p:ext uri="{BB962C8B-B14F-4D97-AF65-F5344CB8AC3E}">
        <p14:creationId xmlns:p14="http://schemas.microsoft.com/office/powerpoint/2010/main" val="25017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4099B-737A-1B2A-DBB1-DE90C5385D1D}"/>
              </a:ext>
            </a:extLst>
          </p:cNvPr>
          <p:cNvSpPr>
            <a:spLocks noGrp="1"/>
          </p:cNvSpPr>
          <p:nvPr>
            <p:ph type="title"/>
          </p:nvPr>
        </p:nvSpPr>
        <p:spPr/>
        <p:txBody>
          <a:bodyPr/>
          <a:lstStyle/>
          <a:p>
            <a:r>
              <a:rPr lang="en-US" dirty="0"/>
              <a:t>Integration with Active Directory</a:t>
            </a:r>
          </a:p>
        </p:txBody>
      </p:sp>
      <p:sp>
        <p:nvSpPr>
          <p:cNvPr id="3" name="Content Placeholder 2">
            <a:extLst>
              <a:ext uri="{FF2B5EF4-FFF2-40B4-BE49-F238E27FC236}">
                <a16:creationId xmlns:a16="http://schemas.microsoft.com/office/drawing/2014/main" id="{67ABB550-9251-2E49-98E9-57322894E015}"/>
              </a:ext>
            </a:extLst>
          </p:cNvPr>
          <p:cNvSpPr>
            <a:spLocks noGrp="1"/>
          </p:cNvSpPr>
          <p:nvPr>
            <p:ph idx="1"/>
          </p:nvPr>
        </p:nvSpPr>
        <p:spPr/>
        <p:txBody>
          <a:bodyPr/>
          <a:lstStyle/>
          <a:p>
            <a:r>
              <a:rPr lang="en-US" dirty="0"/>
              <a:t>To discover computers in Active Directory:</a:t>
            </a:r>
          </a:p>
          <a:p>
            <a:pPr marL="742950" lvl="1" indent="-457200">
              <a:buFont typeface="+mj-lt"/>
              <a:buAutoNum type="arabicPeriod"/>
            </a:pPr>
            <a:r>
              <a:rPr lang="en-US" dirty="0"/>
              <a:t>Select </a:t>
            </a:r>
            <a:r>
              <a:rPr lang="en-US" b="1" dirty="0"/>
              <a:t>Network Services &gt; Discovery</a:t>
            </a:r>
          </a:p>
          <a:p>
            <a:pPr marL="742950" lvl="1" indent="-457200">
              <a:buFont typeface="+mj-lt"/>
              <a:buAutoNum type="arabicPeriod"/>
            </a:pPr>
            <a:r>
              <a:rPr lang="en-US" dirty="0"/>
              <a:t>Click </a:t>
            </a:r>
            <a:r>
              <a:rPr lang="en-US" b="1" dirty="0"/>
              <a:t>Configure</a:t>
            </a:r>
          </a:p>
          <a:p>
            <a:pPr marL="742950" lvl="1" indent="-457200">
              <a:buFont typeface="+mj-lt"/>
              <a:buAutoNum type="arabicPeriod"/>
            </a:pPr>
            <a:r>
              <a:rPr lang="en-US" dirty="0"/>
              <a:t>Enable the </a:t>
            </a:r>
            <a:r>
              <a:rPr lang="en-US" b="1" dirty="0"/>
              <a:t>Discover Computers in Active Directory </a:t>
            </a:r>
            <a:r>
              <a:rPr lang="en-US" dirty="0"/>
              <a:t>toggle</a:t>
            </a:r>
          </a:p>
          <a:p>
            <a:pPr marL="742950" lvl="1" indent="-457200">
              <a:buFont typeface="+mj-lt"/>
              <a:buAutoNum type="arabicPeriod"/>
            </a:pPr>
            <a:endParaRPr lang="en-US" dirty="0"/>
          </a:p>
          <a:p>
            <a:pPr marL="742950" lvl="1" indent="-457200">
              <a:buFont typeface="+mj-lt"/>
              <a:buAutoNum type="arabicPeriod"/>
            </a:pPr>
            <a:endParaRPr lang="en-US" dirty="0"/>
          </a:p>
          <a:p>
            <a:pPr marL="742950" lvl="1" indent="-457200">
              <a:buFont typeface="+mj-lt"/>
              <a:buAutoNum type="arabicPeriod"/>
            </a:pPr>
            <a:endParaRPr lang="en-US" dirty="0"/>
          </a:p>
          <a:p>
            <a:pPr marL="742950" lvl="1" indent="-457200">
              <a:buFont typeface="+mj-lt"/>
              <a:buAutoNum type="arabicPeriod"/>
            </a:pPr>
            <a:r>
              <a:rPr lang="en-US" dirty="0"/>
              <a:t>Click </a:t>
            </a:r>
            <a:r>
              <a:rPr lang="en-US" b="1" dirty="0"/>
              <a:t>Add Active Directory Server </a:t>
            </a:r>
            <a:r>
              <a:rPr lang="en-US" dirty="0"/>
              <a:t>and specify the server details in the </a:t>
            </a:r>
            <a:br>
              <a:rPr lang="en-US" dirty="0"/>
            </a:br>
            <a:r>
              <a:rPr lang="en-US" dirty="0"/>
              <a:t>dialog box</a:t>
            </a:r>
          </a:p>
        </p:txBody>
      </p:sp>
      <p:pic>
        <p:nvPicPr>
          <p:cNvPr id="6" name="Picture 5">
            <a:extLst>
              <a:ext uri="{FF2B5EF4-FFF2-40B4-BE49-F238E27FC236}">
                <a16:creationId xmlns:a16="http://schemas.microsoft.com/office/drawing/2014/main" id="{EBCA3D6B-6DD4-57CC-6F4C-45DA7D1BAEF6}"/>
              </a:ext>
            </a:extLst>
          </p:cNvPr>
          <p:cNvPicPr>
            <a:picLocks noChangeAspect="1"/>
          </p:cNvPicPr>
          <p:nvPr/>
        </p:nvPicPr>
        <p:blipFill>
          <a:blip r:embed="rId2"/>
          <a:stretch>
            <a:fillRect/>
          </a:stretch>
        </p:blipFill>
        <p:spPr>
          <a:xfrm>
            <a:off x="1940217" y="3286461"/>
            <a:ext cx="5813710" cy="1256373"/>
          </a:xfrm>
          <a:prstGeom prst="rect">
            <a:avLst/>
          </a:prstGeom>
        </p:spPr>
      </p:pic>
      <p:pic>
        <p:nvPicPr>
          <p:cNvPr id="8" name="Picture 7">
            <a:extLst>
              <a:ext uri="{FF2B5EF4-FFF2-40B4-BE49-F238E27FC236}">
                <a16:creationId xmlns:a16="http://schemas.microsoft.com/office/drawing/2014/main" id="{B18EFB63-2B30-75FF-0335-4816D1BD3547}"/>
              </a:ext>
            </a:extLst>
          </p:cNvPr>
          <p:cNvPicPr>
            <a:picLocks noChangeAspect="1"/>
          </p:cNvPicPr>
          <p:nvPr/>
        </p:nvPicPr>
        <p:blipFill>
          <a:blip r:embed="rId3"/>
          <a:stretch>
            <a:fillRect/>
          </a:stretch>
        </p:blipFill>
        <p:spPr>
          <a:xfrm>
            <a:off x="3329709" y="5189374"/>
            <a:ext cx="3315855" cy="1317559"/>
          </a:xfrm>
          <a:prstGeom prst="rect">
            <a:avLst/>
          </a:prstGeom>
        </p:spPr>
      </p:pic>
    </p:spTree>
    <p:extLst>
      <p:ext uri="{BB962C8B-B14F-4D97-AF65-F5344CB8AC3E}">
        <p14:creationId xmlns:p14="http://schemas.microsoft.com/office/powerpoint/2010/main" val="124974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BFC9D-F132-A5EE-C946-228DB4F58B81}"/>
              </a:ext>
            </a:extLst>
          </p:cNvPr>
          <p:cNvSpPr>
            <a:spLocks noGrp="1"/>
          </p:cNvSpPr>
          <p:nvPr>
            <p:ph type="title"/>
          </p:nvPr>
        </p:nvSpPr>
        <p:spPr/>
        <p:txBody>
          <a:bodyPr/>
          <a:lstStyle/>
          <a:p>
            <a:r>
              <a:rPr lang="en-US" dirty="0"/>
              <a:t>Last Seen in Active Directory</a:t>
            </a:r>
          </a:p>
        </p:txBody>
      </p:sp>
      <p:sp>
        <p:nvSpPr>
          <p:cNvPr id="3" name="Content Placeholder 2">
            <a:extLst>
              <a:ext uri="{FF2B5EF4-FFF2-40B4-BE49-F238E27FC236}">
                <a16:creationId xmlns:a16="http://schemas.microsoft.com/office/drawing/2014/main" id="{B4B9502A-786E-3626-0244-6D125930A033}"/>
              </a:ext>
            </a:extLst>
          </p:cNvPr>
          <p:cNvSpPr>
            <a:spLocks noGrp="1"/>
          </p:cNvSpPr>
          <p:nvPr>
            <p:ph idx="1"/>
          </p:nvPr>
        </p:nvSpPr>
        <p:spPr/>
        <p:txBody>
          <a:bodyPr/>
          <a:lstStyle/>
          <a:p>
            <a:r>
              <a:rPr lang="en-US" dirty="0"/>
              <a:t>On the computer details page, the time and date when the computer was last discovered in Active Directory now shows on the Details tab</a:t>
            </a:r>
          </a:p>
          <a:p>
            <a:endParaRPr lang="en-US" dirty="0"/>
          </a:p>
          <a:p>
            <a:endParaRPr lang="en-US" dirty="0"/>
          </a:p>
          <a:p>
            <a:endParaRPr lang="en-US" dirty="0"/>
          </a:p>
          <a:p>
            <a:endParaRPr lang="en-US" dirty="0"/>
          </a:p>
          <a:p>
            <a:endParaRPr lang="en-US" dirty="0"/>
          </a:p>
          <a:p>
            <a:endParaRPr lang="en-US" dirty="0"/>
          </a:p>
          <a:p>
            <a:endParaRPr lang="en-US" dirty="0"/>
          </a:p>
          <a:p>
            <a:r>
              <a:rPr lang="en-US">
                <a:effectLst/>
              </a:rPr>
              <a:t>For macOS and Linux endpoints, the Active Directory path now shows on the Details tab</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01CDE0DD-9F01-A786-FFB2-AAED3886B476}"/>
              </a:ext>
            </a:extLst>
          </p:cNvPr>
          <p:cNvPicPr>
            <a:picLocks noChangeAspect="1"/>
          </p:cNvPicPr>
          <p:nvPr/>
        </p:nvPicPr>
        <p:blipFill>
          <a:blip r:embed="rId2"/>
          <a:stretch>
            <a:fillRect/>
          </a:stretch>
        </p:blipFill>
        <p:spPr>
          <a:xfrm>
            <a:off x="2410286" y="2231396"/>
            <a:ext cx="7371428" cy="3180952"/>
          </a:xfrm>
          <a:prstGeom prst="rect">
            <a:avLst/>
          </a:prstGeom>
        </p:spPr>
      </p:pic>
      <p:sp>
        <p:nvSpPr>
          <p:cNvPr id="6" name="Rectangle 5">
            <a:extLst>
              <a:ext uri="{FF2B5EF4-FFF2-40B4-BE49-F238E27FC236}">
                <a16:creationId xmlns:a16="http://schemas.microsoft.com/office/drawing/2014/main" id="{E4E138B4-FA97-BF6D-1615-5720F18425B2}"/>
              </a:ext>
            </a:extLst>
          </p:cNvPr>
          <p:cNvSpPr/>
          <p:nvPr/>
        </p:nvSpPr>
        <p:spPr>
          <a:xfrm>
            <a:off x="2410286" y="4701309"/>
            <a:ext cx="4729423" cy="28632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8064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A011E-3614-8798-6DDD-9AA5295DA8E4}"/>
              </a:ext>
            </a:extLst>
          </p:cNvPr>
          <p:cNvSpPr>
            <a:spLocks noGrp="1"/>
          </p:cNvSpPr>
          <p:nvPr>
            <p:ph type="title"/>
          </p:nvPr>
        </p:nvSpPr>
        <p:spPr/>
        <p:txBody>
          <a:bodyPr/>
          <a:lstStyle/>
          <a:p>
            <a:r>
              <a:rPr lang="en-US" dirty="0"/>
              <a:t>Remote Installation with Active Directory</a:t>
            </a:r>
          </a:p>
        </p:txBody>
      </p:sp>
      <p:sp>
        <p:nvSpPr>
          <p:cNvPr id="3" name="Content Placeholder 2">
            <a:extLst>
              <a:ext uri="{FF2B5EF4-FFF2-40B4-BE49-F238E27FC236}">
                <a16:creationId xmlns:a16="http://schemas.microsoft.com/office/drawing/2014/main" id="{1E2D0530-82FE-3A88-D28A-82F40ACA10F1}"/>
              </a:ext>
            </a:extLst>
          </p:cNvPr>
          <p:cNvSpPr>
            <a:spLocks noGrp="1"/>
          </p:cNvSpPr>
          <p:nvPr>
            <p:ph idx="1"/>
          </p:nvPr>
        </p:nvSpPr>
        <p:spPr>
          <a:xfrm>
            <a:off x="1038726" y="1322362"/>
            <a:ext cx="5934729" cy="4999021"/>
          </a:xfrm>
        </p:spPr>
        <p:txBody>
          <a:bodyPr/>
          <a:lstStyle/>
          <a:p>
            <a:r>
              <a:rPr lang="en-US" dirty="0"/>
              <a:t>When a Discovery computer finds a computer through Active Directory, it is not necessarily connected to the computer</a:t>
            </a:r>
          </a:p>
          <a:p>
            <a:r>
              <a:rPr lang="en-US" dirty="0"/>
              <a:t>To remotely install the security software on the discovered computer, you must select the Discovery computer that found it</a:t>
            </a:r>
          </a:p>
          <a:p>
            <a:r>
              <a:rPr lang="en-US" dirty="0"/>
              <a:t>In the case of multiple computers, if the selected computers include computers that were discovered with and without Active Directory, then you must select the Discovery computer for each computer discovered through Active Directory</a:t>
            </a:r>
          </a:p>
        </p:txBody>
      </p:sp>
      <p:pic>
        <p:nvPicPr>
          <p:cNvPr id="5" name="Picture 4">
            <a:extLst>
              <a:ext uri="{FF2B5EF4-FFF2-40B4-BE49-F238E27FC236}">
                <a16:creationId xmlns:a16="http://schemas.microsoft.com/office/drawing/2014/main" id="{9EC76413-2C86-4408-D3D8-E0B3B9735C2C}"/>
              </a:ext>
            </a:extLst>
          </p:cNvPr>
          <p:cNvPicPr>
            <a:picLocks noChangeAspect="1"/>
          </p:cNvPicPr>
          <p:nvPr/>
        </p:nvPicPr>
        <p:blipFill>
          <a:blip r:embed="rId2"/>
          <a:stretch>
            <a:fillRect/>
          </a:stretch>
        </p:blipFill>
        <p:spPr>
          <a:xfrm>
            <a:off x="7211952" y="1437149"/>
            <a:ext cx="3941322" cy="4163816"/>
          </a:xfrm>
          <a:prstGeom prst="rect">
            <a:avLst/>
          </a:prstGeom>
        </p:spPr>
      </p:pic>
    </p:spTree>
    <p:extLst>
      <p:ext uri="{BB962C8B-B14F-4D97-AF65-F5344CB8AC3E}">
        <p14:creationId xmlns:p14="http://schemas.microsoft.com/office/powerpoint/2010/main" val="284718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65CB2-19CF-00D2-5315-BB1E95C9B038}"/>
              </a:ext>
            </a:extLst>
          </p:cNvPr>
          <p:cNvSpPr>
            <a:spLocks noGrp="1"/>
          </p:cNvSpPr>
          <p:nvPr>
            <p:ph type="ctrTitle"/>
          </p:nvPr>
        </p:nvSpPr>
        <p:spPr/>
        <p:txBody>
          <a:bodyPr/>
          <a:lstStyle/>
          <a:p>
            <a:r>
              <a:rPr lang="en-US" dirty="0"/>
              <a:t>Other Enhancements</a:t>
            </a:r>
          </a:p>
        </p:txBody>
      </p:sp>
    </p:spTree>
    <p:extLst>
      <p:ext uri="{BB962C8B-B14F-4D97-AF65-F5344CB8AC3E}">
        <p14:creationId xmlns:p14="http://schemas.microsoft.com/office/powerpoint/2010/main" val="35111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84445-12AB-E9F2-395C-6219EF11C2D3}"/>
              </a:ext>
            </a:extLst>
          </p:cNvPr>
          <p:cNvSpPr>
            <a:spLocks noGrp="1"/>
          </p:cNvSpPr>
          <p:nvPr>
            <p:ph type="title"/>
          </p:nvPr>
        </p:nvSpPr>
        <p:spPr/>
        <p:txBody>
          <a:bodyPr/>
          <a:lstStyle/>
          <a:p>
            <a:r>
              <a:rPr lang="en-US" dirty="0"/>
              <a:t>Visualize Infected Devices – Source IP Address</a:t>
            </a:r>
          </a:p>
        </p:txBody>
      </p:sp>
      <p:sp>
        <p:nvSpPr>
          <p:cNvPr id="3" name="Content Placeholder 2">
            <a:extLst>
              <a:ext uri="{FF2B5EF4-FFF2-40B4-BE49-F238E27FC236}">
                <a16:creationId xmlns:a16="http://schemas.microsoft.com/office/drawing/2014/main" id="{176EF523-88CB-9185-D10B-156985E4E0CD}"/>
              </a:ext>
            </a:extLst>
          </p:cNvPr>
          <p:cNvSpPr>
            <a:spLocks noGrp="1"/>
          </p:cNvSpPr>
          <p:nvPr>
            <p:ph idx="1"/>
          </p:nvPr>
        </p:nvSpPr>
        <p:spPr/>
        <p:txBody>
          <a:bodyPr/>
          <a:lstStyle/>
          <a:p>
            <a:r>
              <a:rPr lang="en-US" dirty="0"/>
              <a:t>The Malware, Blocked Programs, and PUPs Activity tiles on the Security dashboard now show when a computer visible to you is infected after a file was copied from another computer on the network</a:t>
            </a:r>
          </a:p>
          <a:p>
            <a:r>
              <a:rPr lang="en-US" dirty="0"/>
              <a:t>The information includes the IP address of the computer where the infection originated, as well as the number of times that IP address was the source of a detection (in parentheses)</a:t>
            </a:r>
          </a:p>
          <a:p>
            <a:endParaRPr lang="en-US" dirty="0"/>
          </a:p>
          <a:p>
            <a:endParaRPr lang="en-US" dirty="0"/>
          </a:p>
          <a:p>
            <a:endParaRPr lang="en-US" dirty="0"/>
          </a:p>
          <a:p>
            <a:endParaRPr lang="en-US" dirty="0"/>
          </a:p>
          <a:p>
            <a:r>
              <a:rPr lang="en-US" dirty="0"/>
              <a:t>Click the IP address link to open the corresponding list</a:t>
            </a:r>
          </a:p>
        </p:txBody>
      </p:sp>
      <p:pic>
        <p:nvPicPr>
          <p:cNvPr id="6" name="Picture 5">
            <a:extLst>
              <a:ext uri="{FF2B5EF4-FFF2-40B4-BE49-F238E27FC236}">
                <a16:creationId xmlns:a16="http://schemas.microsoft.com/office/drawing/2014/main" id="{F94A32E8-56B7-0B12-21F4-F1FBD5F78020}"/>
              </a:ext>
            </a:extLst>
          </p:cNvPr>
          <p:cNvPicPr>
            <a:picLocks noChangeAspect="1"/>
          </p:cNvPicPr>
          <p:nvPr/>
        </p:nvPicPr>
        <p:blipFill>
          <a:blip r:embed="rId2"/>
          <a:stretch>
            <a:fillRect/>
          </a:stretch>
        </p:blipFill>
        <p:spPr>
          <a:xfrm>
            <a:off x="3731487" y="3664865"/>
            <a:ext cx="4729026" cy="1990846"/>
          </a:xfrm>
          <a:prstGeom prst="rect">
            <a:avLst/>
          </a:prstGeom>
        </p:spPr>
      </p:pic>
    </p:spTree>
    <p:extLst>
      <p:ext uri="{BB962C8B-B14F-4D97-AF65-F5344CB8AC3E}">
        <p14:creationId xmlns:p14="http://schemas.microsoft.com/office/powerpoint/2010/main" val="123851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463EE-FEA0-82D5-F8A2-3E01E6EA0D71}"/>
              </a:ext>
            </a:extLst>
          </p:cNvPr>
          <p:cNvSpPr>
            <a:spLocks noGrp="1"/>
          </p:cNvSpPr>
          <p:nvPr>
            <p:ph type="title"/>
          </p:nvPr>
        </p:nvSpPr>
        <p:spPr/>
        <p:txBody>
          <a:bodyPr/>
          <a:lstStyle/>
          <a:p>
            <a:r>
              <a:rPr lang="en-US" dirty="0"/>
              <a:t>Reduced Export and Reports</a:t>
            </a:r>
          </a:p>
        </p:txBody>
      </p:sp>
      <p:sp>
        <p:nvSpPr>
          <p:cNvPr id="3" name="Content Placeholder 2">
            <a:extLst>
              <a:ext uri="{FF2B5EF4-FFF2-40B4-BE49-F238E27FC236}">
                <a16:creationId xmlns:a16="http://schemas.microsoft.com/office/drawing/2014/main" id="{D0A65316-7F53-32FA-1078-4583483F366B}"/>
              </a:ext>
            </a:extLst>
          </p:cNvPr>
          <p:cNvSpPr>
            <a:spLocks noGrp="1"/>
          </p:cNvSpPr>
          <p:nvPr>
            <p:ph idx="1"/>
          </p:nvPr>
        </p:nvSpPr>
        <p:spPr>
          <a:xfrm>
            <a:off x="1038726" y="1322362"/>
            <a:ext cx="5057274" cy="4999021"/>
          </a:xfrm>
        </p:spPr>
        <p:txBody>
          <a:bodyPr/>
          <a:lstStyle/>
          <a:p>
            <a:r>
              <a:rPr lang="en-US" dirty="0"/>
              <a:t>You can now export a simplified device list that does not include configuration details</a:t>
            </a:r>
          </a:p>
          <a:p>
            <a:r>
              <a:rPr lang="en-US" dirty="0"/>
              <a:t>To export a simplified device list, from the Computers page:</a:t>
            </a:r>
          </a:p>
          <a:p>
            <a:pPr marL="742950" lvl="1" indent="-457200"/>
            <a:r>
              <a:rPr lang="en-US" dirty="0"/>
              <a:t>From the options menu, select </a:t>
            </a:r>
            <a:r>
              <a:rPr lang="en-US" b="1" dirty="0"/>
              <a:t>Reduced</a:t>
            </a:r>
            <a:r>
              <a:rPr lang="en-US" dirty="0"/>
              <a:t> </a:t>
            </a:r>
            <a:r>
              <a:rPr lang="en-US" b="1" dirty="0"/>
              <a:t>Export</a:t>
            </a:r>
          </a:p>
          <a:p>
            <a:r>
              <a:rPr lang="en-US" dirty="0"/>
              <a:t>You can also schedule a reduced report</a:t>
            </a:r>
          </a:p>
        </p:txBody>
      </p:sp>
      <p:pic>
        <p:nvPicPr>
          <p:cNvPr id="6" name="Picture 5">
            <a:extLst>
              <a:ext uri="{FF2B5EF4-FFF2-40B4-BE49-F238E27FC236}">
                <a16:creationId xmlns:a16="http://schemas.microsoft.com/office/drawing/2014/main" id="{C16F298D-6E44-DE8D-4943-E8FF39BF4874}"/>
              </a:ext>
            </a:extLst>
          </p:cNvPr>
          <p:cNvPicPr>
            <a:picLocks noChangeAspect="1"/>
          </p:cNvPicPr>
          <p:nvPr/>
        </p:nvPicPr>
        <p:blipFill>
          <a:blip r:embed="rId2"/>
          <a:stretch>
            <a:fillRect/>
          </a:stretch>
        </p:blipFill>
        <p:spPr>
          <a:xfrm>
            <a:off x="5884378" y="1918235"/>
            <a:ext cx="6153221" cy="1510765"/>
          </a:xfrm>
          <a:prstGeom prst="rect">
            <a:avLst/>
          </a:prstGeom>
        </p:spPr>
      </p:pic>
      <p:pic>
        <p:nvPicPr>
          <p:cNvPr id="5" name="Picture 4">
            <a:extLst>
              <a:ext uri="{FF2B5EF4-FFF2-40B4-BE49-F238E27FC236}">
                <a16:creationId xmlns:a16="http://schemas.microsoft.com/office/drawing/2014/main" id="{8FA73855-4672-6B3C-4161-A079CF7796F6}"/>
              </a:ext>
            </a:extLst>
          </p:cNvPr>
          <p:cNvPicPr>
            <a:picLocks noChangeAspect="1"/>
          </p:cNvPicPr>
          <p:nvPr/>
        </p:nvPicPr>
        <p:blipFill>
          <a:blip r:embed="rId3"/>
          <a:stretch>
            <a:fillRect/>
          </a:stretch>
        </p:blipFill>
        <p:spPr>
          <a:xfrm>
            <a:off x="7789559" y="3679894"/>
            <a:ext cx="2342857" cy="2857143"/>
          </a:xfrm>
          <a:prstGeom prst="rect">
            <a:avLst/>
          </a:prstGeom>
        </p:spPr>
      </p:pic>
      <p:sp>
        <p:nvSpPr>
          <p:cNvPr id="7" name="Rectangle 6">
            <a:extLst>
              <a:ext uri="{FF2B5EF4-FFF2-40B4-BE49-F238E27FC236}">
                <a16:creationId xmlns:a16="http://schemas.microsoft.com/office/drawing/2014/main" id="{32BCF27D-9287-2807-DD4F-E2BA50A9620D}"/>
              </a:ext>
            </a:extLst>
          </p:cNvPr>
          <p:cNvSpPr/>
          <p:nvPr/>
        </p:nvSpPr>
        <p:spPr>
          <a:xfrm>
            <a:off x="8303491" y="5033818"/>
            <a:ext cx="665018" cy="19396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8C6D9432-4AF7-5760-8B5A-252756714401}"/>
              </a:ext>
            </a:extLst>
          </p:cNvPr>
          <p:cNvSpPr/>
          <p:nvPr/>
        </p:nvSpPr>
        <p:spPr>
          <a:xfrm>
            <a:off x="10483273" y="2438400"/>
            <a:ext cx="1219200" cy="26785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5150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2443-5B86-D133-8A0D-706DECABBE19}"/>
              </a:ext>
            </a:extLst>
          </p:cNvPr>
          <p:cNvSpPr>
            <a:spLocks noGrp="1"/>
          </p:cNvSpPr>
          <p:nvPr>
            <p:ph type="title"/>
          </p:nvPr>
        </p:nvSpPr>
        <p:spPr/>
        <p:txBody>
          <a:bodyPr/>
          <a:lstStyle/>
          <a:p>
            <a:r>
              <a:rPr lang="en-US" dirty="0"/>
              <a:t>Filters Search</a:t>
            </a:r>
          </a:p>
        </p:txBody>
      </p:sp>
      <p:sp>
        <p:nvSpPr>
          <p:cNvPr id="3" name="Content Placeholder 2">
            <a:extLst>
              <a:ext uri="{FF2B5EF4-FFF2-40B4-BE49-F238E27FC236}">
                <a16:creationId xmlns:a16="http://schemas.microsoft.com/office/drawing/2014/main" id="{ADEC4647-231D-18C5-69A5-47B3C37D1F1E}"/>
              </a:ext>
            </a:extLst>
          </p:cNvPr>
          <p:cNvSpPr>
            <a:spLocks noGrp="1"/>
          </p:cNvSpPr>
          <p:nvPr>
            <p:ph idx="1"/>
          </p:nvPr>
        </p:nvSpPr>
        <p:spPr/>
        <p:txBody>
          <a:bodyPr/>
          <a:lstStyle/>
          <a:p>
            <a:r>
              <a:rPr lang="en-US" dirty="0"/>
              <a:t>On the Computers page, you can now search Groups and Filters</a:t>
            </a:r>
          </a:p>
        </p:txBody>
      </p:sp>
      <p:pic>
        <p:nvPicPr>
          <p:cNvPr id="5" name="Picture 4">
            <a:extLst>
              <a:ext uri="{FF2B5EF4-FFF2-40B4-BE49-F238E27FC236}">
                <a16:creationId xmlns:a16="http://schemas.microsoft.com/office/drawing/2014/main" id="{5711F9E9-F7F0-A9EC-F1F9-50D0B75CB359}"/>
              </a:ext>
            </a:extLst>
          </p:cNvPr>
          <p:cNvPicPr>
            <a:picLocks noChangeAspect="1"/>
          </p:cNvPicPr>
          <p:nvPr/>
        </p:nvPicPr>
        <p:blipFill>
          <a:blip r:embed="rId2"/>
          <a:stretch>
            <a:fillRect/>
          </a:stretch>
        </p:blipFill>
        <p:spPr>
          <a:xfrm>
            <a:off x="3953143" y="1959967"/>
            <a:ext cx="2142857" cy="2114286"/>
          </a:xfrm>
          <a:prstGeom prst="rect">
            <a:avLst/>
          </a:prstGeom>
        </p:spPr>
      </p:pic>
      <p:pic>
        <p:nvPicPr>
          <p:cNvPr id="7" name="Picture 6">
            <a:extLst>
              <a:ext uri="{FF2B5EF4-FFF2-40B4-BE49-F238E27FC236}">
                <a16:creationId xmlns:a16="http://schemas.microsoft.com/office/drawing/2014/main" id="{603D6960-70B6-3B54-8C75-CD0CC9F19037}"/>
              </a:ext>
            </a:extLst>
          </p:cNvPr>
          <p:cNvPicPr>
            <a:picLocks noChangeAspect="1"/>
          </p:cNvPicPr>
          <p:nvPr/>
        </p:nvPicPr>
        <p:blipFill>
          <a:blip r:embed="rId3"/>
          <a:stretch>
            <a:fillRect/>
          </a:stretch>
        </p:blipFill>
        <p:spPr>
          <a:xfrm>
            <a:off x="1593693" y="1959967"/>
            <a:ext cx="2114286" cy="3723809"/>
          </a:xfrm>
          <a:prstGeom prst="rect">
            <a:avLst/>
          </a:prstGeom>
        </p:spPr>
      </p:pic>
    </p:spTree>
    <p:extLst>
      <p:ext uri="{BB962C8B-B14F-4D97-AF65-F5344CB8AC3E}">
        <p14:creationId xmlns:p14="http://schemas.microsoft.com/office/powerpoint/2010/main" val="39418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C16D6-6885-6042-6AA9-A80BA07439DE}"/>
              </a:ext>
            </a:extLst>
          </p:cNvPr>
          <p:cNvSpPr>
            <a:spLocks noGrp="1"/>
          </p:cNvSpPr>
          <p:nvPr>
            <p:ph type="title"/>
          </p:nvPr>
        </p:nvSpPr>
        <p:spPr/>
        <p:txBody>
          <a:bodyPr/>
          <a:lstStyle/>
          <a:p>
            <a:r>
              <a:rPr lang="en-US" dirty="0"/>
              <a:t>Updated Linux Support </a:t>
            </a:r>
          </a:p>
        </p:txBody>
      </p:sp>
      <p:sp>
        <p:nvSpPr>
          <p:cNvPr id="3" name="Content Placeholder 2">
            <a:extLst>
              <a:ext uri="{FF2B5EF4-FFF2-40B4-BE49-F238E27FC236}">
                <a16:creationId xmlns:a16="http://schemas.microsoft.com/office/drawing/2014/main" id="{4B9F9DEA-FB28-02F5-54A6-6BECC95D8A80}"/>
              </a:ext>
            </a:extLst>
          </p:cNvPr>
          <p:cNvSpPr>
            <a:spLocks noGrp="1"/>
          </p:cNvSpPr>
          <p:nvPr>
            <p:ph idx="1"/>
          </p:nvPr>
        </p:nvSpPr>
        <p:spPr/>
        <p:txBody>
          <a:bodyPr/>
          <a:lstStyle/>
          <a:p>
            <a:r>
              <a:rPr lang="en-US" dirty="0"/>
              <a:t>Protection version 3.02.00.000 now supports these operating system releases:</a:t>
            </a:r>
          </a:p>
          <a:p>
            <a:pPr lvl="1"/>
            <a:r>
              <a:rPr lang="en-US" dirty="0" err="1"/>
              <a:t>AlmaLinux</a:t>
            </a:r>
            <a:r>
              <a:rPr lang="en-US" dirty="0"/>
              <a:t> 8.3 - 9.0</a:t>
            </a:r>
          </a:p>
          <a:p>
            <a:pPr lvl="1"/>
            <a:r>
              <a:rPr lang="en-US" dirty="0"/>
              <a:t>CentOS Stream 8 - 9</a:t>
            </a:r>
          </a:p>
          <a:p>
            <a:pPr lvl="1"/>
            <a:r>
              <a:rPr lang="en-US" dirty="0"/>
              <a:t>Linux Mint 21</a:t>
            </a:r>
          </a:p>
          <a:p>
            <a:pPr lvl="1"/>
            <a:r>
              <a:rPr lang="en-US" dirty="0"/>
              <a:t>Oracle Linux 8.6</a:t>
            </a:r>
          </a:p>
          <a:p>
            <a:pPr lvl="1"/>
            <a:r>
              <a:rPr lang="en-US" dirty="0"/>
              <a:t>RHEL 9.0</a:t>
            </a:r>
          </a:p>
          <a:p>
            <a:pPr lvl="1"/>
            <a:r>
              <a:rPr lang="en-US" dirty="0"/>
              <a:t>Rocky Linux 8.3 - 9.0 </a:t>
            </a:r>
          </a:p>
          <a:p>
            <a:pPr lvl="1"/>
            <a:r>
              <a:rPr lang="en-US" dirty="0" err="1"/>
              <a:t>Suse</a:t>
            </a:r>
            <a:r>
              <a:rPr lang="en-US" dirty="0"/>
              <a:t> 15SP4</a:t>
            </a:r>
          </a:p>
          <a:p>
            <a:r>
              <a:rPr lang="en-US" dirty="0"/>
              <a:t>Improved performance on servers with overload</a:t>
            </a:r>
          </a:p>
        </p:txBody>
      </p:sp>
    </p:spTree>
    <p:extLst>
      <p:ext uri="{BB962C8B-B14F-4D97-AF65-F5344CB8AC3E}">
        <p14:creationId xmlns:p14="http://schemas.microsoft.com/office/powerpoint/2010/main" val="276716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3A4902-F09E-46E1-9132-2690B4EF01C7}"/>
              </a:ext>
            </a:extLst>
          </p:cNvPr>
          <p:cNvSpPr>
            <a:spLocks noGrp="1"/>
          </p:cNvSpPr>
          <p:nvPr>
            <p:ph type="ctrTitle"/>
          </p:nvPr>
        </p:nvSpPr>
        <p:spPr/>
        <p:txBody>
          <a:bodyPr/>
          <a:lstStyle/>
          <a:p>
            <a:r>
              <a:rPr lang="en-US" dirty="0"/>
              <a:t>Risks</a:t>
            </a:r>
          </a:p>
        </p:txBody>
      </p:sp>
    </p:spTree>
    <p:extLst>
      <p:ext uri="{BB962C8B-B14F-4D97-AF65-F5344CB8AC3E}">
        <p14:creationId xmlns:p14="http://schemas.microsoft.com/office/powerpoint/2010/main" val="297111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C16D6-6885-6042-6AA9-A80BA07439DE}"/>
              </a:ext>
            </a:extLst>
          </p:cNvPr>
          <p:cNvSpPr>
            <a:spLocks noGrp="1"/>
          </p:cNvSpPr>
          <p:nvPr>
            <p:ph type="title"/>
          </p:nvPr>
        </p:nvSpPr>
        <p:spPr/>
        <p:txBody>
          <a:bodyPr/>
          <a:lstStyle/>
          <a:p>
            <a:r>
              <a:rPr lang="en-US" dirty="0"/>
              <a:t>Updated macOS Support </a:t>
            </a:r>
          </a:p>
        </p:txBody>
      </p:sp>
      <p:sp>
        <p:nvSpPr>
          <p:cNvPr id="3" name="Content Placeholder 2">
            <a:extLst>
              <a:ext uri="{FF2B5EF4-FFF2-40B4-BE49-F238E27FC236}">
                <a16:creationId xmlns:a16="http://schemas.microsoft.com/office/drawing/2014/main" id="{4B9F9DEA-FB28-02F5-54A6-6BECC95D8A80}"/>
              </a:ext>
            </a:extLst>
          </p:cNvPr>
          <p:cNvSpPr>
            <a:spLocks noGrp="1"/>
          </p:cNvSpPr>
          <p:nvPr>
            <p:ph idx="1"/>
          </p:nvPr>
        </p:nvSpPr>
        <p:spPr/>
        <p:txBody>
          <a:bodyPr/>
          <a:lstStyle/>
          <a:p>
            <a:r>
              <a:rPr lang="en-US" dirty="0"/>
              <a:t>Protection version 3.02.00.000 now supports this operating system:</a:t>
            </a:r>
          </a:p>
          <a:p>
            <a:pPr lvl="1"/>
            <a:r>
              <a:rPr lang="en-US" dirty="0"/>
              <a:t>macOS 13 (Ventura)</a:t>
            </a:r>
          </a:p>
        </p:txBody>
      </p:sp>
    </p:spTree>
    <p:extLst>
      <p:ext uri="{BB962C8B-B14F-4D97-AF65-F5344CB8AC3E}">
        <p14:creationId xmlns:p14="http://schemas.microsoft.com/office/powerpoint/2010/main" val="139452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8F6D-ADBF-CF5C-4DC2-CAEEEEC5683F}"/>
              </a:ext>
            </a:extLst>
          </p:cNvPr>
          <p:cNvSpPr>
            <a:spLocks noGrp="1"/>
          </p:cNvSpPr>
          <p:nvPr>
            <p:ph type="title"/>
          </p:nvPr>
        </p:nvSpPr>
        <p:spPr/>
        <p:txBody>
          <a:bodyPr/>
          <a:lstStyle/>
          <a:p>
            <a:r>
              <a:rPr lang="en-US" dirty="0"/>
              <a:t>Secure VPN for Endpoint Enforcement (macOS)</a:t>
            </a:r>
          </a:p>
        </p:txBody>
      </p:sp>
      <p:sp>
        <p:nvSpPr>
          <p:cNvPr id="3" name="Content Placeholder 2">
            <a:extLst>
              <a:ext uri="{FF2B5EF4-FFF2-40B4-BE49-F238E27FC236}">
                <a16:creationId xmlns:a16="http://schemas.microsoft.com/office/drawing/2014/main" id="{2F5CE276-7248-D488-11D2-6A003B1E63BA}"/>
              </a:ext>
            </a:extLst>
          </p:cNvPr>
          <p:cNvSpPr>
            <a:spLocks noGrp="1"/>
          </p:cNvSpPr>
          <p:nvPr>
            <p:ph idx="1"/>
          </p:nvPr>
        </p:nvSpPr>
        <p:spPr>
          <a:xfrm>
            <a:off x="1038726" y="1322362"/>
            <a:ext cx="9989492" cy="4999021"/>
          </a:xfrm>
        </p:spPr>
        <p:txBody>
          <a:bodyPr/>
          <a:lstStyle/>
          <a:p>
            <a:r>
              <a:rPr lang="en-US" dirty="0"/>
              <a:t>With Secure VPN, all VPN connections must meet specified security requirements before they connect to VPN networks</a:t>
            </a:r>
          </a:p>
          <a:p>
            <a:r>
              <a:rPr lang="en-US" dirty="0"/>
              <a:t>Secure VPN is now available for endpoints with macOS</a:t>
            </a:r>
          </a:p>
          <a:p>
            <a:r>
              <a:rPr lang="en-US" dirty="0"/>
              <a:t>Secure VPN supports Mac computers that run macOS High Sierra 10.13 or higher</a:t>
            </a:r>
          </a:p>
        </p:txBody>
      </p:sp>
      <p:pic>
        <p:nvPicPr>
          <p:cNvPr id="5" name="Picture 4">
            <a:extLst>
              <a:ext uri="{FF2B5EF4-FFF2-40B4-BE49-F238E27FC236}">
                <a16:creationId xmlns:a16="http://schemas.microsoft.com/office/drawing/2014/main" id="{9D61E341-7709-D8F3-FA8F-0A7B6767A6F4}"/>
              </a:ext>
            </a:extLst>
          </p:cNvPr>
          <p:cNvPicPr>
            <a:picLocks noChangeAspect="1"/>
          </p:cNvPicPr>
          <p:nvPr/>
        </p:nvPicPr>
        <p:blipFill>
          <a:blip r:embed="rId2"/>
          <a:stretch>
            <a:fillRect/>
          </a:stretch>
        </p:blipFill>
        <p:spPr>
          <a:xfrm>
            <a:off x="2719186" y="3821872"/>
            <a:ext cx="6628571" cy="2828571"/>
          </a:xfrm>
          <a:prstGeom prst="rect">
            <a:avLst/>
          </a:prstGeom>
        </p:spPr>
      </p:pic>
    </p:spTree>
    <p:extLst>
      <p:ext uri="{BB962C8B-B14F-4D97-AF65-F5344CB8AC3E}">
        <p14:creationId xmlns:p14="http://schemas.microsoft.com/office/powerpoint/2010/main" val="122817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FCCF0-A7C0-B91F-9EC3-9E9B769D195E}"/>
              </a:ext>
            </a:extLst>
          </p:cNvPr>
          <p:cNvSpPr>
            <a:spLocks noGrp="1"/>
          </p:cNvSpPr>
          <p:nvPr>
            <p:ph type="title"/>
          </p:nvPr>
        </p:nvSpPr>
        <p:spPr/>
        <p:txBody>
          <a:bodyPr/>
          <a:lstStyle/>
          <a:p>
            <a:r>
              <a:rPr lang="en-US" dirty="0"/>
              <a:t>Improvements to Anti-Tampering</a:t>
            </a:r>
          </a:p>
        </p:txBody>
      </p:sp>
      <p:sp>
        <p:nvSpPr>
          <p:cNvPr id="3" name="Content Placeholder 2">
            <a:extLst>
              <a:ext uri="{FF2B5EF4-FFF2-40B4-BE49-F238E27FC236}">
                <a16:creationId xmlns:a16="http://schemas.microsoft.com/office/drawing/2014/main" id="{87F90F59-BE0D-7455-6A47-6B51E08A7C3D}"/>
              </a:ext>
            </a:extLst>
          </p:cNvPr>
          <p:cNvSpPr>
            <a:spLocks noGrp="1"/>
          </p:cNvSpPr>
          <p:nvPr>
            <p:ph idx="1"/>
          </p:nvPr>
        </p:nvSpPr>
        <p:spPr/>
        <p:txBody>
          <a:bodyPr/>
          <a:lstStyle/>
          <a:p>
            <a:r>
              <a:rPr lang="en-US" dirty="0"/>
              <a:t>Changes were made to strengthen the anti-tampering protection:</a:t>
            </a:r>
          </a:p>
          <a:p>
            <a:pPr lvl="1"/>
            <a:r>
              <a:rPr lang="en-US" dirty="0"/>
              <a:t>Users cannot remove the protection or make changes to the registry during restart</a:t>
            </a:r>
          </a:p>
          <a:p>
            <a:pPr lvl="1"/>
            <a:r>
              <a:rPr lang="en-US" dirty="0"/>
              <a:t>Users cannot change permissions on the protection processes</a:t>
            </a:r>
          </a:p>
          <a:p>
            <a:endParaRPr lang="en-US" dirty="0"/>
          </a:p>
        </p:txBody>
      </p:sp>
    </p:spTree>
    <p:extLst>
      <p:ext uri="{BB962C8B-B14F-4D97-AF65-F5344CB8AC3E}">
        <p14:creationId xmlns:p14="http://schemas.microsoft.com/office/powerpoint/2010/main" val="390049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8ECB-AFE8-7545-8B80-40765E0CB980}"/>
              </a:ext>
            </a:extLst>
          </p:cNvPr>
          <p:cNvSpPr>
            <a:spLocks noGrp="1"/>
          </p:cNvSpPr>
          <p:nvPr>
            <p:ph type="title"/>
          </p:nvPr>
        </p:nvSpPr>
        <p:spPr/>
        <p:txBody>
          <a:bodyPr/>
          <a:lstStyle/>
          <a:p>
            <a:r>
              <a:rPr lang="en-US" dirty="0"/>
              <a:t>Windows Filtering Platform</a:t>
            </a:r>
          </a:p>
        </p:txBody>
      </p:sp>
      <p:sp>
        <p:nvSpPr>
          <p:cNvPr id="3" name="Content Placeholder 2">
            <a:extLst>
              <a:ext uri="{FF2B5EF4-FFF2-40B4-BE49-F238E27FC236}">
                <a16:creationId xmlns:a16="http://schemas.microsoft.com/office/drawing/2014/main" id="{2121405B-B22C-37A8-7372-8E11E676B1F4}"/>
              </a:ext>
            </a:extLst>
          </p:cNvPr>
          <p:cNvSpPr>
            <a:spLocks noGrp="1"/>
          </p:cNvSpPr>
          <p:nvPr>
            <p:ph idx="1"/>
          </p:nvPr>
        </p:nvSpPr>
        <p:spPr/>
        <p:txBody>
          <a:bodyPr/>
          <a:lstStyle/>
          <a:p>
            <a:r>
              <a:rPr lang="en-US" dirty="0"/>
              <a:t>In the Windows protection, there is a new firewall, Windows Filtering Platform</a:t>
            </a:r>
          </a:p>
          <a:p>
            <a:pPr lvl="1"/>
            <a:r>
              <a:rPr lang="en-US" dirty="0"/>
              <a:t>WFP is part of Microsoft Virus Initiative</a:t>
            </a:r>
          </a:p>
          <a:p>
            <a:pPr lvl="1"/>
            <a:r>
              <a:rPr lang="en-US" dirty="0"/>
              <a:t>Not enabled by default</a:t>
            </a:r>
          </a:p>
          <a:p>
            <a:pPr lvl="1"/>
            <a:r>
              <a:rPr lang="en-US" dirty="0"/>
              <a:t>Enabled in some specific accounts</a:t>
            </a:r>
          </a:p>
          <a:p>
            <a:r>
              <a:rPr lang="en-US" dirty="0"/>
              <a:t>WFP includes performance improvements in high-speed network connections (firewall interceptors)</a:t>
            </a:r>
          </a:p>
        </p:txBody>
      </p:sp>
    </p:spTree>
    <p:extLst>
      <p:ext uri="{BB962C8B-B14F-4D97-AF65-F5344CB8AC3E}">
        <p14:creationId xmlns:p14="http://schemas.microsoft.com/office/powerpoint/2010/main" val="427609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1CBA4-9F86-6036-B2F8-3664F070BCF6}"/>
              </a:ext>
            </a:extLst>
          </p:cNvPr>
          <p:cNvSpPr>
            <a:spLocks noGrp="1"/>
          </p:cNvSpPr>
          <p:nvPr>
            <p:ph type="title"/>
          </p:nvPr>
        </p:nvSpPr>
        <p:spPr/>
        <p:txBody>
          <a:bodyPr/>
          <a:lstStyle/>
          <a:p>
            <a:r>
              <a:rPr lang="en-US" dirty="0"/>
              <a:t>Windows Security Center — Windows 11</a:t>
            </a:r>
          </a:p>
        </p:txBody>
      </p:sp>
      <p:sp>
        <p:nvSpPr>
          <p:cNvPr id="3" name="Content Placeholder 2">
            <a:extLst>
              <a:ext uri="{FF2B5EF4-FFF2-40B4-BE49-F238E27FC236}">
                <a16:creationId xmlns:a16="http://schemas.microsoft.com/office/drawing/2014/main" id="{B264FDAE-E389-E0CA-757B-8BD50E7CC0A0}"/>
              </a:ext>
            </a:extLst>
          </p:cNvPr>
          <p:cNvSpPr>
            <a:spLocks noGrp="1"/>
          </p:cNvSpPr>
          <p:nvPr>
            <p:ph idx="1"/>
          </p:nvPr>
        </p:nvSpPr>
        <p:spPr>
          <a:xfrm>
            <a:off x="1038725" y="1322362"/>
            <a:ext cx="9961783" cy="4999021"/>
          </a:xfrm>
        </p:spPr>
        <p:txBody>
          <a:bodyPr/>
          <a:lstStyle/>
          <a:p>
            <a:r>
              <a:rPr lang="en-US" dirty="0"/>
              <a:t>New integration with Windows Security Center</a:t>
            </a:r>
          </a:p>
          <a:p>
            <a:pPr lvl="1"/>
            <a:r>
              <a:rPr lang="en-US" dirty="0"/>
              <a:t>New process is always protected with ELAM regardless of the anti-tampering configuration</a:t>
            </a:r>
          </a:p>
          <a:p>
            <a:pPr lvl="1"/>
            <a:r>
              <a:rPr lang="en-US" dirty="0"/>
              <a:t>Anti-tampering is not required in Windows 11 22H2</a:t>
            </a:r>
          </a:p>
        </p:txBody>
      </p:sp>
      <p:pic>
        <p:nvPicPr>
          <p:cNvPr id="5" name="Picture 4">
            <a:extLst>
              <a:ext uri="{FF2B5EF4-FFF2-40B4-BE49-F238E27FC236}">
                <a16:creationId xmlns:a16="http://schemas.microsoft.com/office/drawing/2014/main" id="{63D78788-6765-13CA-2D94-5A24D7D37DAD}"/>
              </a:ext>
            </a:extLst>
          </p:cNvPr>
          <p:cNvPicPr>
            <a:picLocks noChangeAspect="1"/>
          </p:cNvPicPr>
          <p:nvPr/>
        </p:nvPicPr>
        <p:blipFill>
          <a:blip r:embed="rId2"/>
          <a:stretch>
            <a:fillRect/>
          </a:stretch>
        </p:blipFill>
        <p:spPr>
          <a:xfrm>
            <a:off x="3553078" y="3048625"/>
            <a:ext cx="5085844" cy="3191857"/>
          </a:xfrm>
          <a:prstGeom prst="rect">
            <a:avLst/>
          </a:prstGeom>
        </p:spPr>
      </p:pic>
    </p:spTree>
    <p:extLst>
      <p:ext uri="{BB962C8B-B14F-4D97-AF65-F5344CB8AC3E}">
        <p14:creationId xmlns:p14="http://schemas.microsoft.com/office/powerpoint/2010/main" val="41553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09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A073-04DC-4096-854D-D20545F5C0B6}"/>
              </a:ext>
            </a:extLst>
          </p:cNvPr>
          <p:cNvSpPr>
            <a:spLocks noGrp="1"/>
          </p:cNvSpPr>
          <p:nvPr>
            <p:ph type="title"/>
          </p:nvPr>
        </p:nvSpPr>
        <p:spPr/>
        <p:txBody>
          <a:bodyPr/>
          <a:lstStyle/>
          <a:p>
            <a:r>
              <a:rPr lang="en-US" dirty="0"/>
              <a:t>Risks Dashboard</a:t>
            </a:r>
          </a:p>
        </p:txBody>
      </p:sp>
      <p:sp>
        <p:nvSpPr>
          <p:cNvPr id="3" name="Content Placeholder 2">
            <a:extLst>
              <a:ext uri="{FF2B5EF4-FFF2-40B4-BE49-F238E27FC236}">
                <a16:creationId xmlns:a16="http://schemas.microsoft.com/office/drawing/2014/main" id="{3F409F95-6D5D-46DE-BCE3-11B7DC7B78AF}"/>
              </a:ext>
            </a:extLst>
          </p:cNvPr>
          <p:cNvSpPr>
            <a:spLocks noGrp="1"/>
          </p:cNvSpPr>
          <p:nvPr>
            <p:ph idx="1"/>
          </p:nvPr>
        </p:nvSpPr>
        <p:spPr/>
        <p:txBody>
          <a:bodyPr/>
          <a:lstStyle/>
          <a:p>
            <a:r>
              <a:rPr lang="en-US" dirty="0"/>
              <a:t>A new Risks dashboard shows information about the security risk level assigned to computers on your network</a:t>
            </a:r>
          </a:p>
          <a:p>
            <a:endParaRPr lang="en-US" dirty="0"/>
          </a:p>
        </p:txBody>
      </p:sp>
      <p:pic>
        <p:nvPicPr>
          <p:cNvPr id="5" name="Picture 4">
            <a:extLst>
              <a:ext uri="{FF2B5EF4-FFF2-40B4-BE49-F238E27FC236}">
                <a16:creationId xmlns:a16="http://schemas.microsoft.com/office/drawing/2014/main" id="{6B390D28-54F2-B302-3034-513BC1C28859}"/>
              </a:ext>
            </a:extLst>
          </p:cNvPr>
          <p:cNvPicPr>
            <a:picLocks noChangeAspect="1"/>
          </p:cNvPicPr>
          <p:nvPr/>
        </p:nvPicPr>
        <p:blipFill>
          <a:blip r:embed="rId2"/>
          <a:stretch>
            <a:fillRect/>
          </a:stretch>
        </p:blipFill>
        <p:spPr>
          <a:xfrm>
            <a:off x="1570233" y="2211426"/>
            <a:ext cx="9051533" cy="3846902"/>
          </a:xfrm>
          <a:prstGeom prst="rect">
            <a:avLst/>
          </a:prstGeom>
        </p:spPr>
      </p:pic>
    </p:spTree>
    <p:extLst>
      <p:ext uri="{BB962C8B-B14F-4D97-AF65-F5344CB8AC3E}">
        <p14:creationId xmlns:p14="http://schemas.microsoft.com/office/powerpoint/2010/main" val="172005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4420A-B9E8-1D03-AC70-8C4CA0E537F7}"/>
              </a:ext>
            </a:extLst>
          </p:cNvPr>
          <p:cNvSpPr>
            <a:spLocks noGrp="1"/>
          </p:cNvSpPr>
          <p:nvPr>
            <p:ph type="title"/>
          </p:nvPr>
        </p:nvSpPr>
        <p:spPr/>
        <p:txBody>
          <a:bodyPr/>
          <a:lstStyle/>
          <a:p>
            <a:r>
              <a:rPr lang="en-US" dirty="0"/>
              <a:t>Risk Assessment</a:t>
            </a:r>
          </a:p>
        </p:txBody>
      </p:sp>
      <p:sp>
        <p:nvSpPr>
          <p:cNvPr id="3" name="Content Placeholder 2">
            <a:extLst>
              <a:ext uri="{FF2B5EF4-FFF2-40B4-BE49-F238E27FC236}">
                <a16:creationId xmlns:a16="http://schemas.microsoft.com/office/drawing/2014/main" id="{980F397C-2C83-324B-7456-7E475602C8DC}"/>
              </a:ext>
            </a:extLst>
          </p:cNvPr>
          <p:cNvSpPr>
            <a:spLocks noGrp="1"/>
          </p:cNvSpPr>
          <p:nvPr>
            <p:ph idx="1"/>
          </p:nvPr>
        </p:nvSpPr>
        <p:spPr/>
        <p:txBody>
          <a:bodyPr/>
          <a:lstStyle/>
          <a:p>
            <a:r>
              <a:rPr lang="en-US" dirty="0"/>
              <a:t>The overall risk level for a computer is calculated by the risk level of one or more risks identified on the computer</a:t>
            </a:r>
          </a:p>
          <a:p>
            <a:r>
              <a:rPr lang="en-US" dirty="0"/>
              <a:t>Types of risks include:</a:t>
            </a:r>
          </a:p>
          <a:p>
            <a:pPr lvl="1"/>
            <a:r>
              <a:rPr lang="en-US" dirty="0"/>
              <a:t>Status reported by the endpoint</a:t>
            </a:r>
          </a:p>
          <a:p>
            <a:pPr lvl="1"/>
            <a:r>
              <a:rPr lang="en-US" dirty="0"/>
              <a:t>Settings assigned by the administrator</a:t>
            </a:r>
          </a:p>
          <a:p>
            <a:pPr lvl="1"/>
            <a:r>
              <a:rPr lang="en-US" dirty="0"/>
              <a:t>IOAs reported for each computer</a:t>
            </a:r>
          </a:p>
          <a:p>
            <a:pPr lvl="1"/>
            <a:r>
              <a:rPr lang="en-US" dirty="0"/>
              <a:t>Critical patches reported by each computer</a:t>
            </a:r>
          </a:p>
          <a:p>
            <a:r>
              <a:rPr lang="en-US" dirty="0"/>
              <a:t>When you configure risks, you specify the risks you want to detect on computers, and assign a risk level to each risk (for example, critical, high, or medium)</a:t>
            </a:r>
          </a:p>
          <a:p>
            <a:pPr lvl="1"/>
            <a:r>
              <a:rPr lang="en-US" dirty="0"/>
              <a:t>By default, Panda Security recommends a risk level for each risk</a:t>
            </a:r>
          </a:p>
        </p:txBody>
      </p:sp>
    </p:spTree>
    <p:extLst>
      <p:ext uri="{BB962C8B-B14F-4D97-AF65-F5344CB8AC3E}">
        <p14:creationId xmlns:p14="http://schemas.microsoft.com/office/powerpoint/2010/main" val="50031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65498-852B-07E7-29E2-C96885FE5C6A}"/>
              </a:ext>
            </a:extLst>
          </p:cNvPr>
          <p:cNvSpPr>
            <a:spLocks noGrp="1"/>
          </p:cNvSpPr>
          <p:nvPr>
            <p:ph type="title"/>
          </p:nvPr>
        </p:nvSpPr>
        <p:spPr/>
        <p:txBody>
          <a:bodyPr/>
          <a:lstStyle/>
          <a:p>
            <a:r>
              <a:rPr lang="en-US" dirty="0"/>
              <a:t>Configure Risk Settings</a:t>
            </a:r>
          </a:p>
        </p:txBody>
      </p:sp>
      <p:sp>
        <p:nvSpPr>
          <p:cNvPr id="3" name="Content Placeholder 2">
            <a:extLst>
              <a:ext uri="{FF2B5EF4-FFF2-40B4-BE49-F238E27FC236}">
                <a16:creationId xmlns:a16="http://schemas.microsoft.com/office/drawing/2014/main" id="{08AF3A79-C022-F589-F7BD-71B1FF7A7C6B}"/>
              </a:ext>
            </a:extLst>
          </p:cNvPr>
          <p:cNvSpPr>
            <a:spLocks noGrp="1"/>
          </p:cNvSpPr>
          <p:nvPr>
            <p:ph idx="1"/>
          </p:nvPr>
        </p:nvSpPr>
        <p:spPr/>
        <p:txBody>
          <a:bodyPr/>
          <a:lstStyle/>
          <a:p>
            <a:r>
              <a:rPr lang="en-US" dirty="0"/>
              <a:t>On the Risks page, you specify which risks you want to detect on the devices in your account and set the risk level for each risk</a:t>
            </a:r>
          </a:p>
          <a:p>
            <a:pPr lvl="1"/>
            <a:r>
              <a:rPr lang="en-US" dirty="0"/>
              <a:t>The risks available depend on the Panda product you have</a:t>
            </a:r>
          </a:p>
          <a:p>
            <a:r>
              <a:rPr lang="en-US" dirty="0"/>
              <a:t>To configure risk settings for an account:</a:t>
            </a:r>
          </a:p>
          <a:p>
            <a:pPr marL="742950" lvl="1" indent="-457200">
              <a:buFont typeface="+mj-lt"/>
              <a:buAutoNum type="arabicPeriod"/>
            </a:pPr>
            <a:r>
              <a:rPr lang="en-US" dirty="0"/>
              <a:t>Select </a:t>
            </a:r>
            <a:r>
              <a:rPr lang="en-US" b="1" dirty="0"/>
              <a:t>Settings &gt; Risks</a:t>
            </a:r>
          </a:p>
          <a:p>
            <a:pPr marL="742950" lvl="1" indent="-457200">
              <a:buFont typeface="+mj-lt"/>
              <a:buAutoNum type="arabicPeriod" startAt="2"/>
            </a:pPr>
            <a:r>
              <a:rPr lang="en-US" dirty="0"/>
              <a:t>Enable the toggles for the risks </a:t>
            </a:r>
            <a:br>
              <a:rPr lang="en-US" dirty="0"/>
            </a:br>
            <a:r>
              <a:rPr lang="en-US" dirty="0"/>
              <a:t>you want to detect</a:t>
            </a:r>
          </a:p>
          <a:p>
            <a:pPr marL="742950" lvl="1" indent="-457200">
              <a:buFont typeface="+mj-lt"/>
              <a:buAutoNum type="arabicPeriod" startAt="2"/>
            </a:pPr>
            <a:r>
              <a:rPr lang="en-US" dirty="0"/>
              <a:t>Select a risk level for each risk</a:t>
            </a:r>
            <a:br>
              <a:rPr lang="en-US" dirty="0"/>
            </a:br>
            <a:r>
              <a:rPr lang="en-US" dirty="0"/>
              <a:t>If the recommended risk level is </a:t>
            </a:r>
            <a:br>
              <a:rPr lang="en-US" dirty="0"/>
            </a:br>
            <a:r>
              <a:rPr lang="en-US" dirty="0"/>
              <a:t>different, a warning icon shows</a:t>
            </a:r>
            <a:br>
              <a:rPr lang="en-US" dirty="0"/>
            </a:br>
            <a:r>
              <a:rPr lang="en-US" dirty="0"/>
              <a:t>the recommended risk level</a:t>
            </a:r>
          </a:p>
          <a:p>
            <a:pPr marL="742950" lvl="1" indent="-457200">
              <a:buFont typeface="+mj-lt"/>
              <a:buAutoNum type="arabicPeriod" startAt="2"/>
            </a:pPr>
            <a:r>
              <a:rPr lang="en-US" dirty="0"/>
              <a:t>Click </a:t>
            </a:r>
            <a:r>
              <a:rPr lang="en-US" b="1" dirty="0"/>
              <a:t>Save</a:t>
            </a:r>
          </a:p>
          <a:p>
            <a:pPr marL="742950" lvl="1" indent="-457200">
              <a:buFont typeface="+mj-lt"/>
              <a:buAutoNum type="arabicPeriod"/>
            </a:pPr>
            <a:endParaRPr lang="en-US" dirty="0"/>
          </a:p>
        </p:txBody>
      </p:sp>
      <p:pic>
        <p:nvPicPr>
          <p:cNvPr id="4" name="Picture 3">
            <a:extLst>
              <a:ext uri="{FF2B5EF4-FFF2-40B4-BE49-F238E27FC236}">
                <a16:creationId xmlns:a16="http://schemas.microsoft.com/office/drawing/2014/main" id="{7F75126B-895F-2C3A-7184-373B861A3577}"/>
              </a:ext>
            </a:extLst>
          </p:cNvPr>
          <p:cNvPicPr>
            <a:picLocks noChangeAspect="1"/>
          </p:cNvPicPr>
          <p:nvPr/>
        </p:nvPicPr>
        <p:blipFill>
          <a:blip r:embed="rId2"/>
          <a:stretch>
            <a:fillRect/>
          </a:stretch>
        </p:blipFill>
        <p:spPr>
          <a:xfrm>
            <a:off x="5876024" y="3160213"/>
            <a:ext cx="5574854" cy="3218814"/>
          </a:xfrm>
          <a:prstGeom prst="rect">
            <a:avLst/>
          </a:prstGeom>
        </p:spPr>
      </p:pic>
      <p:sp>
        <p:nvSpPr>
          <p:cNvPr id="6" name="TextBox 5">
            <a:extLst>
              <a:ext uri="{FF2B5EF4-FFF2-40B4-BE49-F238E27FC236}">
                <a16:creationId xmlns:a16="http://schemas.microsoft.com/office/drawing/2014/main" id="{485BBE6A-B16D-2069-0D7F-13C92517ABB5}"/>
              </a:ext>
            </a:extLst>
          </p:cNvPr>
          <p:cNvSpPr txBox="1"/>
          <p:nvPr/>
        </p:nvSpPr>
        <p:spPr>
          <a:xfrm>
            <a:off x="6722072" y="6398817"/>
            <a:ext cx="4431758" cy="369332"/>
          </a:xfrm>
          <a:prstGeom prst="rect">
            <a:avLst/>
          </a:prstGeom>
          <a:noFill/>
        </p:spPr>
        <p:txBody>
          <a:bodyPr wrap="square">
            <a:spAutoFit/>
          </a:bodyPr>
          <a:lstStyle/>
          <a:p>
            <a:r>
              <a:rPr lang="en-US" sz="1800" dirty="0">
                <a:solidFill>
                  <a:schemeClr val="accent1"/>
                </a:solidFill>
                <a:effectLst/>
                <a:latin typeface="Calibri" panose="020F0502020204030204" pitchFamily="34" charset="0"/>
                <a:ea typeface="Calibri" panose="020F0502020204030204" pitchFamily="34" charset="0"/>
              </a:rPr>
              <a:t>More risks will be available in future releases</a:t>
            </a:r>
            <a:endParaRPr lang="en-US" dirty="0">
              <a:solidFill>
                <a:schemeClr val="accent1"/>
              </a:solidFill>
            </a:endParaRPr>
          </a:p>
        </p:txBody>
      </p:sp>
    </p:spTree>
    <p:extLst>
      <p:ext uri="{BB962C8B-B14F-4D97-AF65-F5344CB8AC3E}">
        <p14:creationId xmlns:p14="http://schemas.microsoft.com/office/powerpoint/2010/main" val="376264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FFFC7-03DA-C867-624D-D1DE041C9719}"/>
              </a:ext>
            </a:extLst>
          </p:cNvPr>
          <p:cNvSpPr>
            <a:spLocks noGrp="1"/>
          </p:cNvSpPr>
          <p:nvPr>
            <p:ph type="title"/>
          </p:nvPr>
        </p:nvSpPr>
        <p:spPr/>
        <p:txBody>
          <a:bodyPr/>
          <a:lstStyle/>
          <a:p>
            <a:r>
              <a:rPr lang="en-US" dirty="0"/>
              <a:t>Critical Patches Pending Installation Risk</a:t>
            </a:r>
          </a:p>
        </p:txBody>
      </p:sp>
      <p:sp>
        <p:nvSpPr>
          <p:cNvPr id="3" name="Content Placeholder 2">
            <a:extLst>
              <a:ext uri="{FF2B5EF4-FFF2-40B4-BE49-F238E27FC236}">
                <a16:creationId xmlns:a16="http://schemas.microsoft.com/office/drawing/2014/main" id="{74567552-1613-7BE4-8335-0F477F934CCB}"/>
              </a:ext>
            </a:extLst>
          </p:cNvPr>
          <p:cNvSpPr>
            <a:spLocks noGrp="1"/>
          </p:cNvSpPr>
          <p:nvPr>
            <p:ph idx="1"/>
          </p:nvPr>
        </p:nvSpPr>
        <p:spPr/>
        <p:txBody>
          <a:bodyPr/>
          <a:lstStyle/>
          <a:p>
            <a:r>
              <a:rPr lang="en-US" dirty="0"/>
              <a:t>When there are patches available for installation, you can enable the toggle to detect this risk, specify the risk level, and specify the number of days after which the risk is triggered</a:t>
            </a:r>
          </a:p>
        </p:txBody>
      </p:sp>
      <p:pic>
        <p:nvPicPr>
          <p:cNvPr id="5" name="Picture 4">
            <a:extLst>
              <a:ext uri="{FF2B5EF4-FFF2-40B4-BE49-F238E27FC236}">
                <a16:creationId xmlns:a16="http://schemas.microsoft.com/office/drawing/2014/main" id="{F0241CEC-DC53-0151-8E41-9872268BB702}"/>
              </a:ext>
            </a:extLst>
          </p:cNvPr>
          <p:cNvPicPr>
            <a:picLocks noChangeAspect="1"/>
          </p:cNvPicPr>
          <p:nvPr/>
        </p:nvPicPr>
        <p:blipFill>
          <a:blip r:embed="rId2"/>
          <a:stretch>
            <a:fillRect/>
          </a:stretch>
        </p:blipFill>
        <p:spPr>
          <a:xfrm>
            <a:off x="1481863" y="2456709"/>
            <a:ext cx="7214745" cy="3864674"/>
          </a:xfrm>
          <a:prstGeom prst="rect">
            <a:avLst/>
          </a:prstGeom>
        </p:spPr>
      </p:pic>
      <p:pic>
        <p:nvPicPr>
          <p:cNvPr id="7" name="Picture 6">
            <a:extLst>
              <a:ext uri="{FF2B5EF4-FFF2-40B4-BE49-F238E27FC236}">
                <a16:creationId xmlns:a16="http://schemas.microsoft.com/office/drawing/2014/main" id="{7EBF36FA-0DCA-CE9E-89A9-0487FF1A815E}"/>
              </a:ext>
            </a:extLst>
          </p:cNvPr>
          <p:cNvPicPr>
            <a:picLocks noChangeAspect="1"/>
          </p:cNvPicPr>
          <p:nvPr/>
        </p:nvPicPr>
        <p:blipFill>
          <a:blip r:embed="rId3"/>
          <a:stretch>
            <a:fillRect/>
          </a:stretch>
        </p:blipFill>
        <p:spPr>
          <a:xfrm>
            <a:off x="8023419" y="5789462"/>
            <a:ext cx="3803601" cy="918110"/>
          </a:xfrm>
          <a:prstGeom prst="rect">
            <a:avLst/>
          </a:prstGeom>
        </p:spPr>
      </p:pic>
    </p:spTree>
    <p:extLst>
      <p:ext uri="{BB962C8B-B14F-4D97-AF65-F5344CB8AC3E}">
        <p14:creationId xmlns:p14="http://schemas.microsoft.com/office/powerpoint/2010/main" val="223571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A073-04DC-4096-854D-D20545F5C0B6}"/>
              </a:ext>
            </a:extLst>
          </p:cNvPr>
          <p:cNvSpPr>
            <a:spLocks noGrp="1"/>
          </p:cNvSpPr>
          <p:nvPr>
            <p:ph type="title"/>
          </p:nvPr>
        </p:nvSpPr>
        <p:spPr/>
        <p:txBody>
          <a:bodyPr/>
          <a:lstStyle/>
          <a:p>
            <a:r>
              <a:rPr lang="en-US" dirty="0"/>
              <a:t>Company Risk</a:t>
            </a:r>
          </a:p>
        </p:txBody>
      </p:sp>
      <p:sp>
        <p:nvSpPr>
          <p:cNvPr id="3" name="Content Placeholder 2">
            <a:extLst>
              <a:ext uri="{FF2B5EF4-FFF2-40B4-BE49-F238E27FC236}">
                <a16:creationId xmlns:a16="http://schemas.microsoft.com/office/drawing/2014/main" id="{3F409F95-6D5D-46DE-BCE3-11B7DC7B78AF}"/>
              </a:ext>
            </a:extLst>
          </p:cNvPr>
          <p:cNvSpPr>
            <a:spLocks noGrp="1"/>
          </p:cNvSpPr>
          <p:nvPr>
            <p:ph idx="1"/>
          </p:nvPr>
        </p:nvSpPr>
        <p:spPr/>
        <p:txBody>
          <a:bodyPr/>
          <a:lstStyle/>
          <a:p>
            <a:r>
              <a:rPr lang="en-US" dirty="0"/>
              <a:t>The Company Risk tile on the dashboard shows the number of computers in the network with an assigned risk level</a:t>
            </a:r>
          </a:p>
          <a:p>
            <a:r>
              <a:rPr lang="en-US" dirty="0"/>
              <a:t>The graph shows computers with no risk and computers with different levels of risks</a:t>
            </a:r>
          </a:p>
          <a:p>
            <a:endParaRPr lang="en-US" dirty="0"/>
          </a:p>
        </p:txBody>
      </p:sp>
      <p:pic>
        <p:nvPicPr>
          <p:cNvPr id="6" name="Picture 5">
            <a:extLst>
              <a:ext uri="{FF2B5EF4-FFF2-40B4-BE49-F238E27FC236}">
                <a16:creationId xmlns:a16="http://schemas.microsoft.com/office/drawing/2014/main" id="{271913E1-D67D-C15E-1346-A2A76E49B1F6}"/>
              </a:ext>
            </a:extLst>
          </p:cNvPr>
          <p:cNvPicPr>
            <a:picLocks noChangeAspect="1"/>
          </p:cNvPicPr>
          <p:nvPr/>
        </p:nvPicPr>
        <p:blipFill>
          <a:blip r:embed="rId2"/>
          <a:stretch>
            <a:fillRect/>
          </a:stretch>
        </p:blipFill>
        <p:spPr>
          <a:xfrm>
            <a:off x="3664152" y="3110943"/>
            <a:ext cx="4863695" cy="2424695"/>
          </a:xfrm>
          <a:prstGeom prst="rect">
            <a:avLst/>
          </a:prstGeom>
        </p:spPr>
      </p:pic>
    </p:spTree>
    <p:extLst>
      <p:ext uri="{BB962C8B-B14F-4D97-AF65-F5344CB8AC3E}">
        <p14:creationId xmlns:p14="http://schemas.microsoft.com/office/powerpoint/2010/main" val="409515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tchGuard">
  <a:themeElements>
    <a:clrScheme name="WatchGuard">
      <a:dk1>
        <a:sysClr val="windowText" lastClr="000000"/>
      </a:dk1>
      <a:lt1>
        <a:sysClr val="window" lastClr="FFFFFF"/>
      </a:lt1>
      <a:dk2>
        <a:srgbClr val="000000"/>
      </a:dk2>
      <a:lt2>
        <a:srgbClr val="E9E5DC"/>
      </a:lt2>
      <a:accent1>
        <a:srgbClr val="F89829"/>
      </a:accent1>
      <a:accent2>
        <a:srgbClr val="FF0000"/>
      </a:accent2>
      <a:accent3>
        <a:srgbClr val="A28E6A"/>
      </a:accent3>
      <a:accent4>
        <a:srgbClr val="956251"/>
      </a:accent4>
      <a:accent5>
        <a:srgbClr val="918485"/>
      </a:accent5>
      <a:accent6>
        <a:srgbClr val="855D5D"/>
      </a:accent6>
      <a:hlink>
        <a:srgbClr val="FF0000"/>
      </a:hlink>
      <a:folHlink>
        <a:srgbClr val="FF0000"/>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spDef>
      <a:spPr>
        <a:noFill/>
        <a:ln w="38100">
          <a:solidFill>
            <a:schemeClr val="accent2"/>
          </a:solidFill>
        </a:ln>
      </a:spPr>
      <a:bodyPr rtlCol="0" anchor="ctr"/>
      <a:lstStyle>
        <a:defPPr algn="ctr">
          <a:defRPr dirty="0">
            <a:latin typeface="Open Sans" panose="020B0606030504020204" pitchFamily="34" charset="0"/>
            <a:ea typeface="Open Sans" panose="020B0606030504020204" pitchFamily="34" charset="0"/>
            <a:cs typeface="Open Sans" panose="020B0606030504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82D71096-A53A-4985-8E7F-EA3A0C952920}" vid="{72EEFD11-0377-4CDC-9019-0027D75D31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Training PPT Template rev 4-21 (1)</Template>
  <TotalTime>10561</TotalTime>
  <Words>1838</Words>
  <Application>Microsoft Office PowerPoint</Application>
  <PresentationFormat>Widescreen</PresentationFormat>
  <Paragraphs>229</Paragraphs>
  <Slides>45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Courier New</vt:lpstr>
      <vt:lpstr>Geneva</vt:lpstr>
      <vt:lpstr>Open Sans</vt:lpstr>
      <vt:lpstr>Wingdings</vt:lpstr>
      <vt:lpstr>WatchGuard</vt:lpstr>
      <vt:lpstr>Introduction to Aether 14</vt:lpstr>
      <vt:lpstr>Overview</vt:lpstr>
      <vt:lpstr>Release Summary </vt:lpstr>
      <vt:lpstr>Risks</vt:lpstr>
      <vt:lpstr>Risks Dashboard</vt:lpstr>
      <vt:lpstr>Risk Assessment</vt:lpstr>
      <vt:lpstr>Configure Risk Settings</vt:lpstr>
      <vt:lpstr>Critical Patches Pending Installation Risk</vt:lpstr>
      <vt:lpstr>Company Risk</vt:lpstr>
      <vt:lpstr>Risk Trend</vt:lpstr>
      <vt:lpstr>Detected Risks</vt:lpstr>
      <vt:lpstr>Computers at Risk</vt:lpstr>
      <vt:lpstr>Computer Risk on the Computer Details Page</vt:lpstr>
      <vt:lpstr>Mobile Device Details Tab</vt:lpstr>
      <vt:lpstr>Risks List</vt:lpstr>
      <vt:lpstr>Add Lists</vt:lpstr>
      <vt:lpstr>Risks in the Executive Report</vt:lpstr>
      <vt:lpstr>Computer Maintenance</vt:lpstr>
      <vt:lpstr>Automatic Deletion of Computers</vt:lpstr>
      <vt:lpstr>Identify Computers with a Filter</vt:lpstr>
      <vt:lpstr>Delete Computers from the Console</vt:lpstr>
      <vt:lpstr>Patch Management Updates</vt:lpstr>
      <vt:lpstr>Available Patches Trend</vt:lpstr>
      <vt:lpstr>Available Patches Trend </vt:lpstr>
      <vt:lpstr> Delay Restart for Patch Management Tasks</vt:lpstr>
      <vt:lpstr>Tasks</vt:lpstr>
      <vt:lpstr>Filter and Export Tasks List</vt:lpstr>
      <vt:lpstr>Copy Task Recipients</vt:lpstr>
      <vt:lpstr>Tasks Filter by Status</vt:lpstr>
      <vt:lpstr>Integration with Active Directory</vt:lpstr>
      <vt:lpstr>Integration with Active Directory</vt:lpstr>
      <vt:lpstr>Integration with Active Directory</vt:lpstr>
      <vt:lpstr>Last Seen in Active Directory</vt:lpstr>
      <vt:lpstr>Remote Installation with Active Directory</vt:lpstr>
      <vt:lpstr>Other Enhancements</vt:lpstr>
      <vt:lpstr>Visualize Infected Devices – Source IP Address</vt:lpstr>
      <vt:lpstr>Reduced Export and Reports</vt:lpstr>
      <vt:lpstr>Filters Search</vt:lpstr>
      <vt:lpstr>Updated Linux Support </vt:lpstr>
      <vt:lpstr>Updated macOS Support </vt:lpstr>
      <vt:lpstr>Secure VPN for Endpoint Enforcement (macOS)</vt:lpstr>
      <vt:lpstr>Improvements to Anti-Tampering</vt:lpstr>
      <vt:lpstr>Windows Filtering Platform</vt:lpstr>
      <vt:lpstr>Windows Security Center — Windows 11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Aether 14</dc:title>
  <dc:creator>Nicole Santos</dc:creator>
  <cp:lastModifiedBy>Laura Adams</cp:lastModifiedBy>
  <cp:revision>348</cp:revision>
  <dcterms:created xsi:type="dcterms:W3CDTF">2021-10-28T20:13:45Z</dcterms:created>
  <dcterms:modified xsi:type="dcterms:W3CDTF">2023-02-21T17:23:00Z</dcterms:modified>
</cp:coreProperties>
</file>