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7"/>
  </p:notesMasterIdLst>
  <p:handoutMasterIdLst>
    <p:handoutMasterId r:id="rId68"/>
  </p:handoutMasterIdLst>
  <p:sldIdLst>
    <p:sldId id="425" r:id="rId2"/>
    <p:sldId id="442" r:id="rId3"/>
    <p:sldId id="584" r:id="rId4"/>
    <p:sldId id="638" r:id="rId5"/>
    <p:sldId id="629" r:id="rId6"/>
    <p:sldId id="632" r:id="rId7"/>
    <p:sldId id="633" r:id="rId8"/>
    <p:sldId id="659" r:id="rId9"/>
    <p:sldId id="660" r:id="rId10"/>
    <p:sldId id="626" r:id="rId11"/>
    <p:sldId id="631" r:id="rId12"/>
    <p:sldId id="635" r:id="rId13"/>
    <p:sldId id="658" r:id="rId14"/>
    <p:sldId id="645" r:id="rId15"/>
    <p:sldId id="634" r:id="rId16"/>
    <p:sldId id="624" r:id="rId17"/>
    <p:sldId id="627" r:id="rId18"/>
    <p:sldId id="671" r:id="rId19"/>
    <p:sldId id="672" r:id="rId20"/>
    <p:sldId id="661" r:id="rId21"/>
    <p:sldId id="653" r:id="rId22"/>
    <p:sldId id="608" r:id="rId23"/>
    <p:sldId id="644" r:id="rId24"/>
    <p:sldId id="610" r:id="rId25"/>
    <p:sldId id="614" r:id="rId26"/>
    <p:sldId id="611" r:id="rId27"/>
    <p:sldId id="615" r:id="rId28"/>
    <p:sldId id="612" r:id="rId29"/>
    <p:sldId id="616" r:id="rId30"/>
    <p:sldId id="618" r:id="rId31"/>
    <p:sldId id="646" r:id="rId32"/>
    <p:sldId id="605" r:id="rId33"/>
    <p:sldId id="639" r:id="rId34"/>
    <p:sldId id="597" r:id="rId35"/>
    <p:sldId id="622" r:id="rId36"/>
    <p:sldId id="640" r:id="rId37"/>
    <p:sldId id="598" r:id="rId38"/>
    <p:sldId id="655" r:id="rId39"/>
    <p:sldId id="642" r:id="rId40"/>
    <p:sldId id="667" r:id="rId41"/>
    <p:sldId id="668" r:id="rId42"/>
    <p:sldId id="647" r:id="rId43"/>
    <p:sldId id="619" r:id="rId44"/>
    <p:sldId id="641" r:id="rId45"/>
    <p:sldId id="657" r:id="rId46"/>
    <p:sldId id="599" r:id="rId47"/>
    <p:sldId id="621" r:id="rId48"/>
    <p:sldId id="656" r:id="rId49"/>
    <p:sldId id="652" r:id="rId50"/>
    <p:sldId id="606" r:id="rId51"/>
    <p:sldId id="651" r:id="rId52"/>
    <p:sldId id="664" r:id="rId53"/>
    <p:sldId id="663" r:id="rId54"/>
    <p:sldId id="665" r:id="rId55"/>
    <p:sldId id="643" r:id="rId56"/>
    <p:sldId id="602" r:id="rId57"/>
    <p:sldId id="650" r:id="rId58"/>
    <p:sldId id="603" r:id="rId59"/>
    <p:sldId id="604" r:id="rId60"/>
    <p:sldId id="654" r:id="rId61"/>
    <p:sldId id="662" r:id="rId62"/>
    <p:sldId id="669" r:id="rId63"/>
    <p:sldId id="673" r:id="rId64"/>
    <p:sldId id="666" r:id="rId65"/>
    <p:sldId id="580"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OjMyP10GR3njMkHFyjMHA==" hashData="qSHU94W9rxzQNb+GUaayPIoAi8Qp0WT19KLPwtq5erpEcsZwfkxVl/wwQ29pPTfmeHrBXssmmCrjiCfo11e5P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40CA2C-D7A0-3D58-8479-1BBDF7BAD914}" name="Nicole Santos" initials="NS" userId="S::Nicole.Santos@watchguard.com::af2f4233-8509-4275-a895-0a226add0c71" providerId="AD"/>
  <p188:author id="{99F2A84F-138A-FC99-42FF-75BEEBEEAAF7}" name="David Busby" initials="DB" userId="S::David.Busby@watchguard.com::d8188d8b-8ff3-481e-a091-7364ed90ca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660700"/>
    <a:srgbClr val="9910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6283" autoAdjust="0"/>
  </p:normalViewPr>
  <p:slideViewPr>
    <p:cSldViewPr snapToGrid="0" snapToObjects="1">
      <p:cViewPr varScale="1">
        <p:scale>
          <a:sx n="62" d="100"/>
          <a:sy n="62" d="100"/>
        </p:scale>
        <p:origin x="608" y="56"/>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10/25/2022</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10/25/2022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2022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607595" y="1130968"/>
            <a:ext cx="2182135"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ext and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7" name="Picture Placeholder 2">
            <a:extLst>
              <a:ext uri="{FF2B5EF4-FFF2-40B4-BE49-F238E27FC236}">
                <a16:creationId xmlns:a16="http://schemas.microsoft.com/office/drawing/2014/main" id="{CABCA7C5-B296-461D-9F4E-DD4495A89BBB}"/>
              </a:ext>
            </a:extLst>
          </p:cNvPr>
          <p:cNvSpPr>
            <a:spLocks noGrp="1"/>
          </p:cNvSpPr>
          <p:nvPr>
            <p:ph type="pic" sz="quarter" idx="10"/>
          </p:nvPr>
        </p:nvSpPr>
        <p:spPr>
          <a:xfrm>
            <a:off x="6195793" y="1322362"/>
            <a:ext cx="5662079" cy="5092506"/>
          </a:xfrm>
          <a:ln w="12700">
            <a:solidFill>
              <a:srgbClr val="ACACAC"/>
            </a:solidFill>
          </a:ln>
        </p:spPr>
        <p:txBody>
          <a:bodyPr/>
          <a:lstStyle/>
          <a:p>
            <a:r>
              <a:rPr lang="en-US" dirty="0"/>
              <a:t>Click icon to add picture</a:t>
            </a:r>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2022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609600" y="274643"/>
            <a:ext cx="7404101" cy="674687"/>
          </a:xfrm>
        </p:spPr>
        <p:txBody>
          <a:bodyPr/>
          <a:lstStyle>
            <a:lvl1pPr>
              <a:defRPr sz="3600"/>
            </a:lvl1pPr>
          </a:lstStyle>
          <a:p>
            <a:r>
              <a:rPr lang="en-US" dirty="0"/>
              <a:t>Click to add Title</a:t>
            </a:r>
          </a:p>
        </p:txBody>
      </p:sp>
      <p:sp>
        <p:nvSpPr>
          <p:cNvPr id="11" name="Content Placeholder 2"/>
          <p:cNvSpPr>
            <a:spLocks noGrp="1"/>
          </p:cNvSpPr>
          <p:nvPr>
            <p:ph idx="1" hasCustomPrompt="1"/>
          </p:nvPr>
        </p:nvSpPr>
        <p:spPr>
          <a:xfrm>
            <a:off x="609600" y="1070919"/>
            <a:ext cx="7404101" cy="5696712"/>
          </a:xfrm>
        </p:spPr>
        <p:txBody>
          <a:bodyPr anchor="t" anchorCtr="0"/>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510696" y="5961839"/>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10;&#10;Description automatically generated">
            <a:extLst>
              <a:ext uri="{FF2B5EF4-FFF2-40B4-BE49-F238E27FC236}">
                <a16:creationId xmlns:a16="http://schemas.microsoft.com/office/drawing/2014/main" id="{500643C9-6ACF-4A4A-9ED0-42334EB89937}"/>
              </a:ext>
            </a:extLst>
          </p:cNvPr>
          <p:cNvPicPr>
            <a:picLocks noChangeAspect="1"/>
          </p:cNvPicPr>
          <p:nvPr userDrawn="1"/>
        </p:nvPicPr>
        <p:blipFill>
          <a:blip r:embed="rId4"/>
          <a:stretch>
            <a:fillRect/>
          </a:stretch>
        </p:blipFill>
        <p:spPr>
          <a:xfrm>
            <a:off x="10917863" y="6310431"/>
            <a:ext cx="1188545" cy="457200"/>
          </a:xfrm>
          <a:prstGeom prst="rect">
            <a:avLst/>
          </a:prstGeom>
        </p:spPr>
      </p:pic>
    </p:spTree>
    <p:extLst>
      <p:ext uri="{BB962C8B-B14F-4D97-AF65-F5344CB8AC3E}">
        <p14:creationId xmlns:p14="http://schemas.microsoft.com/office/powerpoint/2010/main" val="269134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subTnLst>
                                    <p:animClr clrSpc="rgb" dir="cw">
                                      <p:cBhvr override="childStyle">
                                        <p:cTn dur="1" fill="hold" display="0" masterRel="nextClick" afterEffect="1"/>
                                        <p:tgtEl>
                                          <p:spTgt spid="12">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subTnLst>
                                    <p:animClr clrSpc="rgb" dir="cw">
                                      <p:cBhvr override="childStyle">
                                        <p:cTn dur="1" fill="hold" display="0" masterRel="nextClick" afterEffect="1"/>
                                        <p:tgtEl>
                                          <p:spTgt spid="12">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140715" y="1322361"/>
            <a:ext cx="8894228" cy="5003003"/>
          </a:xfrm>
          <a:ln w="12700">
            <a:solidFill>
              <a:srgbClr val="ACACAC"/>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9125713" y="1322361"/>
            <a:ext cx="2920878" cy="5380443"/>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subTnLst>
                                    <p:animClr clrSpc="rgb" dir="cw">
                                      <p:cBhvr override="childStyle">
                                        <p:cTn dur="1" fill="hold" display="0" masterRel="nextClick" afterEffect="1"/>
                                        <p:tgtEl>
                                          <p:spTgt spid="13">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subTnLst>
                                    <p:animClr clrSpc="rgb" dir="cw">
                                      <p:cBhvr override="childStyle">
                                        <p:cTn dur="1" fill="hold" display="0" masterRel="nextClick" afterEffect="1"/>
                                        <p:tgtEl>
                                          <p:spTgt spid="13">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subTnLst>
                                    <p:animClr clrSpc="rgb" dir="cw">
                                      <p:cBhvr override="childStyle">
                                        <p:cTn dur="1" fill="hold" display="0" masterRel="nextClick" afterEffect="1"/>
                                        <p:tgtEl>
                                          <p:spTgt spid="13">
                                            <p:txEl>
                                              <p:pRg st="3" end="3"/>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ext and Picture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3" name="Picture Placeholder 2">
            <a:extLst>
              <a:ext uri="{FF2B5EF4-FFF2-40B4-BE49-F238E27FC236}">
                <a16:creationId xmlns:a16="http://schemas.microsoft.com/office/drawing/2014/main" id="{F4375F0B-301C-4690-8E9E-AC18F29A1F51}"/>
              </a:ext>
            </a:extLst>
          </p:cNvPr>
          <p:cNvSpPr>
            <a:spLocks noGrp="1"/>
          </p:cNvSpPr>
          <p:nvPr>
            <p:ph type="pic" sz="quarter" idx="10"/>
          </p:nvPr>
        </p:nvSpPr>
        <p:spPr>
          <a:xfrm>
            <a:off x="6195793" y="1322362"/>
            <a:ext cx="5662079" cy="5092506"/>
          </a:xfrm>
          <a:ln w="12700">
            <a:solidFill>
              <a:srgbClr val="ACACAC"/>
            </a:solidFill>
          </a:ln>
        </p:spPr>
        <p:txBody>
          <a:bodyPr/>
          <a:lstStyle/>
          <a:p>
            <a:r>
              <a:rPr lang="en-US" dirty="0"/>
              <a:t>Click icon to add picture</a:t>
            </a:r>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1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2790825" cy="646331"/>
          </a:xfrm>
          <a:solidFill>
            <a:srgbClr val="000000">
              <a:alpha val="69804"/>
            </a:srgbClr>
          </a:solidFill>
        </p:spPr>
        <p:txBody>
          <a:bodyPr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3" r:id="rId12"/>
    <p:sldLayoutId id="2147483678" r:id="rId13"/>
    <p:sldLayoutId id="2147483679" r:id="rId14"/>
    <p:sldLayoutId id="2147483687" r:id="rId15"/>
    <p:sldLayoutId id="2147483680" r:id="rId16"/>
    <p:sldLayoutId id="2147483711" r:id="rId17"/>
    <p:sldLayoutId id="2147483717" r:id="rId18"/>
    <p:sldLayoutId id="214748371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Arial"/>
        <a:buChar char="•"/>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Arial"/>
        <a:buChar char="•"/>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Arial"/>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pandasecurity.com/rfiles/enterprise/solutions/adaptivedefense/latest/ADAPTIVEDEFENSE360oAP-guide-EN.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info.pandasecurity.com/aether/?product=AD360&amp;lang=en"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33.xml"/><Relationship Id="rId7" Type="http://schemas.openxmlformats.org/officeDocument/2006/relationships/slide" Target="slide39.xml"/><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slide" Target="slide49.xml"/><Relationship Id="rId5" Type="http://schemas.openxmlformats.org/officeDocument/2006/relationships/slide" Target="slide44.xml"/><Relationship Id="rId4" Type="http://schemas.openxmlformats.org/officeDocument/2006/relationships/slide" Target="slide3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watchguard.com/help/docs/help-center/en-us/Content/en-US/Fireware/services/tdr/tdr_host_sensor_enforcement_configure.html"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https://www.pandasecurity.com/en/support/card?id=70003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pandasecurity.com/rfiles/enterprise/solutions/adaptivedefense/latest/ADAPTIVEDEFENSE360oAP-guide-EN.pdf"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644170"/>
            <a:ext cx="6800051" cy="1569660"/>
          </a:xfrm>
        </p:spPr>
        <p:txBody>
          <a:bodyPr/>
          <a:lstStyle/>
          <a:p>
            <a:r>
              <a:rPr lang="en-US" dirty="0"/>
              <a:t>Introduction to </a:t>
            </a:r>
            <a:r>
              <a:rPr lang="en-US" dirty="0" err="1"/>
              <a:t>Aether</a:t>
            </a:r>
            <a:r>
              <a:rPr lang="en-US" dirty="0"/>
              <a:t> 13</a:t>
            </a:r>
          </a:p>
        </p:txBody>
      </p:sp>
      <p:sp>
        <p:nvSpPr>
          <p:cNvPr id="4" name="TextBox 3">
            <a:extLst>
              <a:ext uri="{FF2B5EF4-FFF2-40B4-BE49-F238E27FC236}">
                <a16:creationId xmlns:a16="http://schemas.microsoft.com/office/drawing/2014/main" id="{D1C6C22F-2B84-42D9-99E5-5ED8FFDF3002}"/>
              </a:ext>
            </a:extLst>
          </p:cNvPr>
          <p:cNvSpPr txBox="1"/>
          <p:nvPr/>
        </p:nvSpPr>
        <p:spPr>
          <a:xfrm>
            <a:off x="8573032" y="6202154"/>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General Availability: 10 May 2022</a:t>
            </a:r>
          </a:p>
        </p:txBody>
      </p:sp>
    </p:spTree>
    <p:extLst>
      <p:ext uri="{BB962C8B-B14F-4D97-AF65-F5344CB8AC3E}">
        <p14:creationId xmlns:p14="http://schemas.microsoft.com/office/powerpoint/2010/main" val="40048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3CBF3-F396-4129-A0DD-9F19E6B4DDD5}"/>
              </a:ext>
            </a:extLst>
          </p:cNvPr>
          <p:cNvSpPr>
            <a:spLocks noGrp="1"/>
          </p:cNvSpPr>
          <p:nvPr>
            <p:ph type="title"/>
          </p:nvPr>
        </p:nvSpPr>
        <p:spPr/>
        <p:txBody>
          <a:bodyPr/>
          <a:lstStyle/>
          <a:p>
            <a:r>
              <a:rPr lang="en-US" dirty="0"/>
              <a:t>Apple Push Certificates</a:t>
            </a:r>
          </a:p>
        </p:txBody>
      </p:sp>
      <p:sp>
        <p:nvSpPr>
          <p:cNvPr id="3" name="Content Placeholder 2">
            <a:extLst>
              <a:ext uri="{FF2B5EF4-FFF2-40B4-BE49-F238E27FC236}">
                <a16:creationId xmlns:a16="http://schemas.microsoft.com/office/drawing/2014/main" id="{642AB832-5850-49CA-A19E-F4273B53B6B2}"/>
              </a:ext>
            </a:extLst>
          </p:cNvPr>
          <p:cNvSpPr>
            <a:spLocks noGrp="1"/>
          </p:cNvSpPr>
          <p:nvPr>
            <p:ph idx="1"/>
          </p:nvPr>
        </p:nvSpPr>
        <p:spPr/>
        <p:txBody>
          <a:bodyPr/>
          <a:lstStyle/>
          <a:p>
            <a:r>
              <a:rPr lang="en-US" dirty="0"/>
              <a:t>Integration with the </a:t>
            </a:r>
            <a:r>
              <a:rPr lang="en-US" dirty="0" err="1"/>
              <a:t>Aether</a:t>
            </a:r>
            <a:r>
              <a:rPr lang="en-US" dirty="0"/>
              <a:t> MDM solution enables additional features such as wipe and lock, as well as access to the software inventory on the device</a:t>
            </a:r>
          </a:p>
          <a:p>
            <a:r>
              <a:rPr lang="en-US" dirty="0"/>
              <a:t>Before you add an iOS device, you must configure the software to use Apple’s Push Notification service</a:t>
            </a:r>
          </a:p>
          <a:p>
            <a:pPr lvl="1"/>
            <a:r>
              <a:rPr lang="en-US" dirty="0"/>
              <a:t>The certificate establishes a trusted connection between the iOS devices and the organization domain</a:t>
            </a:r>
          </a:p>
          <a:p>
            <a:pPr lvl="1"/>
            <a:r>
              <a:rPr lang="en-US" dirty="0"/>
              <a:t>You need an Apple push certificate for each Panda account</a:t>
            </a:r>
          </a:p>
          <a:p>
            <a:pPr lvl="1"/>
            <a:r>
              <a:rPr lang="en-US" dirty="0"/>
              <a:t>Apple push certificates expire annually</a:t>
            </a:r>
          </a:p>
          <a:p>
            <a:endParaRPr lang="en-US" dirty="0"/>
          </a:p>
          <a:p>
            <a:endParaRPr lang="en-US" dirty="0"/>
          </a:p>
        </p:txBody>
      </p:sp>
    </p:spTree>
    <p:extLst>
      <p:ext uri="{BB962C8B-B14F-4D97-AF65-F5344CB8AC3E}">
        <p14:creationId xmlns:p14="http://schemas.microsoft.com/office/powerpoint/2010/main" val="75305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87E1EC-F40D-4C88-8EA6-03DA266A688C}"/>
              </a:ext>
            </a:extLst>
          </p:cNvPr>
          <p:cNvPicPr>
            <a:picLocks noChangeAspect="1"/>
          </p:cNvPicPr>
          <p:nvPr/>
        </p:nvPicPr>
        <p:blipFill>
          <a:blip r:embed="rId2"/>
          <a:stretch>
            <a:fillRect/>
          </a:stretch>
        </p:blipFill>
        <p:spPr>
          <a:xfrm>
            <a:off x="8447409" y="1742741"/>
            <a:ext cx="2792669" cy="2121989"/>
          </a:xfrm>
          <a:prstGeom prst="rect">
            <a:avLst/>
          </a:prstGeom>
        </p:spPr>
      </p:pic>
      <p:sp>
        <p:nvSpPr>
          <p:cNvPr id="2" name="Title 1">
            <a:extLst>
              <a:ext uri="{FF2B5EF4-FFF2-40B4-BE49-F238E27FC236}">
                <a16:creationId xmlns:a16="http://schemas.microsoft.com/office/drawing/2014/main" id="{75493EAF-6934-433D-8E88-80B281EB6386}"/>
              </a:ext>
            </a:extLst>
          </p:cNvPr>
          <p:cNvSpPr>
            <a:spLocks noGrp="1"/>
          </p:cNvSpPr>
          <p:nvPr>
            <p:ph type="title"/>
          </p:nvPr>
        </p:nvSpPr>
        <p:spPr/>
        <p:txBody>
          <a:bodyPr/>
          <a:lstStyle/>
          <a:p>
            <a:r>
              <a:rPr lang="en-US" dirty="0"/>
              <a:t>Install Client App – </a:t>
            </a:r>
            <a:r>
              <a:rPr lang="en-US" dirty="0" err="1"/>
              <a:t>Aether</a:t>
            </a:r>
            <a:r>
              <a:rPr lang="en-US" dirty="0"/>
              <a:t> MDM Integration (Recommended)</a:t>
            </a:r>
          </a:p>
        </p:txBody>
      </p:sp>
      <p:sp>
        <p:nvSpPr>
          <p:cNvPr id="3" name="Content Placeholder 2">
            <a:extLst>
              <a:ext uri="{FF2B5EF4-FFF2-40B4-BE49-F238E27FC236}">
                <a16:creationId xmlns:a16="http://schemas.microsoft.com/office/drawing/2014/main" id="{8B1E94CA-D6BC-4A60-83EB-15731B29F74E}"/>
              </a:ext>
            </a:extLst>
          </p:cNvPr>
          <p:cNvSpPr>
            <a:spLocks noGrp="1"/>
          </p:cNvSpPr>
          <p:nvPr>
            <p:ph idx="1"/>
          </p:nvPr>
        </p:nvSpPr>
        <p:spPr/>
        <p:txBody>
          <a:bodyPr/>
          <a:lstStyle/>
          <a:p>
            <a:r>
              <a:rPr lang="en-US" dirty="0"/>
              <a:t>To install the client app integrated with the </a:t>
            </a:r>
            <a:r>
              <a:rPr lang="en-US" dirty="0" err="1"/>
              <a:t>Aether</a:t>
            </a:r>
            <a:r>
              <a:rPr lang="en-US" dirty="0"/>
              <a:t> MDM solution:</a:t>
            </a:r>
          </a:p>
          <a:p>
            <a:pPr marL="742950" lvl="1" indent="-457200">
              <a:buFont typeface="+mj-lt"/>
              <a:buAutoNum type="arabicPeriod"/>
            </a:pPr>
            <a:r>
              <a:rPr lang="en-US" dirty="0"/>
              <a:t>On the </a:t>
            </a:r>
            <a:r>
              <a:rPr lang="en-US" b="1" dirty="0"/>
              <a:t>Computers</a:t>
            </a:r>
            <a:r>
              <a:rPr lang="en-US" dirty="0"/>
              <a:t> page, click </a:t>
            </a:r>
            <a:r>
              <a:rPr lang="en-US" b="1" dirty="0"/>
              <a:t>Add Computer</a:t>
            </a:r>
          </a:p>
          <a:p>
            <a:pPr marL="742950" lvl="1" indent="-457200">
              <a:buFont typeface="+mj-lt"/>
              <a:buAutoNum type="arabicPeriod"/>
            </a:pPr>
            <a:r>
              <a:rPr lang="en-US" dirty="0"/>
              <a:t>Click </a:t>
            </a:r>
            <a:r>
              <a:rPr lang="en-US" b="1" dirty="0"/>
              <a:t>iOS</a:t>
            </a:r>
          </a:p>
          <a:p>
            <a:pPr marL="742950" lvl="1" indent="-457200">
              <a:buFont typeface="+mj-lt"/>
              <a:buAutoNum type="arabicPeriod"/>
            </a:pPr>
            <a:r>
              <a:rPr lang="en-US" dirty="0"/>
              <a:t>Download the certificate signing request (CSR)</a:t>
            </a:r>
          </a:p>
          <a:p>
            <a:pPr marL="742950" lvl="1" indent="-457200">
              <a:buFont typeface="+mj-lt"/>
              <a:buAutoNum type="arabicPeriod"/>
            </a:pPr>
            <a:r>
              <a:rPr lang="en-US" dirty="0"/>
              <a:t>Upload the CSR file to the Apple Push Certificates</a:t>
            </a:r>
            <a:br>
              <a:rPr lang="en-US" dirty="0"/>
            </a:br>
            <a:r>
              <a:rPr lang="en-US" dirty="0"/>
              <a:t>Portal</a:t>
            </a:r>
            <a:br>
              <a:rPr lang="en-US" dirty="0"/>
            </a:br>
            <a:r>
              <a:rPr lang="en-US" i="1" dirty="0"/>
              <a:t>You must have an Apple account to upload the CSR</a:t>
            </a:r>
          </a:p>
          <a:p>
            <a:pPr marL="742950" lvl="1" indent="-457200">
              <a:buFont typeface="+mj-lt"/>
              <a:buAutoNum type="arabicPeriod"/>
            </a:pPr>
            <a:r>
              <a:rPr lang="en-US" dirty="0"/>
              <a:t>Download your push certificate from the portal</a:t>
            </a:r>
          </a:p>
          <a:p>
            <a:pPr marL="742950" lvl="1" indent="-457200">
              <a:buFont typeface="+mj-lt"/>
              <a:buAutoNum type="arabicPeriod"/>
            </a:pPr>
            <a:r>
              <a:rPr lang="en-US" dirty="0"/>
              <a:t>Click </a:t>
            </a:r>
            <a:r>
              <a:rPr lang="en-US" b="1" dirty="0"/>
              <a:t>Select File </a:t>
            </a:r>
            <a:r>
              <a:rPr lang="en-US" dirty="0"/>
              <a:t>and select the certificate you downloaded</a:t>
            </a:r>
          </a:p>
          <a:p>
            <a:pPr marL="742950" lvl="1" indent="-457200">
              <a:buFont typeface="+mj-lt"/>
              <a:buAutoNum type="arabicPeriod"/>
            </a:pPr>
            <a:r>
              <a:rPr lang="en-US" dirty="0"/>
              <a:t>Click </a:t>
            </a:r>
            <a:r>
              <a:rPr lang="en-US" b="1" dirty="0"/>
              <a:t>Send</a:t>
            </a:r>
            <a:r>
              <a:rPr lang="en-US" dirty="0"/>
              <a:t> to upload it to the account</a:t>
            </a:r>
          </a:p>
          <a:p>
            <a:pPr marL="742950" lvl="1" indent="-457200">
              <a:buFont typeface="+mj-lt"/>
              <a:buAutoNum type="arabicPeriod" startAt="6"/>
            </a:pPr>
            <a:r>
              <a:rPr lang="en-US" dirty="0"/>
              <a:t>Click </a:t>
            </a:r>
            <a:r>
              <a:rPr lang="en-US" b="1" dirty="0"/>
              <a:t>Back</a:t>
            </a:r>
          </a:p>
          <a:p>
            <a:pPr marL="742950" lvl="1" indent="-457200">
              <a:buFont typeface="+mj-lt"/>
              <a:buAutoNum type="arabicPeriod" startAt="6"/>
            </a:pPr>
            <a:r>
              <a:rPr lang="en-US" dirty="0"/>
              <a:t>Scan the QR code or click </a:t>
            </a:r>
            <a:r>
              <a:rPr lang="en-US" b="1" dirty="0"/>
              <a:t>Apple Store </a:t>
            </a:r>
            <a:r>
              <a:rPr lang="en-US" dirty="0"/>
              <a:t>to install the app</a:t>
            </a:r>
          </a:p>
        </p:txBody>
      </p:sp>
      <p:pic>
        <p:nvPicPr>
          <p:cNvPr id="6" name="Picture 5">
            <a:extLst>
              <a:ext uri="{FF2B5EF4-FFF2-40B4-BE49-F238E27FC236}">
                <a16:creationId xmlns:a16="http://schemas.microsoft.com/office/drawing/2014/main" id="{EADCC5B9-7921-47A3-85C4-7A39E2BCEF9B}"/>
              </a:ext>
            </a:extLst>
          </p:cNvPr>
          <p:cNvPicPr>
            <a:picLocks noChangeAspect="1"/>
          </p:cNvPicPr>
          <p:nvPr/>
        </p:nvPicPr>
        <p:blipFill>
          <a:blip r:embed="rId3"/>
          <a:stretch>
            <a:fillRect/>
          </a:stretch>
        </p:blipFill>
        <p:spPr>
          <a:xfrm>
            <a:off x="7874289" y="2981233"/>
            <a:ext cx="2497482" cy="1766993"/>
          </a:xfrm>
          <a:prstGeom prst="rect">
            <a:avLst/>
          </a:prstGeom>
        </p:spPr>
      </p:pic>
    </p:spTree>
    <p:extLst>
      <p:ext uri="{BB962C8B-B14F-4D97-AF65-F5344CB8AC3E}">
        <p14:creationId xmlns:p14="http://schemas.microsoft.com/office/powerpoint/2010/main" val="110865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E8BE-25D3-4B27-95E1-3376FFE8D5BD}"/>
              </a:ext>
            </a:extLst>
          </p:cNvPr>
          <p:cNvSpPr>
            <a:spLocks noGrp="1"/>
          </p:cNvSpPr>
          <p:nvPr>
            <p:ph type="title"/>
          </p:nvPr>
        </p:nvSpPr>
        <p:spPr/>
        <p:txBody>
          <a:bodyPr/>
          <a:lstStyle/>
          <a:p>
            <a:r>
              <a:rPr lang="en-US" dirty="0"/>
              <a:t>Create an Apple Push Certificate</a:t>
            </a:r>
          </a:p>
        </p:txBody>
      </p:sp>
      <p:sp>
        <p:nvSpPr>
          <p:cNvPr id="3" name="Content Placeholder 2">
            <a:extLst>
              <a:ext uri="{FF2B5EF4-FFF2-40B4-BE49-F238E27FC236}">
                <a16:creationId xmlns:a16="http://schemas.microsoft.com/office/drawing/2014/main" id="{D28E78A8-F6B8-46D6-8C0C-FE32B4F4DA41}"/>
              </a:ext>
            </a:extLst>
          </p:cNvPr>
          <p:cNvSpPr>
            <a:spLocks noGrp="1"/>
          </p:cNvSpPr>
          <p:nvPr>
            <p:ph idx="1"/>
          </p:nvPr>
        </p:nvSpPr>
        <p:spPr/>
        <p:txBody>
          <a:bodyPr/>
          <a:lstStyle/>
          <a:p>
            <a:r>
              <a:rPr lang="en-US" dirty="0"/>
              <a:t>To create an Apple push certificate:</a:t>
            </a:r>
          </a:p>
          <a:p>
            <a:pPr marL="742950" lvl="1" indent="-457200">
              <a:buFont typeface="+mj-lt"/>
              <a:buAutoNum type="arabicPeriod"/>
            </a:pPr>
            <a:r>
              <a:rPr lang="en-US" dirty="0"/>
              <a:t>Log in to the Apple Push Certificates Portal</a:t>
            </a:r>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r>
              <a:rPr lang="en-US" dirty="0"/>
              <a:t>Click </a:t>
            </a:r>
            <a:r>
              <a:rPr lang="en-US" b="1" dirty="0"/>
              <a:t>Create a Certificate</a:t>
            </a:r>
          </a:p>
          <a:p>
            <a:pPr marL="742950" lvl="1" indent="-457200">
              <a:buFont typeface="+mj-lt"/>
              <a:buAutoNum type="arabicPeriod"/>
            </a:pPr>
            <a:r>
              <a:rPr lang="en-US" dirty="0"/>
              <a:t>Click </a:t>
            </a:r>
            <a:r>
              <a:rPr lang="en-US" b="1" dirty="0"/>
              <a:t>Choose File </a:t>
            </a:r>
            <a:r>
              <a:rPr lang="en-US" dirty="0"/>
              <a:t>and select the </a:t>
            </a:r>
            <a:br>
              <a:rPr lang="en-US" dirty="0"/>
            </a:br>
            <a:r>
              <a:rPr lang="en-US" dirty="0"/>
              <a:t>client app CSR file</a:t>
            </a:r>
          </a:p>
          <a:p>
            <a:pPr marL="742950" lvl="1" indent="-457200">
              <a:buFont typeface="+mj-lt"/>
              <a:buAutoNum type="arabicPeriod"/>
            </a:pPr>
            <a:r>
              <a:rPr lang="en-US" dirty="0"/>
              <a:t>Click </a:t>
            </a:r>
            <a:r>
              <a:rPr lang="en-US" b="1" dirty="0"/>
              <a:t>Upload</a:t>
            </a:r>
          </a:p>
          <a:p>
            <a:endParaRPr lang="en-US" dirty="0"/>
          </a:p>
        </p:txBody>
      </p:sp>
      <p:pic>
        <p:nvPicPr>
          <p:cNvPr id="6" name="Picture 5">
            <a:extLst>
              <a:ext uri="{FF2B5EF4-FFF2-40B4-BE49-F238E27FC236}">
                <a16:creationId xmlns:a16="http://schemas.microsoft.com/office/drawing/2014/main" id="{F0E65618-2481-42B4-97A6-12CBDE28CE77}"/>
              </a:ext>
            </a:extLst>
          </p:cNvPr>
          <p:cNvPicPr>
            <a:picLocks noChangeAspect="1"/>
          </p:cNvPicPr>
          <p:nvPr/>
        </p:nvPicPr>
        <p:blipFill>
          <a:blip r:embed="rId2"/>
          <a:stretch>
            <a:fillRect/>
          </a:stretch>
        </p:blipFill>
        <p:spPr>
          <a:xfrm>
            <a:off x="1897079" y="2251032"/>
            <a:ext cx="4304145" cy="1998353"/>
          </a:xfrm>
          <a:prstGeom prst="rect">
            <a:avLst/>
          </a:prstGeom>
        </p:spPr>
      </p:pic>
      <p:pic>
        <p:nvPicPr>
          <p:cNvPr id="9" name="Picture 8">
            <a:extLst>
              <a:ext uri="{FF2B5EF4-FFF2-40B4-BE49-F238E27FC236}">
                <a16:creationId xmlns:a16="http://schemas.microsoft.com/office/drawing/2014/main" id="{EE28CC9C-6513-4F96-8BC0-008FA9AD49FC}"/>
              </a:ext>
            </a:extLst>
          </p:cNvPr>
          <p:cNvPicPr>
            <a:picLocks noChangeAspect="1"/>
          </p:cNvPicPr>
          <p:nvPr/>
        </p:nvPicPr>
        <p:blipFill>
          <a:blip r:embed="rId3"/>
          <a:stretch>
            <a:fillRect/>
          </a:stretch>
        </p:blipFill>
        <p:spPr>
          <a:xfrm>
            <a:off x="6388157" y="3153917"/>
            <a:ext cx="4344914" cy="2190935"/>
          </a:xfrm>
          <a:prstGeom prst="rect">
            <a:avLst/>
          </a:prstGeom>
        </p:spPr>
      </p:pic>
    </p:spTree>
    <p:extLst>
      <p:ext uri="{BB962C8B-B14F-4D97-AF65-F5344CB8AC3E}">
        <p14:creationId xmlns:p14="http://schemas.microsoft.com/office/powerpoint/2010/main" val="28069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E8BE-25D3-4B27-95E1-3376FFE8D5BD}"/>
              </a:ext>
            </a:extLst>
          </p:cNvPr>
          <p:cNvSpPr>
            <a:spLocks noGrp="1"/>
          </p:cNvSpPr>
          <p:nvPr>
            <p:ph type="title"/>
          </p:nvPr>
        </p:nvSpPr>
        <p:spPr/>
        <p:txBody>
          <a:bodyPr/>
          <a:lstStyle/>
          <a:p>
            <a:r>
              <a:rPr lang="en-US" dirty="0"/>
              <a:t>Download the Push Certificate</a:t>
            </a:r>
          </a:p>
        </p:txBody>
      </p:sp>
      <p:sp>
        <p:nvSpPr>
          <p:cNvPr id="3" name="Content Placeholder 2">
            <a:extLst>
              <a:ext uri="{FF2B5EF4-FFF2-40B4-BE49-F238E27FC236}">
                <a16:creationId xmlns:a16="http://schemas.microsoft.com/office/drawing/2014/main" id="{D28E78A8-F6B8-46D6-8C0C-FE32B4F4DA41}"/>
              </a:ext>
            </a:extLst>
          </p:cNvPr>
          <p:cNvSpPr>
            <a:spLocks noGrp="1"/>
          </p:cNvSpPr>
          <p:nvPr>
            <p:ph idx="1"/>
          </p:nvPr>
        </p:nvSpPr>
        <p:spPr/>
        <p:txBody>
          <a:bodyPr/>
          <a:lstStyle/>
          <a:p>
            <a:pPr marL="457200" indent="-457200"/>
            <a:r>
              <a:rPr lang="en-US" dirty="0"/>
              <a:t>To download a copy of the certificate to your computer, on the </a:t>
            </a:r>
            <a:r>
              <a:rPr lang="en-US" b="1" dirty="0"/>
              <a:t>Confirmation</a:t>
            </a:r>
            <a:r>
              <a:rPr lang="en-US" dirty="0"/>
              <a:t> page, or on the portal page, click </a:t>
            </a:r>
            <a:r>
              <a:rPr lang="en-US" b="1" dirty="0"/>
              <a:t>Download</a:t>
            </a:r>
          </a:p>
        </p:txBody>
      </p:sp>
      <p:pic>
        <p:nvPicPr>
          <p:cNvPr id="7" name="Picture 6">
            <a:extLst>
              <a:ext uri="{FF2B5EF4-FFF2-40B4-BE49-F238E27FC236}">
                <a16:creationId xmlns:a16="http://schemas.microsoft.com/office/drawing/2014/main" id="{BE50F2EF-4D90-41A5-A9CB-F57405628E47}"/>
              </a:ext>
            </a:extLst>
          </p:cNvPr>
          <p:cNvPicPr>
            <a:picLocks noChangeAspect="1"/>
          </p:cNvPicPr>
          <p:nvPr/>
        </p:nvPicPr>
        <p:blipFill>
          <a:blip r:embed="rId2"/>
          <a:stretch>
            <a:fillRect/>
          </a:stretch>
        </p:blipFill>
        <p:spPr>
          <a:xfrm>
            <a:off x="1636656" y="2322166"/>
            <a:ext cx="4616364" cy="2103010"/>
          </a:xfrm>
          <a:prstGeom prst="rect">
            <a:avLst/>
          </a:prstGeom>
        </p:spPr>
      </p:pic>
      <p:pic>
        <p:nvPicPr>
          <p:cNvPr id="5" name="Picture 4">
            <a:extLst>
              <a:ext uri="{FF2B5EF4-FFF2-40B4-BE49-F238E27FC236}">
                <a16:creationId xmlns:a16="http://schemas.microsoft.com/office/drawing/2014/main" id="{23F90B0D-5E10-409A-B0DD-3FEF372406E7}"/>
              </a:ext>
            </a:extLst>
          </p:cNvPr>
          <p:cNvPicPr>
            <a:picLocks noChangeAspect="1"/>
          </p:cNvPicPr>
          <p:nvPr/>
        </p:nvPicPr>
        <p:blipFill>
          <a:blip r:embed="rId3"/>
          <a:stretch>
            <a:fillRect/>
          </a:stretch>
        </p:blipFill>
        <p:spPr>
          <a:xfrm>
            <a:off x="4672023" y="3367089"/>
            <a:ext cx="5169723" cy="3204732"/>
          </a:xfrm>
          <a:prstGeom prst="rect">
            <a:avLst/>
          </a:prstGeom>
        </p:spPr>
      </p:pic>
    </p:spTree>
    <p:extLst>
      <p:ext uri="{BB962C8B-B14F-4D97-AF65-F5344CB8AC3E}">
        <p14:creationId xmlns:p14="http://schemas.microsoft.com/office/powerpoint/2010/main" val="37661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5510-BB87-4FDE-8C29-DD91EDE1AE60}"/>
              </a:ext>
            </a:extLst>
          </p:cNvPr>
          <p:cNvSpPr>
            <a:spLocks noGrp="1"/>
          </p:cNvSpPr>
          <p:nvPr>
            <p:ph type="title"/>
          </p:nvPr>
        </p:nvSpPr>
        <p:spPr/>
        <p:txBody>
          <a:bodyPr/>
          <a:lstStyle/>
          <a:p>
            <a:r>
              <a:rPr lang="en-US" dirty="0"/>
              <a:t>Renew Apple Push Certificate</a:t>
            </a:r>
          </a:p>
        </p:txBody>
      </p:sp>
      <p:sp>
        <p:nvSpPr>
          <p:cNvPr id="8" name="Content Placeholder 2">
            <a:extLst>
              <a:ext uri="{FF2B5EF4-FFF2-40B4-BE49-F238E27FC236}">
                <a16:creationId xmlns:a16="http://schemas.microsoft.com/office/drawing/2014/main" id="{2FA4DFB0-EC5B-401A-88D0-60E51214DE00}"/>
              </a:ext>
            </a:extLst>
          </p:cNvPr>
          <p:cNvSpPr txBox="1">
            <a:spLocks/>
          </p:cNvSpPr>
          <p:nvPr/>
        </p:nvSpPr>
        <p:spPr>
          <a:xfrm>
            <a:off x="1162016" y="1322362"/>
            <a:ext cx="10115104" cy="4999021"/>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1400"/>
              </a:spcAft>
              <a:buClr>
                <a:schemeClr val="tx1"/>
              </a:buClr>
              <a:buSzPct val="11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628650" indent="-285750" algn="l" defTabSz="457200" rtl="0" eaLnBrk="1" latinLnBrk="0" hangingPunct="1">
              <a:lnSpc>
                <a:spcPct val="100000"/>
              </a:lnSpc>
              <a:spcBef>
                <a:spcPts val="0"/>
              </a:spcBef>
              <a:spcAft>
                <a:spcPts val="1400"/>
              </a:spcAft>
              <a:buClr>
                <a:schemeClr val="tx1"/>
              </a:buClr>
              <a:buSzPct val="80000"/>
              <a:buFont typeface="Courier New" panose="02070309020205020404" pitchFamily="49" charset="0"/>
              <a:buChar char="o"/>
              <a:tabLst/>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925513" indent="-238125" algn="l" defTabSz="457200" rtl="0" eaLnBrk="1" latinLnBrk="0" hangingPunct="1">
              <a:lnSpc>
                <a:spcPct val="100000"/>
              </a:lnSpc>
              <a:spcBef>
                <a:spcPts val="0"/>
              </a:spcBef>
              <a:spcAft>
                <a:spcPts val="1400"/>
              </a:spcAft>
              <a:buClr>
                <a:schemeClr val="tx1"/>
              </a:buClr>
              <a:buSzPct val="100000"/>
              <a:buFont typeface="Geneva" panose="020B0503030404040204" pitchFamily="34" charset="0"/>
              <a:buChar char="‣"/>
              <a:tabLst/>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00000"/>
              </a:lnSpc>
              <a:spcBef>
                <a:spcPts val="0"/>
              </a:spcBef>
              <a:spcAft>
                <a:spcPts val="1000"/>
              </a:spcAft>
              <a:buClr>
                <a:schemeClr val="tx1"/>
              </a:buClr>
              <a:buSzPct val="100000"/>
              <a:buFont typeface="Wingdings" pitchFamily="2" charset="2"/>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0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t>You must renew the Apple push certificate annually</a:t>
            </a:r>
          </a:p>
          <a:p>
            <a:r>
              <a:rPr lang="en-US" dirty="0"/>
              <a:t>If your certificate expires before you renew it, you must set up a new certificate and re-integrate all iOS devices in your company </a:t>
            </a:r>
          </a:p>
        </p:txBody>
      </p:sp>
      <p:pic>
        <p:nvPicPr>
          <p:cNvPr id="4" name="Picture 3">
            <a:extLst>
              <a:ext uri="{FF2B5EF4-FFF2-40B4-BE49-F238E27FC236}">
                <a16:creationId xmlns:a16="http://schemas.microsoft.com/office/drawing/2014/main" id="{19DC0C36-2780-47BA-8FA5-92815621A1D7}"/>
              </a:ext>
            </a:extLst>
          </p:cNvPr>
          <p:cNvPicPr>
            <a:picLocks noChangeAspect="1"/>
          </p:cNvPicPr>
          <p:nvPr/>
        </p:nvPicPr>
        <p:blipFill>
          <a:blip r:embed="rId2"/>
          <a:stretch>
            <a:fillRect/>
          </a:stretch>
        </p:blipFill>
        <p:spPr>
          <a:xfrm>
            <a:off x="4138220" y="2647140"/>
            <a:ext cx="3915559" cy="3674243"/>
          </a:xfrm>
          <a:prstGeom prst="rect">
            <a:avLst/>
          </a:prstGeom>
        </p:spPr>
      </p:pic>
      <p:sp>
        <p:nvSpPr>
          <p:cNvPr id="7" name="Rectangle: Rounded Corners 6">
            <a:extLst>
              <a:ext uri="{FF2B5EF4-FFF2-40B4-BE49-F238E27FC236}">
                <a16:creationId xmlns:a16="http://schemas.microsoft.com/office/drawing/2014/main" id="{211EA367-237F-45CA-8278-A84E93943709}"/>
              </a:ext>
            </a:extLst>
          </p:cNvPr>
          <p:cNvSpPr/>
          <p:nvPr/>
        </p:nvSpPr>
        <p:spPr>
          <a:xfrm>
            <a:off x="7117725" y="4695289"/>
            <a:ext cx="501433" cy="16438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1231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F6FA-A0DC-4B0E-9234-36705480A3B6}"/>
              </a:ext>
            </a:extLst>
          </p:cNvPr>
          <p:cNvSpPr>
            <a:spLocks noGrp="1"/>
          </p:cNvSpPr>
          <p:nvPr>
            <p:ph type="title"/>
          </p:nvPr>
        </p:nvSpPr>
        <p:spPr/>
        <p:txBody>
          <a:bodyPr/>
          <a:lstStyle/>
          <a:p>
            <a:r>
              <a:rPr lang="en-US" dirty="0"/>
              <a:t>Renew Apple Push Certificate</a:t>
            </a:r>
          </a:p>
        </p:txBody>
      </p:sp>
      <p:sp>
        <p:nvSpPr>
          <p:cNvPr id="3" name="Content Placeholder 2">
            <a:extLst>
              <a:ext uri="{FF2B5EF4-FFF2-40B4-BE49-F238E27FC236}">
                <a16:creationId xmlns:a16="http://schemas.microsoft.com/office/drawing/2014/main" id="{F2060DC4-12DD-47A9-B815-D25951ED103B}"/>
              </a:ext>
            </a:extLst>
          </p:cNvPr>
          <p:cNvSpPr>
            <a:spLocks noGrp="1"/>
          </p:cNvSpPr>
          <p:nvPr>
            <p:ph idx="1"/>
          </p:nvPr>
        </p:nvSpPr>
        <p:spPr/>
        <p:txBody>
          <a:bodyPr/>
          <a:lstStyle/>
          <a:p>
            <a:r>
              <a:rPr lang="en-US" dirty="0"/>
              <a:t>To renew the certificate:</a:t>
            </a:r>
          </a:p>
          <a:p>
            <a:pPr marL="742950" lvl="1" indent="-457200">
              <a:buFont typeface="+mj-lt"/>
              <a:buAutoNum type="arabicPeriod"/>
            </a:pPr>
            <a:r>
              <a:rPr lang="en-US" dirty="0"/>
              <a:t>Log in to the Apple Push Certificates </a:t>
            </a:r>
            <a:br>
              <a:rPr lang="en-US" dirty="0"/>
            </a:br>
            <a:r>
              <a:rPr lang="en-US" dirty="0"/>
              <a:t>Portal </a:t>
            </a:r>
            <a:br>
              <a:rPr lang="en-US" dirty="0"/>
            </a:br>
            <a:r>
              <a:rPr lang="en-US" dirty="0"/>
              <a:t>(https://identity.apple.com/pushcert/)</a:t>
            </a:r>
          </a:p>
          <a:p>
            <a:pPr marL="742950" lvl="1" indent="-457200">
              <a:buFont typeface="+mj-lt"/>
              <a:buAutoNum type="arabicPeriod"/>
            </a:pPr>
            <a:r>
              <a:rPr lang="en-US" dirty="0"/>
              <a:t>Click </a:t>
            </a:r>
            <a:r>
              <a:rPr lang="en-US" b="1" dirty="0"/>
              <a:t>Renew</a:t>
            </a:r>
          </a:p>
          <a:p>
            <a:pPr marL="742950" lvl="1" indent="-457200">
              <a:buFont typeface="+mj-lt"/>
              <a:buAutoNum type="arabicPeriod"/>
            </a:pPr>
            <a:r>
              <a:rPr lang="en-US" dirty="0"/>
              <a:t>Click </a:t>
            </a:r>
            <a:r>
              <a:rPr lang="en-US" b="1" dirty="0"/>
              <a:t>Choose File </a:t>
            </a:r>
            <a:r>
              <a:rPr lang="en-US" dirty="0"/>
              <a:t>and select </a:t>
            </a:r>
            <a:br>
              <a:rPr lang="en-US" dirty="0"/>
            </a:br>
            <a:r>
              <a:rPr lang="en-US" dirty="0"/>
              <a:t>the client app CSR file </a:t>
            </a:r>
            <a:br>
              <a:rPr lang="en-US" dirty="0"/>
            </a:br>
            <a:r>
              <a:rPr lang="en-US" dirty="0"/>
              <a:t>(apple_push.csr)</a:t>
            </a:r>
          </a:p>
          <a:p>
            <a:pPr marL="742950" lvl="1" indent="-457200">
              <a:buFont typeface="+mj-lt"/>
              <a:buAutoNum type="arabicPeriod"/>
            </a:pPr>
            <a:r>
              <a:rPr lang="en-US" dirty="0"/>
              <a:t>Click </a:t>
            </a:r>
            <a:r>
              <a:rPr lang="en-US" b="1" dirty="0"/>
              <a:t>Upload</a:t>
            </a:r>
          </a:p>
        </p:txBody>
      </p:sp>
      <p:pic>
        <p:nvPicPr>
          <p:cNvPr id="9" name="Picture 8">
            <a:extLst>
              <a:ext uri="{FF2B5EF4-FFF2-40B4-BE49-F238E27FC236}">
                <a16:creationId xmlns:a16="http://schemas.microsoft.com/office/drawing/2014/main" id="{B6744927-0C13-4022-A708-8F79A22A64FF}"/>
              </a:ext>
            </a:extLst>
          </p:cNvPr>
          <p:cNvPicPr>
            <a:picLocks noChangeAspect="1"/>
          </p:cNvPicPr>
          <p:nvPr/>
        </p:nvPicPr>
        <p:blipFill>
          <a:blip r:embed="rId2"/>
          <a:stretch>
            <a:fillRect/>
          </a:stretch>
        </p:blipFill>
        <p:spPr>
          <a:xfrm>
            <a:off x="6391771" y="1597891"/>
            <a:ext cx="5509819" cy="3415559"/>
          </a:xfrm>
          <a:prstGeom prst="rect">
            <a:avLst/>
          </a:prstGeom>
        </p:spPr>
      </p:pic>
      <p:pic>
        <p:nvPicPr>
          <p:cNvPr id="5" name="Picture 4">
            <a:extLst>
              <a:ext uri="{FF2B5EF4-FFF2-40B4-BE49-F238E27FC236}">
                <a16:creationId xmlns:a16="http://schemas.microsoft.com/office/drawing/2014/main" id="{AF70A323-E78A-4FA6-8E47-1A557B46390F}"/>
              </a:ext>
            </a:extLst>
          </p:cNvPr>
          <p:cNvPicPr>
            <a:picLocks noChangeAspect="1"/>
          </p:cNvPicPr>
          <p:nvPr/>
        </p:nvPicPr>
        <p:blipFill>
          <a:blip r:embed="rId3"/>
          <a:stretch>
            <a:fillRect/>
          </a:stretch>
        </p:blipFill>
        <p:spPr>
          <a:xfrm>
            <a:off x="5286403" y="3821872"/>
            <a:ext cx="4500939" cy="2860256"/>
          </a:xfrm>
          <a:prstGeom prst="rect">
            <a:avLst/>
          </a:prstGeom>
        </p:spPr>
      </p:pic>
    </p:spTree>
    <p:extLst>
      <p:ext uri="{BB962C8B-B14F-4D97-AF65-F5344CB8AC3E}">
        <p14:creationId xmlns:p14="http://schemas.microsoft.com/office/powerpoint/2010/main" val="180834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0AAD-3E51-45BD-8997-D7AA9C76AA12}"/>
              </a:ext>
            </a:extLst>
          </p:cNvPr>
          <p:cNvSpPr>
            <a:spLocks noGrp="1"/>
          </p:cNvSpPr>
          <p:nvPr>
            <p:ph type="title"/>
          </p:nvPr>
        </p:nvSpPr>
        <p:spPr/>
        <p:txBody>
          <a:bodyPr/>
          <a:lstStyle/>
          <a:p>
            <a:r>
              <a:rPr lang="en-US" dirty="0"/>
              <a:t>Install Client App – No MDM Integration</a:t>
            </a:r>
          </a:p>
        </p:txBody>
      </p:sp>
      <p:sp>
        <p:nvSpPr>
          <p:cNvPr id="3" name="Content Placeholder 2">
            <a:extLst>
              <a:ext uri="{FF2B5EF4-FFF2-40B4-BE49-F238E27FC236}">
                <a16:creationId xmlns:a16="http://schemas.microsoft.com/office/drawing/2014/main" id="{20E66DB2-7FE6-4C93-A4E5-59574CB238F3}"/>
              </a:ext>
            </a:extLst>
          </p:cNvPr>
          <p:cNvSpPr>
            <a:spLocks noGrp="1"/>
          </p:cNvSpPr>
          <p:nvPr>
            <p:ph idx="1"/>
          </p:nvPr>
        </p:nvSpPr>
        <p:spPr/>
        <p:txBody>
          <a:bodyPr/>
          <a:lstStyle/>
          <a:p>
            <a:r>
              <a:rPr lang="en-US" dirty="0"/>
              <a:t>To install the client app locally, without an MDM</a:t>
            </a:r>
            <a:br>
              <a:rPr lang="en-US" dirty="0"/>
            </a:br>
            <a:r>
              <a:rPr lang="en-US" dirty="0"/>
              <a:t>solution:</a:t>
            </a:r>
          </a:p>
          <a:p>
            <a:pPr marL="742950" lvl="1" indent="-457200">
              <a:buFont typeface="+mj-lt"/>
              <a:buAutoNum type="arabicPeriod"/>
            </a:pPr>
            <a:r>
              <a:rPr lang="en-US" dirty="0"/>
              <a:t>On the </a:t>
            </a:r>
            <a:r>
              <a:rPr lang="en-US" b="1" dirty="0"/>
              <a:t>Computers</a:t>
            </a:r>
            <a:r>
              <a:rPr lang="en-US" dirty="0"/>
              <a:t> page, click </a:t>
            </a:r>
            <a:r>
              <a:rPr lang="en-US" b="1" dirty="0"/>
              <a:t>Add Computer</a:t>
            </a:r>
          </a:p>
          <a:p>
            <a:pPr marL="742950" lvl="1" indent="-457200">
              <a:buFont typeface="+mj-lt"/>
              <a:buAutoNum type="arabicPeriod"/>
            </a:pPr>
            <a:r>
              <a:rPr lang="en-US" dirty="0"/>
              <a:t>Click </a:t>
            </a:r>
            <a:r>
              <a:rPr lang="en-US" b="1" dirty="0"/>
              <a:t>iOS</a:t>
            </a:r>
          </a:p>
          <a:p>
            <a:pPr marL="742950" lvl="1" indent="-457200">
              <a:buFont typeface="+mj-lt"/>
              <a:buAutoNum type="arabicPeriod"/>
            </a:pPr>
            <a:r>
              <a:rPr lang="en-US" dirty="0"/>
              <a:t>Click</a:t>
            </a:r>
            <a:r>
              <a:rPr lang="en-US" b="1" dirty="0"/>
              <a:t> Install without an MDM solution</a:t>
            </a:r>
            <a:endParaRPr lang="en-US" dirty="0"/>
          </a:p>
          <a:p>
            <a:pPr marL="742950" lvl="1" indent="-457200">
              <a:buFont typeface="+mj-lt"/>
              <a:buAutoNum type="arabicPeriod"/>
            </a:pPr>
            <a:r>
              <a:rPr lang="en-US" dirty="0"/>
              <a:t>Select the group you want to add </a:t>
            </a:r>
            <a:br>
              <a:rPr lang="en-US" dirty="0"/>
            </a:br>
            <a:r>
              <a:rPr lang="en-US" dirty="0"/>
              <a:t>the devices to</a:t>
            </a:r>
          </a:p>
          <a:p>
            <a:pPr marL="742950" lvl="1" indent="-457200">
              <a:buFont typeface="+mj-lt"/>
              <a:buAutoNum type="arabicPeriod"/>
            </a:pPr>
            <a:r>
              <a:rPr lang="en-US" dirty="0"/>
              <a:t>Scan the QR code or click </a:t>
            </a:r>
            <a:r>
              <a:rPr lang="en-US" b="1" dirty="0"/>
              <a:t>Apple Store </a:t>
            </a:r>
            <a:br>
              <a:rPr lang="en-US" dirty="0"/>
            </a:br>
            <a:r>
              <a:rPr lang="en-US" dirty="0"/>
              <a:t>to open the Apple Store, then click </a:t>
            </a:r>
            <a:r>
              <a:rPr lang="en-US" b="1" dirty="0"/>
              <a:t>Install</a:t>
            </a:r>
          </a:p>
          <a:p>
            <a:pPr marL="1039813" lvl="2" indent="-457200"/>
            <a:r>
              <a:rPr lang="en-US" dirty="0"/>
              <a:t>To send the Apple Store installation link in </a:t>
            </a:r>
            <a:br>
              <a:rPr lang="en-US" dirty="0"/>
            </a:br>
            <a:r>
              <a:rPr lang="en-US" dirty="0"/>
              <a:t>an email message, click </a:t>
            </a:r>
            <a:r>
              <a:rPr lang="en-US" b="1" dirty="0"/>
              <a:t>Send URL </a:t>
            </a:r>
            <a:br>
              <a:rPr lang="en-US" b="1" dirty="0"/>
            </a:br>
            <a:r>
              <a:rPr lang="en-US" b="1" dirty="0"/>
              <a:t>by Email</a:t>
            </a:r>
          </a:p>
          <a:p>
            <a:endParaRPr lang="en-US" dirty="0"/>
          </a:p>
          <a:p>
            <a:endParaRPr lang="en-US" dirty="0"/>
          </a:p>
        </p:txBody>
      </p:sp>
      <p:pic>
        <p:nvPicPr>
          <p:cNvPr id="10" name="Picture 9">
            <a:extLst>
              <a:ext uri="{FF2B5EF4-FFF2-40B4-BE49-F238E27FC236}">
                <a16:creationId xmlns:a16="http://schemas.microsoft.com/office/drawing/2014/main" id="{DD8BB331-4D4F-4735-9C4A-D77E9E08E5EC}"/>
              </a:ext>
            </a:extLst>
          </p:cNvPr>
          <p:cNvPicPr>
            <a:picLocks noChangeAspect="1"/>
          </p:cNvPicPr>
          <p:nvPr/>
        </p:nvPicPr>
        <p:blipFill>
          <a:blip r:embed="rId2"/>
          <a:stretch>
            <a:fillRect/>
          </a:stretch>
        </p:blipFill>
        <p:spPr>
          <a:xfrm>
            <a:off x="8238653" y="1074410"/>
            <a:ext cx="3528274" cy="2361443"/>
          </a:xfrm>
          <a:prstGeom prst="rect">
            <a:avLst/>
          </a:prstGeom>
        </p:spPr>
      </p:pic>
      <p:sp>
        <p:nvSpPr>
          <p:cNvPr id="13" name="Rectangle: Rounded Corners 12">
            <a:extLst>
              <a:ext uri="{FF2B5EF4-FFF2-40B4-BE49-F238E27FC236}">
                <a16:creationId xmlns:a16="http://schemas.microsoft.com/office/drawing/2014/main" id="{AE470675-8AB2-4172-A787-BC611FC0438F}"/>
              </a:ext>
            </a:extLst>
          </p:cNvPr>
          <p:cNvSpPr/>
          <p:nvPr/>
        </p:nvSpPr>
        <p:spPr>
          <a:xfrm>
            <a:off x="11083269" y="1754338"/>
            <a:ext cx="501433" cy="43702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16DBDF1-857F-4BF4-A137-709147CBD6CA}"/>
              </a:ext>
            </a:extLst>
          </p:cNvPr>
          <p:cNvPicPr>
            <a:picLocks noChangeAspect="1"/>
          </p:cNvPicPr>
          <p:nvPr/>
        </p:nvPicPr>
        <p:blipFill>
          <a:blip r:embed="rId3"/>
          <a:stretch>
            <a:fillRect/>
          </a:stretch>
        </p:blipFill>
        <p:spPr>
          <a:xfrm>
            <a:off x="6903130" y="2637398"/>
            <a:ext cx="3533160" cy="2684647"/>
          </a:xfrm>
          <a:prstGeom prst="rect">
            <a:avLst/>
          </a:prstGeom>
        </p:spPr>
      </p:pic>
      <p:pic>
        <p:nvPicPr>
          <p:cNvPr id="12" name="Picture 11">
            <a:extLst>
              <a:ext uri="{FF2B5EF4-FFF2-40B4-BE49-F238E27FC236}">
                <a16:creationId xmlns:a16="http://schemas.microsoft.com/office/drawing/2014/main" id="{828E0A40-74E6-49FB-9532-48D51535138A}"/>
              </a:ext>
            </a:extLst>
          </p:cNvPr>
          <p:cNvPicPr>
            <a:picLocks noChangeAspect="1"/>
          </p:cNvPicPr>
          <p:nvPr/>
        </p:nvPicPr>
        <p:blipFill>
          <a:blip r:embed="rId4"/>
          <a:stretch>
            <a:fillRect/>
          </a:stretch>
        </p:blipFill>
        <p:spPr>
          <a:xfrm>
            <a:off x="9017251" y="4690806"/>
            <a:ext cx="3007593" cy="1778299"/>
          </a:xfrm>
          <a:prstGeom prst="rect">
            <a:avLst/>
          </a:prstGeom>
          <a:solidFill>
            <a:schemeClr val="accent1"/>
          </a:solidFill>
        </p:spPr>
      </p:pic>
      <p:sp>
        <p:nvSpPr>
          <p:cNvPr id="15" name="Rectangle: Rounded Corners 14">
            <a:extLst>
              <a:ext uri="{FF2B5EF4-FFF2-40B4-BE49-F238E27FC236}">
                <a16:creationId xmlns:a16="http://schemas.microsoft.com/office/drawing/2014/main" id="{E6565BC0-8336-4566-A7FD-F735575CCF84}"/>
              </a:ext>
            </a:extLst>
          </p:cNvPr>
          <p:cNvSpPr/>
          <p:nvPr/>
        </p:nvSpPr>
        <p:spPr>
          <a:xfrm>
            <a:off x="7221378" y="4823313"/>
            <a:ext cx="1626539" cy="21243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3208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684C-CCD8-4312-887F-EE9D03B43F80}"/>
              </a:ext>
            </a:extLst>
          </p:cNvPr>
          <p:cNvSpPr>
            <a:spLocks noGrp="1"/>
          </p:cNvSpPr>
          <p:nvPr>
            <p:ph type="title"/>
          </p:nvPr>
        </p:nvSpPr>
        <p:spPr/>
        <p:txBody>
          <a:bodyPr/>
          <a:lstStyle/>
          <a:p>
            <a:r>
              <a:rPr lang="en-US" dirty="0"/>
              <a:t>Install Client App – Third-Party MDM Integration</a:t>
            </a:r>
          </a:p>
        </p:txBody>
      </p:sp>
      <p:sp>
        <p:nvSpPr>
          <p:cNvPr id="3" name="Content Placeholder 2">
            <a:extLst>
              <a:ext uri="{FF2B5EF4-FFF2-40B4-BE49-F238E27FC236}">
                <a16:creationId xmlns:a16="http://schemas.microsoft.com/office/drawing/2014/main" id="{BA2AEE91-CB81-4012-9F9C-A83726D8BEAE}"/>
              </a:ext>
            </a:extLst>
          </p:cNvPr>
          <p:cNvSpPr>
            <a:spLocks noGrp="1"/>
          </p:cNvSpPr>
          <p:nvPr>
            <p:ph idx="1"/>
          </p:nvPr>
        </p:nvSpPr>
        <p:spPr/>
        <p:txBody>
          <a:bodyPr/>
          <a:lstStyle/>
          <a:p>
            <a:r>
              <a:rPr lang="en-US" dirty="0"/>
              <a:t>To install the client app integrated with a third-party MDM solution:</a:t>
            </a:r>
          </a:p>
          <a:p>
            <a:pPr marL="742950" lvl="1" indent="-457200">
              <a:buFont typeface="+mj-lt"/>
              <a:buAutoNum type="arabicPeriod"/>
            </a:pPr>
            <a:r>
              <a:rPr lang="en-US" dirty="0"/>
              <a:t>On the </a:t>
            </a:r>
            <a:r>
              <a:rPr lang="en-US" b="1" dirty="0"/>
              <a:t>Computers</a:t>
            </a:r>
            <a:r>
              <a:rPr lang="en-US" dirty="0"/>
              <a:t> page, click </a:t>
            </a:r>
            <a:r>
              <a:rPr lang="en-US" b="1" dirty="0"/>
              <a:t>Add Computer</a:t>
            </a:r>
          </a:p>
          <a:p>
            <a:pPr marL="742950" lvl="1" indent="-457200">
              <a:buFont typeface="+mj-lt"/>
              <a:buAutoNum type="arabicPeriod"/>
            </a:pPr>
            <a:r>
              <a:rPr lang="en-US" dirty="0"/>
              <a:t>Click </a:t>
            </a:r>
            <a:r>
              <a:rPr lang="en-US" b="1" dirty="0"/>
              <a:t>iOS</a:t>
            </a:r>
          </a:p>
          <a:p>
            <a:pPr marL="742950" lvl="1" indent="-457200">
              <a:buFont typeface="+mj-lt"/>
              <a:buAutoNum type="arabicPeriod"/>
            </a:pPr>
            <a:r>
              <a:rPr lang="en-US" dirty="0"/>
              <a:t>Click</a:t>
            </a:r>
            <a:r>
              <a:rPr lang="en-US" b="1" dirty="0"/>
              <a:t> Installation using another MDM solution</a:t>
            </a:r>
            <a:endParaRPr lang="en-US" dirty="0"/>
          </a:p>
          <a:p>
            <a:pPr marL="742950" lvl="1" indent="-457200">
              <a:buFont typeface="+mj-lt"/>
              <a:buAutoNum type="arabicPeriod"/>
            </a:pPr>
            <a:r>
              <a:rPr lang="en-US" dirty="0"/>
              <a:t>Select the group you want to add </a:t>
            </a:r>
            <a:br>
              <a:rPr lang="en-US" dirty="0"/>
            </a:br>
            <a:r>
              <a:rPr lang="en-US" dirty="0"/>
              <a:t>the devices to</a:t>
            </a:r>
          </a:p>
          <a:p>
            <a:pPr marL="742950" lvl="1" indent="-457200">
              <a:buFont typeface="+mj-lt"/>
              <a:buAutoNum type="arabicPeriod"/>
            </a:pPr>
            <a:r>
              <a:rPr lang="en-US" dirty="0"/>
              <a:t>Copy and paste this information </a:t>
            </a:r>
            <a:br>
              <a:rPr lang="en-US" dirty="0"/>
            </a:br>
            <a:r>
              <a:rPr lang="en-US" dirty="0"/>
              <a:t>in your MDM solution:</a:t>
            </a:r>
          </a:p>
          <a:p>
            <a:pPr lvl="2"/>
            <a:r>
              <a:rPr lang="en-US" dirty="0"/>
              <a:t>x-wg-device name</a:t>
            </a:r>
          </a:p>
          <a:p>
            <a:pPr lvl="2"/>
            <a:r>
              <a:rPr lang="en-US" dirty="0"/>
              <a:t>x-wg-integration-url</a:t>
            </a:r>
          </a:p>
          <a:p>
            <a:pPr marL="742950" lvl="1" indent="-457200">
              <a:buFont typeface="+mj-lt"/>
              <a:buAutoNum type="arabicPeriod" startAt="6"/>
            </a:pPr>
            <a:r>
              <a:rPr lang="en-US" dirty="0"/>
              <a:t>Click </a:t>
            </a:r>
            <a:r>
              <a:rPr lang="en-US" b="1" dirty="0"/>
              <a:t>Back </a:t>
            </a:r>
            <a:r>
              <a:rPr lang="en-US" dirty="0"/>
              <a:t>and scan the QR code </a:t>
            </a:r>
            <a:br>
              <a:rPr lang="en-US" dirty="0"/>
            </a:br>
            <a:r>
              <a:rPr lang="en-US" dirty="0"/>
              <a:t>or click </a:t>
            </a:r>
            <a:r>
              <a:rPr lang="en-US" b="1" dirty="0"/>
              <a:t>Apple Store </a:t>
            </a:r>
            <a:r>
              <a:rPr lang="en-US" dirty="0"/>
              <a:t>to install </a:t>
            </a:r>
            <a:br>
              <a:rPr lang="en-US" dirty="0"/>
            </a:br>
            <a:r>
              <a:rPr lang="en-US" dirty="0"/>
              <a:t>the app</a:t>
            </a:r>
          </a:p>
        </p:txBody>
      </p:sp>
      <p:pic>
        <p:nvPicPr>
          <p:cNvPr id="5" name="Picture 4">
            <a:extLst>
              <a:ext uri="{FF2B5EF4-FFF2-40B4-BE49-F238E27FC236}">
                <a16:creationId xmlns:a16="http://schemas.microsoft.com/office/drawing/2014/main" id="{04D73B79-6910-420E-830F-6D4CFED176D7}"/>
              </a:ext>
            </a:extLst>
          </p:cNvPr>
          <p:cNvPicPr>
            <a:picLocks noChangeAspect="1"/>
          </p:cNvPicPr>
          <p:nvPr/>
        </p:nvPicPr>
        <p:blipFill>
          <a:blip r:embed="rId2"/>
          <a:stretch>
            <a:fillRect/>
          </a:stretch>
        </p:blipFill>
        <p:spPr>
          <a:xfrm>
            <a:off x="6106367" y="4133142"/>
            <a:ext cx="3998535" cy="2655216"/>
          </a:xfrm>
          <a:prstGeom prst="rect">
            <a:avLst/>
          </a:prstGeom>
        </p:spPr>
      </p:pic>
      <p:pic>
        <p:nvPicPr>
          <p:cNvPr id="7" name="Picture 6">
            <a:extLst>
              <a:ext uri="{FF2B5EF4-FFF2-40B4-BE49-F238E27FC236}">
                <a16:creationId xmlns:a16="http://schemas.microsoft.com/office/drawing/2014/main" id="{259C9E48-50B3-4574-A449-04E21D9FED20}"/>
              </a:ext>
            </a:extLst>
          </p:cNvPr>
          <p:cNvPicPr>
            <a:picLocks noChangeAspect="1"/>
          </p:cNvPicPr>
          <p:nvPr/>
        </p:nvPicPr>
        <p:blipFill>
          <a:blip r:embed="rId3"/>
          <a:stretch>
            <a:fillRect/>
          </a:stretch>
        </p:blipFill>
        <p:spPr>
          <a:xfrm>
            <a:off x="7988663" y="1870816"/>
            <a:ext cx="3816527" cy="2554368"/>
          </a:xfrm>
          <a:prstGeom prst="rect">
            <a:avLst/>
          </a:prstGeom>
        </p:spPr>
      </p:pic>
      <p:sp>
        <p:nvSpPr>
          <p:cNvPr id="8" name="Rectangle: Rounded Corners 7">
            <a:extLst>
              <a:ext uri="{FF2B5EF4-FFF2-40B4-BE49-F238E27FC236}">
                <a16:creationId xmlns:a16="http://schemas.microsoft.com/office/drawing/2014/main" id="{650A6027-6907-40A9-81E4-D82AA71A6568}"/>
              </a:ext>
            </a:extLst>
          </p:cNvPr>
          <p:cNvSpPr/>
          <p:nvPr/>
        </p:nvSpPr>
        <p:spPr>
          <a:xfrm>
            <a:off x="11103426" y="2596009"/>
            <a:ext cx="501433" cy="43702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300C3D0B-D336-4459-AA77-1D3E191F8399}"/>
              </a:ext>
            </a:extLst>
          </p:cNvPr>
          <p:cNvPicPr>
            <a:picLocks noChangeAspect="1"/>
          </p:cNvPicPr>
          <p:nvPr/>
        </p:nvPicPr>
        <p:blipFill>
          <a:blip r:embed="rId4"/>
          <a:stretch>
            <a:fillRect/>
          </a:stretch>
        </p:blipFill>
        <p:spPr>
          <a:xfrm>
            <a:off x="7564801" y="3224708"/>
            <a:ext cx="3438578" cy="2612778"/>
          </a:xfrm>
          <a:prstGeom prst="rect">
            <a:avLst/>
          </a:prstGeom>
        </p:spPr>
      </p:pic>
      <p:sp>
        <p:nvSpPr>
          <p:cNvPr id="10" name="Rectangle: Rounded Corners 9">
            <a:extLst>
              <a:ext uri="{FF2B5EF4-FFF2-40B4-BE49-F238E27FC236}">
                <a16:creationId xmlns:a16="http://schemas.microsoft.com/office/drawing/2014/main" id="{CC7276F2-72B0-474B-AE4D-2E7C62B1FB05}"/>
              </a:ext>
            </a:extLst>
          </p:cNvPr>
          <p:cNvSpPr/>
          <p:nvPr/>
        </p:nvSpPr>
        <p:spPr>
          <a:xfrm>
            <a:off x="7806012" y="5361537"/>
            <a:ext cx="1752698" cy="19408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1692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1BAD-89EF-4BD9-98B8-FAD2D2310FED}"/>
              </a:ext>
            </a:extLst>
          </p:cNvPr>
          <p:cNvSpPr>
            <a:spLocks noGrp="1"/>
          </p:cNvSpPr>
          <p:nvPr>
            <p:ph type="title"/>
          </p:nvPr>
        </p:nvSpPr>
        <p:spPr/>
        <p:txBody>
          <a:bodyPr/>
          <a:lstStyle/>
          <a:p>
            <a:r>
              <a:rPr lang="en-US" dirty="0"/>
              <a:t>About Supervised Mode</a:t>
            </a:r>
          </a:p>
        </p:txBody>
      </p:sp>
      <p:sp>
        <p:nvSpPr>
          <p:cNvPr id="3" name="Content Placeholder 2">
            <a:extLst>
              <a:ext uri="{FF2B5EF4-FFF2-40B4-BE49-F238E27FC236}">
                <a16:creationId xmlns:a16="http://schemas.microsoft.com/office/drawing/2014/main" id="{C72B627B-306F-4A75-A495-B437F935113B}"/>
              </a:ext>
            </a:extLst>
          </p:cNvPr>
          <p:cNvSpPr>
            <a:spLocks noGrp="1"/>
          </p:cNvSpPr>
          <p:nvPr>
            <p:ph idx="1"/>
          </p:nvPr>
        </p:nvSpPr>
        <p:spPr/>
        <p:txBody>
          <a:bodyPr/>
          <a:lstStyle/>
          <a:p>
            <a:r>
              <a:rPr lang="en-US" dirty="0"/>
              <a:t>Supervised mode gives an administrator more control of an iOS device owned by their organization, and provides greater flexibility to configure apps and manage devices</a:t>
            </a:r>
          </a:p>
          <a:p>
            <a:r>
              <a:rPr lang="en-US" dirty="0"/>
              <a:t>To use the URL filtering and anti-phishing capabilities provided by AD360, you must configure iOS devices in supervised mode</a:t>
            </a:r>
          </a:p>
          <a:p>
            <a:r>
              <a:rPr lang="en-US" dirty="0"/>
              <a:t>If an existing iPhone or iPad is not supervised, when you configure the device in supervised mode, it resets to factory-default settings</a:t>
            </a:r>
          </a:p>
          <a:p>
            <a:pPr lvl="1"/>
            <a:r>
              <a:rPr lang="en-US" dirty="0"/>
              <a:t>All data, programs, and settings are deleted </a:t>
            </a:r>
          </a:p>
          <a:p>
            <a:r>
              <a:rPr lang="en-US" dirty="0"/>
              <a:t>To determine whether a device is supervised, open Settings</a:t>
            </a:r>
          </a:p>
          <a:p>
            <a:pPr lvl="1"/>
            <a:r>
              <a:rPr lang="en-US" dirty="0"/>
              <a:t>A supervision message shows at the top of the Settings page </a:t>
            </a:r>
          </a:p>
        </p:txBody>
      </p:sp>
      <p:pic>
        <p:nvPicPr>
          <p:cNvPr id="5" name="Picture 4">
            <a:extLst>
              <a:ext uri="{FF2B5EF4-FFF2-40B4-BE49-F238E27FC236}">
                <a16:creationId xmlns:a16="http://schemas.microsoft.com/office/drawing/2014/main" id="{B8725C43-ABB7-476D-BB96-0B6C6F59EDA1}"/>
              </a:ext>
            </a:extLst>
          </p:cNvPr>
          <p:cNvPicPr>
            <a:picLocks noChangeAspect="1"/>
          </p:cNvPicPr>
          <p:nvPr/>
        </p:nvPicPr>
        <p:blipFill>
          <a:blip r:embed="rId2"/>
          <a:stretch>
            <a:fillRect/>
          </a:stretch>
        </p:blipFill>
        <p:spPr>
          <a:xfrm>
            <a:off x="9548463" y="4529966"/>
            <a:ext cx="1352381" cy="1714286"/>
          </a:xfrm>
          <a:prstGeom prst="rect">
            <a:avLst/>
          </a:prstGeom>
        </p:spPr>
      </p:pic>
    </p:spTree>
    <p:extLst>
      <p:ext uri="{BB962C8B-B14F-4D97-AF65-F5344CB8AC3E}">
        <p14:creationId xmlns:p14="http://schemas.microsoft.com/office/powerpoint/2010/main" val="86778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F06A-32CF-425F-9D2C-07A5EE5AE29B}"/>
              </a:ext>
            </a:extLst>
          </p:cNvPr>
          <p:cNvSpPr>
            <a:spLocks noGrp="1"/>
          </p:cNvSpPr>
          <p:nvPr>
            <p:ph type="title"/>
          </p:nvPr>
        </p:nvSpPr>
        <p:spPr/>
        <p:txBody>
          <a:bodyPr/>
          <a:lstStyle/>
          <a:p>
            <a:r>
              <a:rPr lang="en-US" dirty="0"/>
              <a:t>Enable Supervised Mode</a:t>
            </a:r>
          </a:p>
        </p:txBody>
      </p:sp>
      <p:sp>
        <p:nvSpPr>
          <p:cNvPr id="3" name="Content Placeholder 2">
            <a:extLst>
              <a:ext uri="{FF2B5EF4-FFF2-40B4-BE49-F238E27FC236}">
                <a16:creationId xmlns:a16="http://schemas.microsoft.com/office/drawing/2014/main" id="{8A3E2D45-FEF2-40CE-B7A5-DEE53016BCE3}"/>
              </a:ext>
            </a:extLst>
          </p:cNvPr>
          <p:cNvSpPr>
            <a:spLocks noGrp="1"/>
          </p:cNvSpPr>
          <p:nvPr>
            <p:ph idx="1"/>
          </p:nvPr>
        </p:nvSpPr>
        <p:spPr/>
        <p:txBody>
          <a:bodyPr/>
          <a:lstStyle/>
          <a:p>
            <a:r>
              <a:rPr lang="en-US" dirty="0"/>
              <a:t>If a device is already in supervised mode, you do not need to reset the device and you can proceed to install the WatchGuard Mobile Security app from the Panda MDM solution or a third-party MDM solution</a:t>
            </a:r>
          </a:p>
          <a:p>
            <a:r>
              <a:rPr lang="en-US" dirty="0"/>
              <a:t>For information on how to enable supervised mode and install the WatchGuard Mobile Security app, see the </a:t>
            </a:r>
            <a:r>
              <a:rPr lang="en-US" dirty="0">
                <a:hlinkClick r:id="rId2"/>
              </a:rPr>
              <a:t>Panda Adaptive Defense 360 Administration Guide</a:t>
            </a:r>
            <a:endParaRPr lang="en-US" dirty="0"/>
          </a:p>
        </p:txBody>
      </p:sp>
    </p:spTree>
    <p:extLst>
      <p:ext uri="{BB962C8B-B14F-4D97-AF65-F5344CB8AC3E}">
        <p14:creationId xmlns:p14="http://schemas.microsoft.com/office/powerpoint/2010/main" val="56904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Aether 13 Updates</a:t>
            </a:r>
          </a:p>
        </p:txBody>
      </p:sp>
      <p:sp>
        <p:nvSpPr>
          <p:cNvPr id="7" name="Content Placeholder 6"/>
          <p:cNvSpPr>
            <a:spLocks noGrp="1"/>
          </p:cNvSpPr>
          <p:nvPr>
            <p:ph idx="1"/>
          </p:nvPr>
        </p:nvSpPr>
        <p:spPr>
          <a:xfrm>
            <a:off x="609600" y="1070919"/>
            <a:ext cx="7404101" cy="5696712"/>
          </a:xfrm>
        </p:spPr>
        <p:txBody>
          <a:bodyPr anchor="t">
            <a:normAutofit fontScale="92500" lnSpcReduction="10000"/>
          </a:bodyPr>
          <a:lstStyle/>
          <a:p>
            <a:pPr marL="342900" indent="-342900">
              <a:buSzPct val="110000"/>
              <a:buFont typeface="Arial" panose="020B0604020202020204" pitchFamily="34" charset="0"/>
              <a:buChar char="•"/>
            </a:pPr>
            <a:r>
              <a:rPr lang="en-US" sz="2400" dirty="0">
                <a:latin typeface="Arial" panose="020B0604020202020204" pitchFamily="34" charset="0"/>
                <a:cs typeface="Arial" panose="020B0604020202020204" pitchFamily="34" charset="0"/>
              </a:rPr>
              <a:t>This presentation describes updates to these products:</a:t>
            </a:r>
          </a:p>
          <a:p>
            <a:pPr marL="628650" lvl="1" indent="-285750">
              <a:buSzPct val="80000"/>
              <a:buFont typeface="Courier New" panose="02070309020205020404" pitchFamily="49" charset="0"/>
              <a:buChar char="o"/>
            </a:pPr>
            <a:r>
              <a:rPr lang="en-US" sz="2100" dirty="0">
                <a:latin typeface="Arial" panose="020B0604020202020204" pitchFamily="34" charset="0"/>
                <a:cs typeface="Arial" panose="020B0604020202020204" pitchFamily="34" charset="0"/>
              </a:rPr>
              <a:t>Adaptive Defense / Adaptive Defense 360</a:t>
            </a:r>
          </a:p>
          <a:p>
            <a:pPr marL="628650" lvl="1" indent="-285750">
              <a:buSzPct val="80000"/>
              <a:buFont typeface="Courier New" panose="02070309020205020404" pitchFamily="49" charset="0"/>
              <a:buChar char="o"/>
            </a:pPr>
            <a:r>
              <a:rPr lang="en-US" sz="2100" dirty="0">
                <a:latin typeface="Arial" panose="020B0604020202020204" pitchFamily="34" charset="0"/>
                <a:cs typeface="Arial" panose="020B0604020202020204" pitchFamily="34" charset="0"/>
              </a:rPr>
              <a:t>Endpoint Protection / Endpoint Protection Plus</a:t>
            </a:r>
          </a:p>
          <a:p>
            <a:pPr marL="342900" indent="-342900">
              <a:buSzPct val="110000"/>
              <a:buFont typeface="Arial" panose="020B0604020202020204" pitchFamily="34" charset="0"/>
              <a:buChar char="•"/>
            </a:pPr>
            <a:r>
              <a:rPr lang="en-US" sz="2400" dirty="0">
                <a:latin typeface="Arial" panose="020B0604020202020204" pitchFamily="34" charset="0"/>
                <a:cs typeface="Arial" panose="020B0604020202020204" pitchFamily="34" charset="0"/>
              </a:rPr>
              <a:t>This presentation does not describe:</a:t>
            </a:r>
          </a:p>
          <a:p>
            <a:pPr marL="628650" lvl="1" indent="-285750">
              <a:buSzPct val="80000"/>
              <a:buFont typeface="Courier New" panose="02070309020205020404" pitchFamily="49" charset="0"/>
              <a:buChar char="o"/>
            </a:pPr>
            <a:r>
              <a:rPr lang="en-US" sz="2100" dirty="0">
                <a:latin typeface="Arial" panose="020B0604020202020204" pitchFamily="34" charset="0"/>
                <a:cs typeface="Arial" panose="020B0604020202020204" pitchFamily="34" charset="0"/>
              </a:rPr>
              <a:t>Changes before Aether 13 (May 2022)</a:t>
            </a:r>
          </a:p>
          <a:p>
            <a:pPr marL="628650" lvl="1" indent="-285750">
              <a:buSzPct val="80000"/>
              <a:buFont typeface="Courier New" panose="02070309020205020404" pitchFamily="49" charset="0"/>
              <a:buChar char="o"/>
            </a:pPr>
            <a:r>
              <a:rPr lang="en-US" sz="2100" dirty="0">
                <a:latin typeface="Arial" panose="020B0604020202020204" pitchFamily="34" charset="0"/>
                <a:cs typeface="Arial" panose="020B0604020202020204" pitchFamily="34" charset="0"/>
              </a:rPr>
              <a:t>Panda Partner Center or </a:t>
            </a:r>
            <a:r>
              <a:rPr lang="en-US" sz="2100" dirty="0" err="1">
                <a:latin typeface="Arial" panose="020B0604020202020204" pitchFamily="34" charset="0"/>
                <a:cs typeface="Arial" panose="020B0604020202020204" pitchFamily="34" charset="0"/>
              </a:rPr>
              <a:t>Aether</a:t>
            </a:r>
            <a:r>
              <a:rPr lang="en-US" sz="2100" dirty="0">
                <a:latin typeface="Arial" panose="020B0604020202020204" pitchFamily="34" charset="0"/>
                <a:cs typeface="Arial" panose="020B0604020202020204" pitchFamily="34" charset="0"/>
              </a:rPr>
              <a:t> for Partners</a:t>
            </a:r>
          </a:p>
          <a:p>
            <a:pPr marL="628650" lvl="1" indent="-285750">
              <a:buSzPct val="80000"/>
              <a:buFont typeface="Courier New" panose="02070309020205020404" pitchFamily="49" charset="0"/>
              <a:buChar char="o"/>
            </a:pPr>
            <a:r>
              <a:rPr lang="en-US" sz="2100" dirty="0">
                <a:latin typeface="Arial" panose="020B0604020202020204" pitchFamily="34" charset="0"/>
                <a:cs typeface="Arial" panose="020B0604020202020204" pitchFamily="34" charset="0"/>
              </a:rPr>
              <a:t>Cytomic products</a:t>
            </a:r>
          </a:p>
          <a:p>
            <a:pPr marL="628650" lvl="1" indent="-285750">
              <a:buSzPct val="80000"/>
              <a:buFont typeface="Courier New" panose="02070309020205020404" pitchFamily="49" charset="0"/>
              <a:buChar char="o"/>
            </a:pPr>
            <a:r>
              <a:rPr lang="en-US" sz="2100" dirty="0">
                <a:latin typeface="Arial" panose="020B0604020202020204" pitchFamily="34" charset="0"/>
                <a:cs typeface="Arial" panose="020B0604020202020204" pitchFamily="34" charset="0"/>
              </a:rPr>
              <a:t>WatchGuard Endpoint Security products and Service Provider Endpoint Manager (see WatchGuard Endpoint Security presentation for May 10, 2022)</a:t>
            </a:r>
          </a:p>
          <a:p>
            <a:pPr marL="628650" lvl="1" indent="-285750">
              <a:buSzPct val="80000"/>
              <a:buFont typeface="Courier New" panose="02070309020205020404" pitchFamily="49" charset="0"/>
              <a:buChar char="o"/>
            </a:pPr>
            <a:r>
              <a:rPr lang="en-US" sz="2100" dirty="0">
                <a:latin typeface="Arial" panose="020B0604020202020204" pitchFamily="34" charset="0"/>
                <a:cs typeface="Arial" panose="020B0604020202020204" pitchFamily="34" charset="0"/>
              </a:rPr>
              <a:t>Some minor bug fixes</a:t>
            </a:r>
          </a:p>
          <a:p>
            <a:pPr marL="342900" indent="-342900">
              <a:buSzPct val="110000"/>
              <a:buFont typeface="Arial" panose="020B0604020202020204" pitchFamily="34" charset="0"/>
              <a:buChar char="•"/>
            </a:pPr>
            <a:r>
              <a:rPr lang="en-US" sz="2400" dirty="0">
                <a:latin typeface="Arial" panose="020B0604020202020204" pitchFamily="34" charset="0"/>
                <a:cs typeface="Arial" panose="020B0604020202020204" pitchFamily="34" charset="0"/>
              </a:rPr>
              <a:t>For a complete list of enhancements and resolved issues, see the </a:t>
            </a:r>
            <a:r>
              <a:rPr lang="en-US" sz="2200" dirty="0">
                <a:latin typeface="Arial" panose="020B0604020202020204" pitchFamily="34" charset="0"/>
                <a:cs typeface="Arial" panose="020B0604020202020204" pitchFamily="34" charset="0"/>
                <a:hlinkClick r:id="rId2"/>
              </a:rPr>
              <a:t>Adaptive Defense 360 Release Notes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81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4D18-9E9D-473C-86F4-2CE87697B03E}"/>
              </a:ext>
            </a:extLst>
          </p:cNvPr>
          <p:cNvSpPr>
            <a:spLocks noGrp="1"/>
          </p:cNvSpPr>
          <p:nvPr>
            <p:ph type="title"/>
          </p:nvPr>
        </p:nvSpPr>
        <p:spPr/>
        <p:txBody>
          <a:bodyPr/>
          <a:lstStyle/>
          <a:p>
            <a:r>
              <a:rPr lang="en-US" dirty="0"/>
              <a:t>iOS Client App</a:t>
            </a:r>
          </a:p>
        </p:txBody>
      </p:sp>
      <p:sp>
        <p:nvSpPr>
          <p:cNvPr id="3" name="Content Placeholder 2">
            <a:extLst>
              <a:ext uri="{FF2B5EF4-FFF2-40B4-BE49-F238E27FC236}">
                <a16:creationId xmlns:a16="http://schemas.microsoft.com/office/drawing/2014/main" id="{A52662F9-16A8-4FD3-93C8-E14BDEEAAE0B}"/>
              </a:ext>
            </a:extLst>
          </p:cNvPr>
          <p:cNvSpPr>
            <a:spLocks noGrp="1"/>
          </p:cNvSpPr>
          <p:nvPr>
            <p:ph idx="1"/>
          </p:nvPr>
        </p:nvSpPr>
        <p:spPr/>
        <p:txBody>
          <a:bodyPr/>
          <a:lstStyle/>
          <a:p>
            <a:r>
              <a:rPr lang="en-US" dirty="0"/>
              <a:t>When users start the app for the first time, they must </a:t>
            </a:r>
            <a:r>
              <a:rPr lang="en-US" b="1" dirty="0"/>
              <a:t>Allow</a:t>
            </a:r>
            <a:r>
              <a:rPr lang="en-US" dirty="0"/>
              <a:t> notifications</a:t>
            </a:r>
          </a:p>
          <a:p>
            <a:r>
              <a:rPr lang="en-US" dirty="0"/>
              <a:t>Protection can include detection of malware and phishing URLs, </a:t>
            </a:r>
            <a:br>
              <a:rPr lang="en-US" dirty="0"/>
            </a:br>
            <a:r>
              <a:rPr lang="en-US" dirty="0"/>
              <a:t>anti-theft protection, and web access control </a:t>
            </a:r>
          </a:p>
          <a:p>
            <a:endParaRPr lang="en-US" dirty="0"/>
          </a:p>
        </p:txBody>
      </p:sp>
      <p:pic>
        <p:nvPicPr>
          <p:cNvPr id="5" name="Picture 4">
            <a:extLst>
              <a:ext uri="{FF2B5EF4-FFF2-40B4-BE49-F238E27FC236}">
                <a16:creationId xmlns:a16="http://schemas.microsoft.com/office/drawing/2014/main" id="{0765FDFB-97D5-49B8-892F-5E5C16FB53FF}"/>
              </a:ext>
            </a:extLst>
          </p:cNvPr>
          <p:cNvPicPr>
            <a:picLocks noChangeAspect="1"/>
          </p:cNvPicPr>
          <p:nvPr/>
        </p:nvPicPr>
        <p:blipFill>
          <a:blip r:embed="rId2"/>
          <a:stretch>
            <a:fillRect/>
          </a:stretch>
        </p:blipFill>
        <p:spPr>
          <a:xfrm>
            <a:off x="3841078" y="2712136"/>
            <a:ext cx="1571429" cy="3466667"/>
          </a:xfrm>
          <a:prstGeom prst="rect">
            <a:avLst/>
          </a:prstGeom>
        </p:spPr>
      </p:pic>
      <p:pic>
        <p:nvPicPr>
          <p:cNvPr id="7" name="Picture 6">
            <a:extLst>
              <a:ext uri="{FF2B5EF4-FFF2-40B4-BE49-F238E27FC236}">
                <a16:creationId xmlns:a16="http://schemas.microsoft.com/office/drawing/2014/main" id="{D4034FF2-4DE1-49BE-98EB-0CA970CE8D2E}"/>
              </a:ext>
            </a:extLst>
          </p:cNvPr>
          <p:cNvPicPr>
            <a:picLocks noChangeAspect="1"/>
          </p:cNvPicPr>
          <p:nvPr/>
        </p:nvPicPr>
        <p:blipFill>
          <a:blip r:embed="rId3"/>
          <a:stretch>
            <a:fillRect/>
          </a:stretch>
        </p:blipFill>
        <p:spPr>
          <a:xfrm>
            <a:off x="7296727" y="2712136"/>
            <a:ext cx="1571429" cy="3504762"/>
          </a:xfrm>
          <a:prstGeom prst="rect">
            <a:avLst/>
          </a:prstGeom>
        </p:spPr>
      </p:pic>
      <p:pic>
        <p:nvPicPr>
          <p:cNvPr id="9" name="Picture 8">
            <a:extLst>
              <a:ext uri="{FF2B5EF4-FFF2-40B4-BE49-F238E27FC236}">
                <a16:creationId xmlns:a16="http://schemas.microsoft.com/office/drawing/2014/main" id="{90055E0F-1F9B-47A6-A7FF-9410762929FF}"/>
              </a:ext>
            </a:extLst>
          </p:cNvPr>
          <p:cNvPicPr>
            <a:picLocks noChangeAspect="1"/>
          </p:cNvPicPr>
          <p:nvPr/>
        </p:nvPicPr>
        <p:blipFill>
          <a:blip r:embed="rId4"/>
          <a:stretch>
            <a:fillRect/>
          </a:stretch>
        </p:blipFill>
        <p:spPr>
          <a:xfrm>
            <a:off x="5549855" y="2712136"/>
            <a:ext cx="1609524" cy="3514286"/>
          </a:xfrm>
          <a:prstGeom prst="rect">
            <a:avLst/>
          </a:prstGeom>
        </p:spPr>
      </p:pic>
    </p:spTree>
    <p:extLst>
      <p:ext uri="{BB962C8B-B14F-4D97-AF65-F5344CB8AC3E}">
        <p14:creationId xmlns:p14="http://schemas.microsoft.com/office/powerpoint/2010/main" val="92861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FDFE-5F7F-4990-A2FF-04345DDEE46C}"/>
              </a:ext>
            </a:extLst>
          </p:cNvPr>
          <p:cNvSpPr>
            <a:spLocks noGrp="1"/>
          </p:cNvSpPr>
          <p:nvPr>
            <p:ph type="title"/>
          </p:nvPr>
        </p:nvSpPr>
        <p:spPr/>
        <p:txBody>
          <a:bodyPr/>
          <a:lstStyle/>
          <a:p>
            <a:r>
              <a:rPr lang="en-US" dirty="0"/>
              <a:t>Mobile Permissions</a:t>
            </a:r>
          </a:p>
        </p:txBody>
      </p:sp>
      <p:sp>
        <p:nvSpPr>
          <p:cNvPr id="3" name="Content Placeholder 2">
            <a:extLst>
              <a:ext uri="{FF2B5EF4-FFF2-40B4-BE49-F238E27FC236}">
                <a16:creationId xmlns:a16="http://schemas.microsoft.com/office/drawing/2014/main" id="{A11579B5-219B-4538-859E-31A96FFF2ECC}"/>
              </a:ext>
            </a:extLst>
          </p:cNvPr>
          <p:cNvSpPr>
            <a:spLocks noGrp="1"/>
          </p:cNvSpPr>
          <p:nvPr>
            <p:ph idx="1"/>
          </p:nvPr>
        </p:nvSpPr>
        <p:spPr/>
        <p:txBody>
          <a:bodyPr/>
          <a:lstStyle/>
          <a:p>
            <a:r>
              <a:rPr lang="en-US" dirty="0"/>
              <a:t>Security permissions now include Android and iOS devices</a:t>
            </a:r>
          </a:p>
          <a:p>
            <a:r>
              <a:rPr lang="en-US" dirty="0"/>
              <a:t>To update mobile permissions:</a:t>
            </a:r>
          </a:p>
          <a:p>
            <a:pPr marL="742950" lvl="1" indent="-457200">
              <a:buFont typeface="+mj-lt"/>
              <a:buAutoNum type="arabicPeriod"/>
            </a:pPr>
            <a:r>
              <a:rPr lang="en-US" dirty="0"/>
              <a:t>From the top navigation bar, select </a:t>
            </a:r>
            <a:r>
              <a:rPr lang="en-US" b="1" dirty="0"/>
              <a:t>Settings</a:t>
            </a:r>
          </a:p>
          <a:p>
            <a:pPr marL="742950" lvl="1" indent="-457200">
              <a:buFont typeface="+mj-lt"/>
              <a:buAutoNum type="arabicPeriod"/>
            </a:pPr>
            <a:r>
              <a:rPr lang="en-US" dirty="0"/>
              <a:t>Select </a:t>
            </a:r>
            <a:r>
              <a:rPr lang="en-US" b="1" dirty="0"/>
              <a:t>Users</a:t>
            </a:r>
          </a:p>
          <a:p>
            <a:pPr marL="742950" lvl="1" indent="-457200">
              <a:buFont typeface="+mj-lt"/>
              <a:buAutoNum type="arabicPeriod"/>
            </a:pPr>
            <a:r>
              <a:rPr lang="en-US" dirty="0"/>
              <a:t>Select the </a:t>
            </a:r>
            <a:r>
              <a:rPr lang="en-US" b="1" dirty="0"/>
              <a:t>Roles</a:t>
            </a:r>
            <a:r>
              <a:rPr lang="en-US" dirty="0"/>
              <a:t> tab and add a new role or edit an existing role</a:t>
            </a:r>
          </a:p>
          <a:p>
            <a:pPr marL="742950" lvl="1" indent="-457200">
              <a:buFont typeface="+mj-lt"/>
              <a:buAutoNum type="arabicPeriod"/>
            </a:pPr>
            <a:r>
              <a:rPr lang="en-US" dirty="0"/>
              <a:t>In the </a:t>
            </a:r>
            <a:r>
              <a:rPr lang="en-US" b="1" dirty="0"/>
              <a:t>Security</a:t>
            </a:r>
            <a:r>
              <a:rPr lang="en-US" dirty="0"/>
              <a:t> section, enable the mobile security permissions, as required</a:t>
            </a:r>
          </a:p>
          <a:p>
            <a:endParaRPr lang="en-US" dirty="0"/>
          </a:p>
        </p:txBody>
      </p:sp>
      <p:grpSp>
        <p:nvGrpSpPr>
          <p:cNvPr id="8" name="Group 7">
            <a:extLst>
              <a:ext uri="{FF2B5EF4-FFF2-40B4-BE49-F238E27FC236}">
                <a16:creationId xmlns:a16="http://schemas.microsoft.com/office/drawing/2014/main" id="{A47B8CA2-F693-4D9D-BF02-82CEDAEC5C81}"/>
              </a:ext>
            </a:extLst>
          </p:cNvPr>
          <p:cNvGrpSpPr/>
          <p:nvPr/>
        </p:nvGrpSpPr>
        <p:grpSpPr>
          <a:xfrm>
            <a:off x="3117273" y="4286374"/>
            <a:ext cx="5957454" cy="2119051"/>
            <a:chOff x="2715491" y="4812145"/>
            <a:chExt cx="5957454" cy="2119051"/>
          </a:xfrm>
        </p:grpSpPr>
        <p:pic>
          <p:nvPicPr>
            <p:cNvPr id="6" name="Picture 5">
              <a:extLst>
                <a:ext uri="{FF2B5EF4-FFF2-40B4-BE49-F238E27FC236}">
                  <a16:creationId xmlns:a16="http://schemas.microsoft.com/office/drawing/2014/main" id="{3D55EC74-1D09-4538-A717-D0AECAB40A23}"/>
                </a:ext>
              </a:extLst>
            </p:cNvPr>
            <p:cNvPicPr>
              <a:picLocks noChangeAspect="1"/>
            </p:cNvPicPr>
            <p:nvPr/>
          </p:nvPicPr>
          <p:blipFill>
            <a:blip r:embed="rId2"/>
            <a:stretch>
              <a:fillRect/>
            </a:stretch>
          </p:blipFill>
          <p:spPr>
            <a:xfrm>
              <a:off x="2715491" y="4812145"/>
              <a:ext cx="5957454" cy="2119051"/>
            </a:xfrm>
            <a:prstGeom prst="rect">
              <a:avLst/>
            </a:prstGeom>
          </p:spPr>
        </p:pic>
        <p:sp>
          <p:nvSpPr>
            <p:cNvPr id="7" name="Rectangle: Rounded Corners 6">
              <a:extLst>
                <a:ext uri="{FF2B5EF4-FFF2-40B4-BE49-F238E27FC236}">
                  <a16:creationId xmlns:a16="http://schemas.microsoft.com/office/drawing/2014/main" id="{4932E9AA-97B8-4ADB-B49A-E0E8902F42ED}"/>
                </a:ext>
              </a:extLst>
            </p:cNvPr>
            <p:cNvSpPr/>
            <p:nvPr/>
          </p:nvSpPr>
          <p:spPr>
            <a:xfrm>
              <a:off x="2715491" y="5178041"/>
              <a:ext cx="5957454" cy="30677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54128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DF1B-C839-49CB-BB47-8707AB8B47ED}"/>
              </a:ext>
            </a:extLst>
          </p:cNvPr>
          <p:cNvSpPr>
            <a:spLocks noGrp="1"/>
          </p:cNvSpPr>
          <p:nvPr>
            <p:ph type="title"/>
          </p:nvPr>
        </p:nvSpPr>
        <p:spPr/>
        <p:txBody>
          <a:bodyPr/>
          <a:lstStyle/>
          <a:p>
            <a:r>
              <a:rPr lang="en-US" dirty="0"/>
              <a:t>Mobile Devices Settings</a:t>
            </a:r>
          </a:p>
        </p:txBody>
      </p:sp>
      <p:sp>
        <p:nvSpPr>
          <p:cNvPr id="3" name="Content Placeholder 2">
            <a:extLst>
              <a:ext uri="{FF2B5EF4-FFF2-40B4-BE49-F238E27FC236}">
                <a16:creationId xmlns:a16="http://schemas.microsoft.com/office/drawing/2014/main" id="{1D469E7C-4691-45C0-86AD-0C8104B2EFD6}"/>
              </a:ext>
            </a:extLst>
          </p:cNvPr>
          <p:cNvSpPr>
            <a:spLocks noGrp="1"/>
          </p:cNvSpPr>
          <p:nvPr>
            <p:ph idx="1"/>
          </p:nvPr>
        </p:nvSpPr>
        <p:spPr/>
        <p:txBody>
          <a:bodyPr/>
          <a:lstStyle/>
          <a:p>
            <a:r>
              <a:rPr lang="en-US" dirty="0"/>
              <a:t>On the new Mobile Devices page in the console, you can configure security settings to protect Android and iOS tablets and mobile phones against threats, malware, and theft</a:t>
            </a:r>
          </a:p>
          <a:p>
            <a:endParaRPr lang="en-US" dirty="0"/>
          </a:p>
          <a:p>
            <a:endParaRPr lang="en-US" dirty="0"/>
          </a:p>
        </p:txBody>
      </p:sp>
      <p:pic>
        <p:nvPicPr>
          <p:cNvPr id="5" name="Picture 4">
            <a:extLst>
              <a:ext uri="{FF2B5EF4-FFF2-40B4-BE49-F238E27FC236}">
                <a16:creationId xmlns:a16="http://schemas.microsoft.com/office/drawing/2014/main" id="{52CCF466-FEDE-4085-8E6D-B6A6377A8CF9}"/>
              </a:ext>
            </a:extLst>
          </p:cNvPr>
          <p:cNvPicPr>
            <a:picLocks noChangeAspect="1"/>
          </p:cNvPicPr>
          <p:nvPr/>
        </p:nvPicPr>
        <p:blipFill>
          <a:blip r:embed="rId2"/>
          <a:stretch>
            <a:fillRect/>
          </a:stretch>
        </p:blipFill>
        <p:spPr>
          <a:xfrm>
            <a:off x="1894026" y="2567708"/>
            <a:ext cx="8403947" cy="3645731"/>
          </a:xfrm>
          <a:prstGeom prst="rect">
            <a:avLst/>
          </a:prstGeom>
        </p:spPr>
      </p:pic>
      <p:sp>
        <p:nvSpPr>
          <p:cNvPr id="6" name="Rectangle: Rounded Corners 5">
            <a:extLst>
              <a:ext uri="{FF2B5EF4-FFF2-40B4-BE49-F238E27FC236}">
                <a16:creationId xmlns:a16="http://schemas.microsoft.com/office/drawing/2014/main" id="{92723F00-056D-4438-BBEB-F0A870384FFE}"/>
              </a:ext>
            </a:extLst>
          </p:cNvPr>
          <p:cNvSpPr/>
          <p:nvPr/>
        </p:nvSpPr>
        <p:spPr>
          <a:xfrm>
            <a:off x="1921734" y="5717309"/>
            <a:ext cx="941538" cy="3048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64C4047B-5FAD-42C8-B922-27089BDA40A8}"/>
              </a:ext>
            </a:extLst>
          </p:cNvPr>
          <p:cNvSpPr/>
          <p:nvPr/>
        </p:nvSpPr>
        <p:spPr>
          <a:xfrm>
            <a:off x="4725160" y="2838727"/>
            <a:ext cx="4461871" cy="24935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093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FF6A-7647-4F1F-9020-4882C6522ADD}"/>
              </a:ext>
            </a:extLst>
          </p:cNvPr>
          <p:cNvSpPr>
            <a:spLocks noGrp="1"/>
          </p:cNvSpPr>
          <p:nvPr>
            <p:ph type="title"/>
          </p:nvPr>
        </p:nvSpPr>
        <p:spPr/>
        <p:txBody>
          <a:bodyPr/>
          <a:lstStyle/>
          <a:p>
            <a:r>
              <a:rPr lang="en-US" dirty="0"/>
              <a:t>Configure iOS Device Settings</a:t>
            </a:r>
          </a:p>
        </p:txBody>
      </p:sp>
      <p:sp>
        <p:nvSpPr>
          <p:cNvPr id="3" name="Content Placeholder 2">
            <a:extLst>
              <a:ext uri="{FF2B5EF4-FFF2-40B4-BE49-F238E27FC236}">
                <a16:creationId xmlns:a16="http://schemas.microsoft.com/office/drawing/2014/main" id="{00BFDBE4-E18B-4123-8EA3-CAC5F0923B2D}"/>
              </a:ext>
            </a:extLst>
          </p:cNvPr>
          <p:cNvSpPr>
            <a:spLocks noGrp="1"/>
          </p:cNvSpPr>
          <p:nvPr>
            <p:ph idx="1"/>
          </p:nvPr>
        </p:nvSpPr>
        <p:spPr>
          <a:noFill/>
          <a:ln>
            <a:noFill/>
          </a:ln>
        </p:spPr>
        <p:txBody>
          <a:bodyPr/>
          <a:lstStyle/>
          <a:p>
            <a:r>
              <a:rPr lang="en-US" dirty="0"/>
              <a:t>In an iOS device settings profile, you configure settings to enable antivirus protection for web browsers (detection of malware and phishing URLs), anti-theft protection, and web access control</a:t>
            </a:r>
          </a:p>
          <a:p>
            <a:r>
              <a:rPr lang="en-US" dirty="0"/>
              <a:t>To configure iOS device settings:</a:t>
            </a:r>
          </a:p>
          <a:p>
            <a:pPr marL="742950" lvl="1" indent="-457200">
              <a:buFont typeface="+mj-lt"/>
              <a:buAutoNum type="arabicPeriod"/>
            </a:pPr>
            <a:r>
              <a:rPr lang="en-US" dirty="0"/>
              <a:t>From the top navigation bar, select </a:t>
            </a:r>
            <a:br>
              <a:rPr lang="en-US" dirty="0"/>
            </a:br>
            <a:r>
              <a:rPr lang="en-US" b="1" dirty="0"/>
              <a:t>Settings</a:t>
            </a:r>
          </a:p>
          <a:p>
            <a:pPr marL="742950" lvl="1" indent="-457200">
              <a:buFont typeface="+mj-lt"/>
              <a:buAutoNum type="arabicPeriod"/>
            </a:pPr>
            <a:r>
              <a:rPr lang="en-US" dirty="0"/>
              <a:t>From the left pane, select </a:t>
            </a:r>
            <a:r>
              <a:rPr lang="en-US" b="1" dirty="0"/>
              <a:t>Mobile </a:t>
            </a:r>
            <a:br>
              <a:rPr lang="en-US" b="1" dirty="0"/>
            </a:br>
            <a:r>
              <a:rPr lang="en-US" b="1" dirty="0"/>
              <a:t>Devices</a:t>
            </a:r>
          </a:p>
          <a:p>
            <a:pPr marL="742950" lvl="1" indent="-457200">
              <a:buFont typeface="+mj-lt"/>
              <a:buAutoNum type="arabicPeriod"/>
            </a:pPr>
            <a:r>
              <a:rPr lang="en-US" dirty="0"/>
              <a:t>Click </a:t>
            </a:r>
            <a:r>
              <a:rPr lang="en-US" b="1" dirty="0"/>
              <a:t>iOS Devices</a:t>
            </a:r>
          </a:p>
          <a:p>
            <a:pPr marL="742950" lvl="1" indent="-457200">
              <a:buFont typeface="+mj-lt"/>
              <a:buAutoNum type="arabicPeriod"/>
            </a:pPr>
            <a:r>
              <a:rPr lang="en-US" dirty="0"/>
              <a:t>To create a new profile, click </a:t>
            </a:r>
            <a:r>
              <a:rPr lang="en-US" b="1" dirty="0"/>
              <a:t>Add</a:t>
            </a:r>
            <a:br>
              <a:rPr lang="en-US" dirty="0"/>
            </a:br>
            <a:r>
              <a:rPr lang="en-US" i="1" dirty="0"/>
              <a:t>You can also copy or edit an</a:t>
            </a:r>
            <a:br>
              <a:rPr lang="en-US" i="1" dirty="0"/>
            </a:br>
            <a:r>
              <a:rPr lang="en-US" i="1" dirty="0"/>
              <a:t>existing profile</a:t>
            </a:r>
          </a:p>
          <a:p>
            <a:endParaRPr lang="en-US" dirty="0"/>
          </a:p>
        </p:txBody>
      </p:sp>
      <p:pic>
        <p:nvPicPr>
          <p:cNvPr id="5" name="Picture 4">
            <a:extLst>
              <a:ext uri="{FF2B5EF4-FFF2-40B4-BE49-F238E27FC236}">
                <a16:creationId xmlns:a16="http://schemas.microsoft.com/office/drawing/2014/main" id="{0762EDB9-3601-42AA-BC97-F991FF4524D5}"/>
              </a:ext>
            </a:extLst>
          </p:cNvPr>
          <p:cNvPicPr>
            <a:picLocks noChangeAspect="1"/>
          </p:cNvPicPr>
          <p:nvPr/>
        </p:nvPicPr>
        <p:blipFill>
          <a:blip r:embed="rId2"/>
          <a:stretch>
            <a:fillRect/>
          </a:stretch>
        </p:blipFill>
        <p:spPr>
          <a:xfrm>
            <a:off x="6096000" y="3043594"/>
            <a:ext cx="5821582" cy="2532736"/>
          </a:xfrm>
          <a:prstGeom prst="rect">
            <a:avLst/>
          </a:prstGeom>
        </p:spPr>
      </p:pic>
      <p:sp>
        <p:nvSpPr>
          <p:cNvPr id="6" name="Rectangle: Rounded Corners 5">
            <a:extLst>
              <a:ext uri="{FF2B5EF4-FFF2-40B4-BE49-F238E27FC236}">
                <a16:creationId xmlns:a16="http://schemas.microsoft.com/office/drawing/2014/main" id="{93D0A9FF-DF6B-45DC-AFFC-57218E922497}"/>
              </a:ext>
            </a:extLst>
          </p:cNvPr>
          <p:cNvSpPr/>
          <p:nvPr/>
        </p:nvSpPr>
        <p:spPr>
          <a:xfrm>
            <a:off x="11330356" y="3387367"/>
            <a:ext cx="453731" cy="24935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244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6027-2D60-4EC1-8FB1-759AF8C221CD}"/>
              </a:ext>
            </a:extLst>
          </p:cNvPr>
          <p:cNvSpPr>
            <a:spLocks noGrp="1"/>
          </p:cNvSpPr>
          <p:nvPr>
            <p:ph type="title"/>
          </p:nvPr>
        </p:nvSpPr>
        <p:spPr/>
        <p:txBody>
          <a:bodyPr/>
          <a:lstStyle/>
          <a:p>
            <a:r>
              <a:rPr lang="en-US" dirty="0"/>
              <a:t>Configure Web Protection for Web Browsers on iOS Devices</a:t>
            </a:r>
          </a:p>
        </p:txBody>
      </p:sp>
      <p:sp>
        <p:nvSpPr>
          <p:cNvPr id="3" name="Content Placeholder 2">
            <a:extLst>
              <a:ext uri="{FF2B5EF4-FFF2-40B4-BE49-F238E27FC236}">
                <a16:creationId xmlns:a16="http://schemas.microsoft.com/office/drawing/2014/main" id="{2FE70FD2-2DDD-4BAB-AE1E-74D0E940226F}"/>
              </a:ext>
            </a:extLst>
          </p:cNvPr>
          <p:cNvSpPr>
            <a:spLocks noGrp="1"/>
          </p:cNvSpPr>
          <p:nvPr>
            <p:ph idx="1"/>
          </p:nvPr>
        </p:nvSpPr>
        <p:spPr/>
        <p:txBody>
          <a:bodyPr/>
          <a:lstStyle/>
          <a:p>
            <a:r>
              <a:rPr lang="en-US" dirty="0"/>
              <a:t>In the Antivirus for Web Browsers section, you enable detection of malware and phishing URLs</a:t>
            </a:r>
          </a:p>
          <a:p>
            <a:r>
              <a:rPr lang="en-US" dirty="0"/>
              <a:t>Web protection is only available for supervised iOS devices integrated with the </a:t>
            </a:r>
            <a:r>
              <a:rPr lang="en-US" dirty="0" err="1"/>
              <a:t>Aether</a:t>
            </a:r>
            <a:r>
              <a:rPr lang="en-US" dirty="0"/>
              <a:t> MDM solution</a:t>
            </a:r>
          </a:p>
        </p:txBody>
      </p:sp>
      <p:pic>
        <p:nvPicPr>
          <p:cNvPr id="4" name="Picture 3">
            <a:extLst>
              <a:ext uri="{FF2B5EF4-FFF2-40B4-BE49-F238E27FC236}">
                <a16:creationId xmlns:a16="http://schemas.microsoft.com/office/drawing/2014/main" id="{83CB4A7F-41AA-48AC-B392-65B4DA651CA5}"/>
              </a:ext>
            </a:extLst>
          </p:cNvPr>
          <p:cNvPicPr>
            <a:picLocks noChangeAspect="1"/>
          </p:cNvPicPr>
          <p:nvPr/>
        </p:nvPicPr>
        <p:blipFill>
          <a:blip r:embed="rId2"/>
          <a:stretch>
            <a:fillRect/>
          </a:stretch>
        </p:blipFill>
        <p:spPr>
          <a:xfrm>
            <a:off x="2831341" y="3038721"/>
            <a:ext cx="6529317" cy="3092162"/>
          </a:xfrm>
          <a:prstGeom prst="rect">
            <a:avLst/>
          </a:prstGeom>
        </p:spPr>
      </p:pic>
    </p:spTree>
    <p:extLst>
      <p:ext uri="{BB962C8B-B14F-4D97-AF65-F5344CB8AC3E}">
        <p14:creationId xmlns:p14="http://schemas.microsoft.com/office/powerpoint/2010/main" val="7846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6027-2D60-4EC1-8FB1-759AF8C221CD}"/>
              </a:ext>
            </a:extLst>
          </p:cNvPr>
          <p:cNvSpPr>
            <a:spLocks noGrp="1"/>
          </p:cNvSpPr>
          <p:nvPr>
            <p:ph type="title"/>
          </p:nvPr>
        </p:nvSpPr>
        <p:spPr/>
        <p:txBody>
          <a:bodyPr/>
          <a:lstStyle/>
          <a:p>
            <a:r>
              <a:rPr lang="en-US" dirty="0"/>
              <a:t>Configure Web Protection for Web Browsers on iOS Devices</a:t>
            </a:r>
          </a:p>
        </p:txBody>
      </p:sp>
      <p:sp>
        <p:nvSpPr>
          <p:cNvPr id="3" name="Content Placeholder 2">
            <a:extLst>
              <a:ext uri="{FF2B5EF4-FFF2-40B4-BE49-F238E27FC236}">
                <a16:creationId xmlns:a16="http://schemas.microsoft.com/office/drawing/2014/main" id="{2FE70FD2-2DDD-4BAB-AE1E-74D0E940226F}"/>
              </a:ext>
            </a:extLst>
          </p:cNvPr>
          <p:cNvSpPr>
            <a:spLocks noGrp="1"/>
          </p:cNvSpPr>
          <p:nvPr>
            <p:ph idx="1"/>
          </p:nvPr>
        </p:nvSpPr>
        <p:spPr/>
        <p:txBody>
          <a:bodyPr/>
          <a:lstStyle/>
          <a:p>
            <a:r>
              <a:rPr lang="en-US" dirty="0"/>
              <a:t>To configure web protection for web browsers:</a:t>
            </a:r>
          </a:p>
          <a:p>
            <a:pPr marL="742950" lvl="1" indent="-457200">
              <a:buFont typeface="+mj-lt"/>
              <a:buAutoNum type="arabicPeriod"/>
            </a:pPr>
            <a:r>
              <a:rPr lang="en-US" dirty="0"/>
              <a:t>Click </a:t>
            </a:r>
            <a:r>
              <a:rPr lang="en-US" b="1" dirty="0"/>
              <a:t>Antivirus for Web Browsers</a:t>
            </a:r>
          </a:p>
          <a:p>
            <a:pPr marL="742950" lvl="1" indent="-457200">
              <a:buFont typeface="+mj-lt"/>
              <a:buAutoNum type="arabicPeriod"/>
            </a:pPr>
            <a:r>
              <a:rPr lang="en-US" dirty="0"/>
              <a:t>To </a:t>
            </a:r>
            <a:r>
              <a:rPr lang="en-US" b="1" dirty="0"/>
              <a:t>Detect malware URLs</a:t>
            </a:r>
            <a:r>
              <a:rPr lang="en-US" dirty="0"/>
              <a:t>, enable the toggle</a:t>
            </a:r>
          </a:p>
          <a:p>
            <a:pPr marL="742950" lvl="1" indent="-457200">
              <a:buFont typeface="+mj-lt"/>
              <a:buAutoNum type="arabicPeriod"/>
            </a:pPr>
            <a:r>
              <a:rPr lang="en-US" dirty="0"/>
              <a:t>To </a:t>
            </a:r>
            <a:r>
              <a:rPr lang="en-US" b="1" dirty="0"/>
              <a:t>Detect phishing URLs</a:t>
            </a:r>
            <a:r>
              <a:rPr lang="en-US" dirty="0"/>
              <a:t>, enable the toggle</a:t>
            </a:r>
          </a:p>
          <a:p>
            <a:pPr marL="742950" lvl="1" indent="-457200">
              <a:buFont typeface="+mj-lt"/>
              <a:buAutoNum type="arabicPeriod"/>
            </a:pPr>
            <a:r>
              <a:rPr lang="en-US" dirty="0"/>
              <a:t>(Optional) In the text box, type addresses and domains you want to exclude from antivirus protection</a:t>
            </a:r>
          </a:p>
          <a:p>
            <a:pPr marL="742950" lvl="1" indent="-457200">
              <a:buFont typeface="+mj-lt"/>
              <a:buAutoNum type="arabicPeriod"/>
            </a:pPr>
            <a:r>
              <a:rPr lang="en-US" dirty="0"/>
              <a:t>Click </a:t>
            </a:r>
            <a:r>
              <a:rPr lang="en-US" b="1" dirty="0"/>
              <a:t>Save</a:t>
            </a:r>
          </a:p>
        </p:txBody>
      </p:sp>
    </p:spTree>
    <p:extLst>
      <p:ext uri="{BB962C8B-B14F-4D97-AF65-F5344CB8AC3E}">
        <p14:creationId xmlns:p14="http://schemas.microsoft.com/office/powerpoint/2010/main" val="360108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73AD-A506-4446-86F4-49B9FBF9ABD0}"/>
              </a:ext>
            </a:extLst>
          </p:cNvPr>
          <p:cNvSpPr>
            <a:spLocks noGrp="1"/>
          </p:cNvSpPr>
          <p:nvPr>
            <p:ph type="title"/>
          </p:nvPr>
        </p:nvSpPr>
        <p:spPr/>
        <p:txBody>
          <a:bodyPr/>
          <a:lstStyle/>
          <a:p>
            <a:r>
              <a:rPr lang="en-US" dirty="0"/>
              <a:t>Configure Anti-Theft Settings for iOS Devices</a:t>
            </a:r>
            <a:br>
              <a:rPr lang="en-US" dirty="0"/>
            </a:br>
            <a:endParaRPr lang="en-US" dirty="0"/>
          </a:p>
        </p:txBody>
      </p:sp>
      <p:sp>
        <p:nvSpPr>
          <p:cNvPr id="3" name="Content Placeholder 2">
            <a:extLst>
              <a:ext uri="{FF2B5EF4-FFF2-40B4-BE49-F238E27FC236}">
                <a16:creationId xmlns:a16="http://schemas.microsoft.com/office/drawing/2014/main" id="{0F691C78-8B05-47F2-B412-0B89650C89E2}"/>
              </a:ext>
            </a:extLst>
          </p:cNvPr>
          <p:cNvSpPr>
            <a:spLocks noGrp="1"/>
          </p:cNvSpPr>
          <p:nvPr>
            <p:ph idx="1"/>
          </p:nvPr>
        </p:nvSpPr>
        <p:spPr/>
        <p:txBody>
          <a:bodyPr/>
          <a:lstStyle/>
          <a:p>
            <a:r>
              <a:rPr lang="en-US" dirty="0"/>
              <a:t>Anti-theft settings are only available for iOS devices integrated with an MDM solution</a:t>
            </a:r>
          </a:p>
          <a:p>
            <a:r>
              <a:rPr lang="en-US" dirty="0"/>
              <a:t>The anti-theft feature enables you to send actions to iOS devices to prevent data loss or locate the devices in the event of loss or theft</a:t>
            </a:r>
          </a:p>
          <a:p>
            <a:pPr lvl="1"/>
            <a:r>
              <a:rPr lang="en-US" dirty="0"/>
              <a:t>In the Anti-Theft section, you can enable anti-theft protection, including reporting</a:t>
            </a:r>
          </a:p>
          <a:p>
            <a:r>
              <a:rPr lang="en-US" dirty="0"/>
              <a:t>In the settings, you can also allow users to enable private mode on their devices</a:t>
            </a:r>
          </a:p>
        </p:txBody>
      </p:sp>
    </p:spTree>
    <p:extLst>
      <p:ext uri="{BB962C8B-B14F-4D97-AF65-F5344CB8AC3E}">
        <p14:creationId xmlns:p14="http://schemas.microsoft.com/office/powerpoint/2010/main" val="302736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73AD-A506-4446-86F4-49B9FBF9ABD0}"/>
              </a:ext>
            </a:extLst>
          </p:cNvPr>
          <p:cNvSpPr>
            <a:spLocks noGrp="1"/>
          </p:cNvSpPr>
          <p:nvPr>
            <p:ph type="title"/>
          </p:nvPr>
        </p:nvSpPr>
        <p:spPr/>
        <p:txBody>
          <a:bodyPr/>
          <a:lstStyle/>
          <a:p>
            <a:r>
              <a:rPr lang="en-US" dirty="0"/>
              <a:t>Configure Anti-Theft Settings for iOS Devices</a:t>
            </a:r>
            <a:br>
              <a:rPr lang="en-US" dirty="0"/>
            </a:br>
            <a:endParaRPr lang="en-US" dirty="0"/>
          </a:p>
        </p:txBody>
      </p:sp>
      <p:sp>
        <p:nvSpPr>
          <p:cNvPr id="3" name="Content Placeholder 2">
            <a:extLst>
              <a:ext uri="{FF2B5EF4-FFF2-40B4-BE49-F238E27FC236}">
                <a16:creationId xmlns:a16="http://schemas.microsoft.com/office/drawing/2014/main" id="{0F691C78-8B05-47F2-B412-0B89650C89E2}"/>
              </a:ext>
            </a:extLst>
          </p:cNvPr>
          <p:cNvSpPr>
            <a:spLocks noGrp="1"/>
          </p:cNvSpPr>
          <p:nvPr>
            <p:ph idx="1"/>
          </p:nvPr>
        </p:nvSpPr>
        <p:spPr/>
        <p:txBody>
          <a:bodyPr/>
          <a:lstStyle/>
          <a:p>
            <a:r>
              <a:rPr lang="en-US" dirty="0"/>
              <a:t>To configure anti-theft settings:</a:t>
            </a:r>
          </a:p>
          <a:p>
            <a:pPr marL="742950" lvl="1" indent="-457200">
              <a:buFont typeface="+mj-lt"/>
              <a:buAutoNum type="arabicPeriod"/>
            </a:pPr>
            <a:r>
              <a:rPr lang="en-US" dirty="0"/>
              <a:t>Click </a:t>
            </a:r>
            <a:r>
              <a:rPr lang="en-US" b="1" dirty="0"/>
              <a:t>Anti-Theft</a:t>
            </a:r>
            <a:endParaRPr lang="en-US" dirty="0"/>
          </a:p>
          <a:p>
            <a:pPr marL="742950" lvl="1" indent="-457200">
              <a:buFont typeface="+mj-lt"/>
              <a:buAutoNum type="arabicPeriod"/>
            </a:pPr>
            <a:r>
              <a:rPr lang="en-US" dirty="0"/>
              <a:t>Enable the </a:t>
            </a:r>
            <a:r>
              <a:rPr lang="en-US" b="1" dirty="0"/>
              <a:t>Anti-Theft Protection </a:t>
            </a:r>
            <a:r>
              <a:rPr lang="en-US" dirty="0"/>
              <a:t>toggle</a:t>
            </a:r>
          </a:p>
          <a:p>
            <a:pPr marL="742950" lvl="1" indent="-457200">
              <a:buFont typeface="+mj-lt"/>
              <a:buAutoNum type="arabicPeriod"/>
            </a:pPr>
            <a:r>
              <a:rPr lang="en-US" dirty="0"/>
              <a:t>In the </a:t>
            </a:r>
            <a:r>
              <a:rPr lang="en-US" b="1" dirty="0"/>
              <a:t>Behavior</a:t>
            </a:r>
            <a:r>
              <a:rPr lang="en-US" dirty="0"/>
              <a:t> section, enable the toggle to report the device location</a:t>
            </a:r>
          </a:p>
          <a:p>
            <a:pPr marL="742950" lvl="1" indent="-457200">
              <a:buFont typeface="+mj-lt"/>
              <a:buAutoNum type="arabicPeriod"/>
            </a:pPr>
            <a:r>
              <a:rPr lang="en-US" dirty="0"/>
              <a:t>In the </a:t>
            </a:r>
            <a:r>
              <a:rPr lang="en-US" b="1" dirty="0"/>
              <a:t>Privacy</a:t>
            </a:r>
            <a:r>
              <a:rPr lang="en-US" dirty="0"/>
              <a:t> section, enable the toggle to </a:t>
            </a:r>
            <a:r>
              <a:rPr lang="en-US" b="1" dirty="0"/>
              <a:t>Allow Users to Enable Private Mode</a:t>
            </a:r>
          </a:p>
          <a:p>
            <a:pPr marL="1039813" lvl="2" indent="-457200"/>
            <a:r>
              <a:rPr lang="en-US" dirty="0"/>
              <a:t>When the user enables private </a:t>
            </a:r>
            <a:br>
              <a:rPr lang="en-US" dirty="0"/>
            </a:br>
            <a:r>
              <a:rPr lang="en-US" dirty="0"/>
              <a:t>mode, geolocation is no longer </a:t>
            </a:r>
            <a:br>
              <a:rPr lang="en-US" dirty="0"/>
            </a:br>
            <a:r>
              <a:rPr lang="en-US" dirty="0"/>
              <a:t>available</a:t>
            </a:r>
          </a:p>
        </p:txBody>
      </p:sp>
      <p:pic>
        <p:nvPicPr>
          <p:cNvPr id="5" name="Picture 4">
            <a:extLst>
              <a:ext uri="{FF2B5EF4-FFF2-40B4-BE49-F238E27FC236}">
                <a16:creationId xmlns:a16="http://schemas.microsoft.com/office/drawing/2014/main" id="{CA5D13BC-DE45-46C0-B2B2-823337457895}"/>
              </a:ext>
            </a:extLst>
          </p:cNvPr>
          <p:cNvPicPr>
            <a:picLocks noChangeAspect="1"/>
          </p:cNvPicPr>
          <p:nvPr/>
        </p:nvPicPr>
        <p:blipFill>
          <a:blip r:embed="rId2"/>
          <a:stretch>
            <a:fillRect/>
          </a:stretch>
        </p:blipFill>
        <p:spPr>
          <a:xfrm>
            <a:off x="5799592" y="3923472"/>
            <a:ext cx="4471246" cy="2536572"/>
          </a:xfrm>
          <a:prstGeom prst="rect">
            <a:avLst/>
          </a:prstGeom>
        </p:spPr>
      </p:pic>
    </p:spTree>
    <p:extLst>
      <p:ext uri="{BB962C8B-B14F-4D97-AF65-F5344CB8AC3E}">
        <p14:creationId xmlns:p14="http://schemas.microsoft.com/office/powerpoint/2010/main" val="247504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D4DF-30D9-43DC-8A67-3E6EE84DF3F0}"/>
              </a:ext>
            </a:extLst>
          </p:cNvPr>
          <p:cNvSpPr>
            <a:spLocks noGrp="1"/>
          </p:cNvSpPr>
          <p:nvPr>
            <p:ph type="title"/>
          </p:nvPr>
        </p:nvSpPr>
        <p:spPr/>
        <p:txBody>
          <a:bodyPr/>
          <a:lstStyle/>
          <a:p>
            <a:r>
              <a:rPr lang="en-US" dirty="0"/>
              <a:t>Configure Web Access Control for iOS Devices</a:t>
            </a:r>
            <a:br>
              <a:rPr lang="en-US" dirty="0"/>
            </a:br>
            <a:endParaRPr lang="en-US" dirty="0"/>
          </a:p>
        </p:txBody>
      </p:sp>
      <p:sp>
        <p:nvSpPr>
          <p:cNvPr id="3" name="Content Placeholder 2">
            <a:extLst>
              <a:ext uri="{FF2B5EF4-FFF2-40B4-BE49-F238E27FC236}">
                <a16:creationId xmlns:a16="http://schemas.microsoft.com/office/drawing/2014/main" id="{191CBB2F-552F-4E2A-B7CA-A09A0605BA66}"/>
              </a:ext>
            </a:extLst>
          </p:cNvPr>
          <p:cNvSpPr>
            <a:spLocks noGrp="1"/>
          </p:cNvSpPr>
          <p:nvPr>
            <p:ph idx="1"/>
          </p:nvPr>
        </p:nvSpPr>
        <p:spPr/>
        <p:txBody>
          <a:bodyPr/>
          <a:lstStyle/>
          <a:p>
            <a:r>
              <a:rPr lang="en-US" dirty="0"/>
              <a:t>Web access control is only available </a:t>
            </a:r>
            <a:r>
              <a:rPr lang="en-US"/>
              <a:t>for supervised iOS </a:t>
            </a:r>
            <a:r>
              <a:rPr lang="en-US" dirty="0"/>
              <a:t>devices integrated with a mobile device management solution</a:t>
            </a:r>
          </a:p>
          <a:p>
            <a:r>
              <a:rPr lang="en-US" dirty="0"/>
              <a:t>In the Web Access Control settings, you can limit access to specific web content categories, and configure a list of URLs to allow and deny</a:t>
            </a:r>
          </a:p>
          <a:p>
            <a:endParaRPr lang="en-US" dirty="0"/>
          </a:p>
        </p:txBody>
      </p:sp>
      <p:pic>
        <p:nvPicPr>
          <p:cNvPr id="4" name="Picture 3">
            <a:extLst>
              <a:ext uri="{FF2B5EF4-FFF2-40B4-BE49-F238E27FC236}">
                <a16:creationId xmlns:a16="http://schemas.microsoft.com/office/drawing/2014/main" id="{FDAB997E-3050-4FB8-9ED1-05FA0373C9FC}"/>
              </a:ext>
            </a:extLst>
          </p:cNvPr>
          <p:cNvPicPr>
            <a:picLocks noChangeAspect="1"/>
          </p:cNvPicPr>
          <p:nvPr/>
        </p:nvPicPr>
        <p:blipFill>
          <a:blip r:embed="rId2"/>
          <a:stretch>
            <a:fillRect/>
          </a:stretch>
        </p:blipFill>
        <p:spPr>
          <a:xfrm>
            <a:off x="3597871" y="3074434"/>
            <a:ext cx="4996257" cy="3429000"/>
          </a:xfrm>
          <a:prstGeom prst="rect">
            <a:avLst/>
          </a:prstGeom>
        </p:spPr>
      </p:pic>
    </p:spTree>
    <p:extLst>
      <p:ext uri="{BB962C8B-B14F-4D97-AF65-F5344CB8AC3E}">
        <p14:creationId xmlns:p14="http://schemas.microsoft.com/office/powerpoint/2010/main" val="381601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1DFD-8090-4D6A-8C92-B552448B311D}"/>
              </a:ext>
            </a:extLst>
          </p:cNvPr>
          <p:cNvSpPr>
            <a:spLocks noGrp="1"/>
          </p:cNvSpPr>
          <p:nvPr>
            <p:ph type="title"/>
          </p:nvPr>
        </p:nvSpPr>
        <p:spPr/>
        <p:txBody>
          <a:bodyPr/>
          <a:lstStyle/>
          <a:p>
            <a:r>
              <a:rPr lang="en-US" dirty="0"/>
              <a:t>Configure Web Access Control for iOS Devices</a:t>
            </a:r>
          </a:p>
        </p:txBody>
      </p:sp>
      <p:sp>
        <p:nvSpPr>
          <p:cNvPr id="3" name="Content Placeholder 2">
            <a:extLst>
              <a:ext uri="{FF2B5EF4-FFF2-40B4-BE49-F238E27FC236}">
                <a16:creationId xmlns:a16="http://schemas.microsoft.com/office/drawing/2014/main" id="{6A75083C-5987-4A1A-9768-A58B97EE28E3}"/>
              </a:ext>
            </a:extLst>
          </p:cNvPr>
          <p:cNvSpPr>
            <a:spLocks noGrp="1"/>
          </p:cNvSpPr>
          <p:nvPr>
            <p:ph idx="1"/>
          </p:nvPr>
        </p:nvSpPr>
        <p:spPr/>
        <p:txBody>
          <a:bodyPr/>
          <a:lstStyle/>
          <a:p>
            <a:r>
              <a:rPr lang="en-US" dirty="0"/>
              <a:t>To configure web access control:</a:t>
            </a:r>
          </a:p>
          <a:p>
            <a:pPr marL="742950" lvl="1" indent="-457200">
              <a:buFont typeface="+mj-lt"/>
              <a:buAutoNum type="arabicPeriod"/>
            </a:pPr>
            <a:r>
              <a:rPr lang="en-US" dirty="0"/>
              <a:t>Click </a:t>
            </a:r>
            <a:r>
              <a:rPr lang="en-US" b="1" dirty="0"/>
              <a:t>Web Access Control</a:t>
            </a:r>
          </a:p>
          <a:p>
            <a:pPr marL="742950" lvl="1" indent="-457200">
              <a:buFont typeface="+mj-lt"/>
              <a:buAutoNum type="arabicPeriod"/>
            </a:pPr>
            <a:r>
              <a:rPr lang="en-US" dirty="0"/>
              <a:t>Enable the </a:t>
            </a:r>
            <a:r>
              <a:rPr lang="en-US" b="1" dirty="0"/>
              <a:t>Enable Web Access Control</a:t>
            </a:r>
            <a:r>
              <a:rPr lang="en-US" dirty="0"/>
              <a:t> toggle</a:t>
            </a:r>
          </a:p>
          <a:p>
            <a:pPr marL="742950" lvl="1" indent="-457200">
              <a:buFont typeface="+mj-lt"/>
              <a:buAutoNum type="arabicPeriod"/>
            </a:pPr>
            <a:r>
              <a:rPr lang="en-US" dirty="0"/>
              <a:t>To specify when you want to enable web access control, select </a:t>
            </a:r>
            <a:r>
              <a:rPr lang="en-US" b="1" dirty="0"/>
              <a:t>Enable Only During the Following Times</a:t>
            </a:r>
            <a:r>
              <a:rPr lang="en-US" dirty="0"/>
              <a:t> and specify the days and hours when you want web access control to apply</a:t>
            </a:r>
          </a:p>
          <a:p>
            <a:pPr marL="742950" lvl="1" indent="-457200">
              <a:buFont typeface="+mj-lt"/>
              <a:buAutoNum type="arabicPeriod"/>
            </a:pPr>
            <a:r>
              <a:rPr lang="en-US" dirty="0"/>
              <a:t>To exclude sites from web access control and always allow access to them, in the </a:t>
            </a:r>
            <a:r>
              <a:rPr lang="en-US" b="1" dirty="0"/>
              <a:t>Always allow access to the following addresses and domains </a:t>
            </a:r>
            <a:r>
              <a:rPr lang="en-US" dirty="0"/>
              <a:t>text box, enter the URLs</a:t>
            </a:r>
          </a:p>
          <a:p>
            <a:pPr marL="742950" lvl="1" indent="-457200">
              <a:buFont typeface="+mj-lt"/>
              <a:buAutoNum type="arabicPeriod"/>
            </a:pPr>
            <a:r>
              <a:rPr lang="en-US" dirty="0"/>
              <a:t>To always deny access to an IP address or domain, in the </a:t>
            </a:r>
            <a:r>
              <a:rPr lang="en-US" b="1" dirty="0"/>
              <a:t>Deny access to the following addresses and domains</a:t>
            </a:r>
            <a:r>
              <a:rPr lang="en-US" dirty="0"/>
              <a:t> text box, enter the IP address or domain</a:t>
            </a:r>
          </a:p>
        </p:txBody>
      </p:sp>
    </p:spTree>
    <p:extLst>
      <p:ext uri="{BB962C8B-B14F-4D97-AF65-F5344CB8AC3E}">
        <p14:creationId xmlns:p14="http://schemas.microsoft.com/office/powerpoint/2010/main" val="377039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Release Summary </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pPr lvl="0"/>
            <a:r>
              <a:rPr lang="en-US" dirty="0"/>
              <a:t>The Aether 13 release includes these enhancements:</a:t>
            </a:r>
          </a:p>
          <a:p>
            <a:pPr lvl="1"/>
            <a:r>
              <a:rPr lang="en-US" dirty="0">
                <a:hlinkClick r:id="rId2" action="ppaction://hlinksldjump"/>
              </a:rPr>
              <a:t>Support for iOS Devices</a:t>
            </a:r>
            <a:endParaRPr lang="en-US" dirty="0"/>
          </a:p>
          <a:p>
            <a:pPr lvl="1"/>
            <a:r>
              <a:rPr lang="en-US" dirty="0">
                <a:hlinkClick r:id="rId3" action="ppaction://hlinksldjump"/>
              </a:rPr>
              <a:t>Shadow Copies</a:t>
            </a:r>
            <a:endParaRPr lang="en-US" dirty="0"/>
          </a:p>
          <a:p>
            <a:pPr lvl="1"/>
            <a:r>
              <a:rPr lang="en-US" dirty="0">
                <a:hlinkClick r:id="rId4" action="ppaction://hlinksldjump"/>
              </a:rPr>
              <a:t>Decoy Files</a:t>
            </a:r>
            <a:endParaRPr lang="en-US" dirty="0"/>
          </a:p>
          <a:p>
            <a:pPr lvl="1"/>
            <a:r>
              <a:rPr lang="en-US" dirty="0">
                <a:hlinkClick r:id="rId5" action="ppaction://hlinksldjump"/>
              </a:rPr>
              <a:t>Full Encryption - Recovery Key Search</a:t>
            </a:r>
            <a:endParaRPr lang="en-US" dirty="0"/>
          </a:p>
          <a:p>
            <a:pPr lvl="1"/>
            <a:r>
              <a:rPr lang="en-US" dirty="0">
                <a:hlinkClick r:id="rId6" action="ppaction://hlinksldjump"/>
              </a:rPr>
              <a:t>Patch Management Enhancements</a:t>
            </a:r>
            <a:endParaRPr lang="en-US" dirty="0"/>
          </a:p>
          <a:p>
            <a:pPr lvl="1"/>
            <a:r>
              <a:rPr lang="en-US" dirty="0">
                <a:hlinkClick r:id="rId7" action="ppaction://hlinksldjump"/>
              </a:rPr>
              <a:t>Secure VPN</a:t>
            </a:r>
            <a:endParaRPr lang="en-US" dirty="0">
              <a:hlinkClick r:id="rId8" action="ppaction://hlinksldjump"/>
            </a:endParaRPr>
          </a:p>
          <a:p>
            <a:pPr lvl="1"/>
            <a:r>
              <a:rPr lang="en-US" dirty="0">
                <a:hlinkClick r:id="rId8" action="ppaction://hlinksldjump"/>
              </a:rPr>
              <a:t>Additional Changes </a:t>
            </a:r>
            <a:endParaRPr lang="en-US" dirty="0"/>
          </a:p>
        </p:txBody>
      </p:sp>
    </p:spTree>
    <p:extLst>
      <p:ext uri="{BB962C8B-B14F-4D97-AF65-F5344CB8AC3E}">
        <p14:creationId xmlns:p14="http://schemas.microsoft.com/office/powerpoint/2010/main" val="32204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B0A8-3002-427A-9F91-104C91242BF5}"/>
              </a:ext>
            </a:extLst>
          </p:cNvPr>
          <p:cNvSpPr>
            <a:spLocks noGrp="1"/>
          </p:cNvSpPr>
          <p:nvPr>
            <p:ph type="title"/>
          </p:nvPr>
        </p:nvSpPr>
        <p:spPr/>
        <p:txBody>
          <a:bodyPr/>
          <a:lstStyle/>
          <a:p>
            <a:r>
              <a:rPr lang="en-US" dirty="0"/>
              <a:t>Anti-Theft Dashboard</a:t>
            </a:r>
          </a:p>
        </p:txBody>
      </p:sp>
      <p:sp>
        <p:nvSpPr>
          <p:cNvPr id="3" name="Content Placeholder 2">
            <a:extLst>
              <a:ext uri="{FF2B5EF4-FFF2-40B4-BE49-F238E27FC236}">
                <a16:creationId xmlns:a16="http://schemas.microsoft.com/office/drawing/2014/main" id="{6A0CEBD8-C878-4F02-A08E-16D3EE8B1681}"/>
              </a:ext>
            </a:extLst>
          </p:cNvPr>
          <p:cNvSpPr>
            <a:spLocks noGrp="1"/>
          </p:cNvSpPr>
          <p:nvPr>
            <p:ph idx="1"/>
          </p:nvPr>
        </p:nvSpPr>
        <p:spPr/>
        <p:txBody>
          <a:bodyPr/>
          <a:lstStyle/>
          <a:p>
            <a:r>
              <a:rPr lang="en-US" dirty="0"/>
              <a:t>The anti-theft dashboard for iOS devices includes these features:</a:t>
            </a:r>
          </a:p>
          <a:p>
            <a:pPr lvl="1"/>
            <a:r>
              <a:rPr lang="en-US" b="1" dirty="0"/>
              <a:t>Locate</a:t>
            </a:r>
            <a:r>
              <a:rPr lang="en-US" dirty="0"/>
              <a:t> – Locates the iOS device on the map (requires a code if the user has privacy mode enabled on the device)</a:t>
            </a:r>
          </a:p>
          <a:p>
            <a:pPr lvl="1"/>
            <a:r>
              <a:rPr lang="en-US" b="1" dirty="0"/>
              <a:t>Remote Alarm</a:t>
            </a:r>
            <a:r>
              <a:rPr lang="en-US" dirty="0"/>
              <a:t> – Sends an audible alarm and message to the device</a:t>
            </a:r>
          </a:p>
          <a:p>
            <a:pPr lvl="1"/>
            <a:r>
              <a:rPr lang="en-US" b="1" dirty="0"/>
              <a:t>Lock</a:t>
            </a:r>
            <a:r>
              <a:rPr lang="en-US" dirty="0"/>
              <a:t> – Locks the device and requires the user to enter a 6-digit code to open the device (requires </a:t>
            </a:r>
            <a:r>
              <a:rPr lang="en-US" dirty="0" err="1"/>
              <a:t>Aether</a:t>
            </a:r>
            <a:r>
              <a:rPr lang="en-US" dirty="0"/>
              <a:t> MDM)</a:t>
            </a:r>
          </a:p>
          <a:p>
            <a:pPr lvl="1"/>
            <a:r>
              <a:rPr lang="en-US" b="1" dirty="0"/>
              <a:t>Wipe Data – </a:t>
            </a:r>
            <a:r>
              <a:rPr lang="en-US" dirty="0"/>
              <a:t>Deletes all content and applications from the device. The device returns to factory settings (requires </a:t>
            </a:r>
            <a:r>
              <a:rPr lang="en-US" dirty="0" err="1"/>
              <a:t>Aether</a:t>
            </a:r>
            <a:r>
              <a:rPr lang="en-US" dirty="0"/>
              <a:t> MDM)</a:t>
            </a:r>
          </a:p>
        </p:txBody>
      </p:sp>
      <p:pic>
        <p:nvPicPr>
          <p:cNvPr id="5" name="Picture 4">
            <a:extLst>
              <a:ext uri="{FF2B5EF4-FFF2-40B4-BE49-F238E27FC236}">
                <a16:creationId xmlns:a16="http://schemas.microsoft.com/office/drawing/2014/main" id="{D561223D-290E-4B24-860B-1FD5AD599588}"/>
              </a:ext>
            </a:extLst>
          </p:cNvPr>
          <p:cNvPicPr>
            <a:picLocks noChangeAspect="1"/>
          </p:cNvPicPr>
          <p:nvPr/>
        </p:nvPicPr>
        <p:blipFill>
          <a:blip r:embed="rId2"/>
          <a:stretch>
            <a:fillRect/>
          </a:stretch>
        </p:blipFill>
        <p:spPr>
          <a:xfrm>
            <a:off x="2884002" y="4579587"/>
            <a:ext cx="6578233" cy="2216121"/>
          </a:xfrm>
          <a:prstGeom prst="rect">
            <a:avLst/>
          </a:prstGeom>
        </p:spPr>
      </p:pic>
    </p:spTree>
    <p:extLst>
      <p:ext uri="{BB962C8B-B14F-4D97-AF65-F5344CB8AC3E}">
        <p14:creationId xmlns:p14="http://schemas.microsoft.com/office/powerpoint/2010/main" val="23858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329A-B291-4066-B417-A5F2364BADF3}"/>
              </a:ext>
            </a:extLst>
          </p:cNvPr>
          <p:cNvSpPr>
            <a:spLocks noGrp="1"/>
          </p:cNvSpPr>
          <p:nvPr>
            <p:ph type="title"/>
          </p:nvPr>
        </p:nvSpPr>
        <p:spPr/>
        <p:txBody>
          <a:bodyPr/>
          <a:lstStyle/>
          <a:p>
            <a:r>
              <a:rPr lang="en-US" dirty="0"/>
              <a:t>iOS Device Details</a:t>
            </a:r>
          </a:p>
        </p:txBody>
      </p:sp>
      <p:sp>
        <p:nvSpPr>
          <p:cNvPr id="3" name="Content Placeholder 2">
            <a:extLst>
              <a:ext uri="{FF2B5EF4-FFF2-40B4-BE49-F238E27FC236}">
                <a16:creationId xmlns:a16="http://schemas.microsoft.com/office/drawing/2014/main" id="{6F262D14-7EE9-4A60-A18C-023BA274F745}"/>
              </a:ext>
            </a:extLst>
          </p:cNvPr>
          <p:cNvSpPr>
            <a:spLocks noGrp="1"/>
          </p:cNvSpPr>
          <p:nvPr>
            <p:ph idx="1"/>
          </p:nvPr>
        </p:nvSpPr>
        <p:spPr/>
        <p:txBody>
          <a:bodyPr/>
          <a:lstStyle/>
          <a:p>
            <a:r>
              <a:rPr lang="en-US" dirty="0"/>
              <a:t>To see device details and the anti-theft dashboard, on the Computers page, select an iOS device</a:t>
            </a:r>
          </a:p>
          <a:p>
            <a:r>
              <a:rPr lang="en-US" dirty="0"/>
              <a:t>The </a:t>
            </a:r>
            <a:r>
              <a:rPr lang="en-US" b="1" dirty="0"/>
              <a:t>Software</a:t>
            </a:r>
            <a:r>
              <a:rPr lang="en-US" dirty="0"/>
              <a:t> tab is only visible for iOS devices integrated in the </a:t>
            </a:r>
            <a:r>
              <a:rPr lang="en-US" dirty="0" err="1"/>
              <a:t>Aether</a:t>
            </a:r>
            <a:r>
              <a:rPr lang="en-US" dirty="0"/>
              <a:t> MDM solution</a:t>
            </a:r>
          </a:p>
          <a:p>
            <a:endParaRPr lang="en-US" dirty="0"/>
          </a:p>
        </p:txBody>
      </p:sp>
      <p:pic>
        <p:nvPicPr>
          <p:cNvPr id="7" name="Picture 6">
            <a:extLst>
              <a:ext uri="{FF2B5EF4-FFF2-40B4-BE49-F238E27FC236}">
                <a16:creationId xmlns:a16="http://schemas.microsoft.com/office/drawing/2014/main" id="{CFE006F0-0CB5-4F1C-A87F-A8FDB86F9AAA}"/>
              </a:ext>
            </a:extLst>
          </p:cNvPr>
          <p:cNvPicPr>
            <a:picLocks noChangeAspect="1"/>
          </p:cNvPicPr>
          <p:nvPr/>
        </p:nvPicPr>
        <p:blipFill>
          <a:blip r:embed="rId2"/>
          <a:stretch>
            <a:fillRect/>
          </a:stretch>
        </p:blipFill>
        <p:spPr>
          <a:xfrm>
            <a:off x="3306221" y="3121140"/>
            <a:ext cx="5579557" cy="3586432"/>
          </a:xfrm>
          <a:prstGeom prst="rect">
            <a:avLst/>
          </a:prstGeom>
        </p:spPr>
      </p:pic>
      <p:sp>
        <p:nvSpPr>
          <p:cNvPr id="8" name="Rectangle: Rounded Corners 7">
            <a:extLst>
              <a:ext uri="{FF2B5EF4-FFF2-40B4-BE49-F238E27FC236}">
                <a16:creationId xmlns:a16="http://schemas.microsoft.com/office/drawing/2014/main" id="{9A803000-80C4-4AF2-9EE2-D634ADB66A5A}"/>
              </a:ext>
            </a:extLst>
          </p:cNvPr>
          <p:cNvSpPr/>
          <p:nvPr/>
        </p:nvSpPr>
        <p:spPr>
          <a:xfrm>
            <a:off x="6978694" y="5017864"/>
            <a:ext cx="453731" cy="24935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6133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020F-C61B-47F5-83FE-D2255775ECA4}"/>
              </a:ext>
            </a:extLst>
          </p:cNvPr>
          <p:cNvSpPr>
            <a:spLocks noGrp="1"/>
          </p:cNvSpPr>
          <p:nvPr>
            <p:ph type="title"/>
          </p:nvPr>
        </p:nvSpPr>
        <p:spPr/>
        <p:txBody>
          <a:bodyPr/>
          <a:lstStyle/>
          <a:p>
            <a:r>
              <a:rPr lang="en-US" dirty="0"/>
              <a:t>Mobile Device Permissions</a:t>
            </a:r>
          </a:p>
        </p:txBody>
      </p:sp>
      <p:sp>
        <p:nvSpPr>
          <p:cNvPr id="3" name="Content Placeholder 2">
            <a:extLst>
              <a:ext uri="{FF2B5EF4-FFF2-40B4-BE49-F238E27FC236}">
                <a16:creationId xmlns:a16="http://schemas.microsoft.com/office/drawing/2014/main" id="{25722193-B1EC-49B1-9AED-D518DCA07DD1}"/>
              </a:ext>
            </a:extLst>
          </p:cNvPr>
          <p:cNvSpPr>
            <a:spLocks noGrp="1"/>
          </p:cNvSpPr>
          <p:nvPr>
            <p:ph idx="1"/>
          </p:nvPr>
        </p:nvSpPr>
        <p:spPr/>
        <p:txBody>
          <a:bodyPr/>
          <a:lstStyle/>
          <a:p>
            <a:r>
              <a:rPr lang="en-US" dirty="0"/>
              <a:t>When a user does not grant access to the app, the anti-theft dashboard shows that anti-theft protection is disabled</a:t>
            </a:r>
          </a:p>
        </p:txBody>
      </p:sp>
      <p:pic>
        <p:nvPicPr>
          <p:cNvPr id="6" name="Picture 5">
            <a:extLst>
              <a:ext uri="{FF2B5EF4-FFF2-40B4-BE49-F238E27FC236}">
                <a16:creationId xmlns:a16="http://schemas.microsoft.com/office/drawing/2014/main" id="{79DDBB48-C4F4-4DD4-8259-795EA3AF6B91}"/>
              </a:ext>
            </a:extLst>
          </p:cNvPr>
          <p:cNvPicPr>
            <a:picLocks noChangeAspect="1"/>
          </p:cNvPicPr>
          <p:nvPr/>
        </p:nvPicPr>
        <p:blipFill>
          <a:blip r:embed="rId2"/>
          <a:stretch>
            <a:fillRect/>
          </a:stretch>
        </p:blipFill>
        <p:spPr>
          <a:xfrm>
            <a:off x="3186595" y="2209800"/>
            <a:ext cx="5818809" cy="3961982"/>
          </a:xfrm>
          <a:prstGeom prst="rect">
            <a:avLst/>
          </a:prstGeom>
        </p:spPr>
      </p:pic>
    </p:spTree>
    <p:extLst>
      <p:ext uri="{BB962C8B-B14F-4D97-AF65-F5344CB8AC3E}">
        <p14:creationId xmlns:p14="http://schemas.microsoft.com/office/powerpoint/2010/main" val="31882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A4902-F09E-46E1-9132-2690B4EF01C7}"/>
              </a:ext>
            </a:extLst>
          </p:cNvPr>
          <p:cNvSpPr>
            <a:spLocks noGrp="1"/>
          </p:cNvSpPr>
          <p:nvPr>
            <p:ph type="ctrTitle"/>
          </p:nvPr>
        </p:nvSpPr>
        <p:spPr/>
        <p:txBody>
          <a:bodyPr/>
          <a:lstStyle/>
          <a:p>
            <a:r>
              <a:rPr lang="en-US" dirty="0"/>
              <a:t>Shadow Copies</a:t>
            </a:r>
          </a:p>
        </p:txBody>
      </p:sp>
    </p:spTree>
    <p:extLst>
      <p:ext uri="{BB962C8B-B14F-4D97-AF65-F5344CB8AC3E}">
        <p14:creationId xmlns:p14="http://schemas.microsoft.com/office/powerpoint/2010/main" val="18652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6F9B-C718-4BD7-9B4C-EB4E35C626DC}"/>
              </a:ext>
            </a:extLst>
          </p:cNvPr>
          <p:cNvSpPr>
            <a:spLocks noGrp="1"/>
          </p:cNvSpPr>
          <p:nvPr>
            <p:ph type="title"/>
          </p:nvPr>
        </p:nvSpPr>
        <p:spPr/>
        <p:txBody>
          <a:bodyPr/>
          <a:lstStyle/>
          <a:p>
            <a:r>
              <a:rPr lang="en-US" dirty="0"/>
              <a:t>Shadow Copies</a:t>
            </a:r>
          </a:p>
        </p:txBody>
      </p:sp>
      <p:sp>
        <p:nvSpPr>
          <p:cNvPr id="3" name="Content Placeholder 2">
            <a:extLst>
              <a:ext uri="{FF2B5EF4-FFF2-40B4-BE49-F238E27FC236}">
                <a16:creationId xmlns:a16="http://schemas.microsoft.com/office/drawing/2014/main" id="{E8214873-3F9D-45E4-959E-A5DEB3B7E098}"/>
              </a:ext>
            </a:extLst>
          </p:cNvPr>
          <p:cNvSpPr>
            <a:spLocks noGrp="1"/>
          </p:cNvSpPr>
          <p:nvPr>
            <p:ph idx="1"/>
          </p:nvPr>
        </p:nvSpPr>
        <p:spPr/>
        <p:txBody>
          <a:bodyPr/>
          <a:lstStyle/>
          <a:p>
            <a:r>
              <a:rPr lang="en-US" dirty="0"/>
              <a:t>Shadow Copies is a technology included on Windows computers that can create snapshots of computer files, even when they are in use</a:t>
            </a:r>
          </a:p>
          <a:p>
            <a:r>
              <a:rPr lang="en-US" dirty="0"/>
              <a:t>When enabled, Windows creates a shadow copy every 24 hours</a:t>
            </a:r>
          </a:p>
          <a:p>
            <a:pPr lvl="1"/>
            <a:r>
              <a:rPr lang="en-US" dirty="0"/>
              <a:t>The Panda software retains up to 7 copies at a given time</a:t>
            </a:r>
          </a:p>
          <a:p>
            <a:pPr lvl="1"/>
            <a:r>
              <a:rPr lang="en-US" dirty="0"/>
              <a:t>You cannot delete a shadow copy created by the Panda software (AD360, AD, EPP, and EP)</a:t>
            </a:r>
          </a:p>
          <a:p>
            <a:r>
              <a:rPr lang="en-US" dirty="0"/>
              <a:t>To restore a previous version of the file, use the Windows Shadow Copies app on your computer</a:t>
            </a:r>
          </a:p>
          <a:p>
            <a:r>
              <a:rPr lang="en-US" dirty="0"/>
              <a:t>This feature is available for computers that run these operating systems:</a:t>
            </a:r>
          </a:p>
          <a:p>
            <a:pPr lvl="1"/>
            <a:r>
              <a:rPr lang="en-US" dirty="0"/>
              <a:t>Windows: Windows Vista and higher</a:t>
            </a:r>
          </a:p>
          <a:p>
            <a:pPr lvl="1"/>
            <a:r>
              <a:rPr lang="en-US" dirty="0"/>
              <a:t>Windows Server: Windows Server 2003 and higher</a:t>
            </a:r>
          </a:p>
        </p:txBody>
      </p:sp>
    </p:spTree>
    <p:extLst>
      <p:ext uri="{BB962C8B-B14F-4D97-AF65-F5344CB8AC3E}">
        <p14:creationId xmlns:p14="http://schemas.microsoft.com/office/powerpoint/2010/main" val="275545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6F9B-C718-4BD7-9B4C-EB4E35C626DC}"/>
              </a:ext>
            </a:extLst>
          </p:cNvPr>
          <p:cNvSpPr>
            <a:spLocks noGrp="1"/>
          </p:cNvSpPr>
          <p:nvPr>
            <p:ph type="title"/>
          </p:nvPr>
        </p:nvSpPr>
        <p:spPr/>
        <p:txBody>
          <a:bodyPr/>
          <a:lstStyle/>
          <a:p>
            <a:r>
              <a:rPr lang="en-US" dirty="0"/>
              <a:t>Configure Shadow Copies</a:t>
            </a:r>
          </a:p>
        </p:txBody>
      </p:sp>
      <p:sp>
        <p:nvSpPr>
          <p:cNvPr id="3" name="Content Placeholder 2">
            <a:extLst>
              <a:ext uri="{FF2B5EF4-FFF2-40B4-BE49-F238E27FC236}">
                <a16:creationId xmlns:a16="http://schemas.microsoft.com/office/drawing/2014/main" id="{E8214873-3F9D-45E4-959E-A5DEB3B7E098}"/>
              </a:ext>
            </a:extLst>
          </p:cNvPr>
          <p:cNvSpPr>
            <a:spLocks noGrp="1"/>
          </p:cNvSpPr>
          <p:nvPr>
            <p:ph idx="1"/>
          </p:nvPr>
        </p:nvSpPr>
        <p:spPr/>
        <p:txBody>
          <a:bodyPr/>
          <a:lstStyle/>
          <a:p>
            <a:r>
              <a:rPr lang="en-US" dirty="0"/>
              <a:t>To configure shadow copies, in a Per-Computer Settings profile:</a:t>
            </a:r>
          </a:p>
          <a:p>
            <a:pPr marL="742950" lvl="1" indent="-457200">
              <a:buFont typeface="+mj-lt"/>
              <a:buAutoNum type="arabicPeriod"/>
            </a:pPr>
            <a:r>
              <a:rPr lang="en-US" dirty="0"/>
              <a:t>Click </a:t>
            </a:r>
            <a:r>
              <a:rPr lang="en-US" b="1" dirty="0"/>
              <a:t>Shadow Copies</a:t>
            </a:r>
          </a:p>
          <a:p>
            <a:pPr marL="742950" lvl="1" indent="-457200">
              <a:buFont typeface="+mj-lt"/>
              <a:buAutoNum type="arabicPeriod"/>
            </a:pPr>
            <a:r>
              <a:rPr lang="en-US" dirty="0"/>
              <a:t>Enable the </a:t>
            </a:r>
            <a:r>
              <a:rPr lang="en-US" b="1" dirty="0"/>
              <a:t>Enable Windows Shadow </a:t>
            </a:r>
            <a:br>
              <a:rPr lang="en-US" b="1" dirty="0"/>
            </a:br>
            <a:r>
              <a:rPr lang="en-US" b="1" dirty="0"/>
              <a:t>Copies to Create a Backup of </a:t>
            </a:r>
            <a:br>
              <a:rPr lang="en-US" b="1" dirty="0"/>
            </a:br>
            <a:r>
              <a:rPr lang="en-US" b="1" dirty="0"/>
              <a:t>Computer Files Every Day </a:t>
            </a:r>
            <a:r>
              <a:rPr lang="en-US" dirty="0"/>
              <a:t>toggle</a:t>
            </a:r>
            <a:br>
              <a:rPr lang="en-US" dirty="0"/>
            </a:br>
            <a:r>
              <a:rPr lang="en-US" i="1" dirty="0"/>
              <a:t>Windows creates shadow copies of your </a:t>
            </a:r>
            <a:br>
              <a:rPr lang="en-US" i="1" dirty="0"/>
            </a:br>
            <a:r>
              <a:rPr lang="en-US" i="1" dirty="0"/>
              <a:t>computer files. The software retains the </a:t>
            </a:r>
            <a:br>
              <a:rPr lang="en-US" i="1" dirty="0"/>
            </a:br>
            <a:r>
              <a:rPr lang="en-US" i="1" dirty="0"/>
              <a:t>last 7 copies of a file.</a:t>
            </a:r>
          </a:p>
          <a:p>
            <a:pPr marL="742950" lvl="1" indent="-457200">
              <a:buFont typeface="+mj-lt"/>
              <a:buAutoNum type="arabicPeriod"/>
            </a:pPr>
            <a:r>
              <a:rPr lang="en-US" dirty="0"/>
              <a:t>In the </a:t>
            </a:r>
            <a:r>
              <a:rPr lang="en-US" b="1" dirty="0"/>
              <a:t>Maximum Space for Shadow Copies </a:t>
            </a:r>
            <a:r>
              <a:rPr lang="en-US" dirty="0"/>
              <a:t>text box, enter the maximum amount of disk space you want to use for shadow copies</a:t>
            </a:r>
            <a:br>
              <a:rPr lang="en-US" dirty="0"/>
            </a:br>
            <a:r>
              <a:rPr lang="en-US" i="1" dirty="0"/>
              <a:t>By default, the value is 10%. We recommend a value between 5% and 20%.</a:t>
            </a:r>
          </a:p>
          <a:p>
            <a:pPr marL="457200" indent="-457200"/>
            <a:r>
              <a:rPr lang="en-US" dirty="0"/>
              <a:t>You can filter the list of computers to see all devices with shadow copies</a:t>
            </a:r>
          </a:p>
        </p:txBody>
      </p:sp>
      <p:pic>
        <p:nvPicPr>
          <p:cNvPr id="5" name="Picture 4">
            <a:extLst>
              <a:ext uri="{FF2B5EF4-FFF2-40B4-BE49-F238E27FC236}">
                <a16:creationId xmlns:a16="http://schemas.microsoft.com/office/drawing/2014/main" id="{2CAFA127-051C-437A-9B82-042784678031}"/>
              </a:ext>
            </a:extLst>
          </p:cNvPr>
          <p:cNvPicPr>
            <a:picLocks noChangeAspect="1"/>
          </p:cNvPicPr>
          <p:nvPr/>
        </p:nvPicPr>
        <p:blipFill>
          <a:blip r:embed="rId2"/>
          <a:stretch>
            <a:fillRect/>
          </a:stretch>
        </p:blipFill>
        <p:spPr>
          <a:xfrm>
            <a:off x="6618955" y="1852475"/>
            <a:ext cx="4095228" cy="2424891"/>
          </a:xfrm>
          <a:prstGeom prst="rect">
            <a:avLst/>
          </a:prstGeom>
        </p:spPr>
      </p:pic>
    </p:spTree>
    <p:extLst>
      <p:ext uri="{BB962C8B-B14F-4D97-AF65-F5344CB8AC3E}">
        <p14:creationId xmlns:p14="http://schemas.microsoft.com/office/powerpoint/2010/main" val="395894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A4902-F09E-46E1-9132-2690B4EF01C7}"/>
              </a:ext>
            </a:extLst>
          </p:cNvPr>
          <p:cNvSpPr>
            <a:spLocks noGrp="1"/>
          </p:cNvSpPr>
          <p:nvPr>
            <p:ph type="ctrTitle"/>
          </p:nvPr>
        </p:nvSpPr>
        <p:spPr/>
        <p:txBody>
          <a:bodyPr/>
          <a:lstStyle/>
          <a:p>
            <a:r>
              <a:rPr lang="en-US" dirty="0"/>
              <a:t>Decoy Files</a:t>
            </a:r>
          </a:p>
        </p:txBody>
      </p:sp>
    </p:spTree>
    <p:extLst>
      <p:ext uri="{BB962C8B-B14F-4D97-AF65-F5344CB8AC3E}">
        <p14:creationId xmlns:p14="http://schemas.microsoft.com/office/powerpoint/2010/main" val="112814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3445-CA91-437C-A423-E05D5790D69E}"/>
              </a:ext>
            </a:extLst>
          </p:cNvPr>
          <p:cNvSpPr>
            <a:spLocks noGrp="1"/>
          </p:cNvSpPr>
          <p:nvPr>
            <p:ph type="title"/>
          </p:nvPr>
        </p:nvSpPr>
        <p:spPr/>
        <p:txBody>
          <a:bodyPr/>
          <a:lstStyle/>
          <a:p>
            <a:r>
              <a:rPr lang="en-US" dirty="0"/>
              <a:t>Decoy Files</a:t>
            </a:r>
          </a:p>
        </p:txBody>
      </p:sp>
      <p:sp>
        <p:nvSpPr>
          <p:cNvPr id="3" name="Content Placeholder 2">
            <a:extLst>
              <a:ext uri="{FF2B5EF4-FFF2-40B4-BE49-F238E27FC236}">
                <a16:creationId xmlns:a16="http://schemas.microsoft.com/office/drawing/2014/main" id="{BC260A75-E2E4-464B-86DB-1E4D16CF60E5}"/>
              </a:ext>
            </a:extLst>
          </p:cNvPr>
          <p:cNvSpPr>
            <a:spLocks noGrp="1"/>
          </p:cNvSpPr>
          <p:nvPr>
            <p:ph idx="1"/>
          </p:nvPr>
        </p:nvSpPr>
        <p:spPr/>
        <p:txBody>
          <a:bodyPr/>
          <a:lstStyle/>
          <a:p>
            <a:r>
              <a:rPr lang="en-US" dirty="0"/>
              <a:t>Decoy files are a new layer of protection for AD360, AD, and EPP</a:t>
            </a:r>
          </a:p>
          <a:p>
            <a:r>
              <a:rPr lang="en-US" dirty="0"/>
              <a:t>Decoy files are used as bait on computers and help detect ransomware</a:t>
            </a:r>
          </a:p>
          <a:p>
            <a:r>
              <a:rPr lang="en-US" dirty="0"/>
              <a:t>When there is an attempt to modify a decoy file, AD360 identifies the process as ransomware and ends the process</a:t>
            </a:r>
          </a:p>
          <a:p>
            <a:endParaRPr lang="en-US" dirty="0"/>
          </a:p>
        </p:txBody>
      </p:sp>
    </p:spTree>
    <p:extLst>
      <p:ext uri="{BB962C8B-B14F-4D97-AF65-F5344CB8AC3E}">
        <p14:creationId xmlns:p14="http://schemas.microsoft.com/office/powerpoint/2010/main" val="4193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3445-CA91-437C-A423-E05D5790D69E}"/>
              </a:ext>
            </a:extLst>
          </p:cNvPr>
          <p:cNvSpPr>
            <a:spLocks noGrp="1"/>
          </p:cNvSpPr>
          <p:nvPr>
            <p:ph type="title"/>
          </p:nvPr>
        </p:nvSpPr>
        <p:spPr/>
        <p:txBody>
          <a:bodyPr/>
          <a:lstStyle/>
          <a:p>
            <a:r>
              <a:rPr lang="en-US" dirty="0"/>
              <a:t>Enable Decoy Files</a:t>
            </a:r>
          </a:p>
        </p:txBody>
      </p:sp>
      <p:sp>
        <p:nvSpPr>
          <p:cNvPr id="3" name="Content Placeholder 2">
            <a:extLst>
              <a:ext uri="{FF2B5EF4-FFF2-40B4-BE49-F238E27FC236}">
                <a16:creationId xmlns:a16="http://schemas.microsoft.com/office/drawing/2014/main" id="{BC260A75-E2E4-464B-86DB-1E4D16CF60E5}"/>
              </a:ext>
            </a:extLst>
          </p:cNvPr>
          <p:cNvSpPr>
            <a:spLocks noGrp="1"/>
          </p:cNvSpPr>
          <p:nvPr>
            <p:ph idx="1"/>
          </p:nvPr>
        </p:nvSpPr>
        <p:spPr/>
        <p:txBody>
          <a:bodyPr/>
          <a:lstStyle/>
          <a:p>
            <a:r>
              <a:rPr lang="en-US" dirty="0"/>
              <a:t>To enable decoy files, in a Workstations and Servers setting profile:</a:t>
            </a:r>
          </a:p>
          <a:p>
            <a:pPr marL="742950" lvl="1" indent="-457200">
              <a:buFont typeface="+mj-lt"/>
              <a:buAutoNum type="arabicPeriod"/>
            </a:pPr>
            <a:r>
              <a:rPr lang="en-US" dirty="0"/>
              <a:t>Click </a:t>
            </a:r>
            <a:r>
              <a:rPr lang="en-US" b="1" dirty="0"/>
              <a:t>Antivirus</a:t>
            </a:r>
          </a:p>
          <a:p>
            <a:pPr marL="742950" lvl="1" indent="-457200">
              <a:buFont typeface="+mj-lt"/>
              <a:buAutoNum type="arabicPeriod"/>
            </a:pPr>
            <a:r>
              <a:rPr lang="en-US" dirty="0"/>
              <a:t>In the </a:t>
            </a:r>
            <a:r>
              <a:rPr lang="en-US" b="1" dirty="0"/>
              <a:t>Threats to Detect </a:t>
            </a:r>
            <a:r>
              <a:rPr lang="en-US" dirty="0"/>
              <a:t>section, enable the </a:t>
            </a:r>
            <a:r>
              <a:rPr lang="en-US" b="1" dirty="0"/>
              <a:t>Create Decoy Files to Help Detect Ransomware </a:t>
            </a:r>
            <a:r>
              <a:rPr lang="en-US" dirty="0"/>
              <a:t>toggle</a:t>
            </a:r>
          </a:p>
          <a:p>
            <a:pPr marL="742950" lvl="1" indent="-457200">
              <a:buFont typeface="+mj-lt"/>
              <a:buAutoNum type="arabicPeriod"/>
            </a:pPr>
            <a:endParaRPr lang="en-US" dirty="0"/>
          </a:p>
        </p:txBody>
      </p:sp>
      <p:pic>
        <p:nvPicPr>
          <p:cNvPr id="5" name="Picture 4">
            <a:extLst>
              <a:ext uri="{FF2B5EF4-FFF2-40B4-BE49-F238E27FC236}">
                <a16:creationId xmlns:a16="http://schemas.microsoft.com/office/drawing/2014/main" id="{36D39360-79E5-4A85-87DA-AC5D7B068003}"/>
              </a:ext>
            </a:extLst>
          </p:cNvPr>
          <p:cNvPicPr>
            <a:picLocks noChangeAspect="1"/>
          </p:cNvPicPr>
          <p:nvPr/>
        </p:nvPicPr>
        <p:blipFill>
          <a:blip r:embed="rId2"/>
          <a:stretch>
            <a:fillRect/>
          </a:stretch>
        </p:blipFill>
        <p:spPr>
          <a:xfrm>
            <a:off x="1867453" y="3171825"/>
            <a:ext cx="7804594" cy="2682829"/>
          </a:xfrm>
          <a:prstGeom prst="rect">
            <a:avLst/>
          </a:prstGeom>
        </p:spPr>
      </p:pic>
    </p:spTree>
    <p:extLst>
      <p:ext uri="{BB962C8B-B14F-4D97-AF65-F5344CB8AC3E}">
        <p14:creationId xmlns:p14="http://schemas.microsoft.com/office/powerpoint/2010/main" val="1312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A4902-F09E-46E1-9132-2690B4EF01C7}"/>
              </a:ext>
            </a:extLst>
          </p:cNvPr>
          <p:cNvSpPr>
            <a:spLocks noGrp="1"/>
          </p:cNvSpPr>
          <p:nvPr>
            <p:ph type="ctrTitle"/>
          </p:nvPr>
        </p:nvSpPr>
        <p:spPr/>
        <p:txBody>
          <a:bodyPr/>
          <a:lstStyle/>
          <a:p>
            <a:r>
              <a:rPr lang="en-US" dirty="0"/>
              <a:t>Secure VPN</a:t>
            </a:r>
          </a:p>
        </p:txBody>
      </p:sp>
    </p:spTree>
    <p:extLst>
      <p:ext uri="{BB962C8B-B14F-4D97-AF65-F5344CB8AC3E}">
        <p14:creationId xmlns:p14="http://schemas.microsoft.com/office/powerpoint/2010/main" val="26982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A4902-F09E-46E1-9132-2690B4EF01C7}"/>
              </a:ext>
            </a:extLst>
          </p:cNvPr>
          <p:cNvSpPr>
            <a:spLocks noGrp="1"/>
          </p:cNvSpPr>
          <p:nvPr>
            <p:ph type="ctrTitle"/>
          </p:nvPr>
        </p:nvSpPr>
        <p:spPr/>
        <p:txBody>
          <a:bodyPr/>
          <a:lstStyle/>
          <a:p>
            <a:r>
              <a:rPr lang="en-US" dirty="0"/>
              <a:t>Support for iOS Devices</a:t>
            </a:r>
          </a:p>
        </p:txBody>
      </p:sp>
    </p:spTree>
    <p:extLst>
      <p:ext uri="{BB962C8B-B14F-4D97-AF65-F5344CB8AC3E}">
        <p14:creationId xmlns:p14="http://schemas.microsoft.com/office/powerpoint/2010/main" val="297111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333B4-7267-4DF6-AEE6-C7AC97BD989E}"/>
              </a:ext>
            </a:extLst>
          </p:cNvPr>
          <p:cNvSpPr>
            <a:spLocks noGrp="1"/>
          </p:cNvSpPr>
          <p:nvPr>
            <p:ph type="title"/>
          </p:nvPr>
        </p:nvSpPr>
        <p:spPr/>
        <p:txBody>
          <a:bodyPr/>
          <a:lstStyle/>
          <a:p>
            <a:r>
              <a:rPr lang="en-US" dirty="0"/>
              <a:t>Secure VPN </a:t>
            </a:r>
          </a:p>
        </p:txBody>
      </p:sp>
      <p:sp>
        <p:nvSpPr>
          <p:cNvPr id="3" name="Content Placeholder 2">
            <a:extLst>
              <a:ext uri="{FF2B5EF4-FFF2-40B4-BE49-F238E27FC236}">
                <a16:creationId xmlns:a16="http://schemas.microsoft.com/office/drawing/2014/main" id="{CBF757B3-FD75-437D-92DA-B7F7C9B10254}"/>
              </a:ext>
            </a:extLst>
          </p:cNvPr>
          <p:cNvSpPr>
            <a:spLocks noGrp="1"/>
          </p:cNvSpPr>
          <p:nvPr>
            <p:ph idx="1"/>
          </p:nvPr>
        </p:nvSpPr>
        <p:spPr/>
        <p:txBody>
          <a:bodyPr/>
          <a:lstStyle/>
          <a:p>
            <a:r>
              <a:rPr lang="en-US" dirty="0"/>
              <a:t>In </a:t>
            </a:r>
            <a:r>
              <a:rPr lang="en-US" b="1" dirty="0"/>
              <a:t>Settings &gt; Network Services</a:t>
            </a:r>
            <a:r>
              <a:rPr lang="en-US" dirty="0"/>
              <a:t>, you can now enable and configure settings for secure VPN on your Firebox</a:t>
            </a:r>
          </a:p>
          <a:p>
            <a:pPr lvl="1"/>
            <a:r>
              <a:rPr lang="en-US" dirty="0"/>
              <a:t>With secure VPN, all VPN connections must meet specified security requirements before they connect to VPN networks</a:t>
            </a:r>
          </a:p>
          <a:p>
            <a:r>
              <a:rPr lang="en-US" dirty="0"/>
              <a:t>To activate secure VPN, you enter a unique ID for the Firebox and authentication key</a:t>
            </a:r>
          </a:p>
          <a:p>
            <a:pPr lvl="1"/>
            <a:r>
              <a:rPr lang="en-US" dirty="0"/>
              <a:t>Customers without TDR can use a random UUID and authentication key</a:t>
            </a:r>
          </a:p>
          <a:p>
            <a:pPr lvl="1"/>
            <a:r>
              <a:rPr lang="en-US" dirty="0"/>
              <a:t>To generate a random UUID, use one of the free tools available from vendors such as Microsoft</a:t>
            </a:r>
          </a:p>
          <a:p>
            <a:pPr lvl="1"/>
            <a:r>
              <a:rPr lang="en-US" dirty="0"/>
              <a:t>To make sure that the authentication key is secure, we recommend that it includes numbers, letters, and special characters</a:t>
            </a:r>
          </a:p>
          <a:p>
            <a:pPr lvl="1"/>
            <a:endParaRPr lang="en-US" dirty="0"/>
          </a:p>
        </p:txBody>
      </p:sp>
    </p:spTree>
    <p:extLst>
      <p:ext uri="{BB962C8B-B14F-4D97-AF65-F5344CB8AC3E}">
        <p14:creationId xmlns:p14="http://schemas.microsoft.com/office/powerpoint/2010/main" val="81901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E01C-3660-44FF-9203-9DD0F800E3DC}"/>
              </a:ext>
            </a:extLst>
          </p:cNvPr>
          <p:cNvSpPr>
            <a:spLocks noGrp="1"/>
          </p:cNvSpPr>
          <p:nvPr>
            <p:ph type="title"/>
          </p:nvPr>
        </p:nvSpPr>
        <p:spPr/>
        <p:txBody>
          <a:bodyPr/>
          <a:lstStyle/>
          <a:p>
            <a:r>
              <a:rPr lang="en-US" dirty="0"/>
              <a:t>Secure VPN Requirements</a:t>
            </a:r>
          </a:p>
        </p:txBody>
      </p:sp>
      <p:sp>
        <p:nvSpPr>
          <p:cNvPr id="3" name="Content Placeholder 2">
            <a:extLst>
              <a:ext uri="{FF2B5EF4-FFF2-40B4-BE49-F238E27FC236}">
                <a16:creationId xmlns:a16="http://schemas.microsoft.com/office/drawing/2014/main" id="{426ADA86-9810-4095-8699-CE9DA66ACA69}"/>
              </a:ext>
            </a:extLst>
          </p:cNvPr>
          <p:cNvSpPr>
            <a:spLocks noGrp="1"/>
          </p:cNvSpPr>
          <p:nvPr>
            <p:ph idx="1"/>
          </p:nvPr>
        </p:nvSpPr>
        <p:spPr/>
        <p:txBody>
          <a:bodyPr/>
          <a:lstStyle/>
          <a:p>
            <a:r>
              <a:rPr lang="en-US" dirty="0"/>
              <a:t>Make sure your system meets these requirements before you enable Secure VPN in Network Services:</a:t>
            </a:r>
          </a:p>
          <a:p>
            <a:pPr lvl="1"/>
            <a:r>
              <a:rPr lang="en-US" dirty="0"/>
              <a:t>Host Sensor Enforcement is enabled on the Firebox</a:t>
            </a:r>
          </a:p>
          <a:p>
            <a:pPr lvl="2"/>
            <a:r>
              <a:rPr lang="en-US" dirty="0"/>
              <a:t>Record the Host Sensor Enforcement unique identifier (UUID) and authentication key from the Firebox configuration</a:t>
            </a:r>
          </a:p>
          <a:p>
            <a:pPr lvl="1"/>
            <a:r>
              <a:rPr lang="en-US" dirty="0"/>
              <a:t>Computers you want to enable Secure VPN for must:</a:t>
            </a:r>
          </a:p>
          <a:p>
            <a:pPr lvl="2"/>
            <a:r>
              <a:rPr lang="en-US" dirty="0"/>
              <a:t>Run a Windows operating system</a:t>
            </a:r>
          </a:p>
          <a:p>
            <a:pPr lvl="2"/>
            <a:r>
              <a:rPr lang="en-US" dirty="0"/>
              <a:t>Be able to communicate with the Firebox over port 33000</a:t>
            </a:r>
          </a:p>
          <a:p>
            <a:pPr lvl="2"/>
            <a:r>
              <a:rPr lang="en-US" dirty="0"/>
              <a:t>Have AD360, AD, or EPP installed and running with a Workstation and Servers settings profile with Advanced Protection in hardening or lock mode </a:t>
            </a:r>
            <a:r>
              <a:rPr lang="en-US" i="1" dirty="0"/>
              <a:t>or</a:t>
            </a:r>
            <a:r>
              <a:rPr lang="en-US" dirty="0"/>
              <a:t> Antivirus enabled </a:t>
            </a:r>
          </a:p>
        </p:txBody>
      </p:sp>
      <p:pic>
        <p:nvPicPr>
          <p:cNvPr id="10" name="Picture 9">
            <a:extLst>
              <a:ext uri="{FF2B5EF4-FFF2-40B4-BE49-F238E27FC236}">
                <a16:creationId xmlns:a16="http://schemas.microsoft.com/office/drawing/2014/main" id="{17B32942-F19F-4A4B-A167-95684FE6B42C}"/>
              </a:ext>
            </a:extLst>
          </p:cNvPr>
          <p:cNvPicPr>
            <a:picLocks noChangeAspect="1"/>
          </p:cNvPicPr>
          <p:nvPr/>
        </p:nvPicPr>
        <p:blipFill>
          <a:blip r:embed="rId2"/>
          <a:stretch>
            <a:fillRect/>
          </a:stretch>
        </p:blipFill>
        <p:spPr>
          <a:xfrm>
            <a:off x="2344847" y="5769566"/>
            <a:ext cx="5502269" cy="938006"/>
          </a:xfrm>
          <a:prstGeom prst="rect">
            <a:avLst/>
          </a:prstGeom>
        </p:spPr>
      </p:pic>
      <p:pic>
        <p:nvPicPr>
          <p:cNvPr id="11" name="Picture 10">
            <a:extLst>
              <a:ext uri="{FF2B5EF4-FFF2-40B4-BE49-F238E27FC236}">
                <a16:creationId xmlns:a16="http://schemas.microsoft.com/office/drawing/2014/main" id="{C390C1A4-63E5-466D-B718-0A9A98518032}"/>
              </a:ext>
            </a:extLst>
          </p:cNvPr>
          <p:cNvPicPr>
            <a:picLocks noChangeAspect="1"/>
          </p:cNvPicPr>
          <p:nvPr/>
        </p:nvPicPr>
        <p:blipFill>
          <a:blip r:embed="rId3"/>
          <a:stretch>
            <a:fillRect/>
          </a:stretch>
        </p:blipFill>
        <p:spPr>
          <a:xfrm>
            <a:off x="6324745" y="5550618"/>
            <a:ext cx="4982308" cy="938006"/>
          </a:xfrm>
          <a:prstGeom prst="rect">
            <a:avLst/>
          </a:prstGeom>
        </p:spPr>
      </p:pic>
    </p:spTree>
    <p:extLst>
      <p:ext uri="{BB962C8B-B14F-4D97-AF65-F5344CB8AC3E}">
        <p14:creationId xmlns:p14="http://schemas.microsoft.com/office/powerpoint/2010/main" val="363430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3F56-1C31-415D-82A0-37C74CADB2C4}"/>
              </a:ext>
            </a:extLst>
          </p:cNvPr>
          <p:cNvSpPr>
            <a:spLocks noGrp="1"/>
          </p:cNvSpPr>
          <p:nvPr>
            <p:ph type="title"/>
          </p:nvPr>
        </p:nvSpPr>
        <p:spPr/>
        <p:txBody>
          <a:bodyPr/>
          <a:lstStyle/>
          <a:p>
            <a:r>
              <a:rPr lang="en-US" dirty="0"/>
              <a:t>Configure Secure VPN on the Firebox</a:t>
            </a:r>
          </a:p>
        </p:txBody>
      </p:sp>
      <p:sp>
        <p:nvSpPr>
          <p:cNvPr id="3" name="Content Placeholder 2">
            <a:extLst>
              <a:ext uri="{FF2B5EF4-FFF2-40B4-BE49-F238E27FC236}">
                <a16:creationId xmlns:a16="http://schemas.microsoft.com/office/drawing/2014/main" id="{88D63EC8-ECF8-483E-89D0-F410147B6967}"/>
              </a:ext>
            </a:extLst>
          </p:cNvPr>
          <p:cNvSpPr>
            <a:spLocks noGrp="1"/>
          </p:cNvSpPr>
          <p:nvPr>
            <p:ph idx="1"/>
          </p:nvPr>
        </p:nvSpPr>
        <p:spPr/>
        <p:txBody>
          <a:bodyPr/>
          <a:lstStyle/>
          <a:p>
            <a:r>
              <a:rPr lang="en-US" dirty="0"/>
              <a:t>Until the release of Fireware v12.9, you configure secure VPN for the Firebox with the Host Sensor enforcement settings in Fireware Web UI or Policy Manager</a:t>
            </a:r>
          </a:p>
          <a:p>
            <a:endParaRPr lang="en-US" dirty="0"/>
          </a:p>
          <a:p>
            <a:endParaRPr lang="en-US" dirty="0"/>
          </a:p>
          <a:p>
            <a:endParaRPr lang="en-US" dirty="0"/>
          </a:p>
          <a:p>
            <a:endParaRPr lang="en-US" dirty="0"/>
          </a:p>
          <a:p>
            <a:endParaRPr lang="en-US" dirty="0"/>
          </a:p>
          <a:p>
            <a:endParaRPr lang="en-US" dirty="0"/>
          </a:p>
          <a:p>
            <a:r>
              <a:rPr lang="en-US" dirty="0"/>
              <a:t>For information on how to configure Host Sensor Enforcement on the Firebox, see </a:t>
            </a:r>
            <a:r>
              <a:rPr lang="en-US" dirty="0">
                <a:hlinkClick r:id="rId2"/>
              </a:rPr>
              <a:t>Configure TDR Host Sensor Enforcement</a:t>
            </a:r>
            <a:r>
              <a:rPr lang="en-US" dirty="0"/>
              <a:t> in </a:t>
            </a:r>
            <a:r>
              <a:rPr lang="en-US" i="1" dirty="0"/>
              <a:t>Help Center</a:t>
            </a:r>
          </a:p>
          <a:p>
            <a:endParaRPr lang="en-US" dirty="0"/>
          </a:p>
        </p:txBody>
      </p:sp>
      <p:pic>
        <p:nvPicPr>
          <p:cNvPr id="1026" name="Picture 2" descr="Screen shot of the Host Sensor Enforcement settings in Fireware Web UI">
            <a:extLst>
              <a:ext uri="{FF2B5EF4-FFF2-40B4-BE49-F238E27FC236}">
                <a16:creationId xmlns:a16="http://schemas.microsoft.com/office/drawing/2014/main" id="{2ED6D698-89F1-43E3-894A-067DF9081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966" y="2525214"/>
            <a:ext cx="6355340" cy="301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82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07A-98E8-4490-8D06-30BE3121B70B}"/>
              </a:ext>
            </a:extLst>
          </p:cNvPr>
          <p:cNvSpPr>
            <a:spLocks noGrp="1"/>
          </p:cNvSpPr>
          <p:nvPr>
            <p:ph type="title"/>
          </p:nvPr>
        </p:nvSpPr>
        <p:spPr/>
        <p:txBody>
          <a:bodyPr/>
          <a:lstStyle/>
          <a:p>
            <a:r>
              <a:rPr lang="en-US" dirty="0"/>
              <a:t>Configure Secure VPN Settings</a:t>
            </a:r>
          </a:p>
        </p:txBody>
      </p:sp>
      <p:sp>
        <p:nvSpPr>
          <p:cNvPr id="3" name="Content Placeholder 2">
            <a:extLst>
              <a:ext uri="{FF2B5EF4-FFF2-40B4-BE49-F238E27FC236}">
                <a16:creationId xmlns:a16="http://schemas.microsoft.com/office/drawing/2014/main" id="{6AB62DD7-8F59-4C34-B57E-1461ACFF595A}"/>
              </a:ext>
            </a:extLst>
          </p:cNvPr>
          <p:cNvSpPr>
            <a:spLocks noGrp="1"/>
          </p:cNvSpPr>
          <p:nvPr>
            <p:ph idx="1"/>
          </p:nvPr>
        </p:nvSpPr>
        <p:spPr/>
        <p:txBody>
          <a:bodyPr/>
          <a:lstStyle/>
          <a:p>
            <a:r>
              <a:rPr lang="en-US" dirty="0"/>
              <a:t>To configure secure VPN settings:</a:t>
            </a:r>
          </a:p>
          <a:p>
            <a:pPr marL="742950" lvl="1" indent="-457200">
              <a:buFont typeface="+mj-lt"/>
              <a:buAutoNum type="arabicPeriod"/>
            </a:pPr>
            <a:r>
              <a:rPr lang="en-US" dirty="0"/>
              <a:t>From the top navigation bar, select </a:t>
            </a:r>
            <a:r>
              <a:rPr lang="en-US" b="1" dirty="0"/>
              <a:t>Settings</a:t>
            </a:r>
            <a:endParaRPr lang="en-US" dirty="0"/>
          </a:p>
          <a:p>
            <a:pPr marL="742950" lvl="1" indent="-457200">
              <a:buFont typeface="+mj-lt"/>
              <a:buAutoNum type="arabicPeriod"/>
            </a:pPr>
            <a:r>
              <a:rPr lang="en-US" dirty="0"/>
              <a:t>From the left pane, select </a:t>
            </a:r>
            <a:r>
              <a:rPr lang="en-US" b="1" dirty="0"/>
              <a:t>Network Services</a:t>
            </a:r>
          </a:p>
          <a:p>
            <a:pPr marL="742950" lvl="1" indent="-457200">
              <a:buFont typeface="+mj-lt"/>
              <a:buAutoNum type="arabicPeriod"/>
            </a:pPr>
            <a:r>
              <a:rPr lang="en-US" dirty="0"/>
              <a:t>Click </a:t>
            </a:r>
            <a:r>
              <a:rPr lang="en-US" b="1" dirty="0"/>
              <a:t>Secure VPN</a:t>
            </a:r>
          </a:p>
          <a:p>
            <a:pPr marL="742950" lvl="1" indent="-457200">
              <a:buFont typeface="+mj-lt"/>
              <a:buAutoNum type="arabicPeriod"/>
            </a:pPr>
            <a:r>
              <a:rPr lang="en-US" dirty="0"/>
              <a:t>Enable the </a:t>
            </a:r>
            <a:r>
              <a:rPr lang="en-US" b="1" dirty="0"/>
              <a:t>Enable security for </a:t>
            </a:r>
            <a:br>
              <a:rPr lang="en-US" b="1" dirty="0"/>
            </a:br>
            <a:r>
              <a:rPr lang="en-US" b="1" dirty="0"/>
              <a:t>VPN connections </a:t>
            </a:r>
            <a:r>
              <a:rPr lang="en-US" dirty="0"/>
              <a:t>toggle</a:t>
            </a:r>
          </a:p>
          <a:p>
            <a:pPr marL="742950" lvl="1" indent="-457200">
              <a:buFont typeface="+mj-lt"/>
              <a:buAutoNum type="arabicPeriod"/>
            </a:pPr>
            <a:r>
              <a:rPr lang="en-US" dirty="0"/>
              <a:t>In the </a:t>
            </a:r>
            <a:r>
              <a:rPr lang="en-US" b="1" dirty="0"/>
              <a:t>Account UUID </a:t>
            </a:r>
            <a:r>
              <a:rPr lang="en-US" dirty="0"/>
              <a:t>text box, </a:t>
            </a:r>
            <a:br>
              <a:rPr lang="en-US" dirty="0"/>
            </a:br>
            <a:r>
              <a:rPr lang="en-US" dirty="0"/>
              <a:t>type the TDR UUID for the Firebox</a:t>
            </a:r>
            <a:br>
              <a:rPr lang="en-US" dirty="0"/>
            </a:br>
            <a:r>
              <a:rPr lang="en-US" i="1" dirty="0"/>
              <a:t>This information is available in the Firebox configuration</a:t>
            </a:r>
            <a:endParaRPr lang="en-US" dirty="0"/>
          </a:p>
          <a:p>
            <a:pPr marL="742950" lvl="1" indent="-457200">
              <a:buFont typeface="+mj-lt"/>
              <a:buAutoNum type="arabicPeriod"/>
            </a:pPr>
            <a:r>
              <a:rPr lang="en-US" dirty="0"/>
              <a:t>In the </a:t>
            </a:r>
            <a:r>
              <a:rPr lang="en-US" b="1" dirty="0"/>
              <a:t>Authentication Key </a:t>
            </a:r>
            <a:r>
              <a:rPr lang="en-US" dirty="0"/>
              <a:t>text box, type the authentication key</a:t>
            </a:r>
            <a:br>
              <a:rPr lang="en-US" dirty="0"/>
            </a:br>
            <a:r>
              <a:rPr lang="en-US" i="1" dirty="0"/>
              <a:t>This information is available in the Firebox configuration</a:t>
            </a:r>
          </a:p>
          <a:p>
            <a:pPr marL="742950" lvl="1" indent="-457200">
              <a:buFont typeface="+mj-lt"/>
              <a:buAutoNum type="arabicPeriod"/>
            </a:pPr>
            <a:r>
              <a:rPr lang="en-US" dirty="0"/>
              <a:t>Click </a:t>
            </a:r>
            <a:r>
              <a:rPr lang="en-US" b="1" dirty="0"/>
              <a:t>Save Changes</a:t>
            </a:r>
          </a:p>
        </p:txBody>
      </p:sp>
      <p:pic>
        <p:nvPicPr>
          <p:cNvPr id="5" name="Picture 4">
            <a:extLst>
              <a:ext uri="{FF2B5EF4-FFF2-40B4-BE49-F238E27FC236}">
                <a16:creationId xmlns:a16="http://schemas.microsoft.com/office/drawing/2014/main" id="{67A3D026-41BE-4847-B33E-204BD099E054}"/>
              </a:ext>
            </a:extLst>
          </p:cNvPr>
          <p:cNvPicPr>
            <a:picLocks noChangeAspect="1"/>
          </p:cNvPicPr>
          <p:nvPr/>
        </p:nvPicPr>
        <p:blipFill>
          <a:blip r:embed="rId2"/>
          <a:stretch>
            <a:fillRect/>
          </a:stretch>
        </p:blipFill>
        <p:spPr>
          <a:xfrm>
            <a:off x="6028963" y="2753979"/>
            <a:ext cx="5010874" cy="1568170"/>
          </a:xfrm>
          <a:prstGeom prst="rect">
            <a:avLst/>
          </a:prstGeom>
        </p:spPr>
      </p:pic>
    </p:spTree>
    <p:extLst>
      <p:ext uri="{BB962C8B-B14F-4D97-AF65-F5344CB8AC3E}">
        <p14:creationId xmlns:p14="http://schemas.microsoft.com/office/powerpoint/2010/main" val="279056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A4902-F09E-46E1-9132-2690B4EF01C7}"/>
              </a:ext>
            </a:extLst>
          </p:cNvPr>
          <p:cNvSpPr>
            <a:spLocks noGrp="1"/>
          </p:cNvSpPr>
          <p:nvPr>
            <p:ph type="ctrTitle"/>
          </p:nvPr>
        </p:nvSpPr>
        <p:spPr>
          <a:xfrm>
            <a:off x="672245" y="3013502"/>
            <a:ext cx="10847511" cy="830997"/>
          </a:xfrm>
        </p:spPr>
        <p:txBody>
          <a:bodyPr/>
          <a:lstStyle/>
          <a:p>
            <a:r>
              <a:rPr lang="en-US" dirty="0"/>
              <a:t>Full Encryption</a:t>
            </a:r>
          </a:p>
        </p:txBody>
      </p:sp>
    </p:spTree>
    <p:extLst>
      <p:ext uri="{BB962C8B-B14F-4D97-AF65-F5344CB8AC3E}">
        <p14:creationId xmlns:p14="http://schemas.microsoft.com/office/powerpoint/2010/main" val="185614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CCA5-18E2-43BA-BA0A-555D669C330C}"/>
              </a:ext>
            </a:extLst>
          </p:cNvPr>
          <p:cNvSpPr>
            <a:spLocks noGrp="1"/>
          </p:cNvSpPr>
          <p:nvPr>
            <p:ph type="title"/>
          </p:nvPr>
        </p:nvSpPr>
        <p:spPr/>
        <p:txBody>
          <a:bodyPr/>
          <a:lstStyle/>
          <a:p>
            <a:r>
              <a:rPr lang="en-US" dirty="0"/>
              <a:t>Recovery Key Search</a:t>
            </a:r>
          </a:p>
        </p:txBody>
      </p:sp>
      <p:sp>
        <p:nvSpPr>
          <p:cNvPr id="3" name="Content Placeholder 2">
            <a:extLst>
              <a:ext uri="{FF2B5EF4-FFF2-40B4-BE49-F238E27FC236}">
                <a16:creationId xmlns:a16="http://schemas.microsoft.com/office/drawing/2014/main" id="{F91CAFF3-0C28-496E-BC0F-3B35E290D8D0}"/>
              </a:ext>
            </a:extLst>
          </p:cNvPr>
          <p:cNvSpPr>
            <a:spLocks noGrp="1"/>
          </p:cNvSpPr>
          <p:nvPr>
            <p:ph idx="1"/>
          </p:nvPr>
        </p:nvSpPr>
        <p:spPr/>
        <p:txBody>
          <a:bodyPr/>
          <a:lstStyle/>
          <a:p>
            <a:r>
              <a:rPr lang="en-US" dirty="0"/>
              <a:t>Full Encryption stores a unique recovery key for each encrypted drive or disk it manages</a:t>
            </a:r>
          </a:p>
          <a:p>
            <a:r>
              <a:rPr lang="en-US" dirty="0"/>
              <a:t>If you have the encrypted drive recovery key ID, but do not know which machine or USB has the recovery key, you can search for it</a:t>
            </a:r>
          </a:p>
          <a:p>
            <a:r>
              <a:rPr lang="en-US" dirty="0"/>
              <a:t>To find a recovery key from the Full Encryption dashboard:</a:t>
            </a:r>
          </a:p>
          <a:p>
            <a:pPr marL="742950" lvl="1" indent="-457200">
              <a:buFont typeface="+mj-lt"/>
              <a:buAutoNum type="arabicPeriod"/>
            </a:pPr>
            <a:r>
              <a:rPr lang="en-US" dirty="0"/>
              <a:t>From the top navigation bar, select </a:t>
            </a:r>
            <a:r>
              <a:rPr lang="en-US" b="1" dirty="0"/>
              <a:t>Status</a:t>
            </a:r>
            <a:endParaRPr lang="en-US" dirty="0"/>
          </a:p>
          <a:p>
            <a:pPr marL="742950" lvl="1" indent="-457200">
              <a:buFont typeface="+mj-lt"/>
              <a:buAutoNum type="arabicPeriod"/>
            </a:pPr>
            <a:r>
              <a:rPr lang="en-US" dirty="0"/>
              <a:t>From the left pane, select </a:t>
            </a:r>
            <a:r>
              <a:rPr lang="en-US" b="1" dirty="0"/>
              <a:t>Full Encryption</a:t>
            </a:r>
          </a:p>
          <a:p>
            <a:pPr marL="742950" lvl="1" indent="-457200">
              <a:buFont typeface="+mj-lt"/>
              <a:buAutoNum type="arabicPeriod"/>
            </a:pPr>
            <a:r>
              <a:rPr lang="en-US" dirty="0"/>
              <a:t>In the </a:t>
            </a:r>
            <a:r>
              <a:rPr lang="en-US" b="1" dirty="0"/>
              <a:t>Encrypted Computers </a:t>
            </a:r>
            <a:r>
              <a:rPr lang="en-US" dirty="0"/>
              <a:t>tile, click </a:t>
            </a:r>
            <a:br>
              <a:rPr lang="en-US" dirty="0"/>
            </a:br>
            <a:r>
              <a:rPr lang="en-US" b="1" dirty="0"/>
              <a:t>Recovery Key Search</a:t>
            </a:r>
            <a:br>
              <a:rPr lang="en-US" b="1" dirty="0"/>
            </a:br>
            <a:r>
              <a:rPr lang="en-US" i="1" dirty="0"/>
              <a:t>The Recovery Key Search dialog box opens</a:t>
            </a:r>
          </a:p>
        </p:txBody>
      </p:sp>
      <p:pic>
        <p:nvPicPr>
          <p:cNvPr id="5" name="Picture 4">
            <a:extLst>
              <a:ext uri="{FF2B5EF4-FFF2-40B4-BE49-F238E27FC236}">
                <a16:creationId xmlns:a16="http://schemas.microsoft.com/office/drawing/2014/main" id="{35BEAA2F-3F80-476F-B7B2-5E1C1456B5B1}"/>
              </a:ext>
            </a:extLst>
          </p:cNvPr>
          <p:cNvPicPr>
            <a:picLocks noChangeAspect="1"/>
          </p:cNvPicPr>
          <p:nvPr/>
        </p:nvPicPr>
        <p:blipFill>
          <a:blip r:embed="rId2"/>
          <a:stretch>
            <a:fillRect/>
          </a:stretch>
        </p:blipFill>
        <p:spPr>
          <a:xfrm>
            <a:off x="7167414" y="3857474"/>
            <a:ext cx="4244246" cy="1678164"/>
          </a:xfrm>
          <a:prstGeom prst="rect">
            <a:avLst/>
          </a:prstGeom>
        </p:spPr>
      </p:pic>
    </p:spTree>
    <p:extLst>
      <p:ext uri="{BB962C8B-B14F-4D97-AF65-F5344CB8AC3E}">
        <p14:creationId xmlns:p14="http://schemas.microsoft.com/office/powerpoint/2010/main" val="28662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CCA5-18E2-43BA-BA0A-555D669C330C}"/>
              </a:ext>
            </a:extLst>
          </p:cNvPr>
          <p:cNvSpPr>
            <a:spLocks noGrp="1"/>
          </p:cNvSpPr>
          <p:nvPr>
            <p:ph type="title"/>
          </p:nvPr>
        </p:nvSpPr>
        <p:spPr/>
        <p:txBody>
          <a:bodyPr/>
          <a:lstStyle/>
          <a:p>
            <a:r>
              <a:rPr lang="en-US" dirty="0"/>
              <a:t>Recovery Key Search</a:t>
            </a:r>
          </a:p>
        </p:txBody>
      </p:sp>
      <p:sp>
        <p:nvSpPr>
          <p:cNvPr id="3" name="Content Placeholder 2">
            <a:extLst>
              <a:ext uri="{FF2B5EF4-FFF2-40B4-BE49-F238E27FC236}">
                <a16:creationId xmlns:a16="http://schemas.microsoft.com/office/drawing/2014/main" id="{F91CAFF3-0C28-496E-BC0F-3B35E290D8D0}"/>
              </a:ext>
            </a:extLst>
          </p:cNvPr>
          <p:cNvSpPr>
            <a:spLocks noGrp="1"/>
          </p:cNvSpPr>
          <p:nvPr>
            <p:ph idx="1"/>
          </p:nvPr>
        </p:nvSpPr>
        <p:spPr/>
        <p:txBody>
          <a:bodyPr/>
          <a:lstStyle/>
          <a:p>
            <a:pPr marL="742950" lvl="1" indent="-457200">
              <a:buFont typeface="+mj-lt"/>
              <a:buAutoNum type="arabicPeriod" startAt="4"/>
            </a:pPr>
            <a:r>
              <a:rPr lang="en-US" dirty="0"/>
              <a:t>In the </a:t>
            </a:r>
            <a:r>
              <a:rPr lang="en-US" b="1" dirty="0"/>
              <a:t>Encrypted Computers </a:t>
            </a:r>
            <a:r>
              <a:rPr lang="en-US" dirty="0"/>
              <a:t>tile, click </a:t>
            </a:r>
            <a:r>
              <a:rPr lang="en-US" b="1" dirty="0"/>
              <a:t>Recovery Key Search</a:t>
            </a:r>
            <a:br>
              <a:rPr lang="en-US" b="1" dirty="0"/>
            </a:br>
            <a:r>
              <a:rPr lang="en-US" i="1" dirty="0"/>
              <a:t>The Recovery Key Search dialog box opens</a:t>
            </a:r>
          </a:p>
          <a:p>
            <a:pPr marL="742950" lvl="1" indent="-457200">
              <a:buFont typeface="+mj-lt"/>
              <a:buAutoNum type="arabicPeriod" startAt="4"/>
            </a:pPr>
            <a:endParaRPr lang="en-US" i="1" dirty="0"/>
          </a:p>
          <a:p>
            <a:pPr marL="742950" lvl="1" indent="-457200">
              <a:buFont typeface="+mj-lt"/>
              <a:buAutoNum type="arabicPeriod" startAt="4"/>
            </a:pPr>
            <a:endParaRPr lang="en-US" i="1" dirty="0"/>
          </a:p>
          <a:p>
            <a:pPr marL="742950" lvl="1" indent="-457200">
              <a:buFont typeface="+mj-lt"/>
              <a:buAutoNum type="arabicPeriod" startAt="4"/>
            </a:pPr>
            <a:r>
              <a:rPr lang="en-US" dirty="0"/>
              <a:t>In the text box, enter the ID of the recovery key you want to find</a:t>
            </a:r>
          </a:p>
          <a:p>
            <a:pPr marL="742950" lvl="1" indent="-457200">
              <a:buFont typeface="+mj-lt"/>
              <a:buAutoNum type="arabicPeriod" startAt="4"/>
            </a:pPr>
            <a:r>
              <a:rPr lang="en-US" dirty="0"/>
              <a:t>Press </a:t>
            </a:r>
            <a:r>
              <a:rPr lang="en-US" b="1" dirty="0"/>
              <a:t>Enter</a:t>
            </a:r>
            <a:br>
              <a:rPr lang="en-US" b="1" dirty="0"/>
            </a:br>
            <a:r>
              <a:rPr lang="en-US" i="1" dirty="0"/>
              <a:t>The Get Recovery Key dialog box shows the ID and corresponding recovery key</a:t>
            </a:r>
          </a:p>
        </p:txBody>
      </p:sp>
      <p:pic>
        <p:nvPicPr>
          <p:cNvPr id="7" name="Picture 6">
            <a:extLst>
              <a:ext uri="{FF2B5EF4-FFF2-40B4-BE49-F238E27FC236}">
                <a16:creationId xmlns:a16="http://schemas.microsoft.com/office/drawing/2014/main" id="{3AB4C2AB-6A42-482E-8747-07E94552F2BF}"/>
              </a:ext>
            </a:extLst>
          </p:cNvPr>
          <p:cNvPicPr>
            <a:picLocks noChangeAspect="1"/>
          </p:cNvPicPr>
          <p:nvPr/>
        </p:nvPicPr>
        <p:blipFill>
          <a:blip r:embed="rId2"/>
          <a:stretch>
            <a:fillRect/>
          </a:stretch>
        </p:blipFill>
        <p:spPr>
          <a:xfrm>
            <a:off x="1922619" y="4320539"/>
            <a:ext cx="3814410" cy="1382251"/>
          </a:xfrm>
          <a:prstGeom prst="rect">
            <a:avLst/>
          </a:prstGeom>
        </p:spPr>
      </p:pic>
      <p:pic>
        <p:nvPicPr>
          <p:cNvPr id="9" name="Picture 8">
            <a:extLst>
              <a:ext uri="{FF2B5EF4-FFF2-40B4-BE49-F238E27FC236}">
                <a16:creationId xmlns:a16="http://schemas.microsoft.com/office/drawing/2014/main" id="{1C6D8596-9D38-473A-AFF3-69B406215864}"/>
              </a:ext>
            </a:extLst>
          </p:cNvPr>
          <p:cNvPicPr>
            <a:picLocks noChangeAspect="1"/>
          </p:cNvPicPr>
          <p:nvPr/>
        </p:nvPicPr>
        <p:blipFill>
          <a:blip r:embed="rId3"/>
          <a:stretch>
            <a:fillRect/>
          </a:stretch>
        </p:blipFill>
        <p:spPr>
          <a:xfrm>
            <a:off x="1922619" y="2020673"/>
            <a:ext cx="3425236" cy="1033008"/>
          </a:xfrm>
          <a:prstGeom prst="rect">
            <a:avLst/>
          </a:prstGeom>
        </p:spPr>
      </p:pic>
    </p:spTree>
    <p:extLst>
      <p:ext uri="{BB962C8B-B14F-4D97-AF65-F5344CB8AC3E}">
        <p14:creationId xmlns:p14="http://schemas.microsoft.com/office/powerpoint/2010/main" val="8499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B67B-4DB6-4718-92B5-FF4DB42FECAA}"/>
              </a:ext>
            </a:extLst>
          </p:cNvPr>
          <p:cNvSpPr>
            <a:spLocks noGrp="1"/>
          </p:cNvSpPr>
          <p:nvPr>
            <p:ph type="title"/>
          </p:nvPr>
        </p:nvSpPr>
        <p:spPr/>
        <p:txBody>
          <a:bodyPr/>
          <a:lstStyle/>
          <a:p>
            <a:r>
              <a:rPr lang="en-US" dirty="0"/>
              <a:t>Find Another Recovery Key (Computer Details)</a:t>
            </a:r>
          </a:p>
        </p:txBody>
      </p:sp>
      <p:sp>
        <p:nvSpPr>
          <p:cNvPr id="3" name="Content Placeholder 2">
            <a:extLst>
              <a:ext uri="{FF2B5EF4-FFF2-40B4-BE49-F238E27FC236}">
                <a16:creationId xmlns:a16="http://schemas.microsoft.com/office/drawing/2014/main" id="{E57BE6F9-4186-4845-9768-21070055FE20}"/>
              </a:ext>
            </a:extLst>
          </p:cNvPr>
          <p:cNvSpPr>
            <a:spLocks noGrp="1"/>
          </p:cNvSpPr>
          <p:nvPr>
            <p:ph idx="1"/>
          </p:nvPr>
        </p:nvSpPr>
        <p:spPr/>
        <p:txBody>
          <a:bodyPr/>
          <a:lstStyle/>
          <a:p>
            <a:r>
              <a:rPr lang="en-US" dirty="0"/>
              <a:t>You can now find another key from the </a:t>
            </a:r>
            <a:r>
              <a:rPr lang="en-US" b="1" dirty="0"/>
              <a:t>Get Recovery Key </a:t>
            </a:r>
            <a:r>
              <a:rPr lang="en-US" dirty="0"/>
              <a:t>dialog box</a:t>
            </a:r>
          </a:p>
          <a:p>
            <a:r>
              <a:rPr lang="en-US" dirty="0"/>
              <a:t>To find another recovery key:</a:t>
            </a:r>
          </a:p>
          <a:p>
            <a:pPr marL="742950" lvl="1" indent="-457200">
              <a:buFont typeface="+mj-lt"/>
              <a:buAutoNum type="arabicPeriod"/>
            </a:pPr>
            <a:r>
              <a:rPr lang="en-US" dirty="0"/>
              <a:t>On the </a:t>
            </a:r>
            <a:r>
              <a:rPr lang="en-US" b="1" dirty="0"/>
              <a:t>Computers &gt; Details</a:t>
            </a:r>
            <a:r>
              <a:rPr lang="en-US" dirty="0"/>
              <a:t> tab, click </a:t>
            </a:r>
            <a:r>
              <a:rPr lang="en-US" b="1" dirty="0"/>
              <a:t>Get Recovery Key </a:t>
            </a:r>
            <a:r>
              <a:rPr lang="en-US" dirty="0"/>
              <a:t>in the </a:t>
            </a:r>
            <a:r>
              <a:rPr lang="en-US" b="1" dirty="0"/>
              <a:t>Data Protection</a:t>
            </a:r>
            <a:r>
              <a:rPr lang="en-US" dirty="0"/>
              <a:t> section</a:t>
            </a:r>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startAt="2"/>
            </a:pPr>
            <a:r>
              <a:rPr lang="en-US" dirty="0"/>
              <a:t>In the </a:t>
            </a:r>
            <a:r>
              <a:rPr lang="en-US" b="1" dirty="0"/>
              <a:t>Get Recovery Key </a:t>
            </a:r>
            <a:r>
              <a:rPr lang="en-US" dirty="0"/>
              <a:t>dialog box, click </a:t>
            </a:r>
            <a:r>
              <a:rPr lang="en-US" b="1" dirty="0"/>
              <a:t>Find Another Key</a:t>
            </a:r>
            <a:endParaRPr lang="en-US" i="1" dirty="0"/>
          </a:p>
        </p:txBody>
      </p:sp>
      <p:pic>
        <p:nvPicPr>
          <p:cNvPr id="5" name="Picture 4">
            <a:extLst>
              <a:ext uri="{FF2B5EF4-FFF2-40B4-BE49-F238E27FC236}">
                <a16:creationId xmlns:a16="http://schemas.microsoft.com/office/drawing/2014/main" id="{BD3C8495-0788-4767-A137-5AC38F5C8604}"/>
              </a:ext>
            </a:extLst>
          </p:cNvPr>
          <p:cNvPicPr>
            <a:picLocks noChangeAspect="1"/>
          </p:cNvPicPr>
          <p:nvPr/>
        </p:nvPicPr>
        <p:blipFill>
          <a:blip r:embed="rId2"/>
          <a:stretch>
            <a:fillRect/>
          </a:stretch>
        </p:blipFill>
        <p:spPr>
          <a:xfrm>
            <a:off x="1894986" y="4974700"/>
            <a:ext cx="2954469" cy="1121876"/>
          </a:xfrm>
          <a:prstGeom prst="rect">
            <a:avLst/>
          </a:prstGeom>
        </p:spPr>
      </p:pic>
      <p:pic>
        <p:nvPicPr>
          <p:cNvPr id="13" name="Picture 12">
            <a:extLst>
              <a:ext uri="{FF2B5EF4-FFF2-40B4-BE49-F238E27FC236}">
                <a16:creationId xmlns:a16="http://schemas.microsoft.com/office/drawing/2014/main" id="{E6B276D2-D2A0-4F9A-975C-38803AA1E92D}"/>
              </a:ext>
            </a:extLst>
          </p:cNvPr>
          <p:cNvPicPr>
            <a:picLocks noChangeAspect="1"/>
          </p:cNvPicPr>
          <p:nvPr/>
        </p:nvPicPr>
        <p:blipFill>
          <a:blip r:embed="rId3"/>
          <a:stretch>
            <a:fillRect/>
          </a:stretch>
        </p:blipFill>
        <p:spPr>
          <a:xfrm>
            <a:off x="1894986" y="3036628"/>
            <a:ext cx="3517524" cy="1513871"/>
          </a:xfrm>
          <a:prstGeom prst="rect">
            <a:avLst/>
          </a:prstGeom>
        </p:spPr>
      </p:pic>
    </p:spTree>
    <p:extLst>
      <p:ext uri="{BB962C8B-B14F-4D97-AF65-F5344CB8AC3E}">
        <p14:creationId xmlns:p14="http://schemas.microsoft.com/office/powerpoint/2010/main" val="231478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B67B-4DB6-4718-92B5-FF4DB42FECAA}"/>
              </a:ext>
            </a:extLst>
          </p:cNvPr>
          <p:cNvSpPr>
            <a:spLocks noGrp="1"/>
          </p:cNvSpPr>
          <p:nvPr>
            <p:ph type="title"/>
          </p:nvPr>
        </p:nvSpPr>
        <p:spPr/>
        <p:txBody>
          <a:bodyPr/>
          <a:lstStyle/>
          <a:p>
            <a:r>
              <a:rPr lang="en-US" dirty="0"/>
              <a:t>Find Another Recovery Key (Computer Details)</a:t>
            </a:r>
          </a:p>
        </p:txBody>
      </p:sp>
      <p:sp>
        <p:nvSpPr>
          <p:cNvPr id="3" name="Content Placeholder 2">
            <a:extLst>
              <a:ext uri="{FF2B5EF4-FFF2-40B4-BE49-F238E27FC236}">
                <a16:creationId xmlns:a16="http://schemas.microsoft.com/office/drawing/2014/main" id="{E57BE6F9-4186-4845-9768-21070055FE20}"/>
              </a:ext>
            </a:extLst>
          </p:cNvPr>
          <p:cNvSpPr>
            <a:spLocks noGrp="1"/>
          </p:cNvSpPr>
          <p:nvPr>
            <p:ph idx="1"/>
          </p:nvPr>
        </p:nvSpPr>
        <p:spPr/>
        <p:txBody>
          <a:bodyPr/>
          <a:lstStyle/>
          <a:p>
            <a:pPr marL="742950" lvl="1" indent="-457200">
              <a:buFont typeface="+mj-lt"/>
              <a:buAutoNum type="arabicPeriod" startAt="3"/>
            </a:pPr>
            <a:r>
              <a:rPr lang="en-US" dirty="0"/>
              <a:t>In the </a:t>
            </a:r>
            <a:r>
              <a:rPr lang="en-US" b="1" dirty="0"/>
              <a:t>Find Another Key </a:t>
            </a:r>
            <a:r>
              <a:rPr lang="en-US" dirty="0"/>
              <a:t>dialog box, enter the recovery key ID you want to find the key for</a:t>
            </a:r>
          </a:p>
          <a:p>
            <a:pPr marL="742950" lvl="1" indent="-457200">
              <a:buFont typeface="+mj-lt"/>
              <a:buAutoNum type="arabicPeriod" startAt="3"/>
            </a:pPr>
            <a:endParaRPr lang="en-US" dirty="0"/>
          </a:p>
          <a:p>
            <a:pPr marL="742950" lvl="1" indent="-457200">
              <a:buFont typeface="+mj-lt"/>
              <a:buAutoNum type="arabicPeriod" startAt="3"/>
            </a:pPr>
            <a:endParaRPr lang="en-US" dirty="0"/>
          </a:p>
          <a:p>
            <a:pPr marL="742950" lvl="1" indent="-457200">
              <a:buFont typeface="+mj-lt"/>
              <a:buAutoNum type="arabicPeriod" startAt="3"/>
            </a:pPr>
            <a:endParaRPr lang="en-US" dirty="0"/>
          </a:p>
          <a:p>
            <a:pPr marL="742950" lvl="1" indent="-457200">
              <a:buFont typeface="+mj-lt"/>
              <a:buAutoNum type="arabicPeriod" startAt="3"/>
            </a:pPr>
            <a:r>
              <a:rPr lang="en-US" dirty="0"/>
              <a:t>Press </a:t>
            </a:r>
            <a:r>
              <a:rPr lang="en-US" b="1" dirty="0"/>
              <a:t>Enter</a:t>
            </a:r>
            <a:br>
              <a:rPr lang="en-US" b="1" dirty="0"/>
            </a:br>
            <a:r>
              <a:rPr lang="en-US" i="1" dirty="0"/>
              <a:t>You see the recovery keys for computers you have permission to see. Users with full visibility can also see deleted computers that the software no longer manages</a:t>
            </a:r>
          </a:p>
        </p:txBody>
      </p:sp>
      <p:pic>
        <p:nvPicPr>
          <p:cNvPr id="6" name="Picture 5">
            <a:extLst>
              <a:ext uri="{FF2B5EF4-FFF2-40B4-BE49-F238E27FC236}">
                <a16:creationId xmlns:a16="http://schemas.microsoft.com/office/drawing/2014/main" id="{435FBD2C-8782-48AA-B338-F45417449108}"/>
              </a:ext>
            </a:extLst>
          </p:cNvPr>
          <p:cNvPicPr>
            <a:picLocks noChangeAspect="1"/>
          </p:cNvPicPr>
          <p:nvPr/>
        </p:nvPicPr>
        <p:blipFill>
          <a:blip r:embed="rId2"/>
          <a:stretch>
            <a:fillRect/>
          </a:stretch>
        </p:blipFill>
        <p:spPr>
          <a:xfrm>
            <a:off x="1894622" y="2154725"/>
            <a:ext cx="4356642" cy="1274275"/>
          </a:xfrm>
          <a:prstGeom prst="rect">
            <a:avLst/>
          </a:prstGeom>
        </p:spPr>
      </p:pic>
    </p:spTree>
    <p:extLst>
      <p:ext uri="{BB962C8B-B14F-4D97-AF65-F5344CB8AC3E}">
        <p14:creationId xmlns:p14="http://schemas.microsoft.com/office/powerpoint/2010/main" val="195301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A4902-F09E-46E1-9132-2690B4EF01C7}"/>
              </a:ext>
            </a:extLst>
          </p:cNvPr>
          <p:cNvSpPr>
            <a:spLocks noGrp="1"/>
          </p:cNvSpPr>
          <p:nvPr>
            <p:ph type="ctrTitle"/>
          </p:nvPr>
        </p:nvSpPr>
        <p:spPr>
          <a:xfrm>
            <a:off x="672245" y="2644171"/>
            <a:ext cx="10847511" cy="1569660"/>
          </a:xfrm>
        </p:spPr>
        <p:txBody>
          <a:bodyPr/>
          <a:lstStyle/>
          <a:p>
            <a:r>
              <a:rPr lang="en-US" dirty="0"/>
              <a:t>Patch Management Enhancements</a:t>
            </a:r>
          </a:p>
        </p:txBody>
      </p:sp>
    </p:spTree>
    <p:extLst>
      <p:ext uri="{BB962C8B-B14F-4D97-AF65-F5344CB8AC3E}">
        <p14:creationId xmlns:p14="http://schemas.microsoft.com/office/powerpoint/2010/main" val="56300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Support for iOS Devices</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p:txBody>
          <a:bodyPr/>
          <a:lstStyle/>
          <a:p>
            <a:r>
              <a:rPr lang="en-US" dirty="0"/>
              <a:t>With Aether 13, you can now install the client app for Adaptive Defense 360, EPP, and EP on iOS devices</a:t>
            </a:r>
          </a:p>
          <a:p>
            <a:r>
              <a:rPr lang="en-US" dirty="0"/>
              <a:t>We recommend that you install the app integrated with the WatchGuard mobile device management (MDM) solution</a:t>
            </a:r>
          </a:p>
          <a:p>
            <a:pPr lvl="1"/>
            <a:r>
              <a:rPr lang="en-US" dirty="0"/>
              <a:t>MDM solutions use software as a component to provision mobile devices and can also protect device applications, data, and content</a:t>
            </a:r>
          </a:p>
        </p:txBody>
      </p:sp>
    </p:spTree>
    <p:extLst>
      <p:ext uri="{BB962C8B-B14F-4D97-AF65-F5344CB8AC3E}">
        <p14:creationId xmlns:p14="http://schemas.microsoft.com/office/powerpoint/2010/main" val="17200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804C-8D19-45A8-9728-A29AE68A7813}"/>
              </a:ext>
            </a:extLst>
          </p:cNvPr>
          <p:cNvSpPr>
            <a:spLocks noGrp="1"/>
          </p:cNvSpPr>
          <p:nvPr>
            <p:ph type="title"/>
          </p:nvPr>
        </p:nvSpPr>
        <p:spPr/>
        <p:txBody>
          <a:bodyPr/>
          <a:lstStyle/>
          <a:p>
            <a:r>
              <a:rPr lang="en-US" dirty="0"/>
              <a:t>Patch Management</a:t>
            </a:r>
          </a:p>
        </p:txBody>
      </p:sp>
      <p:sp>
        <p:nvSpPr>
          <p:cNvPr id="3" name="Content Placeholder 2">
            <a:extLst>
              <a:ext uri="{FF2B5EF4-FFF2-40B4-BE49-F238E27FC236}">
                <a16:creationId xmlns:a16="http://schemas.microsoft.com/office/drawing/2014/main" id="{A5AC8198-ED27-4CBC-8D87-AF1AFDD7FB03}"/>
              </a:ext>
            </a:extLst>
          </p:cNvPr>
          <p:cNvSpPr>
            <a:spLocks noGrp="1"/>
          </p:cNvSpPr>
          <p:nvPr>
            <p:ph idx="1"/>
          </p:nvPr>
        </p:nvSpPr>
        <p:spPr/>
        <p:txBody>
          <a:bodyPr/>
          <a:lstStyle/>
          <a:p>
            <a:r>
              <a:rPr lang="en-US" dirty="0"/>
              <a:t>On the Patch Management dashboard, you can now see the number of devices that require a restart to complete installation of a patch</a:t>
            </a:r>
          </a:p>
          <a:p>
            <a:pPr lvl="1"/>
            <a:r>
              <a:rPr lang="en-US" dirty="0"/>
              <a:t>Click the link to open the Patch </a:t>
            </a:r>
            <a:br>
              <a:rPr lang="en-US" dirty="0"/>
            </a:br>
            <a:r>
              <a:rPr lang="en-US" dirty="0"/>
              <a:t>Management Status list filtered to </a:t>
            </a:r>
            <a:br>
              <a:rPr lang="en-US" dirty="0"/>
            </a:br>
            <a:r>
              <a:rPr lang="en-US" dirty="0"/>
              <a:t>show computers that need to restart</a:t>
            </a:r>
          </a:p>
          <a:p>
            <a:pPr lvl="1"/>
            <a:r>
              <a:rPr lang="en-US" dirty="0"/>
              <a:t>You can force a computer restart from the </a:t>
            </a:r>
            <a:br>
              <a:rPr lang="en-US" dirty="0"/>
            </a:br>
            <a:r>
              <a:rPr lang="en-US" dirty="0"/>
              <a:t>more options menu</a:t>
            </a:r>
          </a:p>
        </p:txBody>
      </p:sp>
      <p:pic>
        <p:nvPicPr>
          <p:cNvPr id="5" name="Picture 4">
            <a:extLst>
              <a:ext uri="{FF2B5EF4-FFF2-40B4-BE49-F238E27FC236}">
                <a16:creationId xmlns:a16="http://schemas.microsoft.com/office/drawing/2014/main" id="{5CCBAE4F-CC0B-47EE-B336-336100922E03}"/>
              </a:ext>
            </a:extLst>
          </p:cNvPr>
          <p:cNvPicPr>
            <a:picLocks noChangeAspect="1"/>
          </p:cNvPicPr>
          <p:nvPr/>
        </p:nvPicPr>
        <p:blipFill>
          <a:blip r:embed="rId2"/>
          <a:stretch>
            <a:fillRect/>
          </a:stretch>
        </p:blipFill>
        <p:spPr>
          <a:xfrm>
            <a:off x="7026065" y="2101168"/>
            <a:ext cx="2616619" cy="2169378"/>
          </a:xfrm>
          <a:prstGeom prst="rect">
            <a:avLst/>
          </a:prstGeom>
        </p:spPr>
      </p:pic>
      <p:sp>
        <p:nvSpPr>
          <p:cNvPr id="6" name="Rectangle: Rounded Corners 5">
            <a:extLst>
              <a:ext uri="{FF2B5EF4-FFF2-40B4-BE49-F238E27FC236}">
                <a16:creationId xmlns:a16="http://schemas.microsoft.com/office/drawing/2014/main" id="{8BABC005-89BF-4DD1-B7AC-AFC78B49290C}"/>
              </a:ext>
            </a:extLst>
          </p:cNvPr>
          <p:cNvSpPr/>
          <p:nvPr/>
        </p:nvSpPr>
        <p:spPr>
          <a:xfrm>
            <a:off x="7026065" y="3813856"/>
            <a:ext cx="2297756" cy="25331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124FAD02-C01E-44AB-9F7A-DC55525BCF26}"/>
              </a:ext>
            </a:extLst>
          </p:cNvPr>
          <p:cNvPicPr>
            <a:picLocks noChangeAspect="1"/>
          </p:cNvPicPr>
          <p:nvPr/>
        </p:nvPicPr>
        <p:blipFill>
          <a:blip r:embed="rId3"/>
          <a:stretch>
            <a:fillRect/>
          </a:stretch>
        </p:blipFill>
        <p:spPr>
          <a:xfrm>
            <a:off x="2081715" y="4329116"/>
            <a:ext cx="7560969" cy="1933696"/>
          </a:xfrm>
          <a:prstGeom prst="rect">
            <a:avLst/>
          </a:prstGeom>
        </p:spPr>
      </p:pic>
      <p:sp>
        <p:nvSpPr>
          <p:cNvPr id="9" name="Rectangle: Rounded Corners 8">
            <a:extLst>
              <a:ext uri="{FF2B5EF4-FFF2-40B4-BE49-F238E27FC236}">
                <a16:creationId xmlns:a16="http://schemas.microsoft.com/office/drawing/2014/main" id="{39F50FC7-8816-4201-93BF-19CDC759B975}"/>
              </a:ext>
            </a:extLst>
          </p:cNvPr>
          <p:cNvSpPr/>
          <p:nvPr/>
        </p:nvSpPr>
        <p:spPr>
          <a:xfrm>
            <a:off x="7887854" y="6035129"/>
            <a:ext cx="1007867" cy="25331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8754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804C-8D19-45A8-9728-A29AE68A7813}"/>
              </a:ext>
            </a:extLst>
          </p:cNvPr>
          <p:cNvSpPr>
            <a:spLocks noGrp="1"/>
          </p:cNvSpPr>
          <p:nvPr>
            <p:ph type="title"/>
          </p:nvPr>
        </p:nvSpPr>
        <p:spPr/>
        <p:txBody>
          <a:bodyPr/>
          <a:lstStyle/>
          <a:p>
            <a:r>
              <a:rPr lang="en-US" dirty="0"/>
              <a:t>Patch Management – New Dashboard Tiles</a:t>
            </a:r>
          </a:p>
        </p:txBody>
      </p:sp>
      <p:sp>
        <p:nvSpPr>
          <p:cNvPr id="3" name="Content Placeholder 2">
            <a:extLst>
              <a:ext uri="{FF2B5EF4-FFF2-40B4-BE49-F238E27FC236}">
                <a16:creationId xmlns:a16="http://schemas.microsoft.com/office/drawing/2014/main" id="{A5AC8198-ED27-4CBC-8D87-AF1AFDD7FB03}"/>
              </a:ext>
            </a:extLst>
          </p:cNvPr>
          <p:cNvSpPr>
            <a:spLocks noGrp="1"/>
          </p:cNvSpPr>
          <p:nvPr>
            <p:ph idx="1"/>
          </p:nvPr>
        </p:nvSpPr>
        <p:spPr/>
        <p:txBody>
          <a:bodyPr/>
          <a:lstStyle/>
          <a:p>
            <a:r>
              <a:rPr lang="en-US" dirty="0"/>
              <a:t>On the Patch Management dashboard, two new tiles provide information on: </a:t>
            </a:r>
          </a:p>
          <a:p>
            <a:pPr lvl="1"/>
            <a:r>
              <a:rPr lang="en-US" dirty="0"/>
              <a:t>Most Available Patches </a:t>
            </a:r>
            <a:br>
              <a:rPr lang="en-US" dirty="0"/>
            </a:br>
            <a:r>
              <a:rPr lang="en-US" dirty="0"/>
              <a:t>for Computers</a:t>
            </a:r>
          </a:p>
          <a:p>
            <a:pPr lvl="1"/>
            <a:r>
              <a:rPr lang="en-US" dirty="0"/>
              <a:t>Computers with Most </a:t>
            </a:r>
            <a:br>
              <a:rPr lang="en-US" dirty="0"/>
            </a:br>
            <a:r>
              <a:rPr lang="en-US" dirty="0"/>
              <a:t>Available Patches</a:t>
            </a:r>
          </a:p>
          <a:p>
            <a:endParaRPr lang="en-US" dirty="0"/>
          </a:p>
          <a:p>
            <a:r>
              <a:rPr lang="en-US" dirty="0"/>
              <a:t>In these tiles, the patches or devices show in squares in descending order</a:t>
            </a:r>
          </a:p>
          <a:p>
            <a:r>
              <a:rPr lang="en-US" dirty="0"/>
              <a:t>Click a square in the tile to open a filtered Available Patches list</a:t>
            </a:r>
          </a:p>
          <a:p>
            <a:r>
              <a:rPr lang="en-US" dirty="0"/>
              <a:t>To filter the patches in a tile by Criticality, Computer Type, or Patch Type, click      above the tile</a:t>
            </a:r>
          </a:p>
          <a:p>
            <a:endParaRPr lang="en-US" dirty="0"/>
          </a:p>
        </p:txBody>
      </p:sp>
      <p:pic>
        <p:nvPicPr>
          <p:cNvPr id="7" name="Picture 6">
            <a:extLst>
              <a:ext uri="{FF2B5EF4-FFF2-40B4-BE49-F238E27FC236}">
                <a16:creationId xmlns:a16="http://schemas.microsoft.com/office/drawing/2014/main" id="{5F041170-F447-441A-8F94-3053BC175C5B}"/>
              </a:ext>
            </a:extLst>
          </p:cNvPr>
          <p:cNvPicPr>
            <a:picLocks noChangeAspect="1"/>
          </p:cNvPicPr>
          <p:nvPr/>
        </p:nvPicPr>
        <p:blipFill>
          <a:blip r:embed="rId2"/>
          <a:stretch>
            <a:fillRect/>
          </a:stretch>
        </p:blipFill>
        <p:spPr>
          <a:xfrm>
            <a:off x="2116283" y="5688773"/>
            <a:ext cx="228571" cy="247619"/>
          </a:xfrm>
          <a:prstGeom prst="rect">
            <a:avLst/>
          </a:prstGeom>
        </p:spPr>
      </p:pic>
      <p:pic>
        <p:nvPicPr>
          <p:cNvPr id="6" name="Picture 5">
            <a:extLst>
              <a:ext uri="{FF2B5EF4-FFF2-40B4-BE49-F238E27FC236}">
                <a16:creationId xmlns:a16="http://schemas.microsoft.com/office/drawing/2014/main" id="{A3037C5B-2EDC-4034-A9D8-3125D47B8194}"/>
              </a:ext>
            </a:extLst>
          </p:cNvPr>
          <p:cNvPicPr>
            <a:picLocks noChangeAspect="1"/>
          </p:cNvPicPr>
          <p:nvPr/>
        </p:nvPicPr>
        <p:blipFill>
          <a:blip r:embed="rId3"/>
          <a:stretch>
            <a:fillRect/>
          </a:stretch>
        </p:blipFill>
        <p:spPr>
          <a:xfrm>
            <a:off x="4611002" y="1946065"/>
            <a:ext cx="6298952" cy="2197309"/>
          </a:xfrm>
          <a:prstGeom prst="rect">
            <a:avLst/>
          </a:prstGeom>
        </p:spPr>
      </p:pic>
    </p:spTree>
    <p:extLst>
      <p:ext uri="{BB962C8B-B14F-4D97-AF65-F5344CB8AC3E}">
        <p14:creationId xmlns:p14="http://schemas.microsoft.com/office/powerpoint/2010/main" val="319080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804C-8D19-45A8-9728-A29AE68A7813}"/>
              </a:ext>
            </a:extLst>
          </p:cNvPr>
          <p:cNvSpPr>
            <a:spLocks noGrp="1"/>
          </p:cNvSpPr>
          <p:nvPr>
            <p:ph type="title"/>
          </p:nvPr>
        </p:nvSpPr>
        <p:spPr/>
        <p:txBody>
          <a:bodyPr/>
          <a:lstStyle/>
          <a:p>
            <a:r>
              <a:rPr lang="en-US" dirty="0"/>
              <a:t>Additional Patch Management Changes</a:t>
            </a:r>
          </a:p>
        </p:txBody>
      </p:sp>
      <p:sp>
        <p:nvSpPr>
          <p:cNvPr id="3" name="Content Placeholder 2">
            <a:extLst>
              <a:ext uri="{FF2B5EF4-FFF2-40B4-BE49-F238E27FC236}">
                <a16:creationId xmlns:a16="http://schemas.microsoft.com/office/drawing/2014/main" id="{A5AC8198-ED27-4CBC-8D87-AF1AFDD7FB03}"/>
              </a:ext>
            </a:extLst>
          </p:cNvPr>
          <p:cNvSpPr>
            <a:spLocks noGrp="1"/>
          </p:cNvSpPr>
          <p:nvPr>
            <p:ph idx="1"/>
          </p:nvPr>
        </p:nvSpPr>
        <p:spPr/>
        <p:txBody>
          <a:bodyPr/>
          <a:lstStyle/>
          <a:p>
            <a:r>
              <a:rPr lang="en-US" dirty="0"/>
              <a:t>In the Available Patches list, you can view installed patches or computers from the more options menu:</a:t>
            </a:r>
          </a:p>
          <a:p>
            <a:pPr lvl="1"/>
            <a:r>
              <a:rPr lang="en-US" dirty="0"/>
              <a:t>View installed patches of the computer</a:t>
            </a:r>
          </a:p>
          <a:p>
            <a:pPr lvl="1"/>
            <a:r>
              <a:rPr lang="en-US" dirty="0"/>
              <a:t>View computers with patch installed</a:t>
            </a:r>
          </a:p>
          <a:p>
            <a:r>
              <a:rPr lang="en-US" dirty="0"/>
              <a:t>In the Installation History list, users with the read-only role can now see the task for a specific patch</a:t>
            </a:r>
          </a:p>
          <a:p>
            <a:r>
              <a:rPr lang="es-ES" dirty="0"/>
              <a:t>Patch Management is now end-of-life for Windows XP, Windows Vista, and Windows 2003 computers</a:t>
            </a:r>
            <a:endParaRPr lang="en-US" dirty="0"/>
          </a:p>
        </p:txBody>
      </p:sp>
    </p:spTree>
    <p:extLst>
      <p:ext uri="{BB962C8B-B14F-4D97-AF65-F5344CB8AC3E}">
        <p14:creationId xmlns:p14="http://schemas.microsoft.com/office/powerpoint/2010/main" val="5363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FF6D-F3AA-42A6-A420-06996B49BC20}"/>
              </a:ext>
            </a:extLst>
          </p:cNvPr>
          <p:cNvSpPr>
            <a:spLocks noGrp="1"/>
          </p:cNvSpPr>
          <p:nvPr>
            <p:ph type="title"/>
          </p:nvPr>
        </p:nvSpPr>
        <p:spPr/>
        <p:txBody>
          <a:bodyPr/>
          <a:lstStyle/>
          <a:p>
            <a:r>
              <a:rPr lang="en-US" dirty="0"/>
              <a:t>Available Patches List – Patch Filters</a:t>
            </a:r>
          </a:p>
        </p:txBody>
      </p:sp>
      <p:sp>
        <p:nvSpPr>
          <p:cNvPr id="3" name="Content Placeholder 2">
            <a:extLst>
              <a:ext uri="{FF2B5EF4-FFF2-40B4-BE49-F238E27FC236}">
                <a16:creationId xmlns:a16="http://schemas.microsoft.com/office/drawing/2014/main" id="{034F94B4-748F-4701-B29F-C631CE6EB852}"/>
              </a:ext>
            </a:extLst>
          </p:cNvPr>
          <p:cNvSpPr>
            <a:spLocks noGrp="1"/>
          </p:cNvSpPr>
          <p:nvPr>
            <p:ph idx="1"/>
          </p:nvPr>
        </p:nvSpPr>
        <p:spPr/>
        <p:txBody>
          <a:bodyPr/>
          <a:lstStyle/>
          <a:p>
            <a:r>
              <a:rPr lang="en-US" dirty="0"/>
              <a:t>In the Available Patches list, you can now filter the list by Patch Type (app patches or operating system patches)</a:t>
            </a:r>
          </a:p>
          <a:p>
            <a:endParaRPr lang="en-US" dirty="0"/>
          </a:p>
          <a:p>
            <a:endParaRPr lang="en-US" dirty="0"/>
          </a:p>
          <a:p>
            <a:endParaRPr lang="en-US" dirty="0"/>
          </a:p>
          <a:p>
            <a:endParaRPr lang="en-US" dirty="0"/>
          </a:p>
          <a:p>
            <a:endParaRPr lang="en-US" dirty="0"/>
          </a:p>
          <a:p>
            <a:r>
              <a:rPr lang="en-US" dirty="0"/>
              <a:t>You can also filter the list by Program Version, </a:t>
            </a:r>
            <a:br>
              <a:rPr lang="en-US" dirty="0"/>
            </a:br>
            <a:r>
              <a:rPr lang="en-US" dirty="0"/>
              <a:t>Family, or Vendor </a:t>
            </a:r>
          </a:p>
        </p:txBody>
      </p:sp>
      <p:pic>
        <p:nvPicPr>
          <p:cNvPr id="5" name="Picture 4">
            <a:extLst>
              <a:ext uri="{FF2B5EF4-FFF2-40B4-BE49-F238E27FC236}">
                <a16:creationId xmlns:a16="http://schemas.microsoft.com/office/drawing/2014/main" id="{0F58C7B3-E8EB-48AF-9857-1B4B87B4439D}"/>
              </a:ext>
            </a:extLst>
          </p:cNvPr>
          <p:cNvPicPr>
            <a:picLocks noChangeAspect="1"/>
          </p:cNvPicPr>
          <p:nvPr/>
        </p:nvPicPr>
        <p:blipFill>
          <a:blip r:embed="rId2"/>
          <a:stretch>
            <a:fillRect/>
          </a:stretch>
        </p:blipFill>
        <p:spPr>
          <a:xfrm>
            <a:off x="1513557" y="2209800"/>
            <a:ext cx="6269285" cy="2174564"/>
          </a:xfrm>
          <a:prstGeom prst="rect">
            <a:avLst/>
          </a:prstGeom>
        </p:spPr>
      </p:pic>
      <p:sp>
        <p:nvSpPr>
          <p:cNvPr id="6" name="Rectangle: Rounded Corners 5">
            <a:extLst>
              <a:ext uri="{FF2B5EF4-FFF2-40B4-BE49-F238E27FC236}">
                <a16:creationId xmlns:a16="http://schemas.microsoft.com/office/drawing/2014/main" id="{531890D2-F91D-433D-B7F7-5F6A6D3FFA0D}"/>
              </a:ext>
            </a:extLst>
          </p:cNvPr>
          <p:cNvSpPr/>
          <p:nvPr/>
        </p:nvSpPr>
        <p:spPr>
          <a:xfrm>
            <a:off x="1542132" y="3604969"/>
            <a:ext cx="1007867" cy="39570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0A91D9DB-1D48-4FEF-88E6-5FC627C38956}"/>
              </a:ext>
            </a:extLst>
          </p:cNvPr>
          <p:cNvSpPr/>
          <p:nvPr/>
        </p:nvSpPr>
        <p:spPr>
          <a:xfrm>
            <a:off x="3007659" y="3865776"/>
            <a:ext cx="1640541" cy="25331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11E20EF3-0930-4854-AB20-7B1462DBFB9E}"/>
              </a:ext>
            </a:extLst>
          </p:cNvPr>
          <p:cNvPicPr>
            <a:picLocks noChangeAspect="1"/>
          </p:cNvPicPr>
          <p:nvPr/>
        </p:nvPicPr>
        <p:blipFill>
          <a:blip r:embed="rId3"/>
          <a:stretch>
            <a:fillRect/>
          </a:stretch>
        </p:blipFill>
        <p:spPr>
          <a:xfrm>
            <a:off x="7899818" y="3821872"/>
            <a:ext cx="2321895" cy="2757250"/>
          </a:xfrm>
          <a:prstGeom prst="rect">
            <a:avLst/>
          </a:prstGeom>
        </p:spPr>
      </p:pic>
    </p:spTree>
    <p:extLst>
      <p:ext uri="{BB962C8B-B14F-4D97-AF65-F5344CB8AC3E}">
        <p14:creationId xmlns:p14="http://schemas.microsoft.com/office/powerpoint/2010/main" val="12803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997B-46AE-42CF-96D5-EF99C172D10C}"/>
              </a:ext>
            </a:extLst>
          </p:cNvPr>
          <p:cNvSpPr>
            <a:spLocks noGrp="1"/>
          </p:cNvSpPr>
          <p:nvPr>
            <p:ph type="title"/>
          </p:nvPr>
        </p:nvSpPr>
        <p:spPr/>
        <p:txBody>
          <a:bodyPr/>
          <a:lstStyle/>
          <a:p>
            <a:r>
              <a:rPr lang="en-US" dirty="0"/>
              <a:t>Program Version, Family, or Vendor Information</a:t>
            </a:r>
          </a:p>
        </p:txBody>
      </p:sp>
      <p:sp>
        <p:nvSpPr>
          <p:cNvPr id="3" name="Content Placeholder 2">
            <a:extLst>
              <a:ext uri="{FF2B5EF4-FFF2-40B4-BE49-F238E27FC236}">
                <a16:creationId xmlns:a16="http://schemas.microsoft.com/office/drawing/2014/main" id="{3CED26B0-89B5-4868-950E-E4E3B819427C}"/>
              </a:ext>
            </a:extLst>
          </p:cNvPr>
          <p:cNvSpPr>
            <a:spLocks noGrp="1"/>
          </p:cNvSpPr>
          <p:nvPr>
            <p:ph idx="1"/>
          </p:nvPr>
        </p:nvSpPr>
        <p:spPr/>
        <p:txBody>
          <a:bodyPr/>
          <a:lstStyle/>
          <a:p>
            <a:r>
              <a:rPr lang="en-US" dirty="0"/>
              <a:t>When you select an available patch, the program version, family, and vendor information shows in the Patch Detected details page</a:t>
            </a:r>
          </a:p>
          <a:p>
            <a:endParaRPr lang="en-US" dirty="0"/>
          </a:p>
        </p:txBody>
      </p:sp>
      <p:pic>
        <p:nvPicPr>
          <p:cNvPr id="5" name="Picture 4">
            <a:extLst>
              <a:ext uri="{FF2B5EF4-FFF2-40B4-BE49-F238E27FC236}">
                <a16:creationId xmlns:a16="http://schemas.microsoft.com/office/drawing/2014/main" id="{429C79B0-2E45-4A2C-AD83-CB2BCBD14E30}"/>
              </a:ext>
            </a:extLst>
          </p:cNvPr>
          <p:cNvPicPr>
            <a:picLocks noChangeAspect="1"/>
          </p:cNvPicPr>
          <p:nvPr/>
        </p:nvPicPr>
        <p:blipFill>
          <a:blip r:embed="rId2"/>
          <a:stretch>
            <a:fillRect/>
          </a:stretch>
        </p:blipFill>
        <p:spPr>
          <a:xfrm>
            <a:off x="2260792" y="2225922"/>
            <a:ext cx="7670416" cy="2776316"/>
          </a:xfrm>
          <a:prstGeom prst="rect">
            <a:avLst/>
          </a:prstGeom>
        </p:spPr>
      </p:pic>
    </p:spTree>
    <p:extLst>
      <p:ext uri="{BB962C8B-B14F-4D97-AF65-F5344CB8AC3E}">
        <p14:creationId xmlns:p14="http://schemas.microsoft.com/office/powerpoint/2010/main" val="249199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A4902-F09E-46E1-9132-2690B4EF01C7}"/>
              </a:ext>
            </a:extLst>
          </p:cNvPr>
          <p:cNvSpPr>
            <a:spLocks noGrp="1"/>
          </p:cNvSpPr>
          <p:nvPr>
            <p:ph type="ctrTitle"/>
          </p:nvPr>
        </p:nvSpPr>
        <p:spPr/>
        <p:txBody>
          <a:bodyPr/>
          <a:lstStyle/>
          <a:p>
            <a:r>
              <a:rPr lang="en-US" dirty="0"/>
              <a:t>Additional Changes</a:t>
            </a:r>
          </a:p>
        </p:txBody>
      </p:sp>
    </p:spTree>
    <p:extLst>
      <p:ext uri="{BB962C8B-B14F-4D97-AF65-F5344CB8AC3E}">
        <p14:creationId xmlns:p14="http://schemas.microsoft.com/office/powerpoint/2010/main" val="167335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29CA-D429-4809-8B48-56756ED668E5}"/>
              </a:ext>
            </a:extLst>
          </p:cNvPr>
          <p:cNvSpPr>
            <a:spLocks noGrp="1"/>
          </p:cNvSpPr>
          <p:nvPr>
            <p:ph type="title"/>
          </p:nvPr>
        </p:nvSpPr>
        <p:spPr/>
        <p:txBody>
          <a:bodyPr/>
          <a:lstStyle/>
          <a:p>
            <a:r>
              <a:rPr lang="en-US" dirty="0"/>
              <a:t>Filter Tasks Scheduled by Device Type</a:t>
            </a:r>
          </a:p>
        </p:txBody>
      </p:sp>
      <p:sp>
        <p:nvSpPr>
          <p:cNvPr id="3" name="Content Placeholder 2">
            <a:extLst>
              <a:ext uri="{FF2B5EF4-FFF2-40B4-BE49-F238E27FC236}">
                <a16:creationId xmlns:a16="http://schemas.microsoft.com/office/drawing/2014/main" id="{496B3571-68F6-482D-8296-275D70CE6624}"/>
              </a:ext>
            </a:extLst>
          </p:cNvPr>
          <p:cNvSpPr>
            <a:spLocks noGrp="1"/>
          </p:cNvSpPr>
          <p:nvPr>
            <p:ph idx="1"/>
          </p:nvPr>
        </p:nvSpPr>
        <p:spPr>
          <a:xfrm>
            <a:off x="1038726" y="1322362"/>
            <a:ext cx="10115104" cy="4999021"/>
          </a:xfrm>
        </p:spPr>
        <p:txBody>
          <a:bodyPr/>
          <a:lstStyle/>
          <a:p>
            <a:r>
              <a:rPr lang="en-US" dirty="0"/>
              <a:t>When you add a task, you can now filter the task to apply to specific </a:t>
            </a:r>
            <a:r>
              <a:rPr lang="en-US"/>
              <a:t>device types</a:t>
            </a:r>
            <a:endParaRPr lang="en-US" dirty="0"/>
          </a:p>
          <a:p>
            <a:r>
              <a:rPr lang="en-US" dirty="0"/>
              <a:t>To create a task and filter by device type:</a:t>
            </a:r>
          </a:p>
          <a:p>
            <a:pPr marL="742950" lvl="1" indent="-457200">
              <a:buFont typeface="+mj-lt"/>
              <a:buAutoNum type="arabicPeriod"/>
            </a:pPr>
            <a:r>
              <a:rPr lang="en-US" dirty="0"/>
              <a:t>In the </a:t>
            </a:r>
            <a:r>
              <a:rPr lang="en-US" b="1" dirty="0"/>
              <a:t>Recipients</a:t>
            </a:r>
            <a:r>
              <a:rPr lang="en-US" dirty="0"/>
              <a:t> text box, to add computers and </a:t>
            </a:r>
            <a:br>
              <a:rPr lang="en-US" dirty="0"/>
            </a:br>
            <a:r>
              <a:rPr lang="en-US" dirty="0"/>
              <a:t>devices to scan, click the recipients or click </a:t>
            </a:r>
            <a:r>
              <a:rPr lang="en-US" b="1" dirty="0"/>
              <a:t>No </a:t>
            </a:r>
            <a:br>
              <a:rPr lang="en-US" b="1" dirty="0"/>
            </a:br>
            <a:r>
              <a:rPr lang="en-US" b="1" dirty="0"/>
              <a:t>recipients selected yet</a:t>
            </a:r>
            <a:br>
              <a:rPr lang="en-US" dirty="0"/>
            </a:br>
            <a:r>
              <a:rPr lang="en-US" i="1" dirty="0"/>
              <a:t>The Recipients page opens</a:t>
            </a:r>
          </a:p>
          <a:p>
            <a:pPr marL="742950" lvl="1" indent="-457200">
              <a:buFont typeface="+mj-lt"/>
              <a:buAutoNum type="arabicPeriod"/>
            </a:pPr>
            <a:r>
              <a:rPr lang="en-US" dirty="0"/>
              <a:t>To see a list of the computers to scan, </a:t>
            </a:r>
            <a:br>
              <a:rPr lang="en-US" dirty="0"/>
            </a:br>
            <a:r>
              <a:rPr lang="en-US" dirty="0"/>
              <a:t>click </a:t>
            </a:r>
            <a:r>
              <a:rPr lang="en-US" b="1" dirty="0"/>
              <a:t>View Computers</a:t>
            </a:r>
          </a:p>
          <a:p>
            <a:pPr marL="742950" lvl="1" indent="-457200">
              <a:buFont typeface="+mj-lt"/>
              <a:buAutoNum type="arabicPeriod"/>
            </a:pPr>
            <a:r>
              <a:rPr lang="en-US" dirty="0"/>
              <a:t>To add computer groups, above the box, </a:t>
            </a:r>
            <a:br>
              <a:rPr lang="en-US" dirty="0"/>
            </a:br>
            <a:r>
              <a:rPr lang="en-US" dirty="0"/>
              <a:t>click +</a:t>
            </a:r>
            <a:br>
              <a:rPr lang="en-US" dirty="0"/>
            </a:br>
            <a:r>
              <a:rPr lang="en-US" i="1" dirty="0"/>
              <a:t>The Add Group dialog box opens</a:t>
            </a:r>
          </a:p>
        </p:txBody>
      </p:sp>
      <p:pic>
        <p:nvPicPr>
          <p:cNvPr id="5" name="Picture 4">
            <a:extLst>
              <a:ext uri="{FF2B5EF4-FFF2-40B4-BE49-F238E27FC236}">
                <a16:creationId xmlns:a16="http://schemas.microsoft.com/office/drawing/2014/main" id="{17D1227D-D31D-42AA-9D3D-71A3C2EB5258}"/>
              </a:ext>
            </a:extLst>
          </p:cNvPr>
          <p:cNvPicPr>
            <a:picLocks noChangeAspect="1"/>
          </p:cNvPicPr>
          <p:nvPr/>
        </p:nvPicPr>
        <p:blipFill>
          <a:blip r:embed="rId2"/>
          <a:stretch>
            <a:fillRect/>
          </a:stretch>
        </p:blipFill>
        <p:spPr>
          <a:xfrm>
            <a:off x="7998647" y="2611273"/>
            <a:ext cx="2278971" cy="3710110"/>
          </a:xfrm>
          <a:prstGeom prst="rect">
            <a:avLst/>
          </a:prstGeom>
        </p:spPr>
      </p:pic>
      <p:pic>
        <p:nvPicPr>
          <p:cNvPr id="7" name="Picture 6">
            <a:extLst>
              <a:ext uri="{FF2B5EF4-FFF2-40B4-BE49-F238E27FC236}">
                <a16:creationId xmlns:a16="http://schemas.microsoft.com/office/drawing/2014/main" id="{F7B3324F-53CD-4703-A98B-341A6B9369F7}"/>
              </a:ext>
            </a:extLst>
          </p:cNvPr>
          <p:cNvPicPr>
            <a:picLocks noChangeAspect="1"/>
          </p:cNvPicPr>
          <p:nvPr/>
        </p:nvPicPr>
        <p:blipFill>
          <a:blip r:embed="rId3"/>
          <a:stretch>
            <a:fillRect/>
          </a:stretch>
        </p:blipFill>
        <p:spPr>
          <a:xfrm>
            <a:off x="2430260" y="5257330"/>
            <a:ext cx="219048" cy="219048"/>
          </a:xfrm>
          <a:prstGeom prst="rect">
            <a:avLst/>
          </a:prstGeom>
        </p:spPr>
      </p:pic>
    </p:spTree>
    <p:extLst>
      <p:ext uri="{BB962C8B-B14F-4D97-AF65-F5344CB8AC3E}">
        <p14:creationId xmlns:p14="http://schemas.microsoft.com/office/powerpoint/2010/main" val="375364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746CF-71D4-4252-B948-8A0046BD296C}"/>
              </a:ext>
            </a:extLst>
          </p:cNvPr>
          <p:cNvPicPr>
            <a:picLocks noChangeAspect="1"/>
          </p:cNvPicPr>
          <p:nvPr/>
        </p:nvPicPr>
        <p:blipFill>
          <a:blip r:embed="rId2"/>
          <a:stretch>
            <a:fillRect/>
          </a:stretch>
        </p:blipFill>
        <p:spPr>
          <a:xfrm>
            <a:off x="1925335" y="3592509"/>
            <a:ext cx="7985282" cy="3115063"/>
          </a:xfrm>
          <a:prstGeom prst="rect">
            <a:avLst/>
          </a:prstGeom>
        </p:spPr>
      </p:pic>
      <p:sp>
        <p:nvSpPr>
          <p:cNvPr id="2" name="Title 1">
            <a:extLst>
              <a:ext uri="{FF2B5EF4-FFF2-40B4-BE49-F238E27FC236}">
                <a16:creationId xmlns:a16="http://schemas.microsoft.com/office/drawing/2014/main" id="{524B29CA-D429-4809-8B48-56756ED668E5}"/>
              </a:ext>
            </a:extLst>
          </p:cNvPr>
          <p:cNvSpPr>
            <a:spLocks noGrp="1"/>
          </p:cNvSpPr>
          <p:nvPr>
            <p:ph type="title"/>
          </p:nvPr>
        </p:nvSpPr>
        <p:spPr/>
        <p:txBody>
          <a:bodyPr/>
          <a:lstStyle/>
          <a:p>
            <a:r>
              <a:rPr lang="en-US" dirty="0"/>
              <a:t>Filter Tasks Scheduled by Device Type</a:t>
            </a:r>
          </a:p>
        </p:txBody>
      </p:sp>
      <p:sp>
        <p:nvSpPr>
          <p:cNvPr id="3" name="Content Placeholder 2">
            <a:extLst>
              <a:ext uri="{FF2B5EF4-FFF2-40B4-BE49-F238E27FC236}">
                <a16:creationId xmlns:a16="http://schemas.microsoft.com/office/drawing/2014/main" id="{496B3571-68F6-482D-8296-275D70CE6624}"/>
              </a:ext>
            </a:extLst>
          </p:cNvPr>
          <p:cNvSpPr>
            <a:spLocks noGrp="1"/>
          </p:cNvSpPr>
          <p:nvPr>
            <p:ph idx="1"/>
          </p:nvPr>
        </p:nvSpPr>
        <p:spPr/>
        <p:txBody>
          <a:bodyPr/>
          <a:lstStyle/>
          <a:p>
            <a:pPr marL="742950" lvl="1" indent="-457200">
              <a:buFont typeface="+mj-lt"/>
              <a:buAutoNum type="arabicPeriod" startAt="4"/>
            </a:pPr>
            <a:r>
              <a:rPr lang="en-US" dirty="0"/>
              <a:t>Select the computer groups you want to scan</a:t>
            </a:r>
          </a:p>
          <a:p>
            <a:pPr marL="742950" lvl="1" indent="-457200">
              <a:buFont typeface="+mj-lt"/>
              <a:buAutoNum type="arabicPeriod" startAt="4"/>
            </a:pPr>
            <a:r>
              <a:rPr lang="en-US" dirty="0"/>
              <a:t>Click </a:t>
            </a:r>
            <a:r>
              <a:rPr lang="en-US" b="1" dirty="0"/>
              <a:t>Add</a:t>
            </a:r>
            <a:br>
              <a:rPr lang="en-US" dirty="0"/>
            </a:br>
            <a:r>
              <a:rPr lang="en-US" i="1" dirty="0"/>
              <a:t>The selected groups show in the Computer Groups box</a:t>
            </a:r>
          </a:p>
          <a:p>
            <a:pPr marL="742950" lvl="1" indent="-457200">
              <a:buFont typeface="+mj-lt"/>
              <a:buAutoNum type="arabicPeriod" startAt="4"/>
            </a:pPr>
            <a:r>
              <a:rPr lang="en-US" dirty="0"/>
              <a:t>To run the task only on a specific type of computer or device, select the check boxes for the device type you want to include (for example, Workstation, Laptop, Server, Mobile Device)</a:t>
            </a:r>
          </a:p>
        </p:txBody>
      </p:sp>
      <p:sp>
        <p:nvSpPr>
          <p:cNvPr id="6" name="Rectangle: Rounded Corners 5">
            <a:extLst>
              <a:ext uri="{FF2B5EF4-FFF2-40B4-BE49-F238E27FC236}">
                <a16:creationId xmlns:a16="http://schemas.microsoft.com/office/drawing/2014/main" id="{6711A6BC-AC01-49F4-820C-ABE7DF95823B}"/>
              </a:ext>
            </a:extLst>
          </p:cNvPr>
          <p:cNvSpPr/>
          <p:nvPr/>
        </p:nvSpPr>
        <p:spPr>
          <a:xfrm>
            <a:off x="1971515" y="5138157"/>
            <a:ext cx="2151971" cy="14549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902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E3307F-1B08-47DB-BE74-70842F0D4048}"/>
              </a:ext>
            </a:extLst>
          </p:cNvPr>
          <p:cNvPicPr>
            <a:picLocks noChangeAspect="1"/>
          </p:cNvPicPr>
          <p:nvPr/>
        </p:nvPicPr>
        <p:blipFill>
          <a:blip r:embed="rId2"/>
          <a:stretch>
            <a:fillRect/>
          </a:stretch>
        </p:blipFill>
        <p:spPr>
          <a:xfrm>
            <a:off x="1496000" y="2697029"/>
            <a:ext cx="9200000" cy="3590476"/>
          </a:xfrm>
          <a:prstGeom prst="rect">
            <a:avLst/>
          </a:prstGeom>
        </p:spPr>
      </p:pic>
      <p:sp>
        <p:nvSpPr>
          <p:cNvPr id="2" name="Title 1">
            <a:extLst>
              <a:ext uri="{FF2B5EF4-FFF2-40B4-BE49-F238E27FC236}">
                <a16:creationId xmlns:a16="http://schemas.microsoft.com/office/drawing/2014/main" id="{2E646F44-1664-486F-943B-990460190AB3}"/>
              </a:ext>
            </a:extLst>
          </p:cNvPr>
          <p:cNvSpPr>
            <a:spLocks noGrp="1"/>
          </p:cNvSpPr>
          <p:nvPr>
            <p:ph type="title"/>
          </p:nvPr>
        </p:nvSpPr>
        <p:spPr/>
        <p:txBody>
          <a:bodyPr/>
          <a:lstStyle/>
          <a:p>
            <a:r>
              <a:rPr lang="en-US" dirty="0"/>
              <a:t>Changes to the Users List</a:t>
            </a:r>
          </a:p>
        </p:txBody>
      </p:sp>
      <p:sp>
        <p:nvSpPr>
          <p:cNvPr id="3" name="Content Placeholder 2">
            <a:extLst>
              <a:ext uri="{FF2B5EF4-FFF2-40B4-BE49-F238E27FC236}">
                <a16:creationId xmlns:a16="http://schemas.microsoft.com/office/drawing/2014/main" id="{2C80B883-285B-4953-A075-72794F44BE6C}"/>
              </a:ext>
            </a:extLst>
          </p:cNvPr>
          <p:cNvSpPr>
            <a:spLocks noGrp="1"/>
          </p:cNvSpPr>
          <p:nvPr>
            <p:ph idx="1"/>
          </p:nvPr>
        </p:nvSpPr>
        <p:spPr/>
        <p:txBody>
          <a:bodyPr/>
          <a:lstStyle/>
          <a:p>
            <a:r>
              <a:rPr lang="en-US" dirty="0"/>
              <a:t>You can now export, sort, and filter the Users list</a:t>
            </a:r>
          </a:p>
          <a:p>
            <a:r>
              <a:rPr lang="en-US" dirty="0"/>
              <a:t>You can use filters to show or hide </a:t>
            </a:r>
            <a:r>
              <a:rPr lang="en-US" b="1" dirty="0"/>
              <a:t>Blocked Items </a:t>
            </a:r>
            <a:r>
              <a:rPr lang="en-US" dirty="0"/>
              <a:t>and users with </a:t>
            </a:r>
            <a:r>
              <a:rPr lang="en-US" b="1" dirty="0"/>
              <a:t>Two-step Verification</a:t>
            </a:r>
            <a:r>
              <a:rPr lang="en-US" dirty="0"/>
              <a:t> enabled or disabled</a:t>
            </a:r>
          </a:p>
        </p:txBody>
      </p:sp>
      <p:sp>
        <p:nvSpPr>
          <p:cNvPr id="6" name="Rectangle: Rounded Corners 5">
            <a:extLst>
              <a:ext uri="{FF2B5EF4-FFF2-40B4-BE49-F238E27FC236}">
                <a16:creationId xmlns:a16="http://schemas.microsoft.com/office/drawing/2014/main" id="{AB454B36-8596-486B-A7D1-337B25DDD796}"/>
              </a:ext>
            </a:extLst>
          </p:cNvPr>
          <p:cNvSpPr/>
          <p:nvPr/>
        </p:nvSpPr>
        <p:spPr>
          <a:xfrm>
            <a:off x="9959308" y="4160521"/>
            <a:ext cx="643738" cy="34234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A2FF2298-4C9F-480A-A037-5C0B628FD44B}"/>
              </a:ext>
            </a:extLst>
          </p:cNvPr>
          <p:cNvSpPr/>
          <p:nvPr/>
        </p:nvSpPr>
        <p:spPr>
          <a:xfrm>
            <a:off x="5370394" y="4160521"/>
            <a:ext cx="643738" cy="34234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199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17B6-DCC1-453D-AA38-DC0C041C38D4}"/>
              </a:ext>
            </a:extLst>
          </p:cNvPr>
          <p:cNvSpPr>
            <a:spLocks noGrp="1"/>
          </p:cNvSpPr>
          <p:nvPr>
            <p:ph type="title"/>
          </p:nvPr>
        </p:nvSpPr>
        <p:spPr/>
        <p:txBody>
          <a:bodyPr/>
          <a:lstStyle/>
          <a:p>
            <a:r>
              <a:rPr lang="en-US" dirty="0"/>
              <a:t>Protection Installation Errors for Linux and macOS</a:t>
            </a:r>
          </a:p>
        </p:txBody>
      </p:sp>
      <p:sp>
        <p:nvSpPr>
          <p:cNvPr id="3" name="Content Placeholder 2">
            <a:extLst>
              <a:ext uri="{FF2B5EF4-FFF2-40B4-BE49-F238E27FC236}">
                <a16:creationId xmlns:a16="http://schemas.microsoft.com/office/drawing/2014/main" id="{F9CA1539-B8CE-4916-BEF8-FF360ADB46C0}"/>
              </a:ext>
            </a:extLst>
          </p:cNvPr>
          <p:cNvSpPr>
            <a:spLocks noGrp="1"/>
          </p:cNvSpPr>
          <p:nvPr>
            <p:ph idx="1"/>
          </p:nvPr>
        </p:nvSpPr>
        <p:spPr/>
        <p:txBody>
          <a:bodyPr/>
          <a:lstStyle/>
          <a:p>
            <a:r>
              <a:rPr lang="en-US" dirty="0"/>
              <a:t>You can now see installation errors when they occur for Linux and macOS devices</a:t>
            </a:r>
          </a:p>
          <a:p>
            <a:r>
              <a:rPr lang="en-US" dirty="0"/>
              <a:t>You can see error details in the Security Status list, on the computer details page, in alerts, and in tooltips in the UI</a:t>
            </a:r>
          </a:p>
          <a:p>
            <a:r>
              <a:rPr lang="en-US" dirty="0"/>
              <a:t>For more information, see this </a:t>
            </a:r>
            <a:r>
              <a:rPr lang="en-US" dirty="0">
                <a:hlinkClick r:id="rId2"/>
              </a:rPr>
              <a:t>Knowledge Base article</a:t>
            </a:r>
            <a:endParaRPr lang="en-US" dirty="0"/>
          </a:p>
        </p:txBody>
      </p:sp>
    </p:spTree>
    <p:extLst>
      <p:ext uri="{BB962C8B-B14F-4D97-AF65-F5344CB8AC3E}">
        <p14:creationId xmlns:p14="http://schemas.microsoft.com/office/powerpoint/2010/main" val="150651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Mobile Device Management Features for iOS Devices</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a:xfrm>
            <a:off x="1038726" y="1313126"/>
            <a:ext cx="10115104" cy="4999021"/>
          </a:xfrm>
        </p:spPr>
        <p:txBody>
          <a:bodyPr/>
          <a:lstStyle/>
          <a:p>
            <a:r>
              <a:rPr lang="en-US" dirty="0"/>
              <a:t>More features are available for iOS devices when the client app is integrated with the </a:t>
            </a:r>
            <a:r>
              <a:rPr lang="en-US" dirty="0" err="1"/>
              <a:t>Aether</a:t>
            </a:r>
            <a:r>
              <a:rPr lang="en-US" dirty="0"/>
              <a:t> MDM:</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br>
              <a:rPr lang="en-US" sz="1200" i="1" dirty="0"/>
            </a:br>
            <a:r>
              <a:rPr lang="en-US" sz="1200" i="1" dirty="0"/>
              <a:t>* The iOS device must be in supervised mode. When you place a device in supervised mode, you must reset the device to factory-default settings. For more information, see the </a:t>
            </a:r>
            <a:r>
              <a:rPr lang="en-US" sz="1200" i="1" dirty="0">
                <a:hlinkClick r:id="rId2"/>
              </a:rPr>
              <a:t>Panda Adaptive Defense 360 Administration Guide</a:t>
            </a:r>
            <a:r>
              <a:rPr lang="en-US" sz="1200" i="1" dirty="0"/>
              <a:t>.</a:t>
            </a:r>
            <a:endParaRPr lang="en-US" dirty="0"/>
          </a:p>
          <a:p>
            <a:endParaRPr lang="en-US" dirty="0"/>
          </a:p>
        </p:txBody>
      </p:sp>
      <p:graphicFrame>
        <p:nvGraphicFramePr>
          <p:cNvPr id="5" name="Table 5">
            <a:extLst>
              <a:ext uri="{FF2B5EF4-FFF2-40B4-BE49-F238E27FC236}">
                <a16:creationId xmlns:a16="http://schemas.microsoft.com/office/drawing/2014/main" id="{C61C6EF7-2244-4673-9469-296B41213354}"/>
              </a:ext>
            </a:extLst>
          </p:cNvPr>
          <p:cNvGraphicFramePr>
            <a:graphicFrameLocks noGrp="1"/>
          </p:cNvGraphicFramePr>
          <p:nvPr>
            <p:extLst>
              <p:ext uri="{D42A27DB-BD31-4B8C-83A1-F6EECF244321}">
                <p14:modId xmlns:p14="http://schemas.microsoft.com/office/powerpoint/2010/main" val="30232346"/>
              </p:ext>
            </p:extLst>
          </p:nvPr>
        </p:nvGraphicFramePr>
        <p:xfrm>
          <a:off x="1514764" y="2147855"/>
          <a:ext cx="8645236" cy="3708400"/>
        </p:xfrm>
        <a:graphic>
          <a:graphicData uri="http://schemas.openxmlformats.org/drawingml/2006/table">
            <a:tbl>
              <a:tblPr firstRow="1" bandRow="1">
                <a:tableStyleId>{72833802-FEF1-4C79-8D5D-14CF1EAF98D9}</a:tableStyleId>
              </a:tblPr>
              <a:tblGrid>
                <a:gridCol w="2161309">
                  <a:extLst>
                    <a:ext uri="{9D8B030D-6E8A-4147-A177-3AD203B41FA5}">
                      <a16:colId xmlns:a16="http://schemas.microsoft.com/office/drawing/2014/main" val="973923874"/>
                    </a:ext>
                  </a:extLst>
                </a:gridCol>
                <a:gridCol w="2161309">
                  <a:extLst>
                    <a:ext uri="{9D8B030D-6E8A-4147-A177-3AD203B41FA5}">
                      <a16:colId xmlns:a16="http://schemas.microsoft.com/office/drawing/2014/main" val="4001409387"/>
                    </a:ext>
                  </a:extLst>
                </a:gridCol>
                <a:gridCol w="2161309">
                  <a:extLst>
                    <a:ext uri="{9D8B030D-6E8A-4147-A177-3AD203B41FA5}">
                      <a16:colId xmlns:a16="http://schemas.microsoft.com/office/drawing/2014/main" val="3930867360"/>
                    </a:ext>
                  </a:extLst>
                </a:gridCol>
                <a:gridCol w="2161309">
                  <a:extLst>
                    <a:ext uri="{9D8B030D-6E8A-4147-A177-3AD203B41FA5}">
                      <a16:colId xmlns:a16="http://schemas.microsoft.com/office/drawing/2014/main" val="2170670495"/>
                    </a:ext>
                  </a:extLst>
                </a:gridCol>
              </a:tblGrid>
              <a:tr h="370840">
                <a:tc>
                  <a:txBody>
                    <a:bodyPr/>
                    <a:lstStyle/>
                    <a:p>
                      <a:r>
                        <a:rPr lang="en-US" dirty="0"/>
                        <a:t>Feature</a:t>
                      </a:r>
                    </a:p>
                  </a:txBody>
                  <a:tcPr/>
                </a:tc>
                <a:tc>
                  <a:txBody>
                    <a:bodyPr/>
                    <a:lstStyle/>
                    <a:p>
                      <a:pPr algn="ctr"/>
                      <a:r>
                        <a:rPr lang="en-US" dirty="0"/>
                        <a:t>No MDM</a:t>
                      </a:r>
                    </a:p>
                  </a:txBody>
                  <a:tcPr/>
                </a:tc>
                <a:tc>
                  <a:txBody>
                    <a:bodyPr/>
                    <a:lstStyle/>
                    <a:p>
                      <a:pPr algn="ctr"/>
                      <a:r>
                        <a:rPr lang="en-US" dirty="0"/>
                        <a:t>3</a:t>
                      </a:r>
                      <a:r>
                        <a:rPr lang="en-US" baseline="30000" dirty="0"/>
                        <a:t>rd</a:t>
                      </a:r>
                      <a:r>
                        <a:rPr lang="en-US" dirty="0"/>
                        <a:t> Party MDM</a:t>
                      </a:r>
                    </a:p>
                  </a:txBody>
                  <a:tcPr/>
                </a:tc>
                <a:tc>
                  <a:txBody>
                    <a:bodyPr/>
                    <a:lstStyle/>
                    <a:p>
                      <a:pPr algn="ctr"/>
                      <a:r>
                        <a:rPr lang="en-US" dirty="0" err="1"/>
                        <a:t>Aether</a:t>
                      </a:r>
                      <a:r>
                        <a:rPr lang="en-US" dirty="0"/>
                        <a:t> MDM</a:t>
                      </a:r>
                    </a:p>
                  </a:txBody>
                  <a:tcPr/>
                </a:tc>
                <a:extLst>
                  <a:ext uri="{0D108BD9-81ED-4DB2-BD59-A6C34878D82A}">
                    <a16:rowId xmlns:a16="http://schemas.microsoft.com/office/drawing/2014/main" val="1209330751"/>
                  </a:ext>
                </a:extLst>
              </a:tr>
              <a:tr h="370840">
                <a:tc>
                  <a:txBody>
                    <a:bodyPr/>
                    <a:lstStyle/>
                    <a:p>
                      <a:r>
                        <a:rPr lang="en-US" dirty="0"/>
                        <a:t>Location</a:t>
                      </a:r>
                    </a:p>
                  </a:txBody>
                  <a:tcPr/>
                </a:tc>
                <a:tc>
                  <a:txBody>
                    <a:bodyPr/>
                    <a:lstStyle/>
                    <a:p>
                      <a:pPr algn="ctr"/>
                      <a:r>
                        <a:rPr lang="en-US" dirty="0">
                          <a:sym typeface="Wingdings" panose="05000000000000000000" pitchFamily="2" charset="2"/>
                        </a:rPr>
                        <a:t></a:t>
                      </a:r>
                      <a:endParaRPr lang="en-US" dirty="0"/>
                    </a:p>
                  </a:txBody>
                  <a:tcPr/>
                </a:tc>
                <a:tc>
                  <a:txBody>
                    <a:bodyPr/>
                    <a:lstStyle/>
                    <a:p>
                      <a:pPr algn="ctr"/>
                      <a:r>
                        <a:rPr lang="en-US" dirty="0">
                          <a:sym typeface="Wingdings" panose="05000000000000000000" pitchFamily="2" charset="2"/>
                        </a:rPr>
                        <a:t></a:t>
                      </a:r>
                      <a:endParaRPr lang="en-US" dirty="0"/>
                    </a:p>
                  </a:txBody>
                  <a:tcPr/>
                </a:tc>
                <a:tc>
                  <a:txBody>
                    <a:bodyPr/>
                    <a:lstStyle/>
                    <a:p>
                      <a:pPr algn="ctr"/>
                      <a:r>
                        <a:rPr lang="en-US" dirty="0">
                          <a:sym typeface="Wingdings" panose="05000000000000000000" pitchFamily="2" charset="2"/>
                        </a:rPr>
                        <a:t></a:t>
                      </a:r>
                      <a:endParaRPr lang="en-US" dirty="0"/>
                    </a:p>
                  </a:txBody>
                  <a:tcPr/>
                </a:tc>
                <a:extLst>
                  <a:ext uri="{0D108BD9-81ED-4DB2-BD59-A6C34878D82A}">
                    <a16:rowId xmlns:a16="http://schemas.microsoft.com/office/drawing/2014/main" val="251997318"/>
                  </a:ext>
                </a:extLst>
              </a:tr>
              <a:tr h="370840">
                <a:tc>
                  <a:txBody>
                    <a:bodyPr/>
                    <a:lstStyle/>
                    <a:p>
                      <a:r>
                        <a:rPr lang="en-US" dirty="0"/>
                        <a:t>Remote alarm</a:t>
                      </a:r>
                    </a:p>
                  </a:txBody>
                  <a:tcPr/>
                </a:tc>
                <a:tc>
                  <a:txBody>
                    <a:bodyPr/>
                    <a:lstStyle/>
                    <a:p>
                      <a:pPr algn="ctr"/>
                      <a:r>
                        <a:rPr lang="en-US" dirty="0">
                          <a:sym typeface="Wingdings" panose="05000000000000000000" pitchFamily="2" charset="2"/>
                        </a:rPr>
                        <a:t></a:t>
                      </a:r>
                      <a:endParaRPr lang="en-US" dirty="0"/>
                    </a:p>
                  </a:txBody>
                  <a:tcPr/>
                </a:tc>
                <a:tc>
                  <a:txBody>
                    <a:bodyPr/>
                    <a:lstStyle/>
                    <a:p>
                      <a:pPr algn="ctr"/>
                      <a:r>
                        <a:rPr lang="en-US" dirty="0">
                          <a:sym typeface="Wingdings" panose="05000000000000000000" pitchFamily="2" charset="2"/>
                        </a:rPr>
                        <a:t></a:t>
                      </a:r>
                      <a:endParaRPr lang="en-US" dirty="0"/>
                    </a:p>
                  </a:txBody>
                  <a:tcPr/>
                </a:tc>
                <a:tc>
                  <a:txBody>
                    <a:bodyPr/>
                    <a:lstStyle/>
                    <a:p>
                      <a:pPr algn="ctr"/>
                      <a:r>
                        <a:rPr lang="en-US" dirty="0">
                          <a:sym typeface="Wingdings" panose="05000000000000000000" pitchFamily="2" charset="2"/>
                        </a:rPr>
                        <a:t></a:t>
                      </a:r>
                      <a:endParaRPr lang="en-US" dirty="0"/>
                    </a:p>
                  </a:txBody>
                  <a:tcPr/>
                </a:tc>
                <a:extLst>
                  <a:ext uri="{0D108BD9-81ED-4DB2-BD59-A6C34878D82A}">
                    <a16:rowId xmlns:a16="http://schemas.microsoft.com/office/drawing/2014/main" val="694424743"/>
                  </a:ext>
                </a:extLst>
              </a:tr>
              <a:tr h="370840">
                <a:tc>
                  <a:txBody>
                    <a:bodyPr/>
                    <a:lstStyle/>
                    <a:p>
                      <a:r>
                        <a:rPr lang="en-US" dirty="0"/>
                        <a:t>Hardware inventory</a:t>
                      </a:r>
                    </a:p>
                  </a:txBody>
                  <a:tcPr/>
                </a:tc>
                <a:tc>
                  <a:txBody>
                    <a:bodyPr/>
                    <a:lstStyle/>
                    <a:p>
                      <a:pPr algn="ctr"/>
                      <a:r>
                        <a:rPr lang="en-US" dirty="0">
                          <a:sym typeface="Wingdings" panose="05000000000000000000" pitchFamily="2" charset="2"/>
                        </a:rPr>
                        <a:t></a:t>
                      </a:r>
                      <a:endParaRPr lang="en-US" dirty="0"/>
                    </a:p>
                  </a:txBody>
                  <a:tcPr/>
                </a:tc>
                <a:tc>
                  <a:txBody>
                    <a:bodyPr/>
                    <a:lstStyle/>
                    <a:p>
                      <a:pPr algn="ctr"/>
                      <a:r>
                        <a:rPr lang="en-US" dirty="0">
                          <a:sym typeface="Wingdings" panose="05000000000000000000" pitchFamily="2" charset="2"/>
                        </a:rPr>
                        <a:t></a:t>
                      </a:r>
                      <a:endParaRPr lang="en-US" dirty="0"/>
                    </a:p>
                  </a:txBody>
                  <a:tcPr/>
                </a:tc>
                <a:tc>
                  <a:txBody>
                    <a:bodyPr/>
                    <a:lstStyle/>
                    <a:p>
                      <a:pPr algn="ctr"/>
                      <a:r>
                        <a:rPr lang="en-US" dirty="0">
                          <a:sym typeface="Wingdings" panose="05000000000000000000" pitchFamily="2" charset="2"/>
                        </a:rPr>
                        <a:t></a:t>
                      </a:r>
                      <a:endParaRPr lang="en-US" dirty="0"/>
                    </a:p>
                  </a:txBody>
                  <a:tcPr/>
                </a:tc>
                <a:extLst>
                  <a:ext uri="{0D108BD9-81ED-4DB2-BD59-A6C34878D82A}">
                    <a16:rowId xmlns:a16="http://schemas.microsoft.com/office/drawing/2014/main" val="4244643913"/>
                  </a:ext>
                </a:extLst>
              </a:tr>
              <a:tr h="370840">
                <a:tc>
                  <a:txBody>
                    <a:bodyPr/>
                    <a:lstStyle/>
                    <a:p>
                      <a:r>
                        <a:rPr lang="en-US" dirty="0"/>
                        <a:t>Web protection*</a:t>
                      </a:r>
                    </a:p>
                  </a:txBody>
                  <a:tcPr/>
                </a:tc>
                <a:tc>
                  <a:txBody>
                    <a:bodyPr/>
                    <a:lstStyle/>
                    <a:p>
                      <a:pPr algn="ctr"/>
                      <a:endParaRPr lang="en-US" dirty="0"/>
                    </a:p>
                  </a:txBody>
                  <a:tcPr/>
                </a:tc>
                <a:tc>
                  <a:txBody>
                    <a:bodyPr/>
                    <a:lstStyle/>
                    <a:p>
                      <a:pPr algn="ctr"/>
                      <a:r>
                        <a:rPr lang="en-US" dirty="0">
                          <a:sym typeface="Wingdings" panose="05000000000000000000" pitchFamily="2" charset="2"/>
                        </a:rPr>
                        <a:t></a:t>
                      </a:r>
                      <a:endParaRPr lang="en-US" dirty="0"/>
                    </a:p>
                  </a:txBody>
                  <a:tcPr/>
                </a:tc>
                <a:tc>
                  <a:txBody>
                    <a:bodyPr/>
                    <a:lstStyle/>
                    <a:p>
                      <a:pPr algn="ctr"/>
                      <a:r>
                        <a:rPr lang="en-US" dirty="0">
                          <a:sym typeface="Wingdings" panose="05000000000000000000" pitchFamily="2" charset="2"/>
                        </a:rPr>
                        <a:t></a:t>
                      </a:r>
                      <a:endParaRPr lang="en-US" dirty="0"/>
                    </a:p>
                  </a:txBody>
                  <a:tcPr/>
                </a:tc>
                <a:extLst>
                  <a:ext uri="{0D108BD9-81ED-4DB2-BD59-A6C34878D82A}">
                    <a16:rowId xmlns:a16="http://schemas.microsoft.com/office/drawing/2014/main" val="1447840706"/>
                  </a:ext>
                </a:extLst>
              </a:tr>
              <a:tr h="370840">
                <a:tc>
                  <a:txBody>
                    <a:bodyPr/>
                    <a:lstStyle/>
                    <a:p>
                      <a:r>
                        <a:rPr lang="en-US" dirty="0"/>
                        <a:t>Phishing*</a:t>
                      </a:r>
                    </a:p>
                  </a:txBody>
                  <a:tcPr/>
                </a:tc>
                <a:tc>
                  <a:txBody>
                    <a:bodyPr/>
                    <a:lstStyle/>
                    <a:p>
                      <a:pPr algn="ctr"/>
                      <a:endParaRPr lang="en-US" dirty="0"/>
                    </a:p>
                  </a:txBody>
                  <a:tcPr/>
                </a:tc>
                <a:tc>
                  <a:txBody>
                    <a:bodyPr/>
                    <a:lstStyle/>
                    <a:p>
                      <a:pPr algn="ctr"/>
                      <a:r>
                        <a:rPr lang="en-US" dirty="0">
                          <a:sym typeface="Wingdings" panose="05000000000000000000" pitchFamily="2" charset="2"/>
                        </a:rPr>
                        <a:t></a:t>
                      </a:r>
                      <a:endParaRPr lang="en-US" dirty="0"/>
                    </a:p>
                  </a:txBody>
                  <a:tcPr/>
                </a:tc>
                <a:tc>
                  <a:txBody>
                    <a:bodyPr/>
                    <a:lstStyle/>
                    <a:p>
                      <a:pPr algn="ctr"/>
                      <a:r>
                        <a:rPr lang="en-US" dirty="0">
                          <a:sym typeface="Wingdings" panose="05000000000000000000" pitchFamily="2" charset="2"/>
                        </a:rPr>
                        <a:t></a:t>
                      </a:r>
                      <a:endParaRPr lang="en-US" dirty="0"/>
                    </a:p>
                  </a:txBody>
                  <a:tcPr/>
                </a:tc>
                <a:extLst>
                  <a:ext uri="{0D108BD9-81ED-4DB2-BD59-A6C34878D82A}">
                    <a16:rowId xmlns:a16="http://schemas.microsoft.com/office/drawing/2014/main" val="3677500775"/>
                  </a:ext>
                </a:extLst>
              </a:tr>
              <a:tr h="370840">
                <a:tc>
                  <a:txBody>
                    <a:bodyPr/>
                    <a:lstStyle/>
                    <a:p>
                      <a:r>
                        <a:rPr lang="en-US" dirty="0"/>
                        <a:t>Web access control*</a:t>
                      </a:r>
                    </a:p>
                  </a:txBody>
                  <a:tcPr/>
                </a:tc>
                <a:tc>
                  <a:txBody>
                    <a:bodyPr/>
                    <a:lstStyle/>
                    <a:p>
                      <a:pPr algn="ctr"/>
                      <a:endParaRPr lang="en-US" dirty="0"/>
                    </a:p>
                  </a:txBody>
                  <a:tcPr/>
                </a:tc>
                <a:tc>
                  <a:txBody>
                    <a:bodyPr/>
                    <a:lstStyle/>
                    <a:p>
                      <a:pPr algn="ctr"/>
                      <a:r>
                        <a:rPr lang="en-US" dirty="0">
                          <a:sym typeface="Wingdings" panose="05000000000000000000" pitchFamily="2" charset="2"/>
                        </a:rPr>
                        <a:t></a:t>
                      </a:r>
                      <a:endParaRPr lang="en-US" dirty="0"/>
                    </a:p>
                  </a:txBody>
                  <a:tcPr/>
                </a:tc>
                <a:tc>
                  <a:txBody>
                    <a:bodyPr/>
                    <a:lstStyle/>
                    <a:p>
                      <a:pPr algn="ctr"/>
                      <a:r>
                        <a:rPr lang="en-US" dirty="0">
                          <a:sym typeface="Wingdings" panose="05000000000000000000" pitchFamily="2" charset="2"/>
                        </a:rPr>
                        <a:t></a:t>
                      </a:r>
                      <a:endParaRPr lang="en-US" dirty="0"/>
                    </a:p>
                  </a:txBody>
                  <a:tcPr/>
                </a:tc>
                <a:extLst>
                  <a:ext uri="{0D108BD9-81ED-4DB2-BD59-A6C34878D82A}">
                    <a16:rowId xmlns:a16="http://schemas.microsoft.com/office/drawing/2014/main" val="2915758496"/>
                  </a:ext>
                </a:extLst>
              </a:tr>
              <a:tr h="370840">
                <a:tc>
                  <a:txBody>
                    <a:bodyPr/>
                    <a:lstStyle/>
                    <a:p>
                      <a:r>
                        <a:rPr lang="en-US" dirty="0"/>
                        <a:t>Wipe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ym typeface="Wingdings" panose="05000000000000000000" pitchFamily="2" charset="2"/>
                        </a:rPr>
                        <a:t></a:t>
                      </a:r>
                      <a:endParaRPr lang="en-US" dirty="0"/>
                    </a:p>
                  </a:txBody>
                  <a:tcPr/>
                </a:tc>
                <a:extLst>
                  <a:ext uri="{0D108BD9-81ED-4DB2-BD59-A6C34878D82A}">
                    <a16:rowId xmlns:a16="http://schemas.microsoft.com/office/drawing/2014/main" val="1133924484"/>
                  </a:ext>
                </a:extLst>
              </a:tr>
              <a:tr h="370840">
                <a:tc>
                  <a:txBody>
                    <a:bodyPr/>
                    <a:lstStyle/>
                    <a:p>
                      <a:r>
                        <a:rPr lang="en-US" dirty="0"/>
                        <a:t>Lock</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ym typeface="Wingdings" panose="05000000000000000000" pitchFamily="2" charset="2"/>
                        </a:rPr>
                        <a:t></a:t>
                      </a:r>
                      <a:endParaRPr lang="en-US" dirty="0"/>
                    </a:p>
                  </a:txBody>
                  <a:tcPr/>
                </a:tc>
                <a:extLst>
                  <a:ext uri="{0D108BD9-81ED-4DB2-BD59-A6C34878D82A}">
                    <a16:rowId xmlns:a16="http://schemas.microsoft.com/office/drawing/2014/main" val="3695898719"/>
                  </a:ext>
                </a:extLst>
              </a:tr>
              <a:tr h="370840">
                <a:tc>
                  <a:txBody>
                    <a:bodyPr/>
                    <a:lstStyle/>
                    <a:p>
                      <a:r>
                        <a:rPr lang="en-US" dirty="0"/>
                        <a:t>Software inventory</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ym typeface="Wingdings" panose="05000000000000000000" pitchFamily="2" charset="2"/>
                        </a:rPr>
                        <a:t></a:t>
                      </a:r>
                      <a:endParaRPr lang="en-US" dirty="0"/>
                    </a:p>
                  </a:txBody>
                  <a:tcPr/>
                </a:tc>
                <a:extLst>
                  <a:ext uri="{0D108BD9-81ED-4DB2-BD59-A6C34878D82A}">
                    <a16:rowId xmlns:a16="http://schemas.microsoft.com/office/drawing/2014/main" val="3990132385"/>
                  </a:ext>
                </a:extLst>
              </a:tr>
            </a:tbl>
          </a:graphicData>
        </a:graphic>
      </p:graphicFrame>
    </p:spTree>
    <p:extLst>
      <p:ext uri="{BB962C8B-B14F-4D97-AF65-F5344CB8AC3E}">
        <p14:creationId xmlns:p14="http://schemas.microsoft.com/office/powerpoint/2010/main" val="349119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EC44-F46F-479D-80C3-5746116DC040}"/>
              </a:ext>
            </a:extLst>
          </p:cNvPr>
          <p:cNvSpPr>
            <a:spLocks noGrp="1"/>
          </p:cNvSpPr>
          <p:nvPr>
            <p:ph type="title"/>
          </p:nvPr>
        </p:nvSpPr>
        <p:spPr/>
        <p:txBody>
          <a:bodyPr/>
          <a:lstStyle/>
          <a:p>
            <a:r>
              <a:rPr lang="en-US" dirty="0"/>
              <a:t>Linux Devices – Advanced Protection Mode Display</a:t>
            </a:r>
          </a:p>
        </p:txBody>
      </p:sp>
      <p:sp>
        <p:nvSpPr>
          <p:cNvPr id="3" name="Content Placeholder 2">
            <a:extLst>
              <a:ext uri="{FF2B5EF4-FFF2-40B4-BE49-F238E27FC236}">
                <a16:creationId xmlns:a16="http://schemas.microsoft.com/office/drawing/2014/main" id="{A41BC95B-3FE7-4034-9B7C-6B817AA24DD3}"/>
              </a:ext>
            </a:extLst>
          </p:cNvPr>
          <p:cNvSpPr>
            <a:spLocks noGrp="1"/>
          </p:cNvSpPr>
          <p:nvPr>
            <p:ph idx="1"/>
          </p:nvPr>
        </p:nvSpPr>
        <p:spPr/>
        <p:txBody>
          <a:bodyPr/>
          <a:lstStyle/>
          <a:p>
            <a:r>
              <a:rPr lang="en-US" dirty="0"/>
              <a:t>In the Advanced Protection settings for Linux computers, the operating mode when the device detects malicious activity now shows on the device details page and in the Security Status list</a:t>
            </a:r>
          </a:p>
          <a:p>
            <a:r>
              <a:rPr lang="en-US" dirty="0"/>
              <a:t>Possible modes include:</a:t>
            </a:r>
          </a:p>
          <a:p>
            <a:pPr lvl="1"/>
            <a:r>
              <a:rPr lang="en-US" b="1" dirty="0"/>
              <a:t>Audit</a:t>
            </a:r>
            <a:r>
              <a:rPr lang="en-US" dirty="0"/>
              <a:t> – Reports detected threats, but does not block malware</a:t>
            </a:r>
          </a:p>
          <a:p>
            <a:pPr lvl="1"/>
            <a:r>
              <a:rPr lang="en-US" b="1" dirty="0"/>
              <a:t>Block</a:t>
            </a:r>
            <a:r>
              <a:rPr lang="en-US" dirty="0"/>
              <a:t> – Reports and blocks detected threats (default option)</a:t>
            </a:r>
          </a:p>
          <a:p>
            <a:pPr lvl="1"/>
            <a:r>
              <a:rPr lang="en-US" b="1" dirty="0"/>
              <a:t>Do Not Detect </a:t>
            </a:r>
            <a:r>
              <a:rPr lang="en-US" dirty="0"/>
              <a:t>– Does not detect or report malware</a:t>
            </a:r>
          </a:p>
        </p:txBody>
      </p:sp>
      <p:pic>
        <p:nvPicPr>
          <p:cNvPr id="5" name="Picture 4">
            <a:extLst>
              <a:ext uri="{FF2B5EF4-FFF2-40B4-BE49-F238E27FC236}">
                <a16:creationId xmlns:a16="http://schemas.microsoft.com/office/drawing/2014/main" id="{4601735D-5103-467D-8003-409D7199D66B}"/>
              </a:ext>
            </a:extLst>
          </p:cNvPr>
          <p:cNvPicPr>
            <a:picLocks noChangeAspect="1"/>
          </p:cNvPicPr>
          <p:nvPr/>
        </p:nvPicPr>
        <p:blipFill>
          <a:blip r:embed="rId2"/>
          <a:stretch>
            <a:fillRect/>
          </a:stretch>
        </p:blipFill>
        <p:spPr>
          <a:xfrm>
            <a:off x="3900762" y="4452809"/>
            <a:ext cx="4390476" cy="2047619"/>
          </a:xfrm>
          <a:prstGeom prst="rect">
            <a:avLst/>
          </a:prstGeom>
        </p:spPr>
      </p:pic>
    </p:spTree>
    <p:extLst>
      <p:ext uri="{BB962C8B-B14F-4D97-AF65-F5344CB8AC3E}">
        <p14:creationId xmlns:p14="http://schemas.microsoft.com/office/powerpoint/2010/main" val="143951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3029-DD68-4966-B18F-7ACE41D87812}"/>
              </a:ext>
            </a:extLst>
          </p:cNvPr>
          <p:cNvSpPr>
            <a:spLocks noGrp="1"/>
          </p:cNvSpPr>
          <p:nvPr>
            <p:ph type="title"/>
          </p:nvPr>
        </p:nvSpPr>
        <p:spPr/>
        <p:txBody>
          <a:bodyPr/>
          <a:lstStyle/>
          <a:p>
            <a:r>
              <a:rPr lang="en-US" dirty="0"/>
              <a:t>Public IP Address</a:t>
            </a:r>
          </a:p>
        </p:txBody>
      </p:sp>
      <p:sp>
        <p:nvSpPr>
          <p:cNvPr id="3" name="Content Placeholder 2">
            <a:extLst>
              <a:ext uri="{FF2B5EF4-FFF2-40B4-BE49-F238E27FC236}">
                <a16:creationId xmlns:a16="http://schemas.microsoft.com/office/drawing/2014/main" id="{EF370C96-2403-4A6C-A208-0EC8F751A6A6}"/>
              </a:ext>
            </a:extLst>
          </p:cNvPr>
          <p:cNvSpPr>
            <a:spLocks noGrp="1"/>
          </p:cNvSpPr>
          <p:nvPr>
            <p:ph idx="1"/>
          </p:nvPr>
        </p:nvSpPr>
        <p:spPr/>
        <p:txBody>
          <a:bodyPr/>
          <a:lstStyle/>
          <a:p>
            <a:r>
              <a:rPr lang="en-US" dirty="0"/>
              <a:t>The Public IP Address for computers (Windows, macOS, Linux) and mobile devices now shows in the computer details page</a:t>
            </a:r>
          </a:p>
          <a:p>
            <a:r>
              <a:rPr lang="en-US" dirty="0"/>
              <a:t>You can filter the list on the Public IP Address, and it is available in the exported file</a:t>
            </a:r>
          </a:p>
        </p:txBody>
      </p:sp>
      <p:pic>
        <p:nvPicPr>
          <p:cNvPr id="1026" name="Picture 2">
            <a:extLst>
              <a:ext uri="{FF2B5EF4-FFF2-40B4-BE49-F238E27FC236}">
                <a16:creationId xmlns:a16="http://schemas.microsoft.com/office/drawing/2014/main" id="{20C1FF08-C4E0-4005-B337-F14E2A323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281" y="2972733"/>
            <a:ext cx="6929437" cy="22295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0CF1DA97-5239-411A-87FF-B27032D11165}"/>
              </a:ext>
            </a:extLst>
          </p:cNvPr>
          <p:cNvSpPr/>
          <p:nvPr/>
        </p:nvSpPr>
        <p:spPr>
          <a:xfrm>
            <a:off x="1516855" y="4173564"/>
            <a:ext cx="797719" cy="17145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962B59A9-734D-4B64-9113-F19362FF9B44}"/>
              </a:ext>
            </a:extLst>
          </p:cNvPr>
          <p:cNvPicPr>
            <a:picLocks noChangeAspect="1"/>
          </p:cNvPicPr>
          <p:nvPr/>
        </p:nvPicPr>
        <p:blipFill>
          <a:blip r:embed="rId3"/>
          <a:stretch>
            <a:fillRect/>
          </a:stretch>
        </p:blipFill>
        <p:spPr>
          <a:xfrm>
            <a:off x="5219700" y="4259289"/>
            <a:ext cx="4115654" cy="2052412"/>
          </a:xfrm>
          <a:prstGeom prst="rect">
            <a:avLst/>
          </a:prstGeom>
        </p:spPr>
      </p:pic>
    </p:spTree>
    <p:extLst>
      <p:ext uri="{BB962C8B-B14F-4D97-AF65-F5344CB8AC3E}">
        <p14:creationId xmlns:p14="http://schemas.microsoft.com/office/powerpoint/2010/main" val="210837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6682-F1F9-4147-8781-965DEEC184BB}"/>
              </a:ext>
            </a:extLst>
          </p:cNvPr>
          <p:cNvSpPr>
            <a:spLocks noGrp="1"/>
          </p:cNvSpPr>
          <p:nvPr>
            <p:ph type="title"/>
          </p:nvPr>
        </p:nvSpPr>
        <p:spPr/>
        <p:txBody>
          <a:bodyPr/>
          <a:lstStyle/>
          <a:p>
            <a:r>
              <a:rPr lang="en-US" dirty="0"/>
              <a:t>New Protection for macOS Computers</a:t>
            </a:r>
          </a:p>
        </p:txBody>
      </p:sp>
      <p:sp>
        <p:nvSpPr>
          <p:cNvPr id="3" name="Content Placeholder 2">
            <a:extLst>
              <a:ext uri="{FF2B5EF4-FFF2-40B4-BE49-F238E27FC236}">
                <a16:creationId xmlns:a16="http://schemas.microsoft.com/office/drawing/2014/main" id="{A6DF2FA7-EFEE-4D08-A9A2-517CAEBE068F}"/>
              </a:ext>
            </a:extLst>
          </p:cNvPr>
          <p:cNvSpPr>
            <a:spLocks noGrp="1"/>
          </p:cNvSpPr>
          <p:nvPr>
            <p:ph idx="1"/>
          </p:nvPr>
        </p:nvSpPr>
        <p:spPr/>
        <p:txBody>
          <a:bodyPr/>
          <a:lstStyle/>
          <a:p>
            <a:r>
              <a:rPr lang="en-US" dirty="0"/>
              <a:t>There is new protection for macOS computers that run the Catalina operating system or higher</a:t>
            </a:r>
          </a:p>
          <a:p>
            <a:pPr lvl="1"/>
            <a:r>
              <a:rPr lang="en-US" dirty="0"/>
              <a:t>Includes a new local console and uses network extension technology to intercept network traffic</a:t>
            </a:r>
          </a:p>
          <a:p>
            <a:pPr lvl="1"/>
            <a:r>
              <a:rPr lang="en-US" dirty="0"/>
              <a:t>Can intercept traffic when connected by VPN, so web protection and URL filtering is available when using any VPN</a:t>
            </a:r>
          </a:p>
          <a:p>
            <a:pPr lvl="1"/>
            <a:r>
              <a:rPr lang="en-US" dirty="0"/>
              <a:t>Replaces SQUID, which was removed in macOS protection</a:t>
            </a:r>
          </a:p>
          <a:p>
            <a:pPr lvl="1"/>
            <a:r>
              <a:rPr lang="en-US" dirty="0"/>
              <a:t>Eliminates problems when you log into online services such as OneDrive or Google Drive</a:t>
            </a:r>
          </a:p>
        </p:txBody>
      </p:sp>
    </p:spTree>
    <p:extLst>
      <p:ext uri="{BB962C8B-B14F-4D97-AF65-F5344CB8AC3E}">
        <p14:creationId xmlns:p14="http://schemas.microsoft.com/office/powerpoint/2010/main" val="9359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7E2B-D3A8-49B8-A248-4398CB733C06}"/>
              </a:ext>
            </a:extLst>
          </p:cNvPr>
          <p:cNvSpPr>
            <a:spLocks noGrp="1"/>
          </p:cNvSpPr>
          <p:nvPr>
            <p:ph type="title"/>
          </p:nvPr>
        </p:nvSpPr>
        <p:spPr/>
        <p:txBody>
          <a:bodyPr/>
          <a:lstStyle/>
          <a:p>
            <a:r>
              <a:rPr lang="en-US" dirty="0"/>
              <a:t>Network Extension Technology for macOS Computers</a:t>
            </a:r>
          </a:p>
        </p:txBody>
      </p:sp>
      <p:sp>
        <p:nvSpPr>
          <p:cNvPr id="3" name="Content Placeholder 2">
            <a:extLst>
              <a:ext uri="{FF2B5EF4-FFF2-40B4-BE49-F238E27FC236}">
                <a16:creationId xmlns:a16="http://schemas.microsoft.com/office/drawing/2014/main" id="{7581233F-854D-4229-B48C-E33FC9959C6C}"/>
              </a:ext>
            </a:extLst>
          </p:cNvPr>
          <p:cNvSpPr>
            <a:spLocks noGrp="1"/>
          </p:cNvSpPr>
          <p:nvPr>
            <p:ph idx="1"/>
          </p:nvPr>
        </p:nvSpPr>
        <p:spPr/>
        <p:txBody>
          <a:bodyPr/>
          <a:lstStyle/>
          <a:p>
            <a:r>
              <a:rPr lang="en-US" dirty="0"/>
              <a:t>The macOS protection now includes network extension technology that must be allowed on all macOS computers</a:t>
            </a:r>
          </a:p>
          <a:p>
            <a:pPr lvl="1"/>
            <a:r>
              <a:rPr lang="en-US" dirty="0"/>
              <a:t>You must approve the use of this feature when you install or update to macOS protection to v3.00.00.0000 or higher</a:t>
            </a:r>
          </a:p>
          <a:p>
            <a:r>
              <a:rPr lang="en-US" dirty="0"/>
              <a:t>The network extension technology optimizes browsing speed and enables you to open URLs that use TLS 1.3 which can no longer be opened with SQUID technology</a:t>
            </a:r>
          </a:p>
        </p:txBody>
      </p:sp>
    </p:spTree>
    <p:extLst>
      <p:ext uri="{BB962C8B-B14F-4D97-AF65-F5344CB8AC3E}">
        <p14:creationId xmlns:p14="http://schemas.microsoft.com/office/powerpoint/2010/main" val="318452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E695-39AA-45FA-86A4-4CF8F0223A4C}"/>
              </a:ext>
            </a:extLst>
          </p:cNvPr>
          <p:cNvSpPr>
            <a:spLocks noGrp="1"/>
          </p:cNvSpPr>
          <p:nvPr>
            <p:ph type="title"/>
          </p:nvPr>
        </p:nvSpPr>
        <p:spPr/>
        <p:txBody>
          <a:bodyPr/>
          <a:lstStyle/>
          <a:p>
            <a:r>
              <a:rPr lang="en-US" dirty="0"/>
              <a:t>Deep Learning and ELAM</a:t>
            </a:r>
          </a:p>
        </p:txBody>
      </p:sp>
      <p:sp>
        <p:nvSpPr>
          <p:cNvPr id="3" name="Content Placeholder 2">
            <a:extLst>
              <a:ext uri="{FF2B5EF4-FFF2-40B4-BE49-F238E27FC236}">
                <a16:creationId xmlns:a16="http://schemas.microsoft.com/office/drawing/2014/main" id="{6C73B1E1-798C-4E87-9ABA-7D5693386216}"/>
              </a:ext>
            </a:extLst>
          </p:cNvPr>
          <p:cNvSpPr>
            <a:spLocks noGrp="1"/>
          </p:cNvSpPr>
          <p:nvPr>
            <p:ph idx="1"/>
          </p:nvPr>
        </p:nvSpPr>
        <p:spPr/>
        <p:txBody>
          <a:bodyPr/>
          <a:lstStyle/>
          <a:p>
            <a:r>
              <a:rPr lang="en-US" dirty="0"/>
              <a:t>Deep learning is now included in </a:t>
            </a:r>
            <a:r>
              <a:rPr lang="en-US" dirty="0" err="1"/>
              <a:t>Aether</a:t>
            </a:r>
            <a:r>
              <a:rPr lang="en-US" dirty="0"/>
              <a:t>:</a:t>
            </a:r>
          </a:p>
          <a:p>
            <a:pPr lvl="1"/>
            <a:r>
              <a:rPr lang="en-US" dirty="0"/>
              <a:t>Deep learning is a machine learning technique that teaches computers to learn by example</a:t>
            </a:r>
          </a:p>
          <a:p>
            <a:pPr lvl="1"/>
            <a:r>
              <a:rPr lang="en-US" dirty="0"/>
              <a:t>Deep learning reduces the mean time to detect or discover (MTTD) </a:t>
            </a:r>
          </a:p>
          <a:p>
            <a:pPr lvl="1"/>
            <a:r>
              <a:rPr lang="en-US" dirty="0"/>
              <a:t>Deep learning reduces the false positives ratio</a:t>
            </a:r>
          </a:p>
          <a:p>
            <a:r>
              <a:rPr lang="en-US" dirty="0"/>
              <a:t>To strengthen anti-tampering, ELAM is now included in </a:t>
            </a:r>
            <a:r>
              <a:rPr lang="en-US" dirty="0" err="1"/>
              <a:t>Aether</a:t>
            </a:r>
            <a:r>
              <a:rPr lang="en-US" dirty="0"/>
              <a:t> 13:</a:t>
            </a:r>
          </a:p>
          <a:p>
            <a:pPr lvl="1"/>
            <a:r>
              <a:rPr lang="en-US" dirty="0"/>
              <a:t>Early launch anti-malware (ELAM) provides protection for computers in your network when they start up and before third-party drivers initialize</a:t>
            </a:r>
          </a:p>
          <a:p>
            <a:pPr lvl="1"/>
            <a:r>
              <a:rPr lang="en-US" dirty="0"/>
              <a:t>Supported in Windows 10 RS5 and higher </a:t>
            </a:r>
          </a:p>
          <a:p>
            <a:pPr lvl="1"/>
            <a:r>
              <a:rPr lang="en-US" dirty="0"/>
              <a:t>Supported in Windows Server 2019 and higher</a:t>
            </a:r>
          </a:p>
          <a:p>
            <a:endParaRPr lang="en-US" dirty="0"/>
          </a:p>
        </p:txBody>
      </p:sp>
    </p:spTree>
    <p:extLst>
      <p:ext uri="{BB962C8B-B14F-4D97-AF65-F5344CB8AC3E}">
        <p14:creationId xmlns:p14="http://schemas.microsoft.com/office/powerpoint/2010/main" val="340815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CE8C-D96E-46D1-ABFB-22CD3E1C8620}"/>
              </a:ext>
            </a:extLst>
          </p:cNvPr>
          <p:cNvSpPr>
            <a:spLocks noGrp="1"/>
          </p:cNvSpPr>
          <p:nvPr>
            <p:ph type="title"/>
          </p:nvPr>
        </p:nvSpPr>
        <p:spPr/>
        <p:txBody>
          <a:bodyPr/>
          <a:lstStyle/>
          <a:p>
            <a:r>
              <a:rPr lang="en-US" dirty="0"/>
              <a:t>iOS Installation Requirements</a:t>
            </a:r>
          </a:p>
        </p:txBody>
      </p:sp>
      <p:sp>
        <p:nvSpPr>
          <p:cNvPr id="3" name="Content Placeholder 2">
            <a:extLst>
              <a:ext uri="{FF2B5EF4-FFF2-40B4-BE49-F238E27FC236}">
                <a16:creationId xmlns:a16="http://schemas.microsoft.com/office/drawing/2014/main" id="{F608E18B-57CC-40F3-AB30-E3FBC3827AA9}"/>
              </a:ext>
            </a:extLst>
          </p:cNvPr>
          <p:cNvSpPr>
            <a:spLocks noGrp="1"/>
          </p:cNvSpPr>
          <p:nvPr>
            <p:ph idx="1"/>
          </p:nvPr>
        </p:nvSpPr>
        <p:spPr/>
        <p:txBody>
          <a:bodyPr/>
          <a:lstStyle/>
          <a:p>
            <a:r>
              <a:rPr lang="en-US" dirty="0"/>
              <a:t>Supported OS Versions</a:t>
            </a:r>
          </a:p>
          <a:p>
            <a:pPr lvl="1"/>
            <a:r>
              <a:rPr lang="pt-BR" dirty="0"/>
              <a:t>iOS 13 / iPadOS 13</a:t>
            </a:r>
          </a:p>
          <a:p>
            <a:pPr lvl="1"/>
            <a:r>
              <a:rPr lang="pt-BR" dirty="0"/>
              <a:t>iOS 14 / iPadOS 14</a:t>
            </a:r>
          </a:p>
          <a:p>
            <a:pPr lvl="1"/>
            <a:r>
              <a:rPr lang="pt-BR" dirty="0"/>
              <a:t>iOS 15 / iPadOS 15</a:t>
            </a:r>
            <a:endParaRPr lang="en-US" dirty="0"/>
          </a:p>
          <a:p>
            <a:r>
              <a:rPr lang="en-US" dirty="0"/>
              <a:t>Hardware Requirements</a:t>
            </a:r>
          </a:p>
          <a:p>
            <a:pPr lvl="1"/>
            <a:r>
              <a:rPr lang="en-US" dirty="0"/>
              <a:t>A minimum of 12 MB of internal memory on the target device</a:t>
            </a:r>
          </a:p>
          <a:p>
            <a:pPr lvl="1"/>
            <a:r>
              <a:rPr lang="en-US" dirty="0"/>
              <a:t>For some models, more space can be required</a:t>
            </a:r>
          </a:p>
        </p:txBody>
      </p:sp>
    </p:spTree>
    <p:extLst>
      <p:ext uri="{BB962C8B-B14F-4D97-AF65-F5344CB8AC3E}">
        <p14:creationId xmlns:p14="http://schemas.microsoft.com/office/powerpoint/2010/main" val="257343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4C82-5F69-4835-9AF9-1AB7954F3C11}"/>
              </a:ext>
            </a:extLst>
          </p:cNvPr>
          <p:cNvSpPr>
            <a:spLocks noGrp="1"/>
          </p:cNvSpPr>
          <p:nvPr>
            <p:ph type="title"/>
          </p:nvPr>
        </p:nvSpPr>
        <p:spPr/>
        <p:txBody>
          <a:bodyPr/>
          <a:lstStyle/>
          <a:p>
            <a:r>
              <a:rPr lang="en-US" dirty="0"/>
              <a:t>Network Requirements</a:t>
            </a:r>
          </a:p>
        </p:txBody>
      </p:sp>
      <p:sp>
        <p:nvSpPr>
          <p:cNvPr id="3" name="Content Placeholder 2">
            <a:extLst>
              <a:ext uri="{FF2B5EF4-FFF2-40B4-BE49-F238E27FC236}">
                <a16:creationId xmlns:a16="http://schemas.microsoft.com/office/drawing/2014/main" id="{035C6E05-E00E-4597-ADFF-129E44C8CA09}"/>
              </a:ext>
            </a:extLst>
          </p:cNvPr>
          <p:cNvSpPr>
            <a:spLocks noGrp="1"/>
          </p:cNvSpPr>
          <p:nvPr>
            <p:ph idx="1"/>
          </p:nvPr>
        </p:nvSpPr>
        <p:spPr/>
        <p:txBody>
          <a:bodyPr/>
          <a:lstStyle/>
          <a:p>
            <a:r>
              <a:rPr lang="en-US" dirty="0"/>
              <a:t>The application installed on the mobile device uses the Apple Push Notification service to communicate with the software</a:t>
            </a:r>
          </a:p>
          <a:p>
            <a:r>
              <a:rPr lang="en-US" dirty="0"/>
              <a:t>If the device is connected to the network by 2G, 3G, or 4G, there are no specific network requirements</a:t>
            </a:r>
          </a:p>
          <a:p>
            <a:r>
              <a:rPr lang="en-US" dirty="0"/>
              <a:t>If the device is connected to the network by Wi-Fi, Access Point (AP), or other method, it connects to specific servers</a:t>
            </a:r>
          </a:p>
          <a:p>
            <a:pPr lvl="1"/>
            <a:r>
              <a:rPr lang="en-US" dirty="0"/>
              <a:t>Make sure these ports are available:</a:t>
            </a:r>
          </a:p>
          <a:p>
            <a:pPr lvl="2"/>
            <a:r>
              <a:rPr lang="es-ES" dirty="0"/>
              <a:t>TCP 5223 to communicate with the Apple Push Notification service</a:t>
            </a:r>
          </a:p>
          <a:p>
            <a:pPr lvl="2"/>
            <a:r>
              <a:rPr lang="es-ES" dirty="0"/>
              <a:t>TCP 443 or 2197 to send notifications</a:t>
            </a:r>
            <a:endParaRPr lang="en-US" dirty="0"/>
          </a:p>
        </p:txBody>
      </p:sp>
    </p:spTree>
    <p:extLst>
      <p:ext uri="{BB962C8B-B14F-4D97-AF65-F5344CB8AC3E}">
        <p14:creationId xmlns:p14="http://schemas.microsoft.com/office/powerpoint/2010/main" val="163563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1DC5-6262-4F3F-B79B-B21D1384CAAD}"/>
              </a:ext>
            </a:extLst>
          </p:cNvPr>
          <p:cNvSpPr>
            <a:spLocks noGrp="1"/>
          </p:cNvSpPr>
          <p:nvPr>
            <p:ph type="title"/>
          </p:nvPr>
        </p:nvSpPr>
        <p:spPr/>
        <p:txBody>
          <a:bodyPr/>
          <a:lstStyle/>
          <a:p>
            <a:r>
              <a:rPr lang="en-US" dirty="0"/>
              <a:t>Available IP Ranges</a:t>
            </a:r>
          </a:p>
        </p:txBody>
      </p:sp>
      <p:sp>
        <p:nvSpPr>
          <p:cNvPr id="3" name="Content Placeholder 2">
            <a:extLst>
              <a:ext uri="{FF2B5EF4-FFF2-40B4-BE49-F238E27FC236}">
                <a16:creationId xmlns:a16="http://schemas.microsoft.com/office/drawing/2014/main" id="{C305A6CD-8E4A-4ECB-98FC-26D892F02B01}"/>
              </a:ext>
            </a:extLst>
          </p:cNvPr>
          <p:cNvSpPr>
            <a:spLocks noGrp="1"/>
          </p:cNvSpPr>
          <p:nvPr>
            <p:ph idx="1"/>
          </p:nvPr>
        </p:nvSpPr>
        <p:spPr/>
        <p:txBody>
          <a:bodyPr/>
          <a:lstStyle/>
          <a:p>
            <a:r>
              <a:rPr lang="en-US" dirty="0"/>
              <a:t>Servers that make up the Apple Push Notification service use load balancing</a:t>
            </a:r>
          </a:p>
          <a:p>
            <a:r>
              <a:rPr lang="en-US" dirty="0"/>
              <a:t>This means that the device will not always connect to the same IP address</a:t>
            </a:r>
          </a:p>
          <a:p>
            <a:r>
              <a:rPr lang="en-US" dirty="0"/>
              <a:t>We recommend that you configure your firewall to allow connections to the entire 17.0.0.0/8 range assigned to Apple</a:t>
            </a:r>
          </a:p>
          <a:p>
            <a:r>
              <a:rPr lang="en-US" dirty="0"/>
              <a:t>If this is not possible, allow connections to these IP ranges:</a:t>
            </a:r>
          </a:p>
          <a:p>
            <a:endParaRPr lang="en-US" dirty="0"/>
          </a:p>
        </p:txBody>
      </p:sp>
      <p:graphicFrame>
        <p:nvGraphicFramePr>
          <p:cNvPr id="5" name="Table 5">
            <a:extLst>
              <a:ext uri="{FF2B5EF4-FFF2-40B4-BE49-F238E27FC236}">
                <a16:creationId xmlns:a16="http://schemas.microsoft.com/office/drawing/2014/main" id="{C7870D58-B8FB-4582-85DE-705EF20ABEB7}"/>
              </a:ext>
            </a:extLst>
          </p:cNvPr>
          <p:cNvGraphicFramePr>
            <a:graphicFrameLocks noGrp="1"/>
          </p:cNvGraphicFramePr>
          <p:nvPr>
            <p:extLst>
              <p:ext uri="{D42A27DB-BD31-4B8C-83A1-F6EECF244321}">
                <p14:modId xmlns:p14="http://schemas.microsoft.com/office/powerpoint/2010/main" val="1094457523"/>
              </p:ext>
            </p:extLst>
          </p:nvPr>
        </p:nvGraphicFramePr>
        <p:xfrm>
          <a:off x="1478236" y="4474041"/>
          <a:ext cx="5116944" cy="1828800"/>
        </p:xfrm>
        <a:graphic>
          <a:graphicData uri="http://schemas.openxmlformats.org/drawingml/2006/table">
            <a:tbl>
              <a:tblPr firstRow="1" bandRow="1">
                <a:tableStyleId>{72833802-FEF1-4C79-8D5D-14CF1EAF98D9}</a:tableStyleId>
              </a:tblPr>
              <a:tblGrid>
                <a:gridCol w="2512290">
                  <a:extLst>
                    <a:ext uri="{9D8B030D-6E8A-4147-A177-3AD203B41FA5}">
                      <a16:colId xmlns:a16="http://schemas.microsoft.com/office/drawing/2014/main" val="1726561504"/>
                    </a:ext>
                  </a:extLst>
                </a:gridCol>
                <a:gridCol w="2604654">
                  <a:extLst>
                    <a:ext uri="{9D8B030D-6E8A-4147-A177-3AD203B41FA5}">
                      <a16:colId xmlns:a16="http://schemas.microsoft.com/office/drawing/2014/main" val="4076863377"/>
                    </a:ext>
                  </a:extLst>
                </a:gridCol>
              </a:tblGrid>
              <a:tr h="278712">
                <a:tc>
                  <a:txBody>
                    <a:bodyPr/>
                    <a:lstStyle/>
                    <a:p>
                      <a:r>
                        <a:rPr lang="en-US" dirty="0"/>
                        <a:t>IPv4</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dirty="0"/>
                        <a:t>IPv6</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95489398"/>
                  </a:ext>
                </a:extLst>
              </a:tr>
              <a:tr h="370840">
                <a:tc>
                  <a:txBody>
                    <a:bodyPr/>
                    <a:lstStyle/>
                    <a:p>
                      <a:r>
                        <a:rPr lang="en-US" dirty="0"/>
                        <a:t>17.249.0.0/16</a:t>
                      </a:r>
                    </a:p>
                    <a:p>
                      <a:r>
                        <a:rPr lang="en-US" dirty="0"/>
                        <a:t>17.252.0.0/16</a:t>
                      </a:r>
                    </a:p>
                    <a:p>
                      <a:r>
                        <a:rPr lang="en-US" dirty="0"/>
                        <a:t>17.57.144.0/22</a:t>
                      </a:r>
                    </a:p>
                    <a:p>
                      <a:r>
                        <a:rPr lang="en-US" dirty="0"/>
                        <a:t>17.188.128.0/18</a:t>
                      </a:r>
                    </a:p>
                    <a:p>
                      <a:r>
                        <a:rPr lang="en-US" dirty="0"/>
                        <a:t>17.188.20.0/23</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pt-BR" dirty="0"/>
                        <a:t>2620:149:a44::/48</a:t>
                      </a:r>
                    </a:p>
                    <a:p>
                      <a:r>
                        <a:rPr lang="pt-BR" dirty="0"/>
                        <a:t>2403:300:a42::/48</a:t>
                      </a:r>
                    </a:p>
                    <a:p>
                      <a:r>
                        <a:rPr lang="pt-BR" dirty="0"/>
                        <a:t>2403:300:a51::/48</a:t>
                      </a:r>
                    </a:p>
                    <a:p>
                      <a:r>
                        <a:rPr lang="pt-BR" dirty="0"/>
                        <a:t>2a01:b740:a42::/48</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88879029"/>
                  </a:ext>
                </a:extLst>
              </a:tr>
            </a:tbl>
          </a:graphicData>
        </a:graphic>
      </p:graphicFrame>
    </p:spTree>
    <p:extLst>
      <p:ext uri="{BB962C8B-B14F-4D97-AF65-F5344CB8AC3E}">
        <p14:creationId xmlns:p14="http://schemas.microsoft.com/office/powerpoint/2010/main" val="31346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A28E6A"/>
      </a:accent3>
      <a:accent4>
        <a:srgbClr val="956251"/>
      </a:accent4>
      <a:accent5>
        <a:srgbClr val="918485"/>
      </a:accent5>
      <a:accent6>
        <a:srgbClr val="855D5D"/>
      </a:accent6>
      <a:hlink>
        <a:srgbClr val="FF0000"/>
      </a:hlink>
      <a:folHlink>
        <a:srgbClr val="FF0000"/>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w="38100">
          <a:solidFill>
            <a:schemeClr val="accent1"/>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2D71096-A53A-4985-8E7F-EA3A0C952920}" vid="{72EEFD11-0377-4CDC-9019-0027D75D3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PPT Template rev 4-21 (1)</Template>
  <TotalTime>4043</TotalTime>
  <Words>3775</Words>
  <Application>Microsoft Office PowerPoint</Application>
  <PresentationFormat>Widescreen</PresentationFormat>
  <Paragraphs>389</Paragraphs>
  <Slides>65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Courier New</vt:lpstr>
      <vt:lpstr>Geneva</vt:lpstr>
      <vt:lpstr>Open Sans</vt:lpstr>
      <vt:lpstr>Wingdings</vt:lpstr>
      <vt:lpstr>WatchGuard</vt:lpstr>
      <vt:lpstr>Introduction to Aether 13</vt:lpstr>
      <vt:lpstr>Aether 13 Updates</vt:lpstr>
      <vt:lpstr>Release Summary </vt:lpstr>
      <vt:lpstr>Support for iOS Devices</vt:lpstr>
      <vt:lpstr>Support for iOS Devices</vt:lpstr>
      <vt:lpstr>Mobile Device Management Features for iOS Devices</vt:lpstr>
      <vt:lpstr>iOS Installation Requirements</vt:lpstr>
      <vt:lpstr>Network Requirements</vt:lpstr>
      <vt:lpstr>Available IP Ranges</vt:lpstr>
      <vt:lpstr>Apple Push Certificates</vt:lpstr>
      <vt:lpstr>Install Client App – Aether MDM Integration (Recommended)</vt:lpstr>
      <vt:lpstr>Create an Apple Push Certificate</vt:lpstr>
      <vt:lpstr>Download the Push Certificate</vt:lpstr>
      <vt:lpstr>Renew Apple Push Certificate</vt:lpstr>
      <vt:lpstr>Renew Apple Push Certificate</vt:lpstr>
      <vt:lpstr>Install Client App – No MDM Integration</vt:lpstr>
      <vt:lpstr>Install Client App – Third-Party MDM Integration</vt:lpstr>
      <vt:lpstr>About Supervised Mode</vt:lpstr>
      <vt:lpstr>Enable Supervised Mode</vt:lpstr>
      <vt:lpstr>iOS Client App</vt:lpstr>
      <vt:lpstr>Mobile Permissions</vt:lpstr>
      <vt:lpstr>Mobile Devices Settings</vt:lpstr>
      <vt:lpstr>Configure iOS Device Settings</vt:lpstr>
      <vt:lpstr>Configure Web Protection for Web Browsers on iOS Devices</vt:lpstr>
      <vt:lpstr>Configure Web Protection for Web Browsers on iOS Devices</vt:lpstr>
      <vt:lpstr>Configure Anti-Theft Settings for iOS Devices </vt:lpstr>
      <vt:lpstr>Configure Anti-Theft Settings for iOS Devices </vt:lpstr>
      <vt:lpstr>Configure Web Access Control for iOS Devices </vt:lpstr>
      <vt:lpstr>Configure Web Access Control for iOS Devices</vt:lpstr>
      <vt:lpstr>Anti-Theft Dashboard</vt:lpstr>
      <vt:lpstr>iOS Device Details</vt:lpstr>
      <vt:lpstr>Mobile Device Permissions</vt:lpstr>
      <vt:lpstr>Shadow Copies</vt:lpstr>
      <vt:lpstr>Shadow Copies</vt:lpstr>
      <vt:lpstr>Configure Shadow Copies</vt:lpstr>
      <vt:lpstr>Decoy Files</vt:lpstr>
      <vt:lpstr>Decoy Files</vt:lpstr>
      <vt:lpstr>Enable Decoy Files</vt:lpstr>
      <vt:lpstr>Secure VPN</vt:lpstr>
      <vt:lpstr>Secure VPN </vt:lpstr>
      <vt:lpstr>Secure VPN Requirements</vt:lpstr>
      <vt:lpstr>Configure Secure VPN on the Firebox</vt:lpstr>
      <vt:lpstr>Configure Secure VPN Settings</vt:lpstr>
      <vt:lpstr>Full Encryption</vt:lpstr>
      <vt:lpstr>Recovery Key Search</vt:lpstr>
      <vt:lpstr>Recovery Key Search</vt:lpstr>
      <vt:lpstr>Find Another Recovery Key (Computer Details)</vt:lpstr>
      <vt:lpstr>Find Another Recovery Key (Computer Details)</vt:lpstr>
      <vt:lpstr>Patch Management Enhancements</vt:lpstr>
      <vt:lpstr>Patch Management</vt:lpstr>
      <vt:lpstr>Patch Management – New Dashboard Tiles</vt:lpstr>
      <vt:lpstr>Additional Patch Management Changes</vt:lpstr>
      <vt:lpstr>Available Patches List – Patch Filters</vt:lpstr>
      <vt:lpstr>Program Version, Family, or Vendor Information</vt:lpstr>
      <vt:lpstr>Additional Changes</vt:lpstr>
      <vt:lpstr>Filter Tasks Scheduled by Device Type</vt:lpstr>
      <vt:lpstr>Filter Tasks Scheduled by Device Type</vt:lpstr>
      <vt:lpstr>Changes to the Users List</vt:lpstr>
      <vt:lpstr>Protection Installation Errors for Linux and macOS</vt:lpstr>
      <vt:lpstr>Linux Devices – Advanced Protection Mode Display</vt:lpstr>
      <vt:lpstr>Public IP Address</vt:lpstr>
      <vt:lpstr>New Protection for macOS Computers</vt:lpstr>
      <vt:lpstr>Network Extension Technology for macOS Computers</vt:lpstr>
      <vt:lpstr>Deep Learning and ELAM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Aether 13</dc:title>
  <dc:creator>Nicole Santos</dc:creator>
  <cp:lastModifiedBy>Laura Adams</cp:lastModifiedBy>
  <cp:revision>243</cp:revision>
  <dcterms:created xsi:type="dcterms:W3CDTF">2021-10-28T20:13:45Z</dcterms:created>
  <dcterms:modified xsi:type="dcterms:W3CDTF">2022-10-25T21:18:57Z</dcterms:modified>
</cp:coreProperties>
</file>