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4C_1B2287B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25" r:id="rId2"/>
    <p:sldId id="442" r:id="rId3"/>
    <p:sldId id="584" r:id="rId4"/>
    <p:sldId id="598" r:id="rId5"/>
    <p:sldId id="592" r:id="rId6"/>
    <p:sldId id="585" r:id="rId7"/>
    <p:sldId id="597" r:id="rId8"/>
    <p:sldId id="596" r:id="rId9"/>
    <p:sldId id="586" r:id="rId10"/>
    <p:sldId id="587" r:id="rId11"/>
    <p:sldId id="588" r:id="rId12"/>
    <p:sldId id="595" r:id="rId13"/>
    <p:sldId id="58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lim4cKnmIAWPz9AYd8gyfA==" hashData="kXJVRZfIXIcMp1s212YulPHXjqSjAn03bQxavDQXr+byfn1tQhURiCezDuy+IiOWpoBOfiSWZvx/6q7EssRYh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40CA2C-D7A0-3D58-8479-1BBDF7BAD914}" name="Nicole Santos" initials="NS" userId="S::Nicole.Santos@watchguard.com::af2f4233-8509-4275-a895-0a226add0c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55" d="100"/>
          <a:sy n="55" d="100"/>
        </p:scale>
        <p:origin x="480" y="40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modernComment_24C_1B2287B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1FCFF2F-8DC9-49EC-B820-46E1C4DAEEBA}" authorId="{2240CA2C-D7A0-3D58-8479-1BBDF7BAD914}" created="2021-11-02T13:27:11.95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55247792" sldId="588"/>
      <ac:spMk id="8" creationId="{2B1E5566-713A-4D83-A85A-69A437A7865C}"/>
    </ac:deMkLst>
    <p188:txBody>
      <a:bodyPr/>
      <a:lstStyle/>
      <a:p>
        <a:r>
          <a:rPr lang="en-US"/>
          <a:t>Get new screen shot? Move Tactic and Technique lists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1130968"/>
            <a:ext cx="2182135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and Pictur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ABCA7C5-B296-461D-9F4E-DD4495A8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2021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5961839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00643C9-6ACF-4A4A-9ED0-42334EB89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17863" y="6310431"/>
            <a:ext cx="118854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4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2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40715" y="1322361"/>
            <a:ext cx="8894228" cy="5003003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25713" y="1322361"/>
            <a:ext cx="2920878" cy="5380443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Pictur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F0B-301C-4690-8E9E-AC18F29A1F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793" y="1322362"/>
            <a:ext cx="5662079" cy="5092506"/>
          </a:xfrm>
          <a:ln w="12700">
            <a:solidFill>
              <a:srgbClr val="ACACAC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1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2790825" cy="646331"/>
          </a:xfrm>
          <a:solidFill>
            <a:srgbClr val="000000">
              <a:alpha val="69804"/>
            </a:srgbClr>
          </a:solidFill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3" r:id="rId12"/>
    <p:sldLayoutId id="2147483678" r:id="rId13"/>
    <p:sldLayoutId id="2147483679" r:id="rId14"/>
    <p:sldLayoutId id="2147483687" r:id="rId15"/>
    <p:sldLayoutId id="2147483680" r:id="rId16"/>
    <p:sldLayoutId id="2147483711" r:id="rId17"/>
    <p:sldLayoutId id="2147483717" r:id="rId18"/>
    <p:sldLayoutId id="214748371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24C_1B2287B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pandasecurity.com/aether/?product=AD360&amp;lang=en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552756"/>
            <a:ext cx="6800051" cy="830997"/>
          </a:xfrm>
        </p:spPr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6969732-D5C3-40B6-B532-756103531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Aether</a:t>
            </a:r>
            <a:r>
              <a:rPr lang="en-US" dirty="0"/>
              <a:t> 12.1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D540B-1ADC-440A-B7D2-809C27A80EF1}"/>
              </a:ext>
            </a:extLst>
          </p:cNvPr>
          <p:cNvSpPr txBox="1"/>
          <p:nvPr/>
        </p:nvSpPr>
        <p:spPr>
          <a:xfrm>
            <a:off x="8573032" y="6202154"/>
            <a:ext cx="3618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2BBED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November 2021</a:t>
            </a:r>
          </a:p>
        </p:txBody>
      </p:sp>
    </p:spTree>
    <p:extLst>
      <p:ext uri="{BB962C8B-B14F-4D97-AF65-F5344CB8AC3E}">
        <p14:creationId xmlns:p14="http://schemas.microsoft.com/office/powerpoint/2010/main" val="40048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D1A6E-05BB-43A4-B7BC-CA4339C0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Attack Status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113EB8-11A9-4C6A-895C-DDED1D66E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Status</a:t>
            </a:r>
            <a:r>
              <a:rPr lang="en-US" dirty="0"/>
              <a:t> page, you can see a list of the detected Indicators of Attack (IOA) for each client account, including the number of affected computers</a:t>
            </a:r>
          </a:p>
          <a:p>
            <a:r>
              <a:rPr lang="en-US" dirty="0"/>
              <a:t>In the </a:t>
            </a:r>
            <a:r>
              <a:rPr lang="en-US" b="1" dirty="0"/>
              <a:t>Client</a:t>
            </a:r>
            <a:r>
              <a:rPr lang="en-US" dirty="0"/>
              <a:t> column, select the client name to open the web console</a:t>
            </a:r>
          </a:p>
          <a:p>
            <a:r>
              <a:rPr lang="en-US" dirty="0"/>
              <a:t>In the </a:t>
            </a:r>
            <a:r>
              <a:rPr lang="en-US" b="1" dirty="0"/>
              <a:t>Computers</a:t>
            </a:r>
            <a:r>
              <a:rPr lang="en-US" dirty="0"/>
              <a:t> column, select the number of computers to see a list of the affected computers in the web console</a:t>
            </a:r>
          </a:p>
          <a:p>
            <a:endParaRPr lang="en-US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2F22CC9-5CEF-4AEC-BDCE-215E4F6A8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72" y="3507377"/>
            <a:ext cx="5851055" cy="297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2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AC4E-EB2B-472A-A8E4-B06AF38E0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the Detected Indicators of Attack 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1E5566-713A-4D83-A85A-69A437A78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filter the list: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From the top navigation bar, select </a:t>
            </a:r>
            <a:r>
              <a:rPr lang="en-US" b="1" dirty="0"/>
              <a:t>Status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From the left pane, select </a:t>
            </a:r>
            <a:r>
              <a:rPr lang="en-US" b="1" dirty="0"/>
              <a:t>Indicators of Attack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Filters</a:t>
            </a:r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Select options to filter the list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Filter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406C29-FB7F-4931-AB19-F6235320E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18" y="3348910"/>
            <a:ext cx="7663543" cy="218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4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9513-238C-4841-AF9F-2F71AA5C6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Detected Indicators of Attack — Filter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B74D1-B244-4CE7-A884-7148B8C81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options from these drop-down lists:</a:t>
            </a:r>
          </a:p>
          <a:p>
            <a:pPr lvl="1"/>
            <a:r>
              <a:rPr lang="en-US" sz="1800" b="1" dirty="0"/>
              <a:t>Status</a:t>
            </a:r>
            <a:r>
              <a:rPr lang="en-US" sz="1800" dirty="0"/>
              <a:t> — Select the status you want to filter the list for (All, Pending, Archived)</a:t>
            </a:r>
          </a:p>
          <a:p>
            <a:pPr lvl="1"/>
            <a:r>
              <a:rPr lang="en-US" sz="1800" b="1" dirty="0"/>
              <a:t>Risk</a:t>
            </a:r>
            <a:r>
              <a:rPr lang="en-US" sz="1800" dirty="0"/>
              <a:t> — Select an option to filter the list for the risk level of the IOA (Critical, High, Medium, Low, Unknown)</a:t>
            </a:r>
          </a:p>
          <a:p>
            <a:pPr lvl="1"/>
            <a:r>
              <a:rPr lang="en-US" sz="1800" b="1" dirty="0"/>
              <a:t>Indicator of Attack </a:t>
            </a:r>
            <a:r>
              <a:rPr lang="en-US" sz="1800" dirty="0"/>
              <a:t>— Select an option to filter the list for a specific IOA (or select All)</a:t>
            </a:r>
          </a:p>
          <a:p>
            <a:pPr lvl="1"/>
            <a:r>
              <a:rPr lang="en-US" sz="1800" b="1" dirty="0"/>
              <a:t>Action</a:t>
            </a:r>
            <a:r>
              <a:rPr lang="en-US" sz="1800" dirty="0"/>
              <a:t> — Select an option to filter the list for the action taken by WatchGuard Endpoint Security (Reported, Attack Blocked, All)</a:t>
            </a:r>
          </a:p>
          <a:p>
            <a:pPr lvl="1"/>
            <a:r>
              <a:rPr lang="en-US" sz="1800" b="1" dirty="0"/>
              <a:t>Tactic</a:t>
            </a:r>
            <a:r>
              <a:rPr lang="en-US" sz="1800" dirty="0"/>
              <a:t> — Select an option to filter the list for the MITRE tactic (the goal of a technique)</a:t>
            </a:r>
          </a:p>
          <a:p>
            <a:pPr lvl="1"/>
            <a:r>
              <a:rPr lang="en-US" sz="1800" b="1" dirty="0"/>
              <a:t>Technique</a:t>
            </a:r>
            <a:r>
              <a:rPr lang="en-US" sz="1800" dirty="0"/>
              <a:t> — Select an option to filter the list for the MITRE technique (the method that an adversary uses to achieve a tactical objective) </a:t>
            </a:r>
          </a:p>
          <a:p>
            <a:pPr lvl="1"/>
            <a:r>
              <a:rPr lang="en-US" sz="1800" b="1" dirty="0"/>
              <a:t>Last Detection </a:t>
            </a:r>
            <a:r>
              <a:rPr lang="en-US" sz="1800" dirty="0"/>
              <a:t>— Select an option to filter the list for accounts that last detected an IOA (last 24 hours, last 7 days, or last month)</a:t>
            </a:r>
          </a:p>
        </p:txBody>
      </p:sp>
    </p:spTree>
    <p:extLst>
      <p:ext uri="{BB962C8B-B14F-4D97-AF65-F5344CB8AC3E}">
        <p14:creationId xmlns:p14="http://schemas.microsoft.com/office/powerpoint/2010/main" val="360315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09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Aether</a:t>
            </a:r>
            <a:r>
              <a:rPr lang="en-US" dirty="0"/>
              <a:t> 12.1 Updates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6712"/>
          </a:xfrm>
        </p:spPr>
        <p:txBody>
          <a:bodyPr anchor="t">
            <a:normAutofit fontScale="92500" lnSpcReduction="10000"/>
          </a:bodyPr>
          <a:lstStyle/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describes updates to these products: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Adaptive Defense / Adaptive Defense 360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Endpoint Protection / Endpoint Protection Plus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Partner Center 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Cytomic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products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presentation does not describe: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Changes before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Aether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12.1 (November 2021)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WatchGuard Endpoint Security products and Service Provider Endpoint Manager (see WatchGuard Endpoint Security What’s New presentation)</a:t>
            </a:r>
          </a:p>
          <a:p>
            <a:pPr marL="628650" lvl="1" indent="-285750">
              <a:buSzPct val="80000"/>
              <a:buFont typeface="Courier New" panose="02070309020205020404" pitchFamily="49" charset="0"/>
              <a:buChar char="o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Some small bug fixes</a:t>
            </a:r>
          </a:p>
          <a:p>
            <a:pPr marL="342900" indent="-342900">
              <a:buSzPct val="110000"/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 complete list of enhancements and resolved issues, see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Adaptive Defense 360 Release Notes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81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Summary – Enhancements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err="1"/>
              <a:t>Aether</a:t>
            </a:r>
            <a:r>
              <a:rPr lang="en-US" dirty="0"/>
              <a:t> 12.1 release includes these enhancements:</a:t>
            </a:r>
          </a:p>
          <a:p>
            <a:pPr lvl="1"/>
            <a:r>
              <a:rPr lang="en-US" dirty="0"/>
              <a:t>Firewall exclusions in the IDS</a:t>
            </a:r>
          </a:p>
          <a:p>
            <a:pPr lvl="1"/>
            <a:r>
              <a:rPr lang="en-US" dirty="0"/>
              <a:t>Windows installer with an expiration date</a:t>
            </a:r>
          </a:p>
          <a:p>
            <a:pPr lvl="1"/>
            <a:r>
              <a:rPr lang="en-US" dirty="0"/>
              <a:t>Multi-segment repositories for Patch Management patches</a:t>
            </a:r>
          </a:p>
          <a:p>
            <a:pPr lvl="1"/>
            <a:r>
              <a:rPr lang="en-US" dirty="0"/>
              <a:t>Filter the Patch Management Installation History list for </a:t>
            </a:r>
            <a:r>
              <a:rPr lang="en-US" i="1" dirty="0"/>
              <a:t>Last 7 days</a:t>
            </a:r>
            <a:r>
              <a:rPr lang="en-US" dirty="0"/>
              <a:t> and </a:t>
            </a:r>
            <a:r>
              <a:rPr lang="en-US" i="1" dirty="0"/>
              <a:t>Last month</a:t>
            </a:r>
            <a:endParaRPr lang="en-US" dirty="0"/>
          </a:p>
          <a:p>
            <a:pPr lvl="2"/>
            <a:r>
              <a:rPr lang="en-US" dirty="0"/>
              <a:t>Partners can send this report to their customers as part of the managed service they offer</a:t>
            </a:r>
          </a:p>
        </p:txBody>
      </p:sp>
    </p:spTree>
    <p:extLst>
      <p:ext uri="{BB962C8B-B14F-4D97-AF65-F5344CB8AC3E}">
        <p14:creationId xmlns:p14="http://schemas.microsoft.com/office/powerpoint/2010/main" val="322043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1CE80F9-A6A7-4F44-8C90-8667FE4A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Summary – Resolved Issues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67EF91E-9617-4890-895F-F1F18784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err="1"/>
              <a:t>Aether</a:t>
            </a:r>
            <a:r>
              <a:rPr lang="en-US" dirty="0"/>
              <a:t> 12.1 release includes these </a:t>
            </a:r>
            <a:r>
              <a:rPr lang="en-US"/>
              <a:t>resolved issues:</a:t>
            </a:r>
            <a:endParaRPr lang="en-US" dirty="0"/>
          </a:p>
          <a:p>
            <a:pPr lvl="1"/>
            <a:r>
              <a:rPr lang="en-US" dirty="0"/>
              <a:t>In the web console (for example, Computer Details), Windows 11 devices now show correctly as Windows 11</a:t>
            </a:r>
          </a:p>
          <a:p>
            <a:pPr lvl="1"/>
            <a:r>
              <a:rPr lang="en-US" dirty="0"/>
              <a:t>Windows protection v8.00.19.0010 is required for new installations on ARM processors with Windows 11 (used in Surface devices and some specific laptops)</a:t>
            </a:r>
          </a:p>
        </p:txBody>
      </p:sp>
    </p:spTree>
    <p:extLst>
      <p:ext uri="{BB962C8B-B14F-4D97-AF65-F5344CB8AC3E}">
        <p14:creationId xmlns:p14="http://schemas.microsoft.com/office/powerpoint/2010/main" val="361586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A6720B-0D4E-47A0-9A97-80A3D735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Installer with an Expiration 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DD51DA-291B-4135-B953-2A7795981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select Computers &gt; Add Computers, you can now specify when the Windows installer file expires</a:t>
            </a:r>
          </a:p>
          <a:p>
            <a:r>
              <a:rPr lang="en-US" dirty="0"/>
              <a:t>After the expiration date, if users try to start the installer, a message informs them that the installer is expired, and they should download a new one or contact their administrator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949D2-CCAD-4413-A657-10654E24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624" y="3429378"/>
            <a:ext cx="3463261" cy="254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2D329-9457-4AA9-A56E-C467B0A73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331" y="3429378"/>
            <a:ext cx="3117128" cy="328961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5525CE-5A1D-497B-93D7-64E6C7180399}"/>
              </a:ext>
            </a:extLst>
          </p:cNvPr>
          <p:cNvSpPr/>
          <p:nvPr/>
        </p:nvSpPr>
        <p:spPr>
          <a:xfrm>
            <a:off x="1500624" y="5181600"/>
            <a:ext cx="2844953" cy="46155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A6720B-0D4E-47A0-9A97-80A3D7355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 Exclusions in the IDS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8D1E86B-4157-4EAC-B9E9-535D43BA3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intrusion detection system (IDS) enables administrators to detect and reject malformed traffic that is specifically crafted to impact the security and performance of protected computers</a:t>
            </a:r>
          </a:p>
          <a:p>
            <a:r>
              <a:rPr lang="en-US" dirty="0"/>
              <a:t>In the </a:t>
            </a:r>
            <a:r>
              <a:rPr lang="en-US" b="1" dirty="0"/>
              <a:t>Firewall</a:t>
            </a:r>
            <a:r>
              <a:rPr lang="en-US" dirty="0"/>
              <a:t> settings of a Workstations and Servers settings profile, you can now add exclusions to the blocked intrusions list</a:t>
            </a:r>
          </a:p>
          <a:p>
            <a:r>
              <a:rPr lang="en-US" dirty="0"/>
              <a:t>Add IP addresses in the text box, or an IP range, separated by commas</a:t>
            </a:r>
          </a:p>
          <a:p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628C515A-54DA-44B2-A82C-EEC6233B4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406" y="3939682"/>
            <a:ext cx="7452632" cy="2381701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2A43F-36C2-4A1C-80F6-C3B74BF3E098}"/>
              </a:ext>
            </a:extLst>
          </p:cNvPr>
          <p:cNvSpPr/>
          <p:nvPr/>
        </p:nvSpPr>
        <p:spPr>
          <a:xfrm>
            <a:off x="1481242" y="5750975"/>
            <a:ext cx="3917905" cy="547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063FC-5531-4C65-ADDA-5C69F68766D0}"/>
              </a:ext>
            </a:extLst>
          </p:cNvPr>
          <p:cNvSpPr txBox="1"/>
          <p:nvPr/>
        </p:nvSpPr>
        <p:spPr>
          <a:xfrm>
            <a:off x="8993080" y="5388085"/>
            <a:ext cx="2947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feature requires 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Windows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v8.00.19.0010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</a:t>
            </a:r>
            <a:r>
              <a:rPr lang="es-ES" sz="1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80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higher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F1D4D2-20DC-4763-892F-56FDE926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Multi-Segment Repositories for Patch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892FA4-7FBE-4E83-903E-48B45739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computer with the cache role can now send patches to every computer in the customer network, regardless of the subnet it belongs to</a:t>
            </a:r>
          </a:p>
        </p:txBody>
      </p:sp>
    </p:spTree>
    <p:extLst>
      <p:ext uri="{BB962C8B-B14F-4D97-AF65-F5344CB8AC3E}">
        <p14:creationId xmlns:p14="http://schemas.microsoft.com/office/powerpoint/2010/main" val="21340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62300C-601D-4E83-86D5-51312BD87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 Center</a:t>
            </a:r>
          </a:p>
        </p:txBody>
      </p:sp>
    </p:spTree>
    <p:extLst>
      <p:ext uri="{BB962C8B-B14F-4D97-AF65-F5344CB8AC3E}">
        <p14:creationId xmlns:p14="http://schemas.microsoft.com/office/powerpoint/2010/main" val="379334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FAB4-B70A-43A8-AB08-50B092BD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Protection Status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A1F957-2EA0-4A61-9938-AAE66D511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b="1" dirty="0"/>
              <a:t>Status</a:t>
            </a:r>
            <a:r>
              <a:rPr lang="en-US" dirty="0"/>
              <a:t> page, you can filter and review protection information for your clients</a:t>
            </a:r>
          </a:p>
          <a:p>
            <a:r>
              <a:rPr lang="en-US" dirty="0"/>
              <a:t>In the </a:t>
            </a:r>
            <a:r>
              <a:rPr lang="en-US" b="1" dirty="0"/>
              <a:t>Client</a:t>
            </a:r>
            <a:r>
              <a:rPr lang="en-US" dirty="0"/>
              <a:t> column, select the client name to open the client web console</a:t>
            </a:r>
          </a:p>
          <a:p>
            <a:r>
              <a:rPr lang="en-US" dirty="0"/>
              <a:t>In the </a:t>
            </a:r>
            <a:r>
              <a:rPr lang="en-US" b="1" dirty="0"/>
              <a:t>Computers</a:t>
            </a:r>
            <a:r>
              <a:rPr lang="en-US" dirty="0"/>
              <a:t> column, select the number of computers to see a list of the computers in the client account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F8A42721-3A14-4E9D-BC81-2ED43819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79" y="3821872"/>
            <a:ext cx="5276442" cy="256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3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FF0000"/>
      </a:hlink>
      <a:folHlink>
        <a:srgbClr val="FF0000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82D71096-A53A-4985-8E7F-EA3A0C952920}" vid="{72EEFD11-0377-4CDC-9019-0027D75D31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PPT Template rev 4-21 (1)</Template>
  <TotalTime>324</TotalTime>
  <Words>715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What’s new</vt:lpstr>
      <vt:lpstr>Aether 12.1 Updates</vt:lpstr>
      <vt:lpstr>Release Summary – Enhancements </vt:lpstr>
      <vt:lpstr>Release Summary – Resolved Issues </vt:lpstr>
      <vt:lpstr>Installer with an Expiration Date</vt:lpstr>
      <vt:lpstr>Firewall Exclusions in the IDS</vt:lpstr>
      <vt:lpstr>Multi-Segment Repositories for Patch Management</vt:lpstr>
      <vt:lpstr>Partner Center</vt:lpstr>
      <vt:lpstr>Client Protection Status</vt:lpstr>
      <vt:lpstr>Indicators of Attack Status</vt:lpstr>
      <vt:lpstr>Filter the Detected Indicators of Attack List</vt:lpstr>
      <vt:lpstr>Detected Indicators of Attack — Filter Options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What's New in Aether 12.1</dc:title>
  <dc:creator>Nicole Santos</dc:creator>
  <cp:lastModifiedBy>Laura Adams</cp:lastModifiedBy>
  <cp:revision>46</cp:revision>
  <dcterms:created xsi:type="dcterms:W3CDTF">2021-10-28T20:13:45Z</dcterms:created>
  <dcterms:modified xsi:type="dcterms:W3CDTF">2021-11-16T22:23:41Z</dcterms:modified>
</cp:coreProperties>
</file>