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442" r:id="rId3"/>
    <p:sldId id="608" r:id="rId4"/>
    <p:sldId id="620" r:id="rId5"/>
    <p:sldId id="634" r:id="rId6"/>
    <p:sldId id="635" r:id="rId7"/>
    <p:sldId id="621" r:id="rId8"/>
    <p:sldId id="630" r:id="rId9"/>
    <p:sldId id="632" r:id="rId10"/>
    <p:sldId id="619" r:id="rId11"/>
    <p:sldId id="636" r:id="rId12"/>
    <p:sldId id="637" r:id="rId13"/>
    <p:sldId id="631" r:id="rId14"/>
    <p:sldId id="622" r:id="rId15"/>
    <p:sldId id="638" r:id="rId16"/>
    <p:sldId id="623" r:id="rId17"/>
    <p:sldId id="625" r:id="rId18"/>
    <p:sldId id="639" r:id="rId19"/>
    <p:sldId id="640" r:id="rId20"/>
    <p:sldId id="633" r:id="rId21"/>
    <p:sldId id="641" r:id="rId22"/>
    <p:sldId id="626" r:id="rId23"/>
    <p:sldId id="627" r:id="rId24"/>
    <p:sldId id="628" r:id="rId25"/>
    <p:sldId id="629" r:id="rId26"/>
    <p:sldId id="33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AbBl6vqZN+HjPeGIvNS6oQ==" hashData="0fVNo2JRhuJxPewDVOMjjPQ59nKRqcQwuTvBOg/ESwOtxCdCfCJ6OW/Dgu67+de3aI6lDKMaudGj+Ld9yOSusQ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Busby" initials="DB" lastIdx="10" clrIdx="0">
    <p:extLst>
      <p:ext uri="{19B8F6BF-5375-455C-9EA6-DF929625EA0E}">
        <p15:presenceInfo xmlns:p15="http://schemas.microsoft.com/office/powerpoint/2012/main" userId="S-1-5-21-3036625466-2778081229-711462567-366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94"/>
  </p:normalViewPr>
  <p:slideViewPr>
    <p:cSldViewPr snapToGrid="0" snapToObjects="1">
      <p:cViewPr varScale="1">
        <p:scale>
          <a:sx n="79" d="100"/>
          <a:sy n="79" d="100"/>
        </p:scale>
        <p:origin x="58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29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3F21BB-421D-412B-87C5-D2101A386A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5685B-FADA-4113-BD66-64E0B5685E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333AC-B101-4B7D-8E50-F5FE5CA71A2D}" type="datetimeFigureOut">
              <a:rPr lang="en-US" smtClean="0"/>
              <a:t>7/8/2021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3EC46-9BF6-41C9-8A3C-F168BD0F47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46C9-A2EC-4890-8236-7C33D7947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D9356-61ED-4170-BD63-8EA893F9F9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4087-17AE-CF43-A0BD-ECFDB94F5A80}" type="datetimeFigureOut">
              <a:rPr lang="en-US" smtClean="0"/>
              <a:t>7/8/2021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78E81-FCE8-D94A-B114-51B06508A5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9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3D615-043F-3743-81F4-A78B554F6657}"/>
              </a:ext>
            </a:extLst>
          </p:cNvPr>
          <p:cNvSpPr/>
          <p:nvPr userDrawn="1"/>
        </p:nvSpPr>
        <p:spPr>
          <a:xfrm>
            <a:off x="0" y="1929599"/>
            <a:ext cx="12192000" cy="2998802"/>
          </a:xfrm>
          <a:prstGeom prst="rect">
            <a:avLst/>
          </a:prstGeom>
          <a:solidFill>
            <a:srgbClr val="C0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1476" y="3013501"/>
            <a:ext cx="10949049" cy="830997"/>
          </a:xfrm>
        </p:spPr>
        <p:txBody>
          <a:bodyPr anchor="ctr">
            <a:spAutoFit/>
          </a:bodyPr>
          <a:lstStyle>
            <a:lvl1pPr algn="ctr">
              <a:defRPr sz="4800" b="1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476" y="4137447"/>
            <a:ext cx="10949049" cy="461665"/>
          </a:xfrm>
        </p:spPr>
        <p:txBody>
          <a:bodyPr anchor="t">
            <a:spAutoFit/>
          </a:bodyPr>
          <a:lstStyle>
            <a:lvl1pPr marL="0" indent="0" algn="ctr">
              <a:buNone/>
              <a:defRPr sz="2400" cap="al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7310721-84D5-8741-AF64-D5D19CBA32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723" y="6264558"/>
            <a:ext cx="1278609" cy="45720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0593A13-724A-4F26-8691-E2000B6171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69442" y="6270653"/>
            <a:ext cx="1188545" cy="4572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ld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070919"/>
            <a:ext cx="7404101" cy="5696712"/>
          </a:xfrm>
        </p:spPr>
        <p:txBody>
          <a:bodyPr anchor="t" anchorCtr="0"/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0696" y="5961839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00643C9-6ACF-4A4A-9ED0-42334EB899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17863" y="6310431"/>
            <a:ext cx="11885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1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5880"/>
            <a:ext cx="10113264" cy="4754880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40D9D2-D27E-4E16-8B19-2AC4DBCE4D7E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00F3F0F-452B-44E9-AF70-2243EE4D08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09057" y="6385469"/>
            <a:ext cx="11885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4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me C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B3B03F9-0F80-4F49-8229-4F46607042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4559" y="1130968"/>
            <a:ext cx="1815171" cy="4499810"/>
          </a:xfrm>
        </p:spPr>
        <p:txBody>
          <a:bodyPr wrap="square" anchor="ctr">
            <a:noAutofit/>
          </a:bodyPr>
          <a:lstStyle>
            <a:lvl1pPr algn="r">
              <a:defRPr sz="17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5DAB6-8321-F945-AD67-9CE5F9CA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83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04F7D42-24DE-4193-8A45-07EDDD1ACABC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67F2F0C-799E-4735-8A15-5C0FB4BB27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09057" y="6385469"/>
            <a:ext cx="11885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0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me C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B3B03F9-0F80-4F49-8229-4F46607042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2CE9A33-9515-3444-BBB2-F92EF885B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3980" y="1130968"/>
            <a:ext cx="1815171" cy="4499810"/>
          </a:xfrm>
        </p:spPr>
        <p:txBody>
          <a:bodyPr wrap="square" anchor="ctr">
            <a:noAutofit/>
          </a:bodyPr>
          <a:lstStyle>
            <a:lvl1pPr algn="r">
              <a:defRPr sz="17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A149E40-2016-AB4E-A741-CE465CD5C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880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EE0383-E9BC-D74E-B51A-F1E6EA15FC87}"/>
              </a:ext>
            </a:extLst>
          </p:cNvPr>
          <p:cNvCxnSpPr>
            <a:cxnSpLocks/>
          </p:cNvCxnSpPr>
          <p:nvPr userDrawn="1"/>
        </p:nvCxnSpPr>
        <p:spPr>
          <a:xfrm>
            <a:off x="9057838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24B7204-AC71-462B-8349-0B288E6FE476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9F2ACD8-353E-45CD-A77F-8511C6F160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09057" y="6385469"/>
            <a:ext cx="11885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23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DC3424-3CE8-4041-B3B7-E0521DD92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683DE0-907D-0640-9FCB-BECF909B27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2292227"/>
            <a:ext cx="4722813" cy="3649133"/>
          </a:xfrm>
          <a:ln w="9525">
            <a:solidFill>
              <a:srgbClr val="C00000"/>
            </a:solidFill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3B149-852B-BB46-B224-959929010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124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5071E4-94A7-2546-A83B-4890DE814D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73124" y="2292227"/>
            <a:ext cx="4722813" cy="3649133"/>
          </a:xfrm>
          <a:ln w="9525">
            <a:solidFill>
              <a:srgbClr val="C00000"/>
            </a:solidFill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D2C3A54-CEE8-4223-BD44-F393856BF804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4197F76-5022-4E4B-A9A5-D71A8B8065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09057" y="6385469"/>
            <a:ext cx="11885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2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409EA1-7EC8-A040-BB8E-4BF6D1742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0826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6DC408-6A32-A342-AD68-D8071FFC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2292227"/>
            <a:ext cx="3121540" cy="3649133"/>
          </a:xfrm>
          <a:ln>
            <a:solidFill>
              <a:srgbClr val="C00000"/>
            </a:solidFill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F02ED4-0D75-1243-87EB-F5B7D2CD5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8185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846299-B0CC-E54D-B685-01E429ABF5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8185" y="2292227"/>
            <a:ext cx="3121540" cy="3649133"/>
          </a:xfrm>
          <a:ln>
            <a:solidFill>
              <a:srgbClr val="C00000"/>
            </a:solidFill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B8BFD-E3DD-8646-B5F5-60C593839A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4278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96500E-B284-E84E-B9D0-316EB367306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34278" y="2292227"/>
            <a:ext cx="3121540" cy="3649133"/>
          </a:xfrm>
          <a:ln>
            <a:solidFill>
              <a:srgbClr val="C00000"/>
            </a:solidFill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E89B3D-F558-444A-825D-09008E29A6A8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035F043-D510-41D4-8F7E-6336EA3E9B56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92ED15D-B7DC-4426-B2A5-2DA4E657C4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09057" y="6385469"/>
            <a:ext cx="11885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6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C5504B-ABC0-5845-8D53-D5087AAC7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5880"/>
            <a:ext cx="10114548" cy="4754880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AAB16C-D751-45C2-A271-CAFEAB087125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9A462C1-0667-44A7-A50F-F142D7725A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09057" y="6385469"/>
            <a:ext cx="11885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10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me C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B3B03F9-0F80-4F49-8229-4F46607042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4559" y="1130968"/>
            <a:ext cx="1815171" cy="4499810"/>
          </a:xfrm>
        </p:spPr>
        <p:txBody>
          <a:bodyPr wrap="square" anchor="ctr">
            <a:noAutofit/>
          </a:bodyPr>
          <a:lstStyle>
            <a:lvl1pPr algn="r">
              <a:defRPr sz="17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5DAB6-8321-F945-AD67-9CE5F9CA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83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022A22F-4EF7-4FDE-8066-B1C34650A9CC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4B905F1-CDA9-4401-A122-1F0CBF8514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09057" y="6385469"/>
            <a:ext cx="11885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95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me C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B3B03F9-0F80-4F49-8229-4F46607042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2CE9A33-9515-3444-BBB2-F92EF885B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3980" y="1130968"/>
            <a:ext cx="1815171" cy="4499810"/>
          </a:xfrm>
        </p:spPr>
        <p:txBody>
          <a:bodyPr wrap="square" anchor="ctr">
            <a:noAutofit/>
          </a:bodyPr>
          <a:lstStyle>
            <a:lvl1pPr algn="r">
              <a:defRPr sz="17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A149E40-2016-AB4E-A741-CE465CD5C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880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EE0383-E9BC-D74E-B51A-F1E6EA15FC87}"/>
              </a:ext>
            </a:extLst>
          </p:cNvPr>
          <p:cNvCxnSpPr>
            <a:cxnSpLocks/>
          </p:cNvCxnSpPr>
          <p:nvPr userDrawn="1"/>
        </p:nvCxnSpPr>
        <p:spPr>
          <a:xfrm>
            <a:off x="9057838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25BDF8A-3874-4212-A104-FA9213DA6535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E9D26DB-95A6-4746-8B5C-C4C65AFBFF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09057" y="6385469"/>
            <a:ext cx="11885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99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660DC1B-A38F-C246-8AC7-73AC9B1873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1594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12748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84413" y="1864902"/>
            <a:ext cx="1112837" cy="923925"/>
          </a:xfr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6253" y="1864902"/>
            <a:ext cx="1112837" cy="923925"/>
          </a:xfr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A8AE7D3-CD0C-7B4F-8D63-7286EE639B8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55179" y="1864902"/>
            <a:ext cx="1112837" cy="923925"/>
          </a:xfr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223FC3A-7AA4-4008-A012-5D023D1F570A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108C139-16ED-456E-863F-836DC51647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09057" y="6385469"/>
            <a:ext cx="11885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9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3D615-043F-3743-81F4-A78B554F6657}"/>
              </a:ext>
            </a:extLst>
          </p:cNvPr>
          <p:cNvSpPr/>
          <p:nvPr userDrawn="1"/>
        </p:nvSpPr>
        <p:spPr>
          <a:xfrm>
            <a:off x="0" y="2406869"/>
            <a:ext cx="12192000" cy="2049517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1476" y="3013501"/>
            <a:ext cx="10949049" cy="830997"/>
          </a:xfrm>
        </p:spPr>
        <p:txBody>
          <a:bodyPr anchor="ctr">
            <a:spAutoFit/>
          </a:bodyPr>
          <a:lstStyle>
            <a:lvl1pPr algn="ctr">
              <a:defRPr sz="4800" b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F57CDC0-913B-DC4B-8924-BE561D31D6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0B980D5-85E7-4598-B786-E79926AAD5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91804" y="6400800"/>
            <a:ext cx="11885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95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660DC1B-A38F-C246-8AC7-73AC9B1873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1594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12748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F739CF9-AFBF-4C25-A44F-6F66E371207D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6DCDCDB-EA77-4DE9-AD5E-A17390C79F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09057" y="6385469"/>
            <a:ext cx="11885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36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DC9EB88-F22C-624A-8450-D50116409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716087" y="1504437"/>
            <a:ext cx="8759827" cy="4364283"/>
          </a:xfrm>
          <a:prstGeom prst="roundRect">
            <a:avLst>
              <a:gd name="adj" fmla="val 4380"/>
            </a:avLst>
          </a:prstGeom>
          <a:solidFill>
            <a:schemeClr val="lt1">
              <a:alpha val="5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 anchorCtr="0">
            <a:no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9C0C48-4245-4F49-A258-6500DE6176CD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FCB0F01-977C-48C4-A295-1A4607DE75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09057" y="6385469"/>
            <a:ext cx="11885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27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me C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B3B03F9-0F80-4F49-8229-4F46607042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4559" y="1130968"/>
            <a:ext cx="1815171" cy="4499810"/>
          </a:xfrm>
        </p:spPr>
        <p:txBody>
          <a:bodyPr wrap="square" anchor="ctr">
            <a:noAutofit/>
          </a:bodyPr>
          <a:lstStyle>
            <a:lvl1pPr algn="r">
              <a:defRPr sz="17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0E313ED-8642-6142-A085-35B592F455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32174" y="1130968"/>
            <a:ext cx="7504532" cy="4499810"/>
          </a:xfrm>
          <a:prstGeom prst="roundRect">
            <a:avLst>
              <a:gd name="adj" fmla="val 4380"/>
            </a:avLst>
          </a:prstGeom>
          <a:solidFill>
            <a:schemeClr val="lt1">
              <a:alpha val="5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 anchorCtr="0">
            <a:no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8D34AD-7337-479A-BF8B-DD30CC768F15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A6AB987-7D60-4E04-A64D-FC3F78688D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09057" y="6385469"/>
            <a:ext cx="11885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31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E73C64-F806-5849-BEDE-85FCCFED31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FE10D5B-3450-4F96-A876-AB1A0A3F25E7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0195314-A332-4F7A-BFDC-D82913F842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9057" y="6385469"/>
            <a:ext cx="11885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5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E73C64-F806-5849-BEDE-85FCCFED31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1E9B6E4-BDCE-4885-88E0-DAF50B5E7FDA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ADE52E7-0D35-42D5-95B0-5644C93D1B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9057" y="6385469"/>
            <a:ext cx="11885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4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ottom 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87F4E31-0FCF-4053-93A1-0623E1D6FC48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DBFA9F1-4C63-459E-B240-D282F7D319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09057" y="6385469"/>
            <a:ext cx="11885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ide 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0EEE199-ACEE-408F-A260-E7936E28FC5B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E390F70-98C6-4621-897F-EC8CC5A8C8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09057" y="6385469"/>
            <a:ext cx="11885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4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E73C64-F806-5849-BEDE-85FCCFED31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2C0AD5A-4FE5-0C4B-9CEE-E876E03F9A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C26B969-8D59-B149-B3F1-C81B67DD51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8726" y="1325880"/>
            <a:ext cx="7573575" cy="4754880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E98F8F5-86A3-D34F-B2BF-AA64A59E2CB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2D385AA-8B5C-4F70-A278-462F30CD7CE5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4F993E6-28F0-4F6A-A4E1-ED0567AC80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9057" y="6385469"/>
            <a:ext cx="11885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0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E73C64-F806-5849-BEDE-85FCCFED31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BAF89A4-BEA8-744C-8457-5451ECEF8E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928" y="1130968"/>
            <a:ext cx="1815171" cy="4499810"/>
          </a:xfrm>
        </p:spPr>
        <p:txBody>
          <a:bodyPr wrap="square" anchor="ctr">
            <a:noAutofit/>
          </a:bodyPr>
          <a:lstStyle>
            <a:lvl1pPr algn="r">
              <a:defRPr sz="17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A658C9-D2D8-964E-886C-3EE3134A6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4853" y="1130967"/>
            <a:ext cx="5507448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BC2745-EEF7-8A41-8371-92EAB09CB993}"/>
              </a:ext>
            </a:extLst>
          </p:cNvPr>
          <p:cNvCxnSpPr>
            <a:cxnSpLocks/>
          </p:cNvCxnSpPr>
          <p:nvPr userDrawn="1"/>
        </p:nvCxnSpPr>
        <p:spPr>
          <a:xfrm>
            <a:off x="2837512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F56CAC8-4556-4DD4-8FC1-90ADBEA79B11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ED17EC-E0F3-467A-A877-A0844A4A0B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9057" y="6385469"/>
            <a:ext cx="11885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2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E73C64-F806-5849-BEDE-85FCCFED31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5880"/>
            <a:ext cx="10113264" cy="4754880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C79946-7D04-487D-81C7-1CA67B933B64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990EE9D-18F2-4644-99AF-2D0E02E67C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9057" y="6385469"/>
            <a:ext cx="11885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5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89" r:id="rId3"/>
    <p:sldLayoutId id="2147483709" r:id="rId4"/>
    <p:sldLayoutId id="2147483688" r:id="rId5"/>
    <p:sldLayoutId id="2147483690" r:id="rId6"/>
    <p:sldLayoutId id="2147483683" r:id="rId7"/>
    <p:sldLayoutId id="2147483666" r:id="rId8"/>
    <p:sldLayoutId id="2147483710" r:id="rId9"/>
    <p:sldLayoutId id="2147483708" r:id="rId10"/>
    <p:sldLayoutId id="2147483675" r:id="rId11"/>
    <p:sldLayoutId id="2147483672" r:id="rId12"/>
    <p:sldLayoutId id="2147483673" r:id="rId13"/>
    <p:sldLayoutId id="2147483678" r:id="rId14"/>
    <p:sldLayoutId id="2147483679" r:id="rId15"/>
    <p:sldLayoutId id="2147483677" r:id="rId16"/>
    <p:sldLayoutId id="2147483686" r:id="rId17"/>
    <p:sldLayoutId id="2147483685" r:id="rId18"/>
    <p:sldLayoutId id="2147483680" r:id="rId19"/>
    <p:sldLayoutId id="2147483687" r:id="rId20"/>
    <p:sldLayoutId id="2147483681" r:id="rId21"/>
    <p:sldLayoutId id="2147483684" r:id="rId2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lnSpc>
          <a:spcPct val="100000"/>
        </a:lnSpc>
        <a:spcBef>
          <a:spcPts val="60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2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60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lnSpc>
          <a:spcPct val="100000"/>
        </a:lnSpc>
        <a:spcBef>
          <a:spcPts val="60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lnSpc>
          <a:spcPct val="100000"/>
        </a:lnSpc>
        <a:spcBef>
          <a:spcPts val="60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lnSpc>
          <a:spcPct val="100000"/>
        </a:lnSpc>
        <a:spcBef>
          <a:spcPts val="60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.pandasecurity.com/aether/?product=AD360&amp;lang=en" TargetMode="Externa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ndasecurity.com/enterprise/downloads/docs/product/help/endpointprotectionplus/v11/EN/index.htm" TargetMode="External"/><Relationship Id="rId2" Type="http://schemas.openxmlformats.org/officeDocument/2006/relationships/hyperlink" Target="https://www.pandasecurity.com/enterprise/downloads/docs/product/help/endpointprotection/v11/EN/index.htm" TargetMode="Externa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E1BA3-30D3-C849-AECE-C29F9D7989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What’s new in aether 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263F28-9833-4263-9452-3C0C2C6D7330}"/>
              </a:ext>
            </a:extLst>
          </p:cNvPr>
          <p:cNvSpPr txBox="1"/>
          <p:nvPr/>
        </p:nvSpPr>
        <p:spPr>
          <a:xfrm>
            <a:off x="9200897" y="4904249"/>
            <a:ext cx="323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Updated: 22 December 2020</a:t>
            </a:r>
          </a:p>
        </p:txBody>
      </p:sp>
    </p:spTree>
    <p:extLst>
      <p:ext uri="{BB962C8B-B14F-4D97-AF65-F5344CB8AC3E}">
        <p14:creationId xmlns:p14="http://schemas.microsoft.com/office/powerpoint/2010/main" val="4086485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43E6D-28F2-4938-AA95-30E4A704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URL Filtering from Forcepoint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CD081-8802-41DF-B308-27A10262A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Forcepoint URL Filtering replaces the Cyren web filter engine</a:t>
            </a:r>
          </a:p>
          <a:p>
            <a:r>
              <a:rPr lang="en-US" dirty="0"/>
              <a:t>Forcepoint URL Filtering limits access to websites based on more than 160 categories and reputation rankings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8DDF62-4932-4041-9104-6D26314EAD13}"/>
              </a:ext>
            </a:extLst>
          </p:cNvPr>
          <p:cNvSpPr txBox="1"/>
          <p:nvPr/>
        </p:nvSpPr>
        <p:spPr>
          <a:xfrm>
            <a:off x="2420983" y="6091720"/>
            <a:ext cx="972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accent5"/>
                </a:solidFill>
              </a:rPr>
              <a:t>Supported in Adaptive Defense 360, Endpoint Protection Plus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773C46-5269-4937-90C7-0E437E293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23" y="2618193"/>
            <a:ext cx="7685979" cy="35027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2B7671-6DC3-44FE-8C93-3C1A5C19B529}"/>
              </a:ext>
            </a:extLst>
          </p:cNvPr>
          <p:cNvSpPr/>
          <p:nvPr/>
        </p:nvSpPr>
        <p:spPr>
          <a:xfrm>
            <a:off x="9362056" y="3802557"/>
            <a:ext cx="1977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Customers who do not upgrade can continue to use the Cyren web filter engine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CE766A-8F4A-4D42-88B8-CBC5F4572DE1}"/>
              </a:ext>
            </a:extLst>
          </p:cNvPr>
          <p:cNvSpPr/>
          <p:nvPr/>
        </p:nvSpPr>
        <p:spPr>
          <a:xfrm>
            <a:off x="2673531" y="4319451"/>
            <a:ext cx="6409509" cy="12126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70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43E6D-28F2-4938-AA95-30E4A704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Forcepoint Categories to </a:t>
            </a:r>
            <a:r>
              <a:rPr lang="en-US" dirty="0" err="1"/>
              <a:t>Cyren</a:t>
            </a:r>
            <a:r>
              <a:rPr lang="en-US" dirty="0"/>
              <a:t>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CD081-8802-41DF-B308-27A10262A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upgrade to Forcepoint, categories that were selected in </a:t>
            </a:r>
            <a:r>
              <a:rPr lang="en-US" dirty="0" err="1"/>
              <a:t>Cyren</a:t>
            </a:r>
            <a:r>
              <a:rPr lang="en-US" dirty="0"/>
              <a:t> are mapped to the appropriate Forcepoint category</a:t>
            </a:r>
          </a:p>
          <a:p>
            <a:pPr lvl="1"/>
            <a:r>
              <a:rPr lang="en-US" dirty="0"/>
              <a:t>There are new Forcepoint categories which only work if the endpoint is updated to the latest software </a:t>
            </a:r>
          </a:p>
          <a:p>
            <a:pPr lvl="1"/>
            <a:r>
              <a:rPr lang="en-US" dirty="0"/>
              <a:t>Some Forcepoint categories were removed as we do not intercept URLs in HTTPS (only domains)</a:t>
            </a:r>
          </a:p>
          <a:p>
            <a:r>
              <a:rPr lang="en-US" dirty="0"/>
              <a:t>On the </a:t>
            </a:r>
            <a:r>
              <a:rPr lang="en-US" b="1" dirty="0"/>
              <a:t>Workstations and Servers &gt; Antivirus </a:t>
            </a:r>
            <a:r>
              <a:rPr lang="en-US" dirty="0"/>
              <a:t>page, some Forcepoint categories are associated with Web browsing antivirus and Phishing checks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1026D7-3AF9-49E6-8AB7-6B17A662C67B}"/>
              </a:ext>
            </a:extLst>
          </p:cNvPr>
          <p:cNvSpPr txBox="1"/>
          <p:nvPr/>
        </p:nvSpPr>
        <p:spPr>
          <a:xfrm>
            <a:off x="2420983" y="6091720"/>
            <a:ext cx="972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accent5"/>
                </a:solidFill>
              </a:rPr>
              <a:t>Supported in Adaptive Defense 360, Endpoint Protection Plus</a:t>
            </a:r>
          </a:p>
        </p:txBody>
      </p:sp>
    </p:spTree>
    <p:extLst>
      <p:ext uri="{BB962C8B-B14F-4D97-AF65-F5344CB8AC3E}">
        <p14:creationId xmlns:p14="http://schemas.microsoft.com/office/powerpoint/2010/main" val="2673243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A08A7-571F-49F3-AF21-87A275013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False Positives or Negatives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2E681-6025-4672-9C90-265C37543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False positives and false negatives can be reported for specific URLs through a Technical Support Forcepoint account</a:t>
            </a:r>
          </a:p>
          <a:p>
            <a:pPr lvl="1"/>
            <a:r>
              <a:rPr lang="en-US" dirty="0"/>
              <a:t>We do not send URLs automatically to Forcepoint when malware or phishing emails are detected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6AD117-8023-410F-9D0D-3E71544E23C9}"/>
              </a:ext>
            </a:extLst>
          </p:cNvPr>
          <p:cNvSpPr txBox="1"/>
          <p:nvPr/>
        </p:nvSpPr>
        <p:spPr>
          <a:xfrm>
            <a:off x="2420983" y="6091720"/>
            <a:ext cx="972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accent5"/>
                </a:solidFill>
              </a:rPr>
              <a:t>Supported in Adaptive Defense 360, Endpoint Protection Plus</a:t>
            </a:r>
          </a:p>
        </p:txBody>
      </p:sp>
    </p:spTree>
    <p:extLst>
      <p:ext uri="{BB962C8B-B14F-4D97-AF65-F5344CB8AC3E}">
        <p14:creationId xmlns:p14="http://schemas.microsoft.com/office/powerpoint/2010/main" val="4211493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43E6D-28F2-4938-AA95-30E4A704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Page Access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CD081-8802-41DF-B308-27A10262A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both Forcepoint and Cyren engines, you can add a custom message or turn off local alerts when Web Access Control blocks a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326304-1A9C-4B87-AA05-F19568C64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291" y="2148931"/>
            <a:ext cx="8431526" cy="38512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FD8DE2-8299-48E4-BA86-6556CAAEB008}"/>
              </a:ext>
            </a:extLst>
          </p:cNvPr>
          <p:cNvSpPr/>
          <p:nvPr/>
        </p:nvSpPr>
        <p:spPr>
          <a:xfrm>
            <a:off x="5421623" y="3905045"/>
            <a:ext cx="18604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This disables local alerts that appear when a user tries to go to a blocked HTTPs page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144DEB-37D3-4D92-BD47-32C1CBF688D1}"/>
              </a:ext>
            </a:extLst>
          </p:cNvPr>
          <p:cNvSpPr/>
          <p:nvPr/>
        </p:nvSpPr>
        <p:spPr>
          <a:xfrm>
            <a:off x="2751909" y="4241074"/>
            <a:ext cx="2542902" cy="3135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32330B-8478-4B1B-A8A7-CF2ED831E4E9}"/>
              </a:ext>
            </a:extLst>
          </p:cNvPr>
          <p:cNvSpPr txBox="1"/>
          <p:nvPr/>
        </p:nvSpPr>
        <p:spPr>
          <a:xfrm>
            <a:off x="2420983" y="6091720"/>
            <a:ext cx="972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accent5"/>
                </a:solidFill>
              </a:rPr>
              <a:t>Supported in Adaptive Defense 360, Endpoint Protection Plus</a:t>
            </a:r>
          </a:p>
        </p:txBody>
      </p:sp>
    </p:spTree>
    <p:extLst>
      <p:ext uri="{BB962C8B-B14F-4D97-AF65-F5344CB8AC3E}">
        <p14:creationId xmlns:p14="http://schemas.microsoft.com/office/powerpoint/2010/main" val="2335351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084DE-45D0-4E1D-8138-0B467339D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for Windows on ARM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90047-B09E-424A-8A1E-AF12C7CF5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Aether</a:t>
            </a:r>
            <a:r>
              <a:rPr lang="en-US" dirty="0"/>
              <a:t> products are now compatible with ARM-based versions of  Windows 10 (Pro and  Home) </a:t>
            </a:r>
          </a:p>
          <a:p>
            <a:pPr lvl="0"/>
            <a:r>
              <a:rPr lang="en-US" dirty="0"/>
              <a:t>In the web console, you can filter the new </a:t>
            </a:r>
            <a:r>
              <a:rPr lang="en-US" b="1" dirty="0"/>
              <a:t>Architecture</a:t>
            </a:r>
            <a:r>
              <a:rPr lang="en-US" dirty="0"/>
              <a:t> column for these values: X86, X64, ARM</a:t>
            </a:r>
          </a:p>
          <a:p>
            <a:r>
              <a:rPr lang="en-US" dirty="0"/>
              <a:t>A broad set of Linux distributions as well as the latest macOS (Big Sur) are already supported</a:t>
            </a:r>
          </a:p>
          <a:p>
            <a:pPr lvl="1"/>
            <a:r>
              <a:rPr lang="en-US" dirty="0"/>
              <a:t>Support for the macOS on ARM will be available in a future release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B59C27-29E9-4D3E-807B-CADEBDA15643}"/>
              </a:ext>
            </a:extLst>
          </p:cNvPr>
          <p:cNvSpPr txBox="1"/>
          <p:nvPr/>
        </p:nvSpPr>
        <p:spPr>
          <a:xfrm>
            <a:off x="7628709" y="6091720"/>
            <a:ext cx="451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accent5"/>
                </a:solidFill>
              </a:rPr>
              <a:t>Supported on all </a:t>
            </a:r>
            <a:r>
              <a:rPr lang="en-US" i="1" dirty="0" err="1">
                <a:solidFill>
                  <a:schemeClr val="accent5"/>
                </a:solidFill>
              </a:rPr>
              <a:t>Aether</a:t>
            </a:r>
            <a:r>
              <a:rPr lang="en-US" i="1" dirty="0">
                <a:solidFill>
                  <a:schemeClr val="accent5"/>
                </a:solidFill>
              </a:rPr>
              <a:t>-based products</a:t>
            </a:r>
          </a:p>
        </p:txBody>
      </p:sp>
    </p:spTree>
    <p:extLst>
      <p:ext uri="{BB962C8B-B14F-4D97-AF65-F5344CB8AC3E}">
        <p14:creationId xmlns:p14="http://schemas.microsoft.com/office/powerpoint/2010/main" val="816376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084DE-45D0-4E1D-8138-0B467339D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on ARM –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90047-B09E-424A-8A1E-AF12C7CF5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Only Microsoft and WatchGuard offer protection for Windows on ARM computers</a:t>
            </a:r>
          </a:p>
          <a:p>
            <a:pPr lvl="0"/>
            <a:r>
              <a:rPr lang="en-US" dirty="0"/>
              <a:t>With this release, all features work, with the exception of some Patch Management functionality and anti-exploit</a:t>
            </a:r>
          </a:p>
          <a:p>
            <a:r>
              <a:rPr lang="en-US" dirty="0"/>
              <a:t>Partial support for Patch Management</a:t>
            </a:r>
          </a:p>
          <a:p>
            <a:pPr lvl="1"/>
            <a:r>
              <a:rPr lang="en-US" dirty="0"/>
              <a:t>Operating system patches are not detected</a:t>
            </a:r>
          </a:p>
          <a:p>
            <a:pPr lvl="1"/>
            <a:r>
              <a:rPr lang="en-US" dirty="0"/>
              <a:t>Only 32-bit patches can be installed</a:t>
            </a:r>
          </a:p>
          <a:p>
            <a:pPr lvl="2"/>
            <a:r>
              <a:rPr lang="en-US" dirty="0"/>
              <a:t>For third-party applications, 32-bit and 64-bit patches are detected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B59C27-29E9-4D3E-807B-CADEBDA15643}"/>
              </a:ext>
            </a:extLst>
          </p:cNvPr>
          <p:cNvSpPr txBox="1"/>
          <p:nvPr/>
        </p:nvSpPr>
        <p:spPr>
          <a:xfrm>
            <a:off x="7628709" y="6091720"/>
            <a:ext cx="451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accent5"/>
                </a:solidFill>
              </a:rPr>
              <a:t>Supported on all </a:t>
            </a:r>
            <a:r>
              <a:rPr lang="en-US" i="1" dirty="0" err="1">
                <a:solidFill>
                  <a:schemeClr val="accent5"/>
                </a:solidFill>
              </a:rPr>
              <a:t>Aether</a:t>
            </a:r>
            <a:r>
              <a:rPr lang="en-US" i="1" dirty="0">
                <a:solidFill>
                  <a:schemeClr val="accent5"/>
                </a:solidFill>
              </a:rPr>
              <a:t>-based products</a:t>
            </a:r>
          </a:p>
        </p:txBody>
      </p:sp>
    </p:spTree>
    <p:extLst>
      <p:ext uri="{BB962C8B-B14F-4D97-AF65-F5344CB8AC3E}">
        <p14:creationId xmlns:p14="http://schemas.microsoft.com/office/powerpoint/2010/main" val="2131160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8C15E-8320-44B9-A4DE-B40E7DF26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Customized Warning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C4C86-1E8A-43DF-B872-D56376524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5880"/>
            <a:ext cx="7256693" cy="4754880"/>
          </a:xfrm>
        </p:spPr>
        <p:txBody>
          <a:bodyPr/>
          <a:lstStyle/>
          <a:p>
            <a:pPr lvl="0"/>
            <a:r>
              <a:rPr lang="en-US" dirty="0"/>
              <a:t>You can now specify warning text to display to the user when you isolate the user computer, and when Adaptive Defense 360 detects:</a:t>
            </a:r>
          </a:p>
          <a:p>
            <a:pPr lvl="1"/>
            <a:r>
              <a:rPr lang="en-US" dirty="0"/>
              <a:t>A threat with the antivirus engine on the user computer</a:t>
            </a:r>
          </a:p>
          <a:p>
            <a:pPr lvl="1"/>
            <a:r>
              <a:rPr lang="en-US" dirty="0"/>
              <a:t>A threat with the Advanced Protection Engine (Behavior Analysis, Anti-exploit, and Advanced Security Policies) on the user computer</a:t>
            </a:r>
          </a:p>
          <a:p>
            <a:pPr lvl="1"/>
            <a:r>
              <a:rPr lang="en-US" dirty="0"/>
              <a:t>An attack with the firewall on the user computer</a:t>
            </a:r>
          </a:p>
          <a:p>
            <a:pPr lvl="1"/>
            <a:r>
              <a:rPr lang="en-US" dirty="0"/>
              <a:t>A connected device on the user computer with Device Control</a:t>
            </a:r>
          </a:p>
          <a:p>
            <a:pPr lvl="1"/>
            <a:r>
              <a:rPr lang="en-US" dirty="0"/>
              <a:t>Execution of a locked program on the user computer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D3BB25-97BA-4F4F-B61C-C52C28621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930" y="1321633"/>
            <a:ext cx="3226592" cy="2480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10D25D-27AC-40EE-A864-C48FF1C68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419" y="3089606"/>
            <a:ext cx="2323157" cy="26592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F6FFE6-35A0-4168-97A5-01A388E03B5E}"/>
              </a:ext>
            </a:extLst>
          </p:cNvPr>
          <p:cNvSpPr txBox="1"/>
          <p:nvPr/>
        </p:nvSpPr>
        <p:spPr>
          <a:xfrm>
            <a:off x="7628709" y="6091720"/>
            <a:ext cx="451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accent5"/>
                </a:solidFill>
              </a:rPr>
              <a:t>Supported on all </a:t>
            </a:r>
            <a:r>
              <a:rPr lang="en-US" i="1" dirty="0" err="1">
                <a:solidFill>
                  <a:schemeClr val="accent5"/>
                </a:solidFill>
              </a:rPr>
              <a:t>Aether</a:t>
            </a:r>
            <a:r>
              <a:rPr lang="en-US" i="1" dirty="0">
                <a:solidFill>
                  <a:schemeClr val="accent5"/>
                </a:solidFill>
              </a:rPr>
              <a:t>-based products</a:t>
            </a:r>
          </a:p>
        </p:txBody>
      </p:sp>
    </p:spTree>
    <p:extLst>
      <p:ext uri="{BB962C8B-B14F-4D97-AF65-F5344CB8AC3E}">
        <p14:creationId xmlns:p14="http://schemas.microsoft.com/office/powerpoint/2010/main" val="2077269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34473-1974-47FD-90D2-F95A4CC6E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 of Removable Storage (USB)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287DC-2C1D-48C9-8363-9EEC0FC0F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440" y="1336840"/>
            <a:ext cx="10113264" cy="4754880"/>
          </a:xfrm>
        </p:spPr>
        <p:txBody>
          <a:bodyPr/>
          <a:lstStyle/>
          <a:p>
            <a:pPr lvl="0"/>
            <a:r>
              <a:rPr lang="en-US" dirty="0"/>
              <a:t>In the Full Encryption module, you can now enable encryption of USB devices with BitLocker, independent of the current computer encryption setting</a:t>
            </a:r>
          </a:p>
          <a:p>
            <a:pPr lvl="1"/>
            <a:r>
              <a:rPr lang="en-US" dirty="0"/>
              <a:t>The number of Full Encryption licenses required corresponds to the number of machines where disk encryption or USB encryption is enabled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79361B-61B7-4BDE-A81B-2B414986C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077" y="3247268"/>
            <a:ext cx="4925755" cy="244378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2596A8-BE75-49DA-9670-E8CB84D9FBB4}"/>
              </a:ext>
            </a:extLst>
          </p:cNvPr>
          <p:cNvSpPr/>
          <p:nvPr/>
        </p:nvSpPr>
        <p:spPr>
          <a:xfrm>
            <a:off x="2949375" y="4765252"/>
            <a:ext cx="2641425" cy="1879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74E441-5930-4B66-AAE0-2CDE697E79BA}"/>
              </a:ext>
            </a:extLst>
          </p:cNvPr>
          <p:cNvSpPr/>
          <p:nvPr/>
        </p:nvSpPr>
        <p:spPr>
          <a:xfrm>
            <a:off x="7044488" y="3245059"/>
            <a:ext cx="34754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If you want to use USB encryption for a computer or server, it must have BitLocker installed</a:t>
            </a:r>
          </a:p>
          <a:p>
            <a:endParaRPr lang="en-US" dirty="0">
              <a:solidFill>
                <a:schemeClr val="accent5"/>
              </a:solidFill>
            </a:endParaRPr>
          </a:p>
          <a:p>
            <a:r>
              <a:rPr lang="en-US" dirty="0">
                <a:solidFill>
                  <a:schemeClr val="accent5"/>
                </a:solidFill>
              </a:rPr>
              <a:t>BitLocker comes preinstalled on many operating systems, such as Windows 7 Ultimate and Enterprise, Windows 8.1 Pro and Enterprise, and Windows 10 Pro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637CED-C8C4-40E2-B00C-42BBDA1748F6}"/>
              </a:ext>
            </a:extLst>
          </p:cNvPr>
          <p:cNvSpPr txBox="1"/>
          <p:nvPr/>
        </p:nvSpPr>
        <p:spPr>
          <a:xfrm>
            <a:off x="7628709" y="6091720"/>
            <a:ext cx="451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accent5"/>
                </a:solidFill>
              </a:rPr>
              <a:t>Supported on all </a:t>
            </a:r>
            <a:r>
              <a:rPr lang="en-US" i="1" dirty="0" err="1">
                <a:solidFill>
                  <a:schemeClr val="accent5"/>
                </a:solidFill>
              </a:rPr>
              <a:t>Aether</a:t>
            </a:r>
            <a:r>
              <a:rPr lang="en-US" i="1" dirty="0">
                <a:solidFill>
                  <a:schemeClr val="accent5"/>
                </a:solidFill>
              </a:rPr>
              <a:t>-based products</a:t>
            </a:r>
          </a:p>
        </p:txBody>
      </p:sp>
    </p:spTree>
    <p:extLst>
      <p:ext uri="{BB962C8B-B14F-4D97-AF65-F5344CB8AC3E}">
        <p14:creationId xmlns:p14="http://schemas.microsoft.com/office/powerpoint/2010/main" val="330822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34473-1974-47FD-90D2-F95A4CC6E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Protected Encryption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287DC-2C1D-48C9-8363-9EEC0FC0F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After you enable encryption of USB devices, when the user inserts a USB device, the user is prompted to encrypt the device and enter a password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Do not remove the USB device during the encryption process</a:t>
            </a:r>
          </a:p>
          <a:p>
            <a:pPr lvl="0"/>
            <a:r>
              <a:rPr lang="en-US" dirty="0"/>
              <a:t>All used space in all partitions in the USB device are encrypted</a:t>
            </a:r>
          </a:p>
          <a:p>
            <a:pPr lvl="1"/>
            <a:r>
              <a:rPr lang="en-US" dirty="0"/>
              <a:t>All partitions are protected with the same password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4A5A8-4180-4FA5-8F15-7EEE61CB4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513" y="2347971"/>
            <a:ext cx="3471370" cy="1953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94DA5B-EB40-4AD6-962D-5CBFF5CB8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294" y="2347971"/>
            <a:ext cx="4027649" cy="21774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6F74D9-6F1D-4EC0-91ED-36B12081409A}"/>
              </a:ext>
            </a:extLst>
          </p:cNvPr>
          <p:cNvSpPr txBox="1"/>
          <p:nvPr/>
        </p:nvSpPr>
        <p:spPr>
          <a:xfrm>
            <a:off x="7628709" y="6091720"/>
            <a:ext cx="451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accent5"/>
                </a:solidFill>
              </a:rPr>
              <a:t>Supported on all </a:t>
            </a:r>
            <a:r>
              <a:rPr lang="en-US" i="1" dirty="0" err="1">
                <a:solidFill>
                  <a:schemeClr val="accent5"/>
                </a:solidFill>
              </a:rPr>
              <a:t>Aether</a:t>
            </a:r>
            <a:r>
              <a:rPr lang="en-US" i="1" dirty="0">
                <a:solidFill>
                  <a:schemeClr val="accent5"/>
                </a:solidFill>
              </a:rPr>
              <a:t>-based products</a:t>
            </a:r>
          </a:p>
        </p:txBody>
      </p:sp>
    </p:spTree>
    <p:extLst>
      <p:ext uri="{BB962C8B-B14F-4D97-AF65-F5344CB8AC3E}">
        <p14:creationId xmlns:p14="http://schemas.microsoft.com/office/powerpoint/2010/main" val="2072212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34473-1974-47FD-90D2-F95A4CC6E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287DC-2C1D-48C9-8363-9EEC0FC0F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If the user forgets the password, a unique recovery key is available for all partitions of the encrypted USB device</a:t>
            </a:r>
          </a:p>
          <a:p>
            <a:pPr lvl="1"/>
            <a:r>
              <a:rPr lang="en-US" dirty="0"/>
              <a:t>The recovery key is available from the Computer Details page for the device where the USB was encrypted</a:t>
            </a:r>
          </a:p>
          <a:p>
            <a:pPr lvl="1"/>
            <a:r>
              <a:rPr lang="en-US" dirty="0"/>
              <a:t>Recovery keys are never deleted</a:t>
            </a:r>
          </a:p>
          <a:p>
            <a:pPr lvl="1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C6EB41-7517-4FA8-BEA6-B631A66DA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266" y="3401352"/>
            <a:ext cx="6042031" cy="29017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1DD09A-9512-4CC1-9525-3F4F5BD3808A}"/>
              </a:ext>
            </a:extLst>
          </p:cNvPr>
          <p:cNvSpPr/>
          <p:nvPr/>
        </p:nvSpPr>
        <p:spPr>
          <a:xfrm>
            <a:off x="2961770" y="6061453"/>
            <a:ext cx="3142939" cy="2155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FB7BB4-057E-40D1-A749-EBD766FE4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479" y="4829389"/>
            <a:ext cx="2802631" cy="861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1F72A7-EF27-44DC-8CD5-5C55202A8970}"/>
              </a:ext>
            </a:extLst>
          </p:cNvPr>
          <p:cNvSpPr txBox="1"/>
          <p:nvPr/>
        </p:nvSpPr>
        <p:spPr>
          <a:xfrm>
            <a:off x="7628709" y="6091720"/>
            <a:ext cx="451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accent5"/>
                </a:solidFill>
              </a:rPr>
              <a:t>Supported on all </a:t>
            </a:r>
            <a:r>
              <a:rPr lang="en-US" i="1" dirty="0" err="1">
                <a:solidFill>
                  <a:schemeClr val="accent5"/>
                </a:solidFill>
              </a:rPr>
              <a:t>Aether</a:t>
            </a:r>
            <a:r>
              <a:rPr lang="en-US" i="1" dirty="0">
                <a:solidFill>
                  <a:schemeClr val="accent5"/>
                </a:solidFill>
              </a:rPr>
              <a:t>-based products</a:t>
            </a:r>
          </a:p>
        </p:txBody>
      </p:sp>
    </p:spTree>
    <p:extLst>
      <p:ext uri="{BB962C8B-B14F-4D97-AF65-F5344CB8AC3E}">
        <p14:creationId xmlns:p14="http://schemas.microsoft.com/office/powerpoint/2010/main" val="41204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Aether Updates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10000"/>
          </a:bodyPr>
          <a:lstStyle/>
          <a:p>
            <a:pPr marL="342900" indent="-342900">
              <a:buSzPct val="11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presentation describes updates to Aether products, including: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Adaptive Defense / Adaptive Defense 360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Endpoint Protection / Endpoint Protection Plus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Full Encryption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Data Control</a:t>
            </a:r>
          </a:p>
          <a:p>
            <a:pPr marL="342900" indent="-342900">
              <a:buSzPct val="11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presentation does not describe: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Changes before Aether 11 (December 2020)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Changes to Partner Center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Some small bug fixes</a:t>
            </a:r>
          </a:p>
          <a:p>
            <a:pPr marL="342900" indent="-342900">
              <a:buSzPct val="11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a complete list of enhancements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resolved issues, see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Adaptive Defense 360 Release Notes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812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34473-1974-47FD-90D2-F95A4CC6E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Enforce Encryption on USB Devices with Data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287DC-2C1D-48C9-8363-9EEC0FC0F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Data Control module, you can prevent writing to a USB device if it is not previously encrypted with Full Encryption or BitLocker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ED6DE8-E5DF-41CA-A9B2-85297BD40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584" y="2111257"/>
            <a:ext cx="8447314" cy="33569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51032F-D92D-48EA-8F03-D8C7E9609A68}"/>
              </a:ext>
            </a:extLst>
          </p:cNvPr>
          <p:cNvSpPr/>
          <p:nvPr/>
        </p:nvSpPr>
        <p:spPr>
          <a:xfrm>
            <a:off x="2690951" y="4580702"/>
            <a:ext cx="5259975" cy="4419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5A1266-F2E9-495B-A233-06382B170738}"/>
              </a:ext>
            </a:extLst>
          </p:cNvPr>
          <p:cNvSpPr txBox="1"/>
          <p:nvPr/>
        </p:nvSpPr>
        <p:spPr>
          <a:xfrm>
            <a:off x="7628709" y="6091720"/>
            <a:ext cx="451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accent5"/>
                </a:solidFill>
              </a:rPr>
              <a:t>Supported on all </a:t>
            </a:r>
            <a:r>
              <a:rPr lang="en-US" i="1" dirty="0" err="1">
                <a:solidFill>
                  <a:schemeClr val="accent5"/>
                </a:solidFill>
              </a:rPr>
              <a:t>Aether</a:t>
            </a:r>
            <a:r>
              <a:rPr lang="en-US" i="1" dirty="0">
                <a:solidFill>
                  <a:schemeClr val="accent5"/>
                </a:solidFill>
              </a:rPr>
              <a:t>-based products</a:t>
            </a:r>
          </a:p>
        </p:txBody>
      </p:sp>
    </p:spTree>
    <p:extLst>
      <p:ext uri="{BB962C8B-B14F-4D97-AF65-F5344CB8AC3E}">
        <p14:creationId xmlns:p14="http://schemas.microsoft.com/office/powerpoint/2010/main" val="2740264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9F466-2CF2-4195-99DD-DD266C84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Decryption of Removable Storage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539FD-E6BA-4E09-AD42-E6DD52377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USB devices are not automatically decrypted when USB decryption or Full Encryption is disabled, or the Adaptive Defense 360 license expires</a:t>
            </a:r>
          </a:p>
          <a:p>
            <a:r>
              <a:rPr lang="en-US" dirty="0"/>
              <a:t>Decrypt the USB device with the password in BitLocker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8FE6E4-6A01-47B8-88F3-25D2F9FCEA80}"/>
              </a:ext>
            </a:extLst>
          </p:cNvPr>
          <p:cNvSpPr txBox="1"/>
          <p:nvPr/>
        </p:nvSpPr>
        <p:spPr>
          <a:xfrm>
            <a:off x="7628709" y="6091720"/>
            <a:ext cx="451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accent5"/>
                </a:solidFill>
              </a:rPr>
              <a:t>Supported on all </a:t>
            </a:r>
            <a:r>
              <a:rPr lang="en-US" i="1" dirty="0" err="1">
                <a:solidFill>
                  <a:schemeClr val="accent5"/>
                </a:solidFill>
              </a:rPr>
              <a:t>Aether</a:t>
            </a:r>
            <a:r>
              <a:rPr lang="en-US" i="1" dirty="0">
                <a:solidFill>
                  <a:schemeClr val="accent5"/>
                </a:solidFill>
              </a:rPr>
              <a:t>-based products</a:t>
            </a:r>
          </a:p>
        </p:txBody>
      </p:sp>
    </p:spTree>
    <p:extLst>
      <p:ext uri="{BB962C8B-B14F-4D97-AF65-F5344CB8AC3E}">
        <p14:creationId xmlns:p14="http://schemas.microsoft.com/office/powerpoint/2010/main" val="3355062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5A43F-E06E-424D-BDEF-708A2AF65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Computer Protection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DB26F-8ACA-4B19-94F7-37421E0F1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On Windows computers, you can inform the web console of configuration changes made from the management computer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0" lvl="0" indent="0">
              <a:buNone/>
            </a:pP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When a protected computer does not have access to the network, it now uses a local cache of approved software to not block known files</a:t>
            </a:r>
          </a:p>
        </p:txBody>
      </p:sp>
      <p:pic>
        <p:nvPicPr>
          <p:cNvPr id="1026" name="Imagen 1" descr="772730e2-05c3-4e02-a1d6-8e755b078c82">
            <a:extLst>
              <a:ext uri="{FF2B5EF4-FFF2-40B4-BE49-F238E27FC236}">
                <a16:creationId xmlns:a16="http://schemas.microsoft.com/office/drawing/2014/main" id="{5FA7C6E9-A87F-4C23-A84E-D401D7EBA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43" y="2123604"/>
            <a:ext cx="6515527" cy="304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822025-DE15-42C5-9E98-D016B193F8D8}"/>
              </a:ext>
            </a:extLst>
          </p:cNvPr>
          <p:cNvSpPr/>
          <p:nvPr/>
        </p:nvSpPr>
        <p:spPr>
          <a:xfrm>
            <a:off x="2913999" y="3178277"/>
            <a:ext cx="3861269" cy="5014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09F43-8F6A-4470-820C-A19374EB040A}"/>
              </a:ext>
            </a:extLst>
          </p:cNvPr>
          <p:cNvSpPr txBox="1"/>
          <p:nvPr/>
        </p:nvSpPr>
        <p:spPr>
          <a:xfrm>
            <a:off x="7628709" y="6091720"/>
            <a:ext cx="451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accent5"/>
                </a:solidFill>
              </a:rPr>
              <a:t>Supported on all </a:t>
            </a:r>
            <a:r>
              <a:rPr lang="en-US" i="1" dirty="0" err="1">
                <a:solidFill>
                  <a:schemeClr val="accent5"/>
                </a:solidFill>
              </a:rPr>
              <a:t>Aether</a:t>
            </a:r>
            <a:r>
              <a:rPr lang="en-US" i="1" dirty="0">
                <a:solidFill>
                  <a:schemeClr val="accent5"/>
                </a:solidFill>
              </a:rPr>
              <a:t>-based products</a:t>
            </a:r>
          </a:p>
        </p:txBody>
      </p:sp>
    </p:spTree>
    <p:extLst>
      <p:ext uri="{BB962C8B-B14F-4D97-AF65-F5344CB8AC3E}">
        <p14:creationId xmlns:p14="http://schemas.microsoft.com/office/powerpoint/2010/main" val="332401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2EB9-14F0-4859-ABB4-6D45504CC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Comma Separate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24532-8D09-4155-9705-0E0DB5B9C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web consoles, you can now copy multiple, comma-separated values from a text box to the clipboard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E25FEB-4E73-4930-967D-C78DA877C86B}"/>
              </a:ext>
            </a:extLst>
          </p:cNvPr>
          <p:cNvSpPr txBox="1"/>
          <p:nvPr/>
        </p:nvSpPr>
        <p:spPr>
          <a:xfrm>
            <a:off x="7628709" y="6091720"/>
            <a:ext cx="451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accent5"/>
                </a:solidFill>
              </a:rPr>
              <a:t>Supported on all </a:t>
            </a:r>
            <a:r>
              <a:rPr lang="en-US" i="1" dirty="0" err="1">
                <a:solidFill>
                  <a:schemeClr val="accent5"/>
                </a:solidFill>
              </a:rPr>
              <a:t>Aether</a:t>
            </a:r>
            <a:r>
              <a:rPr lang="en-US" i="1" dirty="0">
                <a:solidFill>
                  <a:schemeClr val="accent5"/>
                </a:solidFill>
              </a:rPr>
              <a:t>-based products</a:t>
            </a:r>
          </a:p>
        </p:txBody>
      </p:sp>
    </p:spTree>
    <p:extLst>
      <p:ext uri="{BB962C8B-B14F-4D97-AF65-F5344CB8AC3E}">
        <p14:creationId xmlns:p14="http://schemas.microsoft.com/office/powerpoint/2010/main" val="731596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94D17-B37D-493D-88D1-6888DE46F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Help for Endpoint Protection &amp; Endpoint Protection Plus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BE40C-CC39-4EDE-BC57-E326251CF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improve readability, the online help for Endpoint Protection and Endpoint Protection Plus are now separate help systems</a:t>
            </a:r>
          </a:p>
          <a:p>
            <a:pPr lvl="1"/>
            <a:r>
              <a:rPr lang="en-US" u="sng" dirty="0">
                <a:hlinkClick r:id="rId2"/>
              </a:rPr>
              <a:t>https://www.pandasecurity.com/enterprise/downloads/docs/product/help/endpointprotection/v11/EN/index.htm</a:t>
            </a:r>
            <a:endParaRPr lang="en-US" dirty="0"/>
          </a:p>
          <a:p>
            <a:pPr lvl="1"/>
            <a:r>
              <a:rPr lang="en-US" sz="2200" u="sng" dirty="0">
                <a:hlinkClick r:id="rId3"/>
              </a:rPr>
              <a:t>https://www.pandasecurity.com/enterprise/downloads/docs/product/help/endpointprotectionplus/v11/EN/index.htm</a:t>
            </a:r>
            <a:endParaRPr lang="en-US" sz="22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5F9B44-FC50-4D36-B0B8-08E8C28EEFAD}"/>
              </a:ext>
            </a:extLst>
          </p:cNvPr>
          <p:cNvSpPr txBox="1"/>
          <p:nvPr/>
        </p:nvSpPr>
        <p:spPr>
          <a:xfrm>
            <a:off x="7628709" y="6091720"/>
            <a:ext cx="451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accent5"/>
                </a:solidFill>
              </a:rPr>
              <a:t>Supported on all </a:t>
            </a:r>
            <a:r>
              <a:rPr lang="en-US" i="1" dirty="0" err="1">
                <a:solidFill>
                  <a:schemeClr val="accent5"/>
                </a:solidFill>
              </a:rPr>
              <a:t>Aether</a:t>
            </a:r>
            <a:r>
              <a:rPr lang="en-US" i="1" dirty="0">
                <a:solidFill>
                  <a:schemeClr val="accent5"/>
                </a:solidFill>
              </a:rPr>
              <a:t>-based products</a:t>
            </a:r>
          </a:p>
        </p:txBody>
      </p:sp>
    </p:spTree>
    <p:extLst>
      <p:ext uri="{BB962C8B-B14F-4D97-AF65-F5344CB8AC3E}">
        <p14:creationId xmlns:p14="http://schemas.microsoft.com/office/powerpoint/2010/main" val="3199445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E2373-7151-40D4-8BBB-F215E656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Programs Allowed by the Administrator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AA116-48AD-41CE-B2A5-E1B61BDD3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</a:t>
            </a:r>
            <a:r>
              <a:rPr lang="en-US" b="1" dirty="0"/>
              <a:t>Programs allowed by the administrator </a:t>
            </a:r>
            <a:r>
              <a:rPr lang="en-US" dirty="0"/>
              <a:t>table and </a:t>
            </a:r>
            <a:r>
              <a:rPr lang="en-US" b="1" dirty="0"/>
              <a:t>History of programs allowed by the administrator </a:t>
            </a:r>
            <a:r>
              <a:rPr lang="en-US" dirty="0"/>
              <a:t>table, the Current classification column was renamed to </a:t>
            </a:r>
            <a:r>
              <a:rPr lang="en-US" b="1" dirty="0"/>
              <a:t>Classification</a:t>
            </a:r>
          </a:p>
          <a:p>
            <a:r>
              <a:rPr lang="en-US" dirty="0"/>
              <a:t>The column shows the last classification that was calculated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8407A1-8463-42EE-A239-A8C19BBBE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239" y="3004457"/>
            <a:ext cx="7628595" cy="2333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5F43A5-3F16-4A89-AFCD-2482409BB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26" y="4788025"/>
            <a:ext cx="7104289" cy="14664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4C2381-D846-4279-BDAD-3A79DEC64155}"/>
              </a:ext>
            </a:extLst>
          </p:cNvPr>
          <p:cNvSpPr/>
          <p:nvPr/>
        </p:nvSpPr>
        <p:spPr>
          <a:xfrm>
            <a:off x="4685211" y="4136571"/>
            <a:ext cx="731520" cy="2525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260AE0-CD12-416D-8BE0-FA32301AEE83}"/>
              </a:ext>
            </a:extLst>
          </p:cNvPr>
          <p:cNvSpPr/>
          <p:nvPr/>
        </p:nvSpPr>
        <p:spPr>
          <a:xfrm>
            <a:off x="3732123" y="5403180"/>
            <a:ext cx="731520" cy="2525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BBE5F1-B33D-41E4-878F-2C6512EAEB64}"/>
              </a:ext>
            </a:extLst>
          </p:cNvPr>
          <p:cNvSpPr txBox="1"/>
          <p:nvPr/>
        </p:nvSpPr>
        <p:spPr>
          <a:xfrm>
            <a:off x="7628709" y="6091720"/>
            <a:ext cx="451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accent5"/>
                </a:solidFill>
              </a:rPr>
              <a:t>Supported on all </a:t>
            </a:r>
            <a:r>
              <a:rPr lang="en-US" i="1" dirty="0" err="1">
                <a:solidFill>
                  <a:schemeClr val="accent5"/>
                </a:solidFill>
              </a:rPr>
              <a:t>Aether</a:t>
            </a:r>
            <a:r>
              <a:rPr lang="en-US" i="1" dirty="0">
                <a:solidFill>
                  <a:schemeClr val="accent5"/>
                </a:solidFill>
              </a:rPr>
              <a:t>-based products</a:t>
            </a:r>
          </a:p>
        </p:txBody>
      </p:sp>
    </p:spTree>
    <p:extLst>
      <p:ext uri="{BB962C8B-B14F-4D97-AF65-F5344CB8AC3E}">
        <p14:creationId xmlns:p14="http://schemas.microsoft.com/office/powerpoint/2010/main" val="82597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E026-9489-154F-AB01-129F890E1C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02990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B56A57-81C9-44AA-85E4-E47BAF33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Configure Authorized Software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025114B-0B19-4F28-B7F1-B8E31EE3E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/>
          </a:bodyPr>
          <a:lstStyle/>
          <a:p>
            <a:r>
              <a:rPr lang="en-US" sz="2400" dirty="0"/>
              <a:t>In advanced protection hardening and lock modes, Adaptive Defense 360 prevents the execution of unknown programs until classification is complete </a:t>
            </a:r>
          </a:p>
          <a:p>
            <a:pPr lvl="0"/>
            <a:r>
              <a:rPr lang="en-US" sz="2400" dirty="0"/>
              <a:t>Use the new Authorized Software permission to proactively prevent Adaptive Defense 360 from blocking unknown files such as:</a:t>
            </a:r>
          </a:p>
          <a:p>
            <a:pPr lvl="1"/>
            <a:r>
              <a:rPr lang="en-US" sz="2200" dirty="0"/>
              <a:t>Organization-specific software, software that generates new executables or libraries with different content and names, or software that downloads new libraries when using a specific feature</a:t>
            </a:r>
          </a:p>
          <a:p>
            <a:pPr lvl="0"/>
            <a:r>
              <a:rPr lang="en-US" sz="2400" dirty="0"/>
              <a:t>We recommend that you use the Authorized Software feature instead of file exclusions</a:t>
            </a:r>
          </a:p>
          <a:p>
            <a:pPr lvl="1"/>
            <a:r>
              <a:rPr lang="en-US" sz="2200" dirty="0"/>
              <a:t>Exclusions are not monitored and could potentially allow malware entry</a:t>
            </a:r>
          </a:p>
          <a:p>
            <a:pPr lvl="1"/>
            <a:r>
              <a:rPr lang="en-US" sz="2200" dirty="0"/>
              <a:t>Use exclusions to resolve performance or compatibility issues only</a:t>
            </a:r>
          </a:p>
          <a:p>
            <a:pPr lvl="0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DBE67-8CFC-4082-B983-A171E91E74DD}"/>
              </a:ext>
            </a:extLst>
          </p:cNvPr>
          <p:cNvSpPr txBox="1"/>
          <p:nvPr/>
        </p:nvSpPr>
        <p:spPr>
          <a:xfrm>
            <a:off x="2420983" y="6091720"/>
            <a:ext cx="972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accent5"/>
                </a:solidFill>
              </a:rPr>
              <a:t>Supported in Adaptive Defense 360, Adaptive Defense</a:t>
            </a:r>
          </a:p>
        </p:txBody>
      </p:sp>
    </p:spTree>
    <p:extLst>
      <p:ext uri="{BB962C8B-B14F-4D97-AF65-F5344CB8AC3E}">
        <p14:creationId xmlns:p14="http://schemas.microsoft.com/office/powerpoint/2010/main" val="2140004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B56A57-81C9-44AA-85E4-E47BAF33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Configure Authorized Software Permission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025114B-0B19-4F28-B7F1-B8E31EE3E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en-US" dirty="0"/>
              <a:t>Select the </a:t>
            </a:r>
            <a:r>
              <a:rPr lang="en-US" b="1" dirty="0"/>
              <a:t>Configure Authorized Software </a:t>
            </a:r>
            <a:r>
              <a:rPr lang="en-US" dirty="0"/>
              <a:t>permission to create, edit, delete, and assign authorized software configurations for Windows computers and servers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DBE67-8CFC-4082-B983-A171E91E74DD}"/>
              </a:ext>
            </a:extLst>
          </p:cNvPr>
          <p:cNvSpPr txBox="1"/>
          <p:nvPr/>
        </p:nvSpPr>
        <p:spPr>
          <a:xfrm>
            <a:off x="2420983" y="6091720"/>
            <a:ext cx="972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accent5"/>
                </a:solidFill>
              </a:rPr>
              <a:t>Supported in Adaptive Defense 360, Adaptive Defense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F74E36-9B8A-4BC1-BD6A-C7F4CAF2B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216" y="2448244"/>
            <a:ext cx="7923458" cy="36357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52C134-6919-45F3-91DB-55310806B18F}"/>
              </a:ext>
            </a:extLst>
          </p:cNvPr>
          <p:cNvSpPr/>
          <p:nvPr/>
        </p:nvSpPr>
        <p:spPr>
          <a:xfrm>
            <a:off x="2647406" y="4951981"/>
            <a:ext cx="940525" cy="1828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60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3C18-B514-4E49-96EB-121CACF46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Authorized Software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55ECA-6917-4EC3-85C9-4821388A6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the </a:t>
            </a:r>
            <a:r>
              <a:rPr lang="en-US" b="1" dirty="0"/>
              <a:t>View Authorized Software Settings</a:t>
            </a:r>
            <a:r>
              <a:rPr lang="en-US" dirty="0"/>
              <a:t> permission to view authorized software configurations for Windows computers and servers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A48E3-6056-46FB-A4CA-DACE168BA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166" y="2115784"/>
            <a:ext cx="8664923" cy="39759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3ECBFE-FBB9-409F-B327-129FA3251D79}"/>
              </a:ext>
            </a:extLst>
          </p:cNvPr>
          <p:cNvSpPr txBox="1"/>
          <p:nvPr/>
        </p:nvSpPr>
        <p:spPr>
          <a:xfrm>
            <a:off x="2420983" y="6091720"/>
            <a:ext cx="972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accent5"/>
                </a:solidFill>
              </a:rPr>
              <a:t>Supported in Adaptive Defense 360, Adaptive Defense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97EBC8-AB52-43DB-AC5D-8945DCCAA50D}"/>
              </a:ext>
            </a:extLst>
          </p:cNvPr>
          <p:cNvSpPr/>
          <p:nvPr/>
        </p:nvSpPr>
        <p:spPr>
          <a:xfrm>
            <a:off x="2786743" y="4981303"/>
            <a:ext cx="1036320" cy="2090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24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2D96186-3FC1-48B3-BA7E-8B60C3079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52" y="3019544"/>
            <a:ext cx="2409524" cy="34095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5B56A57-81C9-44AA-85E4-E47BAF33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Configure Authorized Software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025114B-0B19-4F28-B7F1-B8E31EE3E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en-US" dirty="0"/>
              <a:t>You can create and assign authorized software configurations for Windows computers and servers </a:t>
            </a:r>
          </a:p>
          <a:p>
            <a:pPr lvl="0"/>
            <a:r>
              <a:rPr lang="en-US" dirty="0"/>
              <a:t>Select which computers are affected and the files you do not want to block, based on these file properties:</a:t>
            </a:r>
          </a:p>
          <a:p>
            <a:pPr lvl="1"/>
            <a:r>
              <a:rPr lang="en-US" dirty="0"/>
              <a:t>MD5</a:t>
            </a:r>
          </a:p>
          <a:p>
            <a:pPr lvl="1"/>
            <a:r>
              <a:rPr lang="en-US" dirty="0"/>
              <a:t>Digital signature</a:t>
            </a:r>
          </a:p>
          <a:p>
            <a:pPr lvl="1"/>
            <a:r>
              <a:rPr lang="en-US" dirty="0"/>
              <a:t>Name </a:t>
            </a:r>
          </a:p>
          <a:p>
            <a:pPr lvl="1"/>
            <a:r>
              <a:rPr lang="en-US" dirty="0"/>
              <a:t>Route </a:t>
            </a:r>
          </a:p>
          <a:p>
            <a:pPr lvl="1"/>
            <a:r>
              <a:rPr lang="en-US" dirty="0"/>
              <a:t>Version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DBE67-8CFC-4082-B983-A171E91E74DD}"/>
              </a:ext>
            </a:extLst>
          </p:cNvPr>
          <p:cNvSpPr txBox="1"/>
          <p:nvPr/>
        </p:nvSpPr>
        <p:spPr>
          <a:xfrm>
            <a:off x="2420983" y="6091720"/>
            <a:ext cx="972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accent5"/>
                </a:solidFill>
              </a:rPr>
              <a:t>Supported in Adaptive Defense 360, Adaptive Defense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279C16-7A73-4282-879B-EEEC8DA21F0A}"/>
              </a:ext>
            </a:extLst>
          </p:cNvPr>
          <p:cNvSpPr/>
          <p:nvPr/>
        </p:nvSpPr>
        <p:spPr>
          <a:xfrm>
            <a:off x="4022762" y="6036158"/>
            <a:ext cx="2621883" cy="4428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751542-D9ED-40AA-ADFA-FB1EF117D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645" y="3019544"/>
            <a:ext cx="2120982" cy="27999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028B6F-322B-4FEC-A3B0-361B45221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366" y="3003988"/>
            <a:ext cx="2782711" cy="265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0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40692-CC95-4BC5-8F4B-58C9A73B0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Exclude Exploit Detection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58D09-13F3-480B-AEDB-0E8A72791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exclude detections for an exploitation technique in a specific program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A84C55-C39E-4DFA-A08A-248137F12B1C}"/>
              </a:ext>
            </a:extLst>
          </p:cNvPr>
          <p:cNvSpPr txBox="1"/>
          <p:nvPr/>
        </p:nvSpPr>
        <p:spPr>
          <a:xfrm>
            <a:off x="2420983" y="6091720"/>
            <a:ext cx="972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accent5"/>
                </a:solidFill>
              </a:rPr>
              <a:t>Supported in Adaptive Defense 360, Adaptive Defense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B59184-4A0E-48DE-9157-50CEE644F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748" y="2087880"/>
            <a:ext cx="7355668" cy="33636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C70F7C-416F-4184-A75E-3ECEB3A842B6}"/>
              </a:ext>
            </a:extLst>
          </p:cNvPr>
          <p:cNvSpPr/>
          <p:nvPr/>
        </p:nvSpPr>
        <p:spPr>
          <a:xfrm>
            <a:off x="679268" y="2911705"/>
            <a:ext cx="2063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en-US" dirty="0">
                <a:solidFill>
                  <a:schemeClr val="accent5"/>
                </a:solidFill>
              </a:rPr>
              <a:t>You can include an exploitation technique at any 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20B613-ED9C-4A24-9FB2-BDD3262676CF}"/>
              </a:ext>
            </a:extLst>
          </p:cNvPr>
          <p:cNvSpPr/>
          <p:nvPr/>
        </p:nvSpPr>
        <p:spPr>
          <a:xfrm>
            <a:off x="5817326" y="2906486"/>
            <a:ext cx="1375954" cy="5246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72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40692-CC95-4BC5-8F4B-58C9A73B0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Exploit Detection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58D09-13F3-480B-AEDB-0E8A72791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 </a:t>
            </a:r>
            <a:r>
              <a:rPr lang="en-US" b="1" dirty="0"/>
              <a:t>Status</a:t>
            </a:r>
            <a:r>
              <a:rPr lang="en-US" dirty="0"/>
              <a:t> page, the </a:t>
            </a:r>
            <a:r>
              <a:rPr lang="en-US" b="1" dirty="0"/>
              <a:t>Programs allowed by administrator </a:t>
            </a:r>
            <a:r>
              <a:rPr lang="en-US" dirty="0"/>
              <a:t>tile and table list exploitation techniques</a:t>
            </a:r>
          </a:p>
          <a:p>
            <a:r>
              <a:rPr lang="en-US" dirty="0"/>
              <a:t>The </a:t>
            </a:r>
            <a:r>
              <a:rPr lang="en-US" b="1" dirty="0"/>
              <a:t>Exploit activity </a:t>
            </a:r>
            <a:r>
              <a:rPr lang="en-US" dirty="0"/>
              <a:t>table and details of individual exploits now include the exploitation technique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A84C55-C39E-4DFA-A08A-248137F12B1C}"/>
              </a:ext>
            </a:extLst>
          </p:cNvPr>
          <p:cNvSpPr txBox="1"/>
          <p:nvPr/>
        </p:nvSpPr>
        <p:spPr>
          <a:xfrm>
            <a:off x="2420983" y="6091720"/>
            <a:ext cx="972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accent5"/>
                </a:solidFill>
              </a:rPr>
              <a:t>Supported in Adaptive Defense 360, Adaptive Defense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D2B47F-06CA-4661-90B2-6097022F8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312" y="3074126"/>
            <a:ext cx="7661529" cy="27693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1CCA05-3070-4750-AF18-8EE11570B120}"/>
              </a:ext>
            </a:extLst>
          </p:cNvPr>
          <p:cNvSpPr/>
          <p:nvPr/>
        </p:nvSpPr>
        <p:spPr>
          <a:xfrm>
            <a:off x="5408091" y="3668484"/>
            <a:ext cx="713394" cy="200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86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40692-CC95-4BC5-8F4B-58C9A73B0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of Exploit Actions Executed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58D09-13F3-480B-AEDB-0E8A72791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an exploit to view forensic information</a:t>
            </a:r>
          </a:p>
          <a:p>
            <a:r>
              <a:rPr lang="en-US" dirty="0"/>
              <a:t>Select </a:t>
            </a:r>
            <a:r>
              <a:rPr lang="en-US" b="1" dirty="0"/>
              <a:t>View Activity Graph </a:t>
            </a:r>
            <a:r>
              <a:rPr lang="en-US" dirty="0"/>
              <a:t>to see the actions executed by the exploit in hierarchical format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A84C55-C39E-4DFA-A08A-248137F12B1C}"/>
              </a:ext>
            </a:extLst>
          </p:cNvPr>
          <p:cNvSpPr txBox="1"/>
          <p:nvPr/>
        </p:nvSpPr>
        <p:spPr>
          <a:xfrm>
            <a:off x="2420983" y="6091720"/>
            <a:ext cx="972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accent5"/>
                </a:solidFill>
              </a:rPr>
              <a:t>Supported in Adaptive Defense 360, Adaptive Defense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5FB411-9FAC-43E6-A60B-86443BAED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751" y="2799352"/>
            <a:ext cx="7217214" cy="273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81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FF0000"/>
      </a:hlink>
      <a:folHlink>
        <a:srgbClr val="BB0000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wg_pt-p_training_template_dark.potx" id="{2E5EB4EA-6874-4689-8D51-BDDF990AD4E8}" vid="{3E4E39B3-87A3-4AFE-8A27-3AF1A4CDE5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wg_pt-p_training_template_dark</Template>
  <TotalTime>2130</TotalTime>
  <Words>1371</Words>
  <Application>Microsoft Office PowerPoint</Application>
  <PresentationFormat>Widescreen</PresentationFormat>
  <Paragraphs>159</Paragraphs>
  <Slides>26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Geneva</vt:lpstr>
      <vt:lpstr>Arial</vt:lpstr>
      <vt:lpstr>Calibri</vt:lpstr>
      <vt:lpstr>Calibri Light</vt:lpstr>
      <vt:lpstr>Courier New</vt:lpstr>
      <vt:lpstr>Wingdings</vt:lpstr>
      <vt:lpstr>Celestial</vt:lpstr>
      <vt:lpstr>What’s new in aether 11</vt:lpstr>
      <vt:lpstr>Aether Updates</vt:lpstr>
      <vt:lpstr>Configure Authorized Software</vt:lpstr>
      <vt:lpstr>Configure Authorized Software Permission</vt:lpstr>
      <vt:lpstr>View Authorized Software Settings</vt:lpstr>
      <vt:lpstr>Configure Authorized Software</vt:lpstr>
      <vt:lpstr>Exclude Exploit Detection Techniques</vt:lpstr>
      <vt:lpstr>View Exploit Detection Techniques</vt:lpstr>
      <vt:lpstr>Graph of Exploit Actions Executed</vt:lpstr>
      <vt:lpstr>New URL Filtering from Forcepoint</vt:lpstr>
      <vt:lpstr>Map Forcepoint Categories to Cyren Categories</vt:lpstr>
      <vt:lpstr>Report False Positives or Negatives</vt:lpstr>
      <vt:lpstr>Web Page Access Control</vt:lpstr>
      <vt:lpstr>Support for Windows on ARM Computers</vt:lpstr>
      <vt:lpstr>Windows on ARM – Limitations</vt:lpstr>
      <vt:lpstr>Customized Warning Messages</vt:lpstr>
      <vt:lpstr>Encryption of Removable Storage (USB) Devices</vt:lpstr>
      <vt:lpstr>Password Protected Encryption</vt:lpstr>
      <vt:lpstr>Recovery Key</vt:lpstr>
      <vt:lpstr>Enforce Encryption on USB Devices with Data Control</vt:lpstr>
      <vt:lpstr>Decryption of Removable Storage Devices</vt:lpstr>
      <vt:lpstr>Improved Computer Protection </vt:lpstr>
      <vt:lpstr>Copy Comma Separate Values</vt:lpstr>
      <vt:lpstr>Separate Help for Endpoint Protection &amp; Endpoint Protection Plus</vt:lpstr>
      <vt:lpstr>Programs Allowed by the Administrator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Aether 11</dc:title>
  <dc:creator>Nicole Santos</dc:creator>
  <cp:lastModifiedBy>Laura Adams</cp:lastModifiedBy>
  <cp:revision>114</cp:revision>
  <dcterms:created xsi:type="dcterms:W3CDTF">2020-11-10T21:35:49Z</dcterms:created>
  <dcterms:modified xsi:type="dcterms:W3CDTF">2021-07-08T20:45:10Z</dcterms:modified>
</cp:coreProperties>
</file>