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0"/>
  </p:notesMasterIdLst>
  <p:handoutMasterIdLst>
    <p:handoutMasterId r:id="rId81"/>
  </p:handoutMasterIdLst>
  <p:sldIdLst>
    <p:sldId id="426" r:id="rId2"/>
    <p:sldId id="603" r:id="rId3"/>
    <p:sldId id="699" r:id="rId4"/>
    <p:sldId id="604" r:id="rId5"/>
    <p:sldId id="682" r:id="rId6"/>
    <p:sldId id="683" r:id="rId7"/>
    <p:sldId id="684" r:id="rId8"/>
    <p:sldId id="685" r:id="rId9"/>
    <p:sldId id="686" r:id="rId10"/>
    <p:sldId id="690" r:id="rId11"/>
    <p:sldId id="694" r:id="rId12"/>
    <p:sldId id="695" r:id="rId13"/>
    <p:sldId id="693" r:id="rId14"/>
    <p:sldId id="691" r:id="rId15"/>
    <p:sldId id="692" r:id="rId16"/>
    <p:sldId id="642" r:id="rId17"/>
    <p:sldId id="631" r:id="rId18"/>
    <p:sldId id="665" r:id="rId19"/>
    <p:sldId id="632" r:id="rId20"/>
    <p:sldId id="643" r:id="rId21"/>
    <p:sldId id="644" r:id="rId22"/>
    <p:sldId id="645" r:id="rId23"/>
    <p:sldId id="646" r:id="rId24"/>
    <p:sldId id="647" r:id="rId25"/>
    <p:sldId id="655" r:id="rId26"/>
    <p:sldId id="656" r:id="rId27"/>
    <p:sldId id="657" r:id="rId28"/>
    <p:sldId id="658" r:id="rId29"/>
    <p:sldId id="659" r:id="rId30"/>
    <p:sldId id="660" r:id="rId31"/>
    <p:sldId id="661" r:id="rId32"/>
    <p:sldId id="626" r:id="rId33"/>
    <p:sldId id="662" r:id="rId34"/>
    <p:sldId id="627" r:id="rId35"/>
    <p:sldId id="663" r:id="rId36"/>
    <p:sldId id="664" r:id="rId37"/>
    <p:sldId id="666" r:id="rId38"/>
    <p:sldId id="667" r:id="rId39"/>
    <p:sldId id="670" r:id="rId40"/>
    <p:sldId id="648" r:id="rId41"/>
    <p:sldId id="697" r:id="rId42"/>
    <p:sldId id="650" r:id="rId43"/>
    <p:sldId id="671" r:id="rId44"/>
    <p:sldId id="672" r:id="rId45"/>
    <p:sldId id="673" r:id="rId46"/>
    <p:sldId id="700" r:id="rId47"/>
    <p:sldId id="668" r:id="rId48"/>
    <p:sldId id="669" r:id="rId49"/>
    <p:sldId id="698" r:id="rId50"/>
    <p:sldId id="652" r:id="rId51"/>
    <p:sldId id="653" r:id="rId52"/>
    <p:sldId id="674" r:id="rId53"/>
    <p:sldId id="675" r:id="rId54"/>
    <p:sldId id="676" r:id="rId55"/>
    <p:sldId id="677" r:id="rId56"/>
    <p:sldId id="678" r:id="rId57"/>
    <p:sldId id="622" r:id="rId58"/>
    <p:sldId id="623" r:id="rId59"/>
    <p:sldId id="624" r:id="rId60"/>
    <p:sldId id="625" r:id="rId61"/>
    <p:sldId id="628" r:id="rId62"/>
    <p:sldId id="633" r:id="rId63"/>
    <p:sldId id="634" r:id="rId64"/>
    <p:sldId id="637" r:id="rId65"/>
    <p:sldId id="636" r:id="rId66"/>
    <p:sldId id="629" r:id="rId67"/>
    <p:sldId id="630" r:id="rId68"/>
    <p:sldId id="640" r:id="rId69"/>
    <p:sldId id="641" r:id="rId70"/>
    <p:sldId id="681" r:id="rId71"/>
    <p:sldId id="679" r:id="rId72"/>
    <p:sldId id="638" r:id="rId73"/>
    <p:sldId id="639" r:id="rId74"/>
    <p:sldId id="611" r:id="rId75"/>
    <p:sldId id="621" r:id="rId76"/>
    <p:sldId id="696" r:id="rId77"/>
    <p:sldId id="680" r:id="rId78"/>
    <p:sldId id="580"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ZzMdgYp/F4T2jZVsr4Ixg==" hashData="Tb88FfIKxCoMhCVcq/0Cgby3BUhjt+NSNyC3yKgakYSvgYv477ZsVwhHZJGDtNP+CDqVAZ9Rcslv8Np+a35BeQ=="/>
  <p:extLst>
    <p:ext uri="{521415D9-36F7-43E2-AB2F-B90AF26B5E84}">
      <p14:sectionLst xmlns:p14="http://schemas.microsoft.com/office/powerpoint/2010/main">
        <p14:section name="Slides" id="{79F57155-9628-40D1-A0C5-BE957F0FBF17}">
          <p14:sldIdLst>
            <p14:sldId id="426"/>
            <p14:sldId id="603"/>
            <p14:sldId id="699"/>
            <p14:sldId id="604"/>
            <p14:sldId id="682"/>
            <p14:sldId id="683"/>
            <p14:sldId id="684"/>
            <p14:sldId id="685"/>
            <p14:sldId id="686"/>
            <p14:sldId id="690"/>
            <p14:sldId id="694"/>
            <p14:sldId id="695"/>
            <p14:sldId id="693"/>
            <p14:sldId id="691"/>
            <p14:sldId id="692"/>
            <p14:sldId id="642"/>
            <p14:sldId id="631"/>
            <p14:sldId id="665"/>
            <p14:sldId id="632"/>
            <p14:sldId id="643"/>
            <p14:sldId id="644"/>
            <p14:sldId id="645"/>
            <p14:sldId id="646"/>
            <p14:sldId id="647"/>
            <p14:sldId id="655"/>
            <p14:sldId id="656"/>
            <p14:sldId id="657"/>
            <p14:sldId id="658"/>
            <p14:sldId id="659"/>
            <p14:sldId id="660"/>
            <p14:sldId id="661"/>
            <p14:sldId id="626"/>
            <p14:sldId id="662"/>
            <p14:sldId id="627"/>
            <p14:sldId id="663"/>
            <p14:sldId id="664"/>
            <p14:sldId id="666"/>
            <p14:sldId id="667"/>
            <p14:sldId id="670"/>
            <p14:sldId id="648"/>
            <p14:sldId id="697"/>
            <p14:sldId id="650"/>
            <p14:sldId id="671"/>
            <p14:sldId id="672"/>
            <p14:sldId id="673"/>
            <p14:sldId id="700"/>
            <p14:sldId id="668"/>
            <p14:sldId id="669"/>
            <p14:sldId id="698"/>
            <p14:sldId id="652"/>
            <p14:sldId id="653"/>
            <p14:sldId id="674"/>
            <p14:sldId id="675"/>
            <p14:sldId id="676"/>
            <p14:sldId id="677"/>
            <p14:sldId id="678"/>
            <p14:sldId id="622"/>
            <p14:sldId id="623"/>
            <p14:sldId id="624"/>
            <p14:sldId id="625"/>
            <p14:sldId id="628"/>
            <p14:sldId id="633"/>
            <p14:sldId id="634"/>
            <p14:sldId id="637"/>
            <p14:sldId id="636"/>
            <p14:sldId id="629"/>
            <p14:sldId id="630"/>
            <p14:sldId id="640"/>
            <p14:sldId id="641"/>
            <p14:sldId id="681"/>
            <p14:sldId id="679"/>
            <p14:sldId id="638"/>
            <p14:sldId id="639"/>
            <p14:sldId id="611"/>
            <p14:sldId id="621"/>
            <p14:sldId id="696"/>
            <p14:sldId id="680"/>
            <p14:sldId id="5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CAC"/>
    <a:srgbClr val="660700"/>
    <a:srgbClr val="991000"/>
    <a:srgbClr val="2BBED8"/>
    <a:srgbClr val="000000"/>
    <a:srgbClr val="330200"/>
    <a:srgbClr val="B32317"/>
    <a:srgbClr val="00467F"/>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440" autoAdjust="0"/>
  </p:normalViewPr>
  <p:slideViewPr>
    <p:cSldViewPr snapToGrid="0" snapToObjects="1">
      <p:cViewPr varScale="1">
        <p:scale>
          <a:sx n="61" d="100"/>
          <a:sy n="61" d="100"/>
        </p:scale>
        <p:origin x="776" y="48"/>
      </p:cViewPr>
      <p:guideLst/>
    </p:cSldViewPr>
  </p:slideViewPr>
  <p:outlineViewPr>
    <p:cViewPr>
      <p:scale>
        <a:sx n="33" d="100"/>
        <a:sy n="33" d="100"/>
      </p:scale>
      <p:origin x="0" y="-5388"/>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0" d="100"/>
          <a:sy n="120" d="100"/>
        </p:scale>
        <p:origin x="4962" y="12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3F21BB-421D-412B-87C5-D2101A386A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B95685B-FADA-4113-BD66-64E0B5685E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9333AC-B101-4B7D-8E50-F5FE5CA71A2D}" type="datetimeFigureOut">
              <a:rPr lang="en-US" smtClean="0"/>
              <a:t>1/5/2023</a:t>
            </a:fld>
            <a:endParaRPr lang="en-US" dirty="0"/>
          </a:p>
        </p:txBody>
      </p:sp>
      <p:sp>
        <p:nvSpPr>
          <p:cNvPr id="4" name="Footer Placeholder 3">
            <a:extLst>
              <a:ext uri="{FF2B5EF4-FFF2-40B4-BE49-F238E27FC236}">
                <a16:creationId xmlns:a16="http://schemas.microsoft.com/office/drawing/2014/main" id="{80D3EC46-9BF6-41C9-8A3C-F168BD0F4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C146C9-A2EC-4890-8236-7C33D7947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CD9356-61ED-4170-BD63-8EA893F9F959}" type="slidenum">
              <a:rPr lang="en-US" smtClean="0"/>
              <a:t>‹#›</a:t>
            </a:fld>
            <a:endParaRPr lang="en-US" dirty="0"/>
          </a:p>
        </p:txBody>
      </p:sp>
    </p:spTree>
    <p:extLst>
      <p:ext uri="{BB962C8B-B14F-4D97-AF65-F5344CB8AC3E}">
        <p14:creationId xmlns:p14="http://schemas.microsoft.com/office/powerpoint/2010/main" val="4289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4087-17AE-CF43-A0BD-ECFDB94F5A80}" type="datetimeFigureOut">
              <a:rPr lang="en-US" smtClean="0"/>
              <a:t>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8E81-FCE8-D94A-B114-51B06508A517}" type="slidenum">
              <a:rPr lang="en-US" smtClean="0"/>
              <a:t>‹#›</a:t>
            </a:fld>
            <a:endParaRPr lang="en-US" dirty="0"/>
          </a:p>
        </p:txBody>
      </p:sp>
    </p:spTree>
    <p:extLst>
      <p:ext uri="{BB962C8B-B14F-4D97-AF65-F5344CB8AC3E}">
        <p14:creationId xmlns:p14="http://schemas.microsoft.com/office/powerpoint/2010/main" val="368209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o Not Record">
    <p:bg>
      <p:bgPr shadeToTitle="1">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36B35D-55EA-45D4-A314-0BB692543F73}"/>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5084404" y="2183425"/>
            <a:ext cx="6800051" cy="1569660"/>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084404" y="4052387"/>
            <a:ext cx="6800051" cy="587277"/>
          </a:xfrm>
        </p:spPr>
        <p:txBody>
          <a:bodyPr wrap="square" anchor="t">
            <a:spAutoFit/>
          </a:bodyPr>
          <a:lstStyle>
            <a:lvl1pPr marL="0" indent="0" algn="ctr">
              <a:buNone/>
              <a:defRPr sz="2400" cap="all">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2022 WatchGuard Technologies, Inc. All Rights Reserved</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B5C4FB-9D3F-584A-AA3B-3B8C245BD737}"/>
              </a:ext>
            </a:extLst>
          </p:cNvPr>
          <p:cNvSpPr>
            <a:spLocks noGrp="1"/>
          </p:cNvSpPr>
          <p:nvPr>
            <p:ph type="title"/>
          </p:nvPr>
        </p:nvSpPr>
        <p:spPr>
          <a:xfrm>
            <a:off x="465993" y="1130968"/>
            <a:ext cx="2323738" cy="4499810"/>
          </a:xfrm>
        </p:spPr>
        <p:txBody>
          <a:bodyPr wrap="square" anchor="ctr">
            <a:noAutofit/>
          </a:bodyPr>
          <a:lstStyle>
            <a:lvl1pPr algn="r">
              <a:defRPr sz="20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5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7D3E85FA-4F25-4E0C-8477-612E8CFB3C4B}"/>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9494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iner Two Boxe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FD0C14A-76CA-4266-9D5E-1116868ED614}"/>
              </a:ext>
            </a:extLst>
          </p:cNvPr>
          <p:cNvSpPr>
            <a:spLocks noGrp="1"/>
          </p:cNvSpPr>
          <p:nvPr>
            <p:ph idx="1"/>
          </p:nvPr>
        </p:nvSpPr>
        <p:spPr>
          <a:xfrm>
            <a:off x="1038726" y="1604433"/>
            <a:ext cx="4958037" cy="4459477"/>
          </a:xfrm>
        </p:spPr>
        <p:txBody>
          <a:bodyPr wrap="square" anchor="t">
            <a:noAutofit/>
          </a:bodyPr>
          <a:lstStyle>
            <a:lvl1pPr marL="342900" indent="-342900">
              <a:lnSpc>
                <a:spcPct val="15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3" name="Content Placeholder 2">
            <a:extLst>
              <a:ext uri="{FF2B5EF4-FFF2-40B4-BE49-F238E27FC236}">
                <a16:creationId xmlns:a16="http://schemas.microsoft.com/office/drawing/2014/main" id="{E0F8502F-42A8-43DB-9CF1-4683D5D788FE}"/>
              </a:ext>
            </a:extLst>
          </p:cNvPr>
          <p:cNvSpPr>
            <a:spLocks noGrp="1"/>
          </p:cNvSpPr>
          <p:nvPr>
            <p:ph sz="quarter" idx="11"/>
          </p:nvPr>
        </p:nvSpPr>
        <p:spPr>
          <a:xfrm>
            <a:off x="6195793" y="1616670"/>
            <a:ext cx="4957481" cy="4447196"/>
          </a:xfrm>
        </p:spPr>
        <p:txBody>
          <a:bodyPr anchor="t"/>
          <a:lstStyle>
            <a:lvl1pPr>
              <a:buSzPct val="100000"/>
              <a:defRPr/>
            </a:lvl1pPr>
            <a:lvl2pPr marL="742950" indent="-285750">
              <a:buSzPct val="100000"/>
              <a:buFont typeface="Wingdings" panose="05000000000000000000" pitchFamily="2" charset="2"/>
              <a:buChar char=" "/>
              <a:defRPr/>
            </a:lvl2pPr>
            <a:lvl3pPr marL="1200150" indent="-285750">
              <a:buSzPct val="100000"/>
              <a:buFont typeface="Wingdings" panose="05000000000000000000" pitchFamily="2" charset="2"/>
              <a:buChar char=" "/>
              <a:defRPr/>
            </a:lvl3pPr>
            <a:lvl4pPr marL="1543050" indent="-171450">
              <a:buSzPct val="100000"/>
              <a:buFont typeface="Wingdings" panose="05000000000000000000" pitchFamily="2" charset="2"/>
              <a:buChar char=" "/>
              <a:defRPr/>
            </a:lvl4pPr>
            <a:lvl5pPr marL="2000250" indent="-171450">
              <a:buSzPct val="100000"/>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0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iner 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3" name="Media Placeholder 2">
            <a:extLst>
              <a:ext uri="{FF2B5EF4-FFF2-40B4-BE49-F238E27FC236}">
                <a16:creationId xmlns:a16="http://schemas.microsoft.com/office/drawing/2014/main" id="{B0FBA1EE-E052-45D3-9002-DD803E4E72F7}"/>
              </a:ext>
            </a:extLst>
          </p:cNvPr>
          <p:cNvSpPr>
            <a:spLocks noGrp="1"/>
          </p:cNvSpPr>
          <p:nvPr>
            <p:ph type="media" sz="quarter" idx="10"/>
          </p:nvPr>
        </p:nvSpPr>
        <p:spPr>
          <a:xfrm>
            <a:off x="810768" y="457200"/>
            <a:ext cx="10570464" cy="5943600"/>
          </a:xfrm>
          <a:ln w="12700">
            <a:solidFill>
              <a:schemeClr val="accent4"/>
            </a:solidFill>
          </a:ln>
        </p:spPr>
        <p:txBody>
          <a:bodyPr/>
          <a:lstStyle/>
          <a:p>
            <a:r>
              <a:rPr lang="en-US" dirty="0"/>
              <a:t>Click icon to add media</a:t>
            </a:r>
          </a:p>
        </p:txBody>
      </p:sp>
    </p:spTree>
    <p:extLst>
      <p:ext uri="{BB962C8B-B14F-4D97-AF65-F5344CB8AC3E}">
        <p14:creationId xmlns:p14="http://schemas.microsoft.com/office/powerpoint/2010/main" val="212094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iner 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0284299A-B8C0-45EA-B88B-2CE2DED5F350}"/>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6199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Text Placeholder 4">
            <a:extLst>
              <a:ext uri="{FF2B5EF4-FFF2-40B4-BE49-F238E27FC236}">
                <a16:creationId xmlns:a16="http://schemas.microsoft.com/office/drawing/2014/main" id="{45DC3424-3CE8-4041-B3B7-E0521DD92CE9}"/>
              </a:ext>
            </a:extLst>
          </p:cNvPr>
          <p:cNvSpPr>
            <a:spLocks noGrp="1"/>
          </p:cNvSpPr>
          <p:nvPr>
            <p:ph type="body" sz="quarter" idx="3"/>
          </p:nvPr>
        </p:nvSpPr>
        <p:spPr>
          <a:xfrm>
            <a:off x="6096000"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a:extLst>
              <a:ext uri="{FF2B5EF4-FFF2-40B4-BE49-F238E27FC236}">
                <a16:creationId xmlns:a16="http://schemas.microsoft.com/office/drawing/2014/main" id="{11683DE0-907D-0640-9FCB-BECF909B27B8}"/>
              </a:ext>
            </a:extLst>
          </p:cNvPr>
          <p:cNvSpPr>
            <a:spLocks noGrp="1"/>
          </p:cNvSpPr>
          <p:nvPr>
            <p:ph idx="11"/>
          </p:nvPr>
        </p:nvSpPr>
        <p:spPr>
          <a:xfrm>
            <a:off x="6096000"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A5E3B149-852B-BB46-B224-959929010A31}"/>
              </a:ext>
            </a:extLst>
          </p:cNvPr>
          <p:cNvSpPr>
            <a:spLocks noGrp="1"/>
          </p:cNvSpPr>
          <p:nvPr>
            <p:ph type="body" sz="quarter" idx="12"/>
          </p:nvPr>
        </p:nvSpPr>
        <p:spPr>
          <a:xfrm>
            <a:off x="1173124"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B05071E4-94A7-2546-A83B-4890DE814D41}"/>
              </a:ext>
            </a:extLst>
          </p:cNvPr>
          <p:cNvSpPr>
            <a:spLocks noGrp="1"/>
          </p:cNvSpPr>
          <p:nvPr>
            <p:ph idx="13"/>
          </p:nvPr>
        </p:nvSpPr>
        <p:spPr>
          <a:xfrm>
            <a:off x="1173124"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E54B636B-144D-4507-A418-63041D5CA371}"/>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8405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500"/>
                                        <p:tgtEl>
                                          <p:spTgt spid="8">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uiExpand="1"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uiExpand="1" build="p"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Text Placeholder 4">
            <a:extLst>
              <a:ext uri="{FF2B5EF4-FFF2-40B4-BE49-F238E27FC236}">
                <a16:creationId xmlns:a16="http://schemas.microsoft.com/office/drawing/2014/main" id="{E3409EA1-7EC8-A040-BB8E-4BF6D1742F6B}"/>
              </a:ext>
            </a:extLst>
          </p:cNvPr>
          <p:cNvSpPr>
            <a:spLocks noGrp="1"/>
          </p:cNvSpPr>
          <p:nvPr>
            <p:ph type="body" sz="quarter" idx="12"/>
          </p:nvPr>
        </p:nvSpPr>
        <p:spPr>
          <a:xfrm>
            <a:off x="1320826"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a:extLst>
              <a:ext uri="{FF2B5EF4-FFF2-40B4-BE49-F238E27FC236}">
                <a16:creationId xmlns:a16="http://schemas.microsoft.com/office/drawing/2014/main" id="{AC6DC408-6A32-A342-AD68-D8071FFC06DB}"/>
              </a:ext>
            </a:extLst>
          </p:cNvPr>
          <p:cNvSpPr>
            <a:spLocks noGrp="1"/>
          </p:cNvSpPr>
          <p:nvPr>
            <p:ph idx="13"/>
          </p:nvPr>
        </p:nvSpPr>
        <p:spPr>
          <a:xfrm>
            <a:off x="1320826"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93F02ED4-0D75-1243-87EB-F5B7D2CD5BC9}"/>
              </a:ext>
            </a:extLst>
          </p:cNvPr>
          <p:cNvSpPr>
            <a:spLocks noGrp="1"/>
          </p:cNvSpPr>
          <p:nvPr>
            <p:ph type="body" sz="quarter" idx="14"/>
          </p:nvPr>
        </p:nvSpPr>
        <p:spPr>
          <a:xfrm>
            <a:off x="4638185"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7E846299-B0CC-E54D-B685-01E429ABF54D}"/>
              </a:ext>
            </a:extLst>
          </p:cNvPr>
          <p:cNvSpPr>
            <a:spLocks noGrp="1"/>
          </p:cNvSpPr>
          <p:nvPr>
            <p:ph idx="15"/>
          </p:nvPr>
        </p:nvSpPr>
        <p:spPr>
          <a:xfrm>
            <a:off x="4638185"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4B0B8BFD-E3DD-8646-B5F5-60C593839A8F}"/>
              </a:ext>
            </a:extLst>
          </p:cNvPr>
          <p:cNvSpPr>
            <a:spLocks noGrp="1"/>
          </p:cNvSpPr>
          <p:nvPr>
            <p:ph type="body" sz="quarter" idx="16"/>
          </p:nvPr>
        </p:nvSpPr>
        <p:spPr>
          <a:xfrm>
            <a:off x="7934278"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2">
            <a:extLst>
              <a:ext uri="{FF2B5EF4-FFF2-40B4-BE49-F238E27FC236}">
                <a16:creationId xmlns:a16="http://schemas.microsoft.com/office/drawing/2014/main" id="{B496500E-B284-E84E-B9D0-316EB3673063}"/>
              </a:ext>
            </a:extLst>
          </p:cNvPr>
          <p:cNvSpPr>
            <a:spLocks noGrp="1"/>
          </p:cNvSpPr>
          <p:nvPr>
            <p:ph idx="17"/>
          </p:nvPr>
        </p:nvSpPr>
        <p:spPr>
          <a:xfrm>
            <a:off x="7934278"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18E89B3D-F558-444A-825D-09008E29A6A8}"/>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78228415-8B51-411E-A5FA-13AC942715B8}"/>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85701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bg/>
                                          </p:spTgt>
                                        </p:tgtEl>
                                        <p:attrNameLst>
                                          <p:attrName>style.visibility</p:attrName>
                                        </p:attrNameLst>
                                      </p:cBhvr>
                                      <p:to>
                                        <p:strVal val="visible"/>
                                      </p:to>
                                    </p:set>
                                    <p:animEffect transition="in" filter="fade">
                                      <p:cBhvr>
                                        <p:cTn id="13" dur="500"/>
                                        <p:tgtEl>
                                          <p:spTgt spid="1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subTnLst>
                                    <p:animClr clrSpc="rgb" dir="cw">
                                      <p:cBhvr override="childStyle">
                                        <p:cTn dur="1" fill="hold" display="0" masterRel="nextClick" afterEffect="1"/>
                                        <p:tgtEl>
                                          <p:spTgt spid="14">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subTnLst>
                                    <p:animClr clrSpc="rgb" dir="cw">
                                      <p:cBhvr override="childStyle">
                                        <p:cTn dur="1" fill="hold" display="0" masterRel="nextClick" afterEffect="1"/>
                                        <p:tgtEl>
                                          <p:spTgt spid="14">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subTnLst>
                                    <p:animClr clrSpc="rgb" dir="cw">
                                      <p:cBhvr override="childStyle">
                                        <p:cTn dur="1" fill="hold" display="0" masterRel="nextClick" afterEffect="1"/>
                                        <p:tgtEl>
                                          <p:spTgt spid="14">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500"/>
                                        <p:tgtEl>
                                          <p:spTgt spid="15">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bg/>
                                          </p:spTgt>
                                        </p:tgtEl>
                                        <p:attrNameLst>
                                          <p:attrName>style.visibility</p:attrName>
                                        </p:attrNameLst>
                                      </p:cBhvr>
                                      <p:to>
                                        <p:strVal val="visible"/>
                                      </p:to>
                                    </p:set>
                                    <p:animEffect transition="in" filter="fade">
                                      <p:cBhvr>
                                        <p:cTn id="39" dur="500"/>
                                        <p:tgtEl>
                                          <p:spTgt spid="16">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5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fade">
                                      <p:cBhvr>
                                        <p:cTn id="49" dur="5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fade">
                                      <p:cBhvr>
                                        <p:cTn id="54" dur="5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rgbClr val="969696"/>
                                      </p:to>
                                    </p:animClr>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bg/>
                                          </p:spTgt>
                                        </p:tgtEl>
                                        <p:attrNameLst>
                                          <p:attrName>style.visibility</p:attrName>
                                        </p:attrNameLst>
                                      </p:cBhvr>
                                      <p:to>
                                        <p:strVal val="visible"/>
                                      </p:to>
                                    </p:set>
                                    <p:animEffect transition="in" filter="fade">
                                      <p:cBhvr>
                                        <p:cTn id="59" dur="500"/>
                                        <p:tgtEl>
                                          <p:spTgt spid="17">
                                            <p:bg/>
                                          </p:spTgt>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fade">
                                      <p:cBhvr>
                                        <p:cTn id="65" dur="500"/>
                                        <p:tgtEl>
                                          <p:spTgt spid="18">
                                            <p:bg/>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969696"/>
                                      </p:to>
                                    </p:animClr>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xEl>
                                              <p:pRg st="1" end="1"/>
                                            </p:txEl>
                                          </p:spTgt>
                                        </p:tgtEl>
                                        <p:attrNameLst>
                                          <p:attrName>style.visibility</p:attrName>
                                        </p:attrNameLst>
                                      </p:cBhvr>
                                      <p:to>
                                        <p:strVal val="visible"/>
                                      </p:to>
                                    </p:set>
                                    <p:animEffect transition="in" filter="fade">
                                      <p:cBhvr>
                                        <p:cTn id="75" dur="500"/>
                                        <p:tgtEl>
                                          <p:spTgt spid="18">
                                            <p:txEl>
                                              <p:pRg st="1" end="1"/>
                                            </p:txEl>
                                          </p:spTgt>
                                        </p:tgtEl>
                                      </p:cBhvr>
                                    </p:animEffect>
                                  </p:childTnLst>
                                  <p:subTnLst>
                                    <p:animClr clrSpc="rgb" dir="cw">
                                      <p:cBhvr override="childStyle">
                                        <p:cTn dur="1" fill="hold" display="0" masterRel="nextClick" afterEffect="1"/>
                                        <p:tgtEl>
                                          <p:spTgt spid="18">
                                            <p:txEl>
                                              <p:pRg st="1" end="1"/>
                                            </p:txEl>
                                          </p:spTgt>
                                        </p:tgtEl>
                                        <p:attrNameLst>
                                          <p:attrName>ppt_c</p:attrName>
                                        </p:attrNameLst>
                                      </p:cBhvr>
                                      <p:to>
                                        <a:srgbClr val="969696"/>
                                      </p:to>
                                    </p:animClr>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xEl>
                                              <p:pRg st="2" end="2"/>
                                            </p:txEl>
                                          </p:spTgt>
                                        </p:tgtEl>
                                        <p:attrNameLst>
                                          <p:attrName>style.visibility</p:attrName>
                                        </p:attrNameLst>
                                      </p:cBhvr>
                                      <p:to>
                                        <p:strVal val="visible"/>
                                      </p:to>
                                    </p:set>
                                    <p:animEffect transition="in" filter="fade">
                                      <p:cBhvr>
                                        <p:cTn id="80" dur="500"/>
                                        <p:tgtEl>
                                          <p:spTgt spid="18">
                                            <p:txEl>
                                              <p:pRg st="2" end="2"/>
                                            </p:txEl>
                                          </p:spTgt>
                                        </p:tgtEl>
                                      </p:cBhvr>
                                    </p:animEffect>
                                  </p:childTnLst>
                                  <p:subTnLst>
                                    <p:animClr clrSpc="rgb" dir="cw">
                                      <p:cBhvr override="childStyle">
                                        <p:cTn dur="1" fill="hold" display="0" masterRel="nextClick" afterEffect="1"/>
                                        <p:tgtEl>
                                          <p:spTgt spid="1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uiExpand="1"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uiExpand="1" build="p" animBg="1">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uiExpand="1" build="p"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uiExpand="1" build="p" animBg="1">
        <p:tmplLst>
          <p:tmpl>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uiExpand="1" build="p" animBg="1">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Se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1802811"/>
            <a:ext cx="2632441" cy="3705446"/>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1802811"/>
            <a:ext cx="2632441" cy="3705446"/>
          </a:xfrm>
        </p:spPr>
        <p:txBody>
          <a:bodyPr wrap="square" anchor="t">
            <a:noAutofit/>
          </a:bodyPr>
          <a:lstStyle>
            <a:lvl1pPr marL="0" indent="0" algn="l">
              <a:lnSpc>
                <a:spcPct val="100000"/>
              </a:lnSpc>
              <a:spcAft>
                <a:spcPts val="1400"/>
              </a:spcAft>
              <a:buSzPct val="100000"/>
              <a:buFontTx/>
              <a:buNone/>
              <a:defRPr sz="2200" baseline="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1802811"/>
            <a:ext cx="2632441" cy="3705445"/>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539ED645-6FDD-494C-B0C7-B7195F9C6D49}"/>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0546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Sections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hasCustomPrompt="1"/>
          </p:nvPr>
        </p:nvSpPr>
        <p:spPr>
          <a:xfrm>
            <a:off x="1320826"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hasCustomPrompt="1"/>
          </p:nvPr>
        </p:nvSpPr>
        <p:spPr>
          <a:xfrm>
            <a:off x="4631594"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hasCustomPrompt="1"/>
          </p:nvPr>
        </p:nvSpPr>
        <p:spPr>
          <a:xfrm>
            <a:off x="8012748"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hasCustomPrompt="1"/>
          </p:nvPr>
        </p:nvSpPr>
        <p:spPr>
          <a:xfrm>
            <a:off x="208441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hasCustomPrompt="1"/>
          </p:nvPr>
        </p:nvSpPr>
        <p:spPr>
          <a:xfrm>
            <a:off x="537625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6" name="Picture Placeholder 2">
            <a:extLst>
              <a:ext uri="{FF2B5EF4-FFF2-40B4-BE49-F238E27FC236}">
                <a16:creationId xmlns:a16="http://schemas.microsoft.com/office/drawing/2014/main" id="{4A8AE7D3-CD0C-7B4F-8D63-7286EE639B84}"/>
              </a:ext>
            </a:extLst>
          </p:cNvPr>
          <p:cNvSpPr>
            <a:spLocks noGrp="1"/>
          </p:cNvSpPr>
          <p:nvPr>
            <p:ph type="pic" sz="quarter" idx="20" hasCustomPrompt="1"/>
          </p:nvPr>
        </p:nvSpPr>
        <p:spPr>
          <a:xfrm>
            <a:off x="8755179"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822DEEA9-D819-4A1D-BF45-B222701F80FC}"/>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38389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 grpId="0" animBg="1"/>
      <p:bldP spid="25" grpId="0" animBg="1"/>
      <p:bldP spid="2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84ECE201-B691-45BE-AA22-6012F21D63E9}"/>
              </a:ext>
            </a:extLst>
          </p:cNvPr>
          <p:cNvGraphicFramePr>
            <a:graphicFrameLocks noGrp="1"/>
          </p:cNvGraphicFramePr>
          <p:nvPr userDrawn="1">
            <p:extLst>
              <p:ext uri="{D42A27DB-BD31-4B8C-83A1-F6EECF244321}">
                <p14:modId xmlns:p14="http://schemas.microsoft.com/office/powerpoint/2010/main" val="1798504407"/>
              </p:ext>
            </p:extLst>
          </p:nvPr>
        </p:nvGraphicFramePr>
        <p:xfrm>
          <a:off x="2158815" y="1560984"/>
          <a:ext cx="7874370" cy="4622288"/>
        </p:xfrm>
        <a:graphic>
          <a:graphicData uri="http://schemas.openxmlformats.org/drawingml/2006/table">
            <a:tbl>
              <a:tblPr firstRow="1" bandRow="1">
                <a:tableStyleId>{5202B0CA-FC54-4496-8BCA-5EF66A818D29}</a:tableStyleId>
              </a:tblPr>
              <a:tblGrid>
                <a:gridCol w="2624790">
                  <a:extLst>
                    <a:ext uri="{9D8B030D-6E8A-4147-A177-3AD203B41FA5}">
                      <a16:colId xmlns:a16="http://schemas.microsoft.com/office/drawing/2014/main" val="4170995988"/>
                    </a:ext>
                  </a:extLst>
                </a:gridCol>
                <a:gridCol w="2624790">
                  <a:extLst>
                    <a:ext uri="{9D8B030D-6E8A-4147-A177-3AD203B41FA5}">
                      <a16:colId xmlns:a16="http://schemas.microsoft.com/office/drawing/2014/main" val="3319331502"/>
                    </a:ext>
                  </a:extLst>
                </a:gridCol>
                <a:gridCol w="2624790">
                  <a:extLst>
                    <a:ext uri="{9D8B030D-6E8A-4147-A177-3AD203B41FA5}">
                      <a16:colId xmlns:a16="http://schemas.microsoft.com/office/drawing/2014/main" val="498230570"/>
                    </a:ext>
                  </a:extLst>
                </a:gridCol>
              </a:tblGrid>
              <a:tr h="725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2700" cap="flat" cmpd="sng" algn="ctr">
                      <a:noFill/>
                      <a:prstDash val="solid"/>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5065103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01755306"/>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8894357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150740232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502716172"/>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4099263520"/>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81184039"/>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2313265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093508255"/>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A3F40B94-5B47-4AC2-BFF7-FDA1DB315D4F}"/>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6971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ing Slide - Do Not Record">
    <p:bg>
      <p:bgPr shadeToTitle="1">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2022 WatchGuard Technologies, Inc. All Rights Reserved</a:t>
            </a:r>
          </a:p>
        </p:txBody>
      </p:sp>
      <p:sp>
        <p:nvSpPr>
          <p:cNvPr id="4" name="TextBox 3">
            <a:extLst>
              <a:ext uri="{FF2B5EF4-FFF2-40B4-BE49-F238E27FC236}">
                <a16:creationId xmlns:a16="http://schemas.microsoft.com/office/drawing/2014/main" id="{088209D0-F100-4AA1-B9BC-669E0481EE7C}"/>
              </a:ext>
            </a:extLst>
          </p:cNvPr>
          <p:cNvSpPr txBox="1"/>
          <p:nvPr userDrawn="1"/>
        </p:nvSpPr>
        <p:spPr>
          <a:xfrm>
            <a:off x="6744615" y="3013502"/>
            <a:ext cx="3803904" cy="830997"/>
          </a:xfrm>
          <a:prstGeom prst="rect">
            <a:avLst/>
          </a:prstGeom>
          <a:noFill/>
        </p:spPr>
        <p:txBody>
          <a:bodyPr wrap="square" rtlCol="0">
            <a:spAutoFit/>
          </a:bodyPr>
          <a:lstStyle/>
          <a:p>
            <a:r>
              <a:rPr kumimoji="0" lang="en-US" sz="4800" b="0" i="0" u="none" strike="noStrike" kern="1200" cap="all" spc="0" normalizeH="0" baseline="0" noProof="0" dirty="0">
                <a:ln w="3175" cmpd="sng">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endParaRPr lang="en-US" sz="4800" dirty="0"/>
          </a:p>
        </p:txBody>
      </p:sp>
    </p:spTree>
    <p:extLst>
      <p:ext uri="{BB962C8B-B14F-4D97-AF65-F5344CB8AC3E}">
        <p14:creationId xmlns:p14="http://schemas.microsoft.com/office/powerpoint/2010/main" val="3646993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shadeToTitle="1">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99E04F-A9DC-4552-BDA3-A23AE31C0D2F}"/>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672245" y="3013502"/>
            <a:ext cx="10847511" cy="830997"/>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669909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5EA4FEEF-E4DB-4EA8-9E21-102F79DEC6C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5880"/>
            <a:ext cx="10113264" cy="4754880"/>
          </a:xfrm>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F9C79946-7D04-487D-81C7-1CA67B933B64}"/>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2022 WatchGuard Technologies, Inc. All Rights Reserved</a:t>
            </a:r>
          </a:p>
        </p:txBody>
      </p:sp>
    </p:spTree>
    <p:extLst>
      <p:ext uri="{BB962C8B-B14F-4D97-AF65-F5344CB8AC3E}">
        <p14:creationId xmlns:p14="http://schemas.microsoft.com/office/powerpoint/2010/main" val="2461476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Writer Text and Picture Slid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36ECD-5AF2-471E-BE40-E75FEC8F8391}"/>
              </a:ext>
            </a:extLst>
          </p:cNvPr>
          <p:cNvSpPr>
            <a:spLocks noGrp="1"/>
          </p:cNvSpPr>
          <p:nvPr>
            <p:ph idx="11"/>
          </p:nvPr>
        </p:nvSpPr>
        <p:spPr>
          <a:xfrm>
            <a:off x="1038726" y="1322362"/>
            <a:ext cx="4958037" cy="4999021"/>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3" name="Picture Placeholder 2">
            <a:extLst>
              <a:ext uri="{FF2B5EF4-FFF2-40B4-BE49-F238E27FC236}">
                <a16:creationId xmlns:a16="http://schemas.microsoft.com/office/drawing/2014/main" id="{F4375F0B-301C-4690-8E9E-AC18F29A1F51}"/>
              </a:ext>
            </a:extLst>
          </p:cNvPr>
          <p:cNvSpPr>
            <a:spLocks noGrp="1"/>
          </p:cNvSpPr>
          <p:nvPr>
            <p:ph type="pic" sz="quarter" idx="10"/>
          </p:nvPr>
        </p:nvSpPr>
        <p:spPr>
          <a:xfrm>
            <a:off x="6195793" y="1322362"/>
            <a:ext cx="5662079" cy="5092506"/>
          </a:xfrm>
          <a:ln w="12700">
            <a:solidFill>
              <a:schemeClr val="accent4"/>
            </a:solidFill>
          </a:ln>
        </p:spPr>
        <p:txBody>
          <a:bodyPr/>
          <a:lstStyle/>
          <a:p>
            <a:r>
              <a:rPr lang="en-US" dirty="0"/>
              <a:t>Click icon to add picture</a:t>
            </a:r>
          </a:p>
        </p:txBody>
      </p:sp>
    </p:spTree>
    <p:extLst>
      <p:ext uri="{BB962C8B-B14F-4D97-AF65-F5344CB8AC3E}">
        <p14:creationId xmlns:p14="http://schemas.microsoft.com/office/powerpoint/2010/main" val="365722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subTnLst>
                                    <p:animClr clrSpc="rgb" dir="cw">
                                      <p:cBhvr override="childStyle">
                                        <p:cTn dur="1" fill="hold" display="0" masterRel="nextClick" afterEffect="1"/>
                                        <p:tgtEl>
                                          <p:spTgt spid="8">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subTnLst>
                                    <p:animClr clrSpc="rgb" dir="cw">
                                      <p:cBhvr override="childStyle">
                                        <p:cTn dur="1" fill="hold" display="0" masterRel="nextClick" afterEffect="1"/>
                                        <p:tgtEl>
                                          <p:spTgt spid="8">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riter Text Slide - World">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AF5A81C4-4F7F-4242-A5A7-8410A482396A}"/>
              </a:ext>
            </a:extLst>
          </p:cNvPr>
          <p:cNvSpPr>
            <a:spLocks noGrp="1"/>
          </p:cNvSpPr>
          <p:nvPr>
            <p:ph idx="10"/>
          </p:nvPr>
        </p:nvSpPr>
        <p:spPr>
          <a:xfrm>
            <a:off x="609600" y="1069239"/>
            <a:ext cx="7404101" cy="5699685"/>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29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riter Text Slide - Black">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2362"/>
            <a:ext cx="10115104" cy="4999021"/>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9794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riter Text and UI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Picture Placeholder 3">
            <a:extLst>
              <a:ext uri="{FF2B5EF4-FFF2-40B4-BE49-F238E27FC236}">
                <a16:creationId xmlns:a16="http://schemas.microsoft.com/office/drawing/2014/main" id="{F2AB98BA-99BD-47CC-943D-98D973F8B431}"/>
              </a:ext>
            </a:extLst>
          </p:cNvPr>
          <p:cNvSpPr>
            <a:spLocks noGrp="1" noChangeAspect="1"/>
          </p:cNvSpPr>
          <p:nvPr>
            <p:ph type="pic" sz="quarter" idx="10"/>
          </p:nvPr>
        </p:nvSpPr>
        <p:spPr>
          <a:xfrm>
            <a:off x="3933011" y="1443814"/>
            <a:ext cx="8126893" cy="4571377"/>
          </a:xfrm>
          <a:ln w="12700">
            <a:solidFill>
              <a:schemeClr val="accent4"/>
            </a:solidFill>
          </a:ln>
        </p:spPr>
        <p:txBody>
          <a:bodyPr/>
          <a:lstStyle/>
          <a:p>
            <a:r>
              <a:rPr lang="en-US" dirty="0"/>
              <a:t>Click icon to add picture</a:t>
            </a:r>
          </a:p>
        </p:txBody>
      </p:sp>
      <p:sp>
        <p:nvSpPr>
          <p:cNvPr id="13" name="Content Placeholder 2">
            <a:extLst>
              <a:ext uri="{FF2B5EF4-FFF2-40B4-BE49-F238E27FC236}">
                <a16:creationId xmlns:a16="http://schemas.microsoft.com/office/drawing/2014/main" id="{2D43CF23-A405-4C51-9788-41E146DAEAC5}"/>
              </a:ext>
            </a:extLst>
          </p:cNvPr>
          <p:cNvSpPr>
            <a:spLocks noGrp="1"/>
          </p:cNvSpPr>
          <p:nvPr>
            <p:ph idx="11"/>
          </p:nvPr>
        </p:nvSpPr>
        <p:spPr>
          <a:xfrm>
            <a:off x="132096" y="1133641"/>
            <a:ext cx="3725009" cy="5191724"/>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4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64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riter Two Boxes Slid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36ECD-5AF2-471E-BE40-E75FEC8F8391}"/>
              </a:ext>
            </a:extLst>
          </p:cNvPr>
          <p:cNvSpPr>
            <a:spLocks noGrp="1"/>
          </p:cNvSpPr>
          <p:nvPr>
            <p:ph idx="11"/>
          </p:nvPr>
        </p:nvSpPr>
        <p:spPr>
          <a:xfrm>
            <a:off x="1038726" y="1322362"/>
            <a:ext cx="4958037" cy="4999021"/>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Content Placeholder 3">
            <a:extLst>
              <a:ext uri="{FF2B5EF4-FFF2-40B4-BE49-F238E27FC236}">
                <a16:creationId xmlns:a16="http://schemas.microsoft.com/office/drawing/2014/main" id="{BA1948DE-E44D-4502-8491-EA1AB7E0A972}"/>
              </a:ext>
            </a:extLst>
          </p:cNvPr>
          <p:cNvSpPr>
            <a:spLocks noGrp="1"/>
          </p:cNvSpPr>
          <p:nvPr>
            <p:ph sz="quarter" idx="12"/>
          </p:nvPr>
        </p:nvSpPr>
        <p:spPr>
          <a:xfrm>
            <a:off x="6192837" y="1322362"/>
            <a:ext cx="4958037" cy="4999021"/>
          </a:xfrm>
        </p:spPr>
        <p:txBody>
          <a:bodyPr anchor="t"/>
          <a:lstStyle>
            <a:lvl1pPr>
              <a:lnSpc>
                <a:spcPct val="100000"/>
              </a:lnSpc>
              <a:buSzPct val="100000"/>
              <a:defRPr/>
            </a:lvl1pPr>
            <a:lvl2pPr marL="742950" indent="-285750">
              <a:lnSpc>
                <a:spcPct val="100000"/>
              </a:lnSpc>
              <a:buSzPct val="100000"/>
              <a:buFont typeface="Wingdings" panose="05000000000000000000" pitchFamily="2" charset="2"/>
              <a:buChar char=" "/>
              <a:defRPr/>
            </a:lvl2pPr>
            <a:lvl3pPr marL="1200150" indent="-285750">
              <a:lnSpc>
                <a:spcPct val="100000"/>
              </a:lnSpc>
              <a:buSzPct val="100000"/>
              <a:buFont typeface="Wingdings" panose="05000000000000000000" pitchFamily="2" charset="2"/>
              <a:buChar char=" "/>
              <a:defRPr/>
            </a:lvl3pPr>
            <a:lvl4pPr marL="1543050" indent="-171450">
              <a:lnSpc>
                <a:spcPct val="100000"/>
              </a:lnSpc>
              <a:buSzPct val="100000"/>
              <a:buFont typeface="Wingdings" panose="05000000000000000000" pitchFamily="2" charset="2"/>
              <a:buChar char=" "/>
              <a:defRPr/>
            </a:lvl4pPr>
            <a:lvl5pPr marL="2000250" indent="-171450">
              <a:lnSpc>
                <a:spcPct val="100000"/>
              </a:lnSpc>
              <a:buSzPct val="100000"/>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37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iter Blank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3CEEB648-B4F1-476E-9AB4-2E86BEE2E3B2}"/>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7221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iner Intro/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604433"/>
            <a:ext cx="10114548" cy="4459477"/>
          </a:xfrm>
        </p:spPr>
        <p:txBody>
          <a:bodyPr wrap="square" anchor="t">
            <a:noAutofit/>
          </a:bodyPr>
          <a:lstStyle>
            <a:lvl1pPr marL="342900" indent="-342900">
              <a:lnSpc>
                <a:spcPct val="150000"/>
              </a:lnSpc>
              <a:spcAft>
                <a:spcPts val="1400"/>
              </a:spcAft>
              <a:buSzPct val="100000"/>
              <a:buFont typeface="Wingdings" panose="05000000000000000000" pitchFamily="2" charset="2"/>
              <a:buChar char="v"/>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Wingdings" panose="05000000000000000000" pitchFamily="2" charset="2"/>
              <a:buChar char="Ø"/>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80000"/>
              <a:buFont typeface="Wingdings" panose="05000000000000000000" pitchFamily="2" charset="2"/>
              <a:buChar char="Ø"/>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80000"/>
              <a:buFont typeface="Wingdings" panose="05000000000000000000" pitchFamily="2" charset="2"/>
              <a:buChar char="Ø"/>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80000"/>
              <a:buFont typeface="Wingdings" panose="05000000000000000000" pitchFamily="2" charset="2"/>
              <a:buChar char="Ø"/>
              <a:defRPr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logo&#10;&#10;Description automatically generated">
            <a:extLst>
              <a:ext uri="{FF2B5EF4-FFF2-40B4-BE49-F238E27FC236}">
                <a16:creationId xmlns:a16="http://schemas.microsoft.com/office/drawing/2014/main" id="{3DBACB39-763C-4F77-918A-D71385FD465A}"/>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2274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iner Lab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Content Placeholder 2"/>
          <p:cNvSpPr>
            <a:spLocks noGrp="1"/>
          </p:cNvSpPr>
          <p:nvPr>
            <p:ph idx="1"/>
          </p:nvPr>
        </p:nvSpPr>
        <p:spPr>
          <a:xfrm>
            <a:off x="609600" y="1070919"/>
            <a:ext cx="7404101" cy="5698005"/>
          </a:xfrm>
        </p:spPr>
        <p:txBody>
          <a:bodyPr anchor="t" anchorCtr="0">
            <a:normAutofit/>
          </a:bodyPr>
          <a:lstStyle>
            <a:lvl1pPr marL="457200" indent="-457200">
              <a:buFont typeface="+mj-lt"/>
              <a:buAutoNum type="arabicPeriod"/>
              <a:defRPr sz="2200"/>
            </a:lvl1pPr>
            <a:lvl2pPr marL="914400" indent="-457200">
              <a:lnSpc>
                <a:spcPct val="100000"/>
              </a:lnSpc>
              <a:buFont typeface="Wingdings" panose="05000000000000000000" pitchFamily="2" charset="2"/>
              <a:buChar char=" "/>
              <a:defRPr sz="2000"/>
            </a:lvl2pPr>
            <a:lvl3pPr marL="1257300" indent="-342900">
              <a:lnSpc>
                <a:spcPct val="100000"/>
              </a:lnSpc>
              <a:buFont typeface="Wingdings" panose="05000000000000000000" pitchFamily="2" charset="2"/>
              <a:buChar char=" "/>
              <a:defRPr/>
            </a:lvl3pPr>
            <a:lvl4pPr marL="1600200" indent="-228600">
              <a:lnSpc>
                <a:spcPct val="100000"/>
              </a:lnSpc>
              <a:buFont typeface="Wingdings" panose="05000000000000000000" pitchFamily="2" charset="2"/>
              <a:buChar char=" "/>
              <a:defRPr/>
            </a:lvl4pPr>
            <a:lvl5pPr marL="2057400" indent="-228600">
              <a:lnSpc>
                <a:spcPct val="100000"/>
              </a:lnSpc>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88FB273A-30DA-4063-AF64-0384BA1B9CD9}"/>
              </a:ext>
            </a:extLst>
          </p:cNvPr>
          <p:cNvSpPr>
            <a:spLocks noGrp="1"/>
          </p:cNvSpPr>
          <p:nvPr>
            <p:ph type="body" sz="quarter" idx="10" hasCustomPrompt="1"/>
          </p:nvPr>
        </p:nvSpPr>
        <p:spPr>
          <a:xfrm>
            <a:off x="8407400" y="1070919"/>
            <a:ext cx="3784600" cy="646331"/>
          </a:xfrm>
          <a:solidFill>
            <a:srgbClr val="000000">
              <a:alpha val="69804"/>
            </a:srgbClr>
          </a:solidFill>
        </p:spPr>
        <p:txBody>
          <a:bodyPr wrap="square" anchor="t" anchorCtr="0">
            <a:spAutoFit/>
          </a:bodyPr>
          <a:lstStyle>
            <a:lvl1pPr marL="0" indent="0">
              <a:lnSpc>
                <a:spcPct val="100000"/>
              </a:lnSpc>
              <a:buNone/>
              <a:defRPr sz="1800"/>
            </a:lvl1pPr>
          </a:lstStyle>
          <a:p>
            <a:pPr lvl="0"/>
            <a:r>
              <a:rPr lang="en-US" dirty="0"/>
              <a:t>Optional side text for lab information</a:t>
            </a:r>
          </a:p>
        </p:txBody>
      </p:sp>
    </p:spTree>
    <p:extLst>
      <p:ext uri="{BB962C8B-B14F-4D97-AF65-F5344CB8AC3E}">
        <p14:creationId xmlns:p14="http://schemas.microsoft.com/office/powerpoint/2010/main" val="14353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14" r:id="rId2"/>
    <p:sldLayoutId id="2147483715" r:id="rId3"/>
    <p:sldLayoutId id="2147483716" r:id="rId4"/>
    <p:sldLayoutId id="2147483718" r:id="rId5"/>
    <p:sldLayoutId id="2147483710" r:id="rId6"/>
    <p:sldLayoutId id="2147483709" r:id="rId7"/>
    <p:sldLayoutId id="2147483675" r:id="rId8"/>
    <p:sldLayoutId id="2147483708" r:id="rId9"/>
    <p:sldLayoutId id="2147483672" r:id="rId10"/>
    <p:sldLayoutId id="2147483688" r:id="rId11"/>
    <p:sldLayoutId id="2147483719" r:id="rId12"/>
    <p:sldLayoutId id="2147483713" r:id="rId13"/>
    <p:sldLayoutId id="2147483678" r:id="rId14"/>
    <p:sldLayoutId id="2147483679" r:id="rId15"/>
    <p:sldLayoutId id="2147483687" r:id="rId16"/>
    <p:sldLayoutId id="2147483680" r:id="rId17"/>
    <p:sldLayoutId id="2147483711" r:id="rId18"/>
    <p:sldLayoutId id="2147483717" r:id="rId19"/>
    <p:sldLayoutId id="2147483722" r:id="rId20"/>
    <p:sldLayoutId id="2147483723"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lnSpc>
          <a:spcPct val="150000"/>
        </a:lnSpc>
        <a:spcBef>
          <a:spcPts val="0"/>
        </a:spcBef>
        <a:spcAft>
          <a:spcPts val="1000"/>
        </a:spcAft>
        <a:buClr>
          <a:schemeClr val="tx1"/>
        </a:buClr>
        <a:buSzPct val="10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12001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74.xml"/><Relationship Id="rId3" Type="http://schemas.openxmlformats.org/officeDocument/2006/relationships/slide" Target="slide16.xml"/><Relationship Id="rId7" Type="http://schemas.openxmlformats.org/officeDocument/2006/relationships/slide" Target="slide49.xml"/><Relationship Id="rId12" Type="http://schemas.openxmlformats.org/officeDocument/2006/relationships/slide" Target="slide72.xml"/><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slide" Target="slide66.xml"/><Relationship Id="rId5" Type="http://schemas.openxmlformats.org/officeDocument/2006/relationships/slide" Target="slide31.xml"/><Relationship Id="rId10" Type="http://schemas.openxmlformats.org/officeDocument/2006/relationships/slide" Target="slide62.xml"/><Relationship Id="rId4" Type="http://schemas.openxmlformats.org/officeDocument/2006/relationships/slide" Target="slide22.xml"/><Relationship Id="rId9" Type="http://schemas.openxmlformats.org/officeDocument/2006/relationships/slide" Target="slide5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docs.microsoft.com/en-us/powershell/module/vpnclient/add-vpnconnectionroute?view=windowsserver2022-ps" TargetMode="External"/><Relationship Id="rId2" Type="http://schemas.openxmlformats.org/officeDocument/2006/relationships/hyperlink" Target="https://docs.microsoft.com/en-us/powershell/module/vpnclient/add-vpnconnection?view=windowsserver2022-ps" TargetMode="Externa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techsearch.watchguard.com/KB?type=Article&amp;SFDCID=kA10H000000bpK3SAI&amp;lang=en_US"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docs.frrouting.org/en/latest/bgp.html?highlight=ROA%2FRPKI#rpki-configuration-example"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watchguard.com/help/docs/help-center/en-US/Content/en-US/Fireware/basicadmin/feature_keys_about_c.html" TargetMode="Externa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4B5-666B-4BFF-AD33-8D273933ACA2}"/>
              </a:ext>
            </a:extLst>
          </p:cNvPr>
          <p:cNvSpPr>
            <a:spLocks noGrp="1"/>
          </p:cNvSpPr>
          <p:nvPr>
            <p:ph type="ctrTitle"/>
          </p:nvPr>
        </p:nvSpPr>
        <p:spPr>
          <a:xfrm>
            <a:off x="5084404" y="2183425"/>
            <a:ext cx="6800051" cy="1569660"/>
          </a:xfrm>
        </p:spPr>
        <p:txBody>
          <a:bodyPr/>
          <a:lstStyle/>
          <a:p>
            <a:r>
              <a:rPr lang="en-US" dirty="0"/>
              <a:t>What’s new in fireware 12.9</a:t>
            </a:r>
          </a:p>
        </p:txBody>
      </p:sp>
    </p:spTree>
    <p:extLst>
      <p:ext uri="{BB962C8B-B14F-4D97-AF65-F5344CB8AC3E}">
        <p14:creationId xmlns:p14="http://schemas.microsoft.com/office/powerpoint/2010/main" val="244415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Multi-Factor Authentication Support for Management Server</a:t>
            </a:r>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5" y="1391194"/>
            <a:ext cx="5463171"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b="1" dirty="0">
                <a:latin typeface="+mn-lt"/>
              </a:rPr>
              <a:t>AuthPoint Integration</a:t>
            </a:r>
          </a:p>
          <a:p>
            <a:r>
              <a:rPr lang="en-US" dirty="0">
                <a:latin typeface="+mn-lt"/>
              </a:rPr>
              <a:t>To integrate AuthPoint MFA with the Management Server:</a:t>
            </a:r>
          </a:p>
          <a:p>
            <a:pPr lvl="1"/>
            <a:r>
              <a:rPr lang="en-US" dirty="0">
                <a:latin typeface="+mn-lt"/>
              </a:rPr>
              <a:t>In AuthPoint, add a RADIUS Client resource:</a:t>
            </a:r>
          </a:p>
          <a:p>
            <a:pPr lvl="2"/>
            <a:r>
              <a:rPr lang="en-US" dirty="0">
                <a:latin typeface="+mn-lt"/>
              </a:rPr>
              <a:t>Specify the WatchGuard Management Server IP address as the </a:t>
            </a:r>
            <a:r>
              <a:rPr lang="en-US" b="1" dirty="0">
                <a:latin typeface="+mn-lt"/>
              </a:rPr>
              <a:t>RADIUS Client Trusted IP or FQDN</a:t>
            </a:r>
          </a:p>
          <a:p>
            <a:pPr lvl="2"/>
            <a:r>
              <a:rPr lang="en-US" dirty="0">
                <a:latin typeface="+mn-lt"/>
              </a:rPr>
              <a:t>Select </a:t>
            </a:r>
            <a:r>
              <a:rPr lang="en-US" b="1" dirty="0">
                <a:latin typeface="+mn-lt"/>
              </a:rPr>
              <a:t>User’s AuthPoint Group</a:t>
            </a:r>
            <a:r>
              <a:rPr lang="en-US" dirty="0">
                <a:latin typeface="+mn-lt"/>
              </a:rPr>
              <a:t> as the value to send for RADIUS group attribute 11</a:t>
            </a:r>
          </a:p>
          <a:p>
            <a:pPr lvl="2"/>
            <a:r>
              <a:rPr lang="en-US" dirty="0">
                <a:latin typeface="+mn-lt"/>
              </a:rPr>
              <a:t>Specify a shared secret that the RADIUS server (AuthPoint Gateway) and the RADIUS client (WatchGuard Management Server) will use to communicate</a:t>
            </a:r>
          </a:p>
        </p:txBody>
      </p:sp>
      <p:pic>
        <p:nvPicPr>
          <p:cNvPr id="17" name="Picture 16">
            <a:extLst>
              <a:ext uri="{FF2B5EF4-FFF2-40B4-BE49-F238E27FC236}">
                <a16:creationId xmlns:a16="http://schemas.microsoft.com/office/drawing/2014/main" id="{36CF7E50-C745-4BAB-A062-45B42E9F7EE0}"/>
              </a:ext>
            </a:extLst>
          </p:cNvPr>
          <p:cNvPicPr>
            <a:picLocks noChangeAspect="1"/>
          </p:cNvPicPr>
          <p:nvPr/>
        </p:nvPicPr>
        <p:blipFill>
          <a:blip r:embed="rId2"/>
          <a:stretch>
            <a:fillRect/>
          </a:stretch>
        </p:blipFill>
        <p:spPr>
          <a:xfrm>
            <a:off x="6954820" y="1967005"/>
            <a:ext cx="4696990" cy="3095000"/>
          </a:xfrm>
          <a:prstGeom prst="rect">
            <a:avLst/>
          </a:prstGeom>
        </p:spPr>
      </p:pic>
    </p:spTree>
    <p:extLst>
      <p:ext uri="{BB962C8B-B14F-4D97-AF65-F5344CB8AC3E}">
        <p14:creationId xmlns:p14="http://schemas.microsoft.com/office/powerpoint/2010/main" val="211884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latin typeface="+mn-lt"/>
              </a:rPr>
              <a:t>Multi-Factor Authentication Support for Management Server</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endParaRPr lang="en-US" dirty="0"/>
          </a:p>
          <a:p>
            <a:pPr lvl="2"/>
            <a:endParaRPr lang="en-US" dirty="0"/>
          </a:p>
          <a:p>
            <a:pPr lvl="1"/>
            <a:endParaRPr lang="en-US" dirty="0"/>
          </a:p>
          <a:p>
            <a:pPr lvl="2"/>
            <a:endParaRPr lang="en-US" dirty="0"/>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6" y="1391194"/>
            <a:ext cx="10113264"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b="1" dirty="0">
                <a:latin typeface="+mn-lt"/>
              </a:rPr>
              <a:t>AuthPoint Integration</a:t>
            </a:r>
          </a:p>
          <a:p>
            <a:r>
              <a:rPr lang="en-US" dirty="0">
                <a:latin typeface="+mn-lt"/>
              </a:rPr>
              <a:t>Download and install the AuthPoint Gateway</a:t>
            </a:r>
          </a:p>
          <a:p>
            <a:r>
              <a:rPr lang="en-US" dirty="0">
                <a:latin typeface="+mn-lt"/>
              </a:rPr>
              <a:t>Make sure to add your RADIUS client resource to the AuthPoint Gateway</a:t>
            </a:r>
          </a:p>
        </p:txBody>
      </p:sp>
      <p:pic>
        <p:nvPicPr>
          <p:cNvPr id="7" name="Picture 6">
            <a:extLst>
              <a:ext uri="{FF2B5EF4-FFF2-40B4-BE49-F238E27FC236}">
                <a16:creationId xmlns:a16="http://schemas.microsoft.com/office/drawing/2014/main" id="{E7B48F2A-46AC-4F68-9DE2-E7FFB7424BB9}"/>
              </a:ext>
            </a:extLst>
          </p:cNvPr>
          <p:cNvPicPr>
            <a:picLocks noChangeAspect="1"/>
          </p:cNvPicPr>
          <p:nvPr/>
        </p:nvPicPr>
        <p:blipFill>
          <a:blip r:embed="rId2"/>
          <a:stretch>
            <a:fillRect/>
          </a:stretch>
        </p:blipFill>
        <p:spPr>
          <a:xfrm>
            <a:off x="3058912" y="3237748"/>
            <a:ext cx="5185736" cy="2973639"/>
          </a:xfrm>
          <a:prstGeom prst="rect">
            <a:avLst/>
          </a:prstGeom>
        </p:spPr>
      </p:pic>
    </p:spTree>
    <p:extLst>
      <p:ext uri="{BB962C8B-B14F-4D97-AF65-F5344CB8AC3E}">
        <p14:creationId xmlns:p14="http://schemas.microsoft.com/office/powerpoint/2010/main" val="245408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latin typeface="+mj-lt"/>
              </a:rPr>
              <a:t>Multi-Factor Authentication Support for Management Server</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endParaRPr lang="en-US" dirty="0"/>
          </a:p>
          <a:p>
            <a:pPr lvl="2"/>
            <a:endParaRPr lang="en-US" dirty="0"/>
          </a:p>
          <a:p>
            <a:pPr lvl="1"/>
            <a:endParaRPr lang="en-US" dirty="0"/>
          </a:p>
          <a:p>
            <a:pPr lvl="2"/>
            <a:endParaRPr lang="en-US" dirty="0"/>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6" y="1391194"/>
            <a:ext cx="10113264"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b="1" dirty="0">
                <a:latin typeface="+mn-lt"/>
              </a:rPr>
              <a:t>AuthPoint Integration</a:t>
            </a:r>
          </a:p>
          <a:p>
            <a:r>
              <a:rPr lang="en-US" dirty="0">
                <a:latin typeface="+mn-lt"/>
              </a:rPr>
              <a:t>Add the RADIUS resource to your existing AuthPoint authentication policies, or add new authentication policies for the RADIUS resource</a:t>
            </a:r>
          </a:p>
          <a:p>
            <a:r>
              <a:rPr lang="en-US" dirty="0">
                <a:latin typeface="+mn-lt"/>
              </a:rPr>
              <a:t>Authentication policies in AuthPoint specify which resources users can authenticate to and which authentication methods they can use</a:t>
            </a:r>
          </a:p>
          <a:p>
            <a:pPr lvl="1"/>
            <a:r>
              <a:rPr lang="en-US" dirty="0">
                <a:latin typeface="+mn-lt"/>
              </a:rPr>
              <a:t>If you enable the push and OTP authentication methods for an AuthPoint authentication policy, your RADIUS resource uses push notifications to authenticate users</a:t>
            </a:r>
          </a:p>
        </p:txBody>
      </p:sp>
    </p:spTree>
    <p:extLst>
      <p:ext uri="{BB962C8B-B14F-4D97-AF65-F5344CB8AC3E}">
        <p14:creationId xmlns:p14="http://schemas.microsoft.com/office/powerpoint/2010/main" val="342982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Multi-Factor Authentication Support for Management Server</a:t>
            </a:r>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6" y="1391194"/>
            <a:ext cx="10115104"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b="1" dirty="0">
                <a:latin typeface="+mn-lt"/>
              </a:rPr>
              <a:t>AuthPoint Integration</a:t>
            </a:r>
          </a:p>
          <a:p>
            <a:pPr lvl="1"/>
            <a:r>
              <a:rPr lang="en-US" dirty="0">
                <a:latin typeface="+mn-lt"/>
              </a:rPr>
              <a:t>Configure the Management Server RADIUS settings with the AuthPoint Gateway IP address and the shared secret you specified in your RADIUS client resource</a:t>
            </a:r>
          </a:p>
        </p:txBody>
      </p:sp>
      <p:pic>
        <p:nvPicPr>
          <p:cNvPr id="5" name="Picture 4">
            <a:extLst>
              <a:ext uri="{FF2B5EF4-FFF2-40B4-BE49-F238E27FC236}">
                <a16:creationId xmlns:a16="http://schemas.microsoft.com/office/drawing/2014/main" id="{280F4BC2-1E6A-4118-B584-A01F9CDFC9D0}"/>
              </a:ext>
            </a:extLst>
          </p:cNvPr>
          <p:cNvPicPr>
            <a:picLocks noChangeAspect="1"/>
          </p:cNvPicPr>
          <p:nvPr/>
        </p:nvPicPr>
        <p:blipFill>
          <a:blip r:embed="rId2"/>
          <a:stretch>
            <a:fillRect/>
          </a:stretch>
        </p:blipFill>
        <p:spPr>
          <a:xfrm>
            <a:off x="3249683" y="2583592"/>
            <a:ext cx="5692633" cy="4115157"/>
          </a:xfrm>
          <a:prstGeom prst="rect">
            <a:avLst/>
          </a:prstGeom>
        </p:spPr>
      </p:pic>
    </p:spTree>
    <p:extLst>
      <p:ext uri="{BB962C8B-B14F-4D97-AF65-F5344CB8AC3E}">
        <p14:creationId xmlns:p14="http://schemas.microsoft.com/office/powerpoint/2010/main" val="144615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latin typeface="+mj-lt"/>
              </a:rPr>
              <a:t>Multi-Factor Authentication Support for Management Server</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latin typeface="+mn-lt"/>
              </a:rPr>
              <a:t>WatchGuard System Manager will try to log in with this authentication priority:</a:t>
            </a:r>
          </a:p>
          <a:p>
            <a:pPr lvl="1"/>
            <a:r>
              <a:rPr lang="en-US" dirty="0">
                <a:latin typeface="+mn-lt"/>
              </a:rPr>
              <a:t>A local user</a:t>
            </a:r>
          </a:p>
          <a:p>
            <a:pPr lvl="1"/>
            <a:r>
              <a:rPr lang="en-US" dirty="0">
                <a:latin typeface="+mn-lt"/>
              </a:rPr>
              <a:t>An Active Directory user (if Active Directory is enabled)</a:t>
            </a:r>
          </a:p>
          <a:p>
            <a:pPr lvl="1"/>
            <a:r>
              <a:rPr lang="en-US" dirty="0">
                <a:latin typeface="+mn-lt"/>
              </a:rPr>
              <a:t>A RADIUS user (if RADIUS is enabled)</a:t>
            </a:r>
          </a:p>
          <a:p>
            <a:r>
              <a:rPr lang="en-US" dirty="0">
                <a:latin typeface="+mn-lt"/>
              </a:rPr>
              <a:t>If you enable both Active Directory and RADIUS authentication, and both methods can authenticate with the same user name and password, then RADIUS authentication takes priority for multi-factor authentication</a:t>
            </a:r>
          </a:p>
          <a:p>
            <a:pPr lvl="1"/>
            <a:endParaRPr lang="en-US" dirty="0"/>
          </a:p>
          <a:p>
            <a:pPr lvl="1"/>
            <a:endParaRPr lang="en-US" dirty="0"/>
          </a:p>
          <a:p>
            <a:pPr lvl="2"/>
            <a:endParaRPr lang="en-US" dirty="0"/>
          </a:p>
        </p:txBody>
      </p:sp>
    </p:spTree>
    <p:extLst>
      <p:ext uri="{BB962C8B-B14F-4D97-AF65-F5344CB8AC3E}">
        <p14:creationId xmlns:p14="http://schemas.microsoft.com/office/powerpoint/2010/main" val="49973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latin typeface="+mj-lt"/>
              </a:rPr>
              <a:t>Multi-Factor Authentication Support for Management Server</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latin typeface="+mn-lt"/>
              </a:rPr>
              <a:t>After you start an authenticated session with WatchGuard System Manager (WSM):</a:t>
            </a:r>
          </a:p>
          <a:p>
            <a:pPr lvl="1"/>
            <a:r>
              <a:rPr lang="en-US" dirty="0">
                <a:latin typeface="+mn-lt"/>
              </a:rPr>
              <a:t>Any new sessions you start from Firebox System Manager (FSM), Policy Manager, or other applications, share the same authentication session</a:t>
            </a:r>
          </a:p>
          <a:p>
            <a:pPr lvl="1"/>
            <a:r>
              <a:rPr lang="en-US" dirty="0">
                <a:latin typeface="+mn-lt"/>
              </a:rPr>
              <a:t>A new authentication session is not started</a:t>
            </a:r>
          </a:p>
          <a:p>
            <a:r>
              <a:rPr lang="en-US" dirty="0">
                <a:latin typeface="+mn-lt"/>
              </a:rPr>
              <a:t>Sessions are only shared from WatchGuard System Manager (WSM) as the parent application to the other applications </a:t>
            </a:r>
          </a:p>
          <a:p>
            <a:pPr lvl="1"/>
            <a:r>
              <a:rPr lang="en-US" dirty="0">
                <a:latin typeface="+mn-lt"/>
              </a:rPr>
              <a:t>For example, if you authenticate a session in Policy Manager, it does not share the session with WSM or FSM</a:t>
            </a:r>
          </a:p>
          <a:p>
            <a:r>
              <a:rPr lang="en-US" dirty="0">
                <a:latin typeface="+mn-lt"/>
              </a:rPr>
              <a:t>WebCenter is the exception and uses a separate authentication session</a:t>
            </a:r>
          </a:p>
        </p:txBody>
      </p:sp>
    </p:spTree>
    <p:extLst>
      <p:ext uri="{BB962C8B-B14F-4D97-AF65-F5344CB8AC3E}">
        <p14:creationId xmlns:p14="http://schemas.microsoft.com/office/powerpoint/2010/main" val="417249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3013502"/>
            <a:ext cx="10847511" cy="830997"/>
          </a:xfrm>
        </p:spPr>
        <p:txBody>
          <a:bodyPr/>
          <a:lstStyle/>
          <a:p>
            <a:r>
              <a:rPr lang="en-US" dirty="0"/>
              <a:t>DNS FORWARDING POLICY</a:t>
            </a:r>
          </a:p>
        </p:txBody>
      </p:sp>
    </p:spTree>
    <p:extLst>
      <p:ext uri="{BB962C8B-B14F-4D97-AF65-F5344CB8AC3E}">
        <p14:creationId xmlns:p14="http://schemas.microsoft.com/office/powerpoint/2010/main" val="147336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DNS Forwarding Policy</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When you enable DNS Forwarding, a policy named </a:t>
            </a:r>
            <a:r>
              <a:rPr lang="en-US" i="1" dirty="0"/>
              <a:t>Allow DNS-Forwarding </a:t>
            </a:r>
            <a:r>
              <a:rPr lang="en-US" dirty="0"/>
              <a:t>now appears in the policy list </a:t>
            </a:r>
          </a:p>
          <a:p>
            <a:pPr lvl="1"/>
            <a:r>
              <a:rPr lang="en-US" dirty="0"/>
              <a:t>In previous Fireware releases, the DNS Forwarding policy was hidden</a:t>
            </a:r>
          </a:p>
          <a:p>
            <a:r>
              <a:rPr lang="en-US" dirty="0"/>
              <a:t>Because you can now see and configure this policy, you have more granular control of sources for forwarding</a:t>
            </a:r>
          </a:p>
          <a:p>
            <a:pPr lvl="1"/>
            <a:r>
              <a:rPr lang="en-US" dirty="0"/>
              <a:t>You can now apply this policy to DNS traffic when DNS forwarding is enabled</a:t>
            </a:r>
          </a:p>
          <a:p>
            <a:pPr lvl="1"/>
            <a:r>
              <a:rPr lang="en-US" dirty="0"/>
              <a:t>For example, you might want to exclude IoT devices from DNS forwarding</a:t>
            </a:r>
          </a:p>
        </p:txBody>
      </p:sp>
    </p:spTree>
    <p:extLst>
      <p:ext uri="{BB962C8B-B14F-4D97-AF65-F5344CB8AC3E}">
        <p14:creationId xmlns:p14="http://schemas.microsoft.com/office/powerpoint/2010/main" val="107525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DNS Forwarding Policy</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If you enable DNS Forwarding before you upgrade to Fireware v12.9, the </a:t>
            </a:r>
            <a:r>
              <a:rPr lang="en-US" i="1" dirty="0"/>
              <a:t>Allow DNS-Forwarding </a:t>
            </a:r>
            <a:r>
              <a:rPr lang="en-US" dirty="0"/>
              <a:t>policy appears after you upgrade</a:t>
            </a:r>
          </a:p>
          <a:p>
            <a:r>
              <a:rPr lang="en-US" dirty="0"/>
              <a:t>If you disable DNS Forwarding, the policy does not appear in the policy list</a:t>
            </a:r>
          </a:p>
        </p:txBody>
      </p:sp>
    </p:spTree>
    <p:extLst>
      <p:ext uri="{BB962C8B-B14F-4D97-AF65-F5344CB8AC3E}">
        <p14:creationId xmlns:p14="http://schemas.microsoft.com/office/powerpoint/2010/main" val="284221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DNS Forwarding Policy</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The policy allows DNS traffic (TCP and UDP traffic on port 53) to the Firebox from interfaces that you specify in the DNS Forwarding configuration</a:t>
            </a:r>
          </a:p>
        </p:txBody>
      </p:sp>
      <p:pic>
        <p:nvPicPr>
          <p:cNvPr id="5" name="Picture 4">
            <a:extLst>
              <a:ext uri="{FF2B5EF4-FFF2-40B4-BE49-F238E27FC236}">
                <a16:creationId xmlns:a16="http://schemas.microsoft.com/office/drawing/2014/main" id="{A0DB5070-2794-4BD1-A107-4CD74BD573B9}"/>
              </a:ext>
            </a:extLst>
          </p:cNvPr>
          <p:cNvPicPr>
            <a:picLocks noChangeAspect="1"/>
          </p:cNvPicPr>
          <p:nvPr/>
        </p:nvPicPr>
        <p:blipFill>
          <a:blip r:embed="rId2"/>
          <a:stretch>
            <a:fillRect/>
          </a:stretch>
        </p:blipFill>
        <p:spPr>
          <a:xfrm>
            <a:off x="1465516" y="2492812"/>
            <a:ext cx="6961905" cy="3828571"/>
          </a:xfrm>
          <a:prstGeom prst="rect">
            <a:avLst/>
          </a:prstGeom>
        </p:spPr>
      </p:pic>
    </p:spTree>
    <p:extLst>
      <p:ext uri="{BB962C8B-B14F-4D97-AF65-F5344CB8AC3E}">
        <p14:creationId xmlns:p14="http://schemas.microsoft.com/office/powerpoint/2010/main" val="37516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p:txBody>
          <a:bodyPr>
            <a:normAutofit/>
          </a:bodyPr>
          <a:lstStyle/>
          <a:p>
            <a:r>
              <a:rPr lang="en-US" dirty="0"/>
              <a:t>What’s new in Fireware </a:t>
            </a:r>
            <a:r>
              <a:rPr lang="en-US" cap="none" dirty="0"/>
              <a:t>v12.9</a:t>
            </a:r>
            <a:endParaRPr lang="en-US" dirty="0"/>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p:txBody>
          <a:bodyPr/>
          <a:lstStyle/>
          <a:p>
            <a:r>
              <a:rPr lang="en-US" sz="2000" dirty="0">
                <a:hlinkClick r:id="rId2" action="ppaction://hlinksldjump"/>
              </a:rPr>
              <a:t>Multi-Factor Authentication for Management Server</a:t>
            </a:r>
            <a:endParaRPr lang="en-US" sz="2000" dirty="0"/>
          </a:p>
          <a:p>
            <a:r>
              <a:rPr lang="en-US" sz="2000" dirty="0">
                <a:hlinkClick r:id="rId3" action="ppaction://hlinksldjump"/>
              </a:rPr>
              <a:t>DNS Forwarding Policy</a:t>
            </a:r>
            <a:endParaRPr lang="en-US" sz="2000" dirty="0"/>
          </a:p>
          <a:p>
            <a:r>
              <a:rPr lang="en-US" sz="2000" dirty="0">
                <a:hlinkClick r:id="rId4" action="ppaction://hlinksldjump"/>
              </a:rPr>
              <a:t>Mobile VPN with IKEv2 Split Tunneling</a:t>
            </a:r>
            <a:endParaRPr lang="en-US" sz="2000" dirty="0"/>
          </a:p>
          <a:p>
            <a:r>
              <a:rPr lang="en-US" sz="2000" dirty="0">
                <a:hlinkClick r:id="rId5" action="ppaction://hlinksldjump"/>
              </a:rPr>
              <a:t>Mobile VPN with IKEv2 DNS Suffix</a:t>
            </a:r>
            <a:endParaRPr lang="en-US" sz="2000" dirty="0"/>
          </a:p>
          <a:p>
            <a:r>
              <a:rPr lang="en-US" sz="2000" dirty="0">
                <a:hlinkClick r:id="rId6" action="ppaction://hlinksldjump"/>
              </a:rPr>
              <a:t>Routing Engine Update</a:t>
            </a:r>
            <a:endParaRPr lang="en-US" sz="2000" dirty="0"/>
          </a:p>
          <a:p>
            <a:r>
              <a:rPr lang="en-US" sz="2000" dirty="0">
                <a:hlinkClick r:id="rId7" action="ppaction://hlinksldjump"/>
              </a:rPr>
              <a:t>Routing Link Detection</a:t>
            </a:r>
            <a:endParaRPr lang="en-US" sz="2000" dirty="0"/>
          </a:p>
          <a:p>
            <a:r>
              <a:rPr lang="en-US" sz="2000" dirty="0">
                <a:hlinkClick r:id="rId8" action="ppaction://hlinksldjump"/>
              </a:rPr>
              <a:t>IP Spoofing Check</a:t>
            </a:r>
            <a:endParaRPr lang="en-US" sz="2000" dirty="0"/>
          </a:p>
          <a:p>
            <a:r>
              <a:rPr lang="en-US" sz="2000" dirty="0">
                <a:hlinkClick r:id="rId9" action="ppaction://hlinksldjump"/>
              </a:rPr>
              <a:t>Endpoint Enforcement UI Updates</a:t>
            </a:r>
            <a:endParaRPr lang="en-US" sz="2000" dirty="0"/>
          </a:p>
          <a:p>
            <a:r>
              <a:rPr lang="en-US" sz="2000" dirty="0">
                <a:hlinkClick r:id="rId10" action="ppaction://hlinksldjump"/>
              </a:rPr>
              <a:t>Enable Intra-interface Inspection on Interfaces</a:t>
            </a:r>
            <a:endParaRPr lang="en-US" sz="2000" dirty="0"/>
          </a:p>
          <a:p>
            <a:r>
              <a:rPr lang="en-US" sz="2000" dirty="0">
                <a:hlinkClick r:id="rId11" action="ppaction://hlinksldjump"/>
              </a:rPr>
              <a:t>LDAP Server Client Certificate Support</a:t>
            </a:r>
            <a:endParaRPr lang="en-US" sz="2000" dirty="0"/>
          </a:p>
          <a:p>
            <a:r>
              <a:rPr lang="en-US" sz="2000" dirty="0">
                <a:hlinkClick r:id="rId12" action="ppaction://hlinksldjump"/>
              </a:rPr>
              <a:t>spamBlocker Spam ID in Log Messages</a:t>
            </a:r>
            <a:endParaRPr lang="en-US" sz="2000" dirty="0"/>
          </a:p>
          <a:p>
            <a:r>
              <a:rPr lang="en-US" sz="2000" dirty="0">
                <a:hlinkClick r:id="rId13" action="ppaction://hlinksldjump"/>
              </a:rPr>
              <a:t>Blocked Sites List Enhancement</a:t>
            </a:r>
            <a:endParaRPr lang="en-US" sz="2000" dirty="0"/>
          </a:p>
        </p:txBody>
      </p:sp>
    </p:spTree>
    <p:extLst>
      <p:ext uri="{BB962C8B-B14F-4D97-AF65-F5344CB8AC3E}">
        <p14:creationId xmlns:p14="http://schemas.microsoft.com/office/powerpoint/2010/main" val="149145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DNS Forwarding Policy</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If you edit the policy to add interfaces to the </a:t>
            </a:r>
            <a:r>
              <a:rPr lang="en-US" b="1" dirty="0"/>
              <a:t>From</a:t>
            </a:r>
            <a:r>
              <a:rPr lang="en-US" dirty="0"/>
              <a:t> list, those interfaces do not appear in the DNS Forwarding configuration</a:t>
            </a:r>
          </a:p>
        </p:txBody>
      </p:sp>
      <p:pic>
        <p:nvPicPr>
          <p:cNvPr id="8" name="Picture 7">
            <a:extLst>
              <a:ext uri="{FF2B5EF4-FFF2-40B4-BE49-F238E27FC236}">
                <a16:creationId xmlns:a16="http://schemas.microsoft.com/office/drawing/2014/main" id="{FDE4E68C-B7E3-4683-9993-49B974814FBE}"/>
              </a:ext>
            </a:extLst>
          </p:cNvPr>
          <p:cNvPicPr>
            <a:picLocks noChangeAspect="1"/>
          </p:cNvPicPr>
          <p:nvPr/>
        </p:nvPicPr>
        <p:blipFill rotWithShape="1">
          <a:blip r:embed="rId2"/>
          <a:srcRect r="50998"/>
          <a:stretch/>
        </p:blipFill>
        <p:spPr>
          <a:xfrm>
            <a:off x="1518187" y="2107407"/>
            <a:ext cx="3147443" cy="3719074"/>
          </a:xfrm>
          <a:prstGeom prst="rect">
            <a:avLst/>
          </a:prstGeom>
        </p:spPr>
      </p:pic>
      <p:sp>
        <p:nvSpPr>
          <p:cNvPr id="9" name="Rectangle: Rounded Corners 8">
            <a:extLst>
              <a:ext uri="{FF2B5EF4-FFF2-40B4-BE49-F238E27FC236}">
                <a16:creationId xmlns:a16="http://schemas.microsoft.com/office/drawing/2014/main" id="{93B6200E-336B-4290-8F87-5FCE3E5F4D52}"/>
              </a:ext>
            </a:extLst>
          </p:cNvPr>
          <p:cNvSpPr/>
          <p:nvPr/>
        </p:nvSpPr>
        <p:spPr>
          <a:xfrm>
            <a:off x="1589736" y="4101737"/>
            <a:ext cx="984236" cy="1044135"/>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FA47CB84-D3AE-4CCA-9BCE-AFD91C61BA30}"/>
              </a:ext>
            </a:extLst>
          </p:cNvPr>
          <p:cNvPicPr>
            <a:picLocks noChangeAspect="1"/>
          </p:cNvPicPr>
          <p:nvPr/>
        </p:nvPicPr>
        <p:blipFill>
          <a:blip r:embed="rId3"/>
          <a:stretch>
            <a:fillRect/>
          </a:stretch>
        </p:blipFill>
        <p:spPr>
          <a:xfrm>
            <a:off x="6021533" y="2040519"/>
            <a:ext cx="3733333" cy="1771429"/>
          </a:xfrm>
          <a:prstGeom prst="rect">
            <a:avLst/>
          </a:prstGeom>
        </p:spPr>
      </p:pic>
      <p:pic>
        <p:nvPicPr>
          <p:cNvPr id="6" name="Picture 5">
            <a:extLst>
              <a:ext uri="{FF2B5EF4-FFF2-40B4-BE49-F238E27FC236}">
                <a16:creationId xmlns:a16="http://schemas.microsoft.com/office/drawing/2014/main" id="{B1E8D383-89E8-49E9-BB2C-6389706E0EEC}"/>
              </a:ext>
            </a:extLst>
          </p:cNvPr>
          <p:cNvPicPr>
            <a:picLocks noChangeAspect="1"/>
          </p:cNvPicPr>
          <p:nvPr/>
        </p:nvPicPr>
        <p:blipFill>
          <a:blip r:embed="rId4"/>
          <a:stretch>
            <a:fillRect/>
          </a:stretch>
        </p:blipFill>
        <p:spPr>
          <a:xfrm>
            <a:off x="6442981" y="3340767"/>
            <a:ext cx="4409524" cy="2485714"/>
          </a:xfrm>
          <a:prstGeom prst="rect">
            <a:avLst/>
          </a:prstGeom>
        </p:spPr>
      </p:pic>
      <p:sp>
        <p:nvSpPr>
          <p:cNvPr id="12" name="Rectangle: Rounded Corners 11">
            <a:extLst>
              <a:ext uri="{FF2B5EF4-FFF2-40B4-BE49-F238E27FC236}">
                <a16:creationId xmlns:a16="http://schemas.microsoft.com/office/drawing/2014/main" id="{AE3E60D7-D467-47F4-94AF-DCCF58799A97}"/>
              </a:ext>
            </a:extLst>
          </p:cNvPr>
          <p:cNvSpPr/>
          <p:nvPr/>
        </p:nvSpPr>
        <p:spPr>
          <a:xfrm>
            <a:off x="6613111" y="4150581"/>
            <a:ext cx="715042" cy="1131869"/>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7D0F683B-E349-4FAD-925B-EFC4D716932A}"/>
              </a:ext>
            </a:extLst>
          </p:cNvPr>
          <p:cNvSpPr/>
          <p:nvPr/>
        </p:nvSpPr>
        <p:spPr>
          <a:xfrm>
            <a:off x="8743929" y="2532550"/>
            <a:ext cx="984236" cy="365761"/>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Straight Arrow Connector 18">
            <a:extLst>
              <a:ext uri="{FF2B5EF4-FFF2-40B4-BE49-F238E27FC236}">
                <a16:creationId xmlns:a16="http://schemas.microsoft.com/office/drawing/2014/main" id="{01A528C4-0BF6-454A-8359-B4956FB35142}"/>
              </a:ext>
            </a:extLst>
          </p:cNvPr>
          <p:cNvCxnSpPr>
            <a:cxnSpLocks/>
            <a:stCxn id="15" idx="2"/>
          </p:cNvCxnSpPr>
          <p:nvPr/>
        </p:nvCxnSpPr>
        <p:spPr>
          <a:xfrm flipH="1">
            <a:off x="7328153" y="2898311"/>
            <a:ext cx="1907894" cy="129982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551F9E81-A54F-4B84-A3EE-818BCBF37667}"/>
              </a:ext>
            </a:extLst>
          </p:cNvPr>
          <p:cNvSpPr txBox="1"/>
          <p:nvPr/>
        </p:nvSpPr>
        <p:spPr>
          <a:xfrm>
            <a:off x="1413684" y="5843338"/>
            <a:ext cx="3251946" cy="646331"/>
          </a:xfrm>
          <a:prstGeom prst="rect">
            <a:avLst/>
          </a:prstGeom>
          <a:noFill/>
        </p:spPr>
        <p:txBody>
          <a:bodyPr wrap="square" rtlCol="0">
            <a:spAutoFit/>
          </a:bodyPr>
          <a:lstStyle/>
          <a:p>
            <a:r>
              <a:rPr lang="en-US" dirty="0"/>
              <a:t>Edit the policy to add interfaces</a:t>
            </a:r>
          </a:p>
        </p:txBody>
      </p:sp>
      <p:sp>
        <p:nvSpPr>
          <p:cNvPr id="27" name="TextBox 26">
            <a:extLst>
              <a:ext uri="{FF2B5EF4-FFF2-40B4-BE49-F238E27FC236}">
                <a16:creationId xmlns:a16="http://schemas.microsoft.com/office/drawing/2014/main" id="{58191BC5-354A-432E-BF8F-E257B2688E56}"/>
              </a:ext>
            </a:extLst>
          </p:cNvPr>
          <p:cNvSpPr txBox="1"/>
          <p:nvPr/>
        </p:nvSpPr>
        <p:spPr>
          <a:xfrm>
            <a:off x="6326196" y="5869076"/>
            <a:ext cx="4452120" cy="646331"/>
          </a:xfrm>
          <a:prstGeom prst="rect">
            <a:avLst/>
          </a:prstGeom>
          <a:noFill/>
        </p:spPr>
        <p:txBody>
          <a:bodyPr wrap="square" rtlCol="0">
            <a:spAutoFit/>
          </a:bodyPr>
          <a:lstStyle/>
          <a:p>
            <a:r>
              <a:rPr lang="en-US" dirty="0"/>
              <a:t>DNS Forwarding configuration does not show the added interfaces</a:t>
            </a:r>
          </a:p>
        </p:txBody>
      </p:sp>
    </p:spTree>
    <p:extLst>
      <p:ext uri="{BB962C8B-B14F-4D97-AF65-F5344CB8AC3E}">
        <p14:creationId xmlns:p14="http://schemas.microsoft.com/office/powerpoint/2010/main" val="209838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DNS Forwarding Policy</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Log messages for this policy are now generated by the </a:t>
            </a:r>
            <a:r>
              <a:rPr lang="en-US" i="1" dirty="0"/>
              <a:t>Allow DNS-Forwarding </a:t>
            </a:r>
            <a:r>
              <a:rPr lang="en-US" dirty="0"/>
              <a:t>policy</a:t>
            </a:r>
          </a:p>
          <a:p>
            <a:pPr lvl="1"/>
            <a:r>
              <a:rPr lang="en-US" dirty="0"/>
              <a:t>In previous Fireware versions, log messages were generated by the hidden DNS forwarding policy</a:t>
            </a:r>
          </a:p>
        </p:txBody>
      </p:sp>
    </p:spTree>
    <p:extLst>
      <p:ext uri="{BB962C8B-B14F-4D97-AF65-F5344CB8AC3E}">
        <p14:creationId xmlns:p14="http://schemas.microsoft.com/office/powerpoint/2010/main" val="423037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Mobile VPN with Ikev2 Split Tunneling</a:t>
            </a:r>
          </a:p>
        </p:txBody>
      </p:sp>
    </p:spTree>
    <p:extLst>
      <p:ext uri="{BB962C8B-B14F-4D97-AF65-F5344CB8AC3E}">
        <p14:creationId xmlns:p14="http://schemas.microsoft.com/office/powerpoint/2010/main" val="95731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Mobile VPN with IKEv2 Split Tunneling</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In the Mobile VPN with IKEv2 configuration on the Firebox, you can now configure split tunneling</a:t>
            </a:r>
          </a:p>
          <a:p>
            <a:r>
              <a:rPr lang="en-US" dirty="0"/>
              <a:t>When you configure a split tunnel, traffic destined for internal resources that you specify goes through the tunnel</a:t>
            </a:r>
          </a:p>
          <a:p>
            <a:pPr lvl="1"/>
            <a:r>
              <a:rPr lang="en-US" dirty="0"/>
              <a:t>The Firebox inspects this traffic</a:t>
            </a:r>
          </a:p>
          <a:p>
            <a:r>
              <a:rPr lang="en-US" dirty="0"/>
              <a:t>Other traffic, which includes Internet traffic, does not go through the VPN tunnel</a:t>
            </a:r>
          </a:p>
          <a:p>
            <a:pPr lvl="1"/>
            <a:r>
              <a:rPr lang="en-US" dirty="0"/>
              <a:t>The Firebox does not inspect this traffic</a:t>
            </a:r>
          </a:p>
        </p:txBody>
      </p:sp>
    </p:spTree>
    <p:extLst>
      <p:ext uri="{BB962C8B-B14F-4D97-AF65-F5344CB8AC3E}">
        <p14:creationId xmlns:p14="http://schemas.microsoft.com/office/powerpoint/2010/main" val="47042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Mobile VPN with IKEv2 Split Tunneling</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pPr marL="342900" lvl="1" indent="0">
              <a:buNone/>
            </a:pPr>
            <a:r>
              <a:rPr lang="en-US" dirty="0"/>
              <a:t>To configure a split tunnel:</a:t>
            </a:r>
          </a:p>
          <a:p>
            <a:pPr marL="800100" lvl="1" indent="-457200">
              <a:buFont typeface="+mj-lt"/>
              <a:buAutoNum type="arabicPeriod"/>
            </a:pPr>
            <a:r>
              <a:rPr lang="en-US" dirty="0"/>
              <a:t>Open the Mobile VPN with IKEv2 configuration</a:t>
            </a:r>
          </a:p>
          <a:p>
            <a:pPr marL="800100" lvl="1" indent="-457200">
              <a:buFont typeface="+mj-lt"/>
              <a:buAutoNum type="arabicPeriod"/>
            </a:pPr>
            <a:r>
              <a:rPr lang="en-US" dirty="0"/>
              <a:t>Select </a:t>
            </a:r>
            <a:r>
              <a:rPr lang="en-US" b="1" dirty="0"/>
              <a:t>Specify allowed resources</a:t>
            </a:r>
          </a:p>
          <a:p>
            <a:pPr marL="800100" lvl="1" indent="-457200">
              <a:buFont typeface="+mj-lt"/>
              <a:buAutoNum type="arabicPeriod"/>
            </a:pPr>
            <a:r>
              <a:rPr lang="en-US" dirty="0"/>
              <a:t>Click </a:t>
            </a:r>
            <a:r>
              <a:rPr lang="en-US" b="1" dirty="0"/>
              <a:t>Add</a:t>
            </a:r>
            <a:endParaRPr lang="en-US" dirty="0"/>
          </a:p>
          <a:p>
            <a:pPr marL="800100" lvl="1" indent="-457200">
              <a:buFont typeface="+mj-lt"/>
              <a:buAutoNum type="arabicPeriod"/>
            </a:pPr>
            <a:r>
              <a:rPr lang="en-US" dirty="0"/>
              <a:t>Enter a host or network IP address</a:t>
            </a:r>
          </a:p>
          <a:p>
            <a:pPr marL="800100" lvl="1" indent="-457200">
              <a:buFont typeface="+mj-lt"/>
              <a:buAutoNum type="arabicPeriod"/>
            </a:pPr>
            <a:r>
              <a:rPr lang="en-US" dirty="0"/>
              <a:t>Repeat these steps to add more IP addresses</a:t>
            </a:r>
          </a:p>
        </p:txBody>
      </p:sp>
      <p:pic>
        <p:nvPicPr>
          <p:cNvPr id="9" name="Picture 8">
            <a:extLst>
              <a:ext uri="{FF2B5EF4-FFF2-40B4-BE49-F238E27FC236}">
                <a16:creationId xmlns:a16="http://schemas.microsoft.com/office/drawing/2014/main" id="{05B81FDB-FD12-431D-8AE3-78D2363A97EA}"/>
              </a:ext>
            </a:extLst>
          </p:cNvPr>
          <p:cNvPicPr>
            <a:picLocks noChangeAspect="1"/>
          </p:cNvPicPr>
          <p:nvPr/>
        </p:nvPicPr>
        <p:blipFill>
          <a:blip r:embed="rId2"/>
          <a:stretch>
            <a:fillRect/>
          </a:stretch>
        </p:blipFill>
        <p:spPr>
          <a:xfrm>
            <a:off x="1876952" y="4121884"/>
            <a:ext cx="4219048" cy="2257143"/>
          </a:xfrm>
          <a:prstGeom prst="rect">
            <a:avLst/>
          </a:prstGeom>
        </p:spPr>
      </p:pic>
    </p:spTree>
    <p:extLst>
      <p:ext uri="{BB962C8B-B14F-4D97-AF65-F5344CB8AC3E}">
        <p14:creationId xmlns:p14="http://schemas.microsoft.com/office/powerpoint/2010/main" val="342072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Mobile VPN with IKEv2 Split Tunneling</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After you specify allowed resources in the Firebox configuration:</a:t>
            </a:r>
          </a:p>
          <a:p>
            <a:pPr lvl="1"/>
            <a:r>
              <a:rPr lang="en-US" dirty="0"/>
              <a:t>The allowed resources are added to new Firebox security policies</a:t>
            </a:r>
          </a:p>
          <a:p>
            <a:pPr lvl="1"/>
            <a:r>
              <a:rPr lang="en-US" dirty="0"/>
              <a:t>The IPSec SA still shows the 0.0.0.0/0 traffic selector, but traffic is controlled by the security policy</a:t>
            </a:r>
          </a:p>
          <a:p>
            <a:pPr lvl="1"/>
            <a:r>
              <a:rPr lang="en-US" dirty="0"/>
              <a:t>The Firebox drops traffic that does not match the policies</a:t>
            </a:r>
          </a:p>
          <a:p>
            <a:endParaRPr lang="en-US" dirty="0">
              <a:effectLst/>
              <a:latin typeface="+mn-lt"/>
            </a:endParaRPr>
          </a:p>
        </p:txBody>
      </p:sp>
    </p:spTree>
    <p:extLst>
      <p:ext uri="{BB962C8B-B14F-4D97-AF65-F5344CB8AC3E}">
        <p14:creationId xmlns:p14="http://schemas.microsoft.com/office/powerpoint/2010/main" val="66758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Mobile VPN with IKEv2 Split Tunneling</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Next, update the VPN clients:</a:t>
            </a:r>
          </a:p>
          <a:p>
            <a:pPr marL="742950" lvl="1" indent="-457200">
              <a:buFont typeface="+mj-lt"/>
              <a:buAutoNum type="arabicPeriod"/>
            </a:pPr>
            <a:r>
              <a:rPr lang="en-US" dirty="0"/>
              <a:t>Download the VPN client configuration files from the Mobile VPN with IKEv2 configuration on the Firebox</a:t>
            </a:r>
          </a:p>
          <a:p>
            <a:pPr marL="742950" lvl="1" indent="-457200">
              <a:buFont typeface="+mj-lt"/>
              <a:buAutoNum type="arabicPeriod"/>
            </a:pPr>
            <a:r>
              <a:rPr lang="en-US" dirty="0"/>
              <a:t>Install the VPN client configuration files on user computers on your network</a:t>
            </a:r>
          </a:p>
          <a:p>
            <a:r>
              <a:rPr lang="en-US" dirty="0"/>
              <a:t>After you install the client configuration files:</a:t>
            </a:r>
          </a:p>
          <a:p>
            <a:pPr lvl="1"/>
            <a:r>
              <a:rPr lang="en-US" dirty="0"/>
              <a:t>The allowed resources are added to the Windows routing table on the client only when the connection is established</a:t>
            </a:r>
            <a:endParaRPr lang="en-US" dirty="0">
              <a:latin typeface="+mn-lt"/>
            </a:endParaRPr>
          </a:p>
          <a:p>
            <a:pPr lvl="1"/>
            <a:r>
              <a:rPr lang="en-US" dirty="0">
                <a:latin typeface="+mn-lt"/>
              </a:rPr>
              <a:t>These routes are bound to the specified VPN connection on the client</a:t>
            </a:r>
          </a:p>
          <a:p>
            <a:pPr lvl="2"/>
            <a:r>
              <a:rPr lang="en-US" dirty="0">
                <a:latin typeface="+mn-lt"/>
              </a:rPr>
              <a:t>If the user computer has multiple VPN connections configured, these routes are not bound to the other VPN connections</a:t>
            </a:r>
          </a:p>
          <a:p>
            <a:pPr lvl="1"/>
            <a:r>
              <a:rPr lang="en-US" dirty="0">
                <a:latin typeface="+mn-lt"/>
              </a:rPr>
              <a:t>Routes are deleted from the Windows routing table when the connection disconnects</a:t>
            </a:r>
          </a:p>
          <a:p>
            <a:pPr marL="285750" lvl="1" indent="0">
              <a:buNone/>
            </a:pPr>
            <a:endParaRPr lang="en-US" dirty="0"/>
          </a:p>
          <a:p>
            <a:endParaRPr lang="en-US" dirty="0">
              <a:effectLst/>
              <a:latin typeface="+mn-lt"/>
            </a:endParaRPr>
          </a:p>
        </p:txBody>
      </p:sp>
    </p:spTree>
    <p:extLst>
      <p:ext uri="{BB962C8B-B14F-4D97-AF65-F5344CB8AC3E}">
        <p14:creationId xmlns:p14="http://schemas.microsoft.com/office/powerpoint/2010/main" val="315726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Mobile VPN with IKEv2 Split Tunneling</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latin typeface="+mn-lt"/>
              </a:rPr>
              <a:t>If you edit the </a:t>
            </a:r>
            <a:r>
              <a:rPr lang="en-US" b="1" dirty="0">
                <a:latin typeface="+mn-lt"/>
              </a:rPr>
              <a:t>Allowed Resources </a:t>
            </a:r>
            <a:r>
              <a:rPr lang="en-US" dirty="0">
                <a:latin typeface="+mn-lt"/>
              </a:rPr>
              <a:t>list on the Firebox after you download and install the client configuration files on user computers:</a:t>
            </a:r>
          </a:p>
          <a:p>
            <a:pPr lvl="1"/>
            <a:r>
              <a:rPr lang="en-US" dirty="0">
                <a:latin typeface="+mn-lt"/>
              </a:rPr>
              <a:t>D</a:t>
            </a:r>
            <a:r>
              <a:rPr lang="en-US" dirty="0">
                <a:effectLst/>
                <a:latin typeface="+mn-lt"/>
              </a:rPr>
              <a:t>ownload updated client configuration files from the Firebox and reinstall those on </a:t>
            </a:r>
            <a:r>
              <a:rPr lang="en-US" dirty="0">
                <a:latin typeface="+mn-lt"/>
              </a:rPr>
              <a:t>user computers</a:t>
            </a:r>
          </a:p>
          <a:p>
            <a:pPr lvl="1"/>
            <a:r>
              <a:rPr lang="en-US" dirty="0">
                <a:effectLst/>
                <a:latin typeface="+mn-lt"/>
              </a:rPr>
              <a:t>If you remove a host or network from the </a:t>
            </a:r>
            <a:r>
              <a:rPr lang="en-US" b="1" dirty="0">
                <a:effectLst/>
                <a:latin typeface="+mn-lt"/>
              </a:rPr>
              <a:t>Allowe</a:t>
            </a:r>
            <a:r>
              <a:rPr lang="en-US" b="1" dirty="0">
                <a:latin typeface="+mn-lt"/>
              </a:rPr>
              <a:t>d Resources </a:t>
            </a:r>
            <a:r>
              <a:rPr lang="en-US" dirty="0">
                <a:latin typeface="+mn-lt"/>
              </a:rPr>
              <a:t>list, but you do not install updated client configuration files on user computers, VPN clients can initiate traffic to that host or network, but the Firebox denies the traffic</a:t>
            </a:r>
            <a:endParaRPr lang="en-US" dirty="0">
              <a:effectLst/>
              <a:latin typeface="+mn-lt"/>
            </a:endParaRPr>
          </a:p>
          <a:p>
            <a:pPr lvl="1"/>
            <a:endParaRPr lang="en-US" dirty="0"/>
          </a:p>
        </p:txBody>
      </p:sp>
    </p:spTree>
    <p:extLst>
      <p:ext uri="{BB962C8B-B14F-4D97-AF65-F5344CB8AC3E}">
        <p14:creationId xmlns:p14="http://schemas.microsoft.com/office/powerpoint/2010/main" val="20400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Mobile VPN with IKEv2 Split Tunneling</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The client configuration files that you can download from the Firebox now have components that support split tunneling:</a:t>
            </a:r>
          </a:p>
          <a:p>
            <a:pPr lvl="1"/>
            <a:r>
              <a:rPr lang="en-US" b="1" dirty="0"/>
              <a:t>Microsoft </a:t>
            </a:r>
            <a:r>
              <a:rPr lang="en-US" dirty="0"/>
              <a:t>— The .bat configuration script now includes commands and a parameter that enable split tunneling and add the VPN routes</a:t>
            </a:r>
          </a:p>
          <a:p>
            <a:pPr lvl="1"/>
            <a:r>
              <a:rPr lang="en-US" b="1" dirty="0"/>
              <a:t>macOS</a:t>
            </a:r>
            <a:r>
              <a:rPr lang="en-US" dirty="0"/>
              <a:t> </a:t>
            </a:r>
            <a:r>
              <a:rPr lang="en-US" b="1" dirty="0"/>
              <a:t>and iOS </a:t>
            </a:r>
            <a:r>
              <a:rPr lang="en-US" sz="2000" dirty="0"/>
              <a:t>— The .</a:t>
            </a:r>
            <a:r>
              <a:rPr lang="en-US" dirty="0"/>
              <a:t>mobileconfig </a:t>
            </a:r>
            <a:r>
              <a:rPr lang="en-US" sz="2000" dirty="0"/>
              <a:t>profile now includes a ke</a:t>
            </a:r>
            <a:r>
              <a:rPr lang="en-US" dirty="0"/>
              <a:t>y that </a:t>
            </a:r>
            <a:r>
              <a:rPr lang="en-US" sz="2000" dirty="0"/>
              <a:t>indicates clients should use the routes sent by the Firebox</a:t>
            </a:r>
          </a:p>
          <a:p>
            <a:pPr lvl="1"/>
            <a:r>
              <a:rPr lang="en-US" b="1" dirty="0"/>
              <a:t>Android</a:t>
            </a:r>
            <a:r>
              <a:rPr lang="en-US" dirty="0"/>
              <a:t> </a:t>
            </a:r>
            <a:r>
              <a:rPr lang="en-US" sz="2000" dirty="0"/>
              <a:t>— The </a:t>
            </a:r>
            <a:r>
              <a:rPr lang="en-US" dirty="0"/>
              <a:t>strongSwan</a:t>
            </a:r>
            <a:r>
              <a:rPr lang="en-US" sz="2000" dirty="0"/>
              <a:t> .sswan profile now includes a section that adds the VPN routes</a:t>
            </a:r>
          </a:p>
          <a:p>
            <a:pPr lvl="2"/>
            <a:r>
              <a:rPr lang="en-US" dirty="0"/>
              <a:t>Only the strongSwan client app for mobile devices supports this option</a:t>
            </a:r>
          </a:p>
          <a:p>
            <a:pPr lvl="2"/>
            <a:r>
              <a:rPr lang="en-US" dirty="0"/>
              <a:t>The strongSwan client for Linux does not support this option</a:t>
            </a:r>
          </a:p>
        </p:txBody>
      </p:sp>
    </p:spTree>
    <p:extLst>
      <p:ext uri="{BB962C8B-B14F-4D97-AF65-F5344CB8AC3E}">
        <p14:creationId xmlns:p14="http://schemas.microsoft.com/office/powerpoint/2010/main" val="418518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Mobile VPN with IKEv2 Split Tunneling</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sz="2000" dirty="0"/>
              <a:t>To support split tunneling, the client configuration file for Microsoft clients now includes the highlighted commands and parameters</a:t>
            </a:r>
            <a:endParaRPr lang="en-US" sz="1800" dirty="0"/>
          </a:p>
          <a:p>
            <a:pPr marL="342900" lvl="1" indent="0">
              <a:buNone/>
            </a:pPr>
            <a:endParaRPr lang="en-US" sz="1800" dirty="0"/>
          </a:p>
          <a:p>
            <a:pPr lvl="1"/>
            <a:endParaRPr lang="en-US" sz="1800" dirty="0"/>
          </a:p>
          <a:p>
            <a:pPr lvl="1"/>
            <a:endParaRPr lang="en-US" sz="1800" dirty="0"/>
          </a:p>
          <a:p>
            <a:pPr lvl="1"/>
            <a:endParaRPr lang="en-US" sz="1800" dirty="0"/>
          </a:p>
          <a:p>
            <a:pPr marL="342900" lvl="1" indent="0">
              <a:buNone/>
            </a:pPr>
            <a:endParaRPr lang="en-US" sz="1800" dirty="0"/>
          </a:p>
          <a:p>
            <a:r>
              <a:rPr lang="en-US" sz="2000" dirty="0"/>
              <a:t>For more information about these commands and parameters, see the Microsoft documentation:</a:t>
            </a:r>
          </a:p>
          <a:p>
            <a:pPr lvl="1"/>
            <a:r>
              <a:rPr lang="en-US" sz="1600" dirty="0">
                <a:hlinkClick r:id="rId2"/>
              </a:rPr>
              <a:t>Add-VpnConnection</a:t>
            </a:r>
            <a:endParaRPr lang="en-US" sz="1600" dirty="0"/>
          </a:p>
          <a:p>
            <a:pPr lvl="1"/>
            <a:r>
              <a:rPr lang="en-US" sz="1600" dirty="0">
                <a:hlinkClick r:id="rId3"/>
              </a:rPr>
              <a:t>Add-VpnConnectionRoute</a:t>
            </a:r>
            <a:endParaRPr lang="en-US" sz="1600" dirty="0"/>
          </a:p>
          <a:p>
            <a:pPr lvl="1"/>
            <a:r>
              <a:rPr lang="en-US" sz="1600" dirty="0">
                <a:hlinkClick r:id="rId3"/>
              </a:rPr>
              <a:t>Add-VpnConnectionRoute</a:t>
            </a:r>
            <a:endParaRPr lang="en-US" sz="1600" dirty="0"/>
          </a:p>
          <a:p>
            <a:endParaRPr lang="en-US" sz="2000" dirty="0"/>
          </a:p>
        </p:txBody>
      </p:sp>
      <p:pic>
        <p:nvPicPr>
          <p:cNvPr id="7" name="Picture 6">
            <a:extLst>
              <a:ext uri="{FF2B5EF4-FFF2-40B4-BE49-F238E27FC236}">
                <a16:creationId xmlns:a16="http://schemas.microsoft.com/office/drawing/2014/main" id="{2519891D-B36C-47DC-81A7-67BEC93B1425}"/>
              </a:ext>
            </a:extLst>
          </p:cNvPr>
          <p:cNvPicPr>
            <a:picLocks noChangeAspect="1"/>
          </p:cNvPicPr>
          <p:nvPr/>
        </p:nvPicPr>
        <p:blipFill>
          <a:blip r:embed="rId4"/>
          <a:stretch>
            <a:fillRect/>
          </a:stretch>
        </p:blipFill>
        <p:spPr>
          <a:xfrm>
            <a:off x="1527810" y="2047671"/>
            <a:ext cx="7877447" cy="2286700"/>
          </a:xfrm>
          <a:prstGeom prst="rect">
            <a:avLst/>
          </a:prstGeom>
        </p:spPr>
      </p:pic>
    </p:spTree>
    <p:extLst>
      <p:ext uri="{BB962C8B-B14F-4D97-AF65-F5344CB8AC3E}">
        <p14:creationId xmlns:p14="http://schemas.microsoft.com/office/powerpoint/2010/main" val="205526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p:txBody>
          <a:bodyPr>
            <a:normAutofit/>
          </a:bodyPr>
          <a:lstStyle/>
          <a:p>
            <a:r>
              <a:rPr lang="en-US" dirty="0"/>
              <a:t>What’s new in Fireware </a:t>
            </a:r>
            <a:r>
              <a:rPr lang="en-US" cap="none" dirty="0"/>
              <a:t>v12.9</a:t>
            </a:r>
            <a:endParaRPr lang="en-US" dirty="0"/>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p:txBody>
          <a:bodyPr/>
          <a:lstStyle/>
          <a:p>
            <a:r>
              <a:rPr lang="en-US" sz="2000" dirty="0">
                <a:hlinkClick r:id="rId2" action="ppaction://hlinksldjump"/>
              </a:rPr>
              <a:t>Cloud Connect in the Feature Key</a:t>
            </a:r>
            <a:endParaRPr lang="en-US" sz="2000" dirty="0"/>
          </a:p>
          <a:p>
            <a:endParaRPr lang="en-US" sz="2000" dirty="0"/>
          </a:p>
        </p:txBody>
      </p:sp>
    </p:spTree>
    <p:extLst>
      <p:ext uri="{BB962C8B-B14F-4D97-AF65-F5344CB8AC3E}">
        <p14:creationId xmlns:p14="http://schemas.microsoft.com/office/powerpoint/2010/main" val="384948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Mobile VPN with IKEv2 Split Tunneling</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sz="2000" dirty="0"/>
              <a:t>To support split tunneling, the client configuration profile for macOS and iOS clients now includes this key</a:t>
            </a:r>
          </a:p>
          <a:p>
            <a:endParaRPr lang="en-US" sz="2000" dirty="0"/>
          </a:p>
          <a:p>
            <a:endParaRPr lang="en-US" sz="2000" dirty="0"/>
          </a:p>
          <a:p>
            <a:r>
              <a:rPr lang="en-US" sz="2000" dirty="0"/>
              <a:t>The client profile for Android clients now includes a split tunneling section</a:t>
            </a:r>
          </a:p>
        </p:txBody>
      </p:sp>
      <p:pic>
        <p:nvPicPr>
          <p:cNvPr id="1026" name="Picture 2">
            <a:extLst>
              <a:ext uri="{FF2B5EF4-FFF2-40B4-BE49-F238E27FC236}">
                <a16:creationId xmlns:a16="http://schemas.microsoft.com/office/drawing/2014/main" id="{140F5990-6C94-4ED2-A025-3A8554789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180" y="2233570"/>
            <a:ext cx="8426993" cy="66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536BA32-15A2-4799-8522-86D9EEF8D07C}"/>
              </a:ext>
            </a:extLst>
          </p:cNvPr>
          <p:cNvPicPr>
            <a:picLocks noChangeAspect="1"/>
          </p:cNvPicPr>
          <p:nvPr/>
        </p:nvPicPr>
        <p:blipFill>
          <a:blip r:embed="rId3"/>
          <a:stretch>
            <a:fillRect/>
          </a:stretch>
        </p:blipFill>
        <p:spPr>
          <a:xfrm>
            <a:off x="1546180" y="3547958"/>
            <a:ext cx="5934483" cy="886762"/>
          </a:xfrm>
          <a:prstGeom prst="rect">
            <a:avLst/>
          </a:prstGeom>
        </p:spPr>
      </p:pic>
    </p:spTree>
    <p:extLst>
      <p:ext uri="{BB962C8B-B14F-4D97-AF65-F5344CB8AC3E}">
        <p14:creationId xmlns:p14="http://schemas.microsoft.com/office/powerpoint/2010/main" val="222481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Mobile VPN with Ikev2 DNS Suffix</a:t>
            </a:r>
          </a:p>
        </p:txBody>
      </p:sp>
    </p:spTree>
    <p:extLst>
      <p:ext uri="{BB962C8B-B14F-4D97-AF65-F5344CB8AC3E}">
        <p14:creationId xmlns:p14="http://schemas.microsoft.com/office/powerpoint/2010/main" val="193091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Mobile VPN with IKEv2 DNS Suffix</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The Mobile VPN with IKEv2 client configuration files for Windows, iOS, and macOS can now include a domain name suffix</a:t>
            </a:r>
          </a:p>
          <a:p>
            <a:r>
              <a:rPr lang="en-US" dirty="0"/>
              <a:t>You must first specify a domain name in the network (global) DNS settings on the Firebox</a:t>
            </a:r>
          </a:p>
          <a:p>
            <a:pPr lvl="1"/>
            <a:r>
              <a:rPr lang="en-US" dirty="0"/>
              <a:t>The client configuration files that you download from the Firebox use this setting to define the suffix for VPN clients</a:t>
            </a:r>
          </a:p>
          <a:p>
            <a:r>
              <a:rPr lang="en-US" dirty="0"/>
              <a:t>The strongSwan client for Android does not have an option to set the domain name suffix</a:t>
            </a:r>
          </a:p>
          <a:p>
            <a:pPr lvl="1"/>
            <a:endParaRPr lang="en-US" dirty="0"/>
          </a:p>
        </p:txBody>
      </p:sp>
    </p:spTree>
    <p:extLst>
      <p:ext uri="{BB962C8B-B14F-4D97-AF65-F5344CB8AC3E}">
        <p14:creationId xmlns:p14="http://schemas.microsoft.com/office/powerpoint/2010/main" val="314774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Mobile VPN with IKEv2 DNS Suffix</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To include a domain name suffix in the client configuration files:</a:t>
            </a:r>
          </a:p>
          <a:p>
            <a:pPr marL="800100" lvl="1" indent="-457200">
              <a:buFont typeface="+mj-lt"/>
              <a:buAutoNum type="arabicPeriod"/>
            </a:pPr>
            <a:r>
              <a:rPr lang="en-US" dirty="0"/>
              <a:t>Specify a domain name suffix in the global DNS settings on the Firebox</a:t>
            </a:r>
          </a:p>
          <a:p>
            <a:endParaRPr lang="en-US" dirty="0"/>
          </a:p>
          <a:p>
            <a:endParaRPr lang="en-US" dirty="0"/>
          </a:p>
          <a:p>
            <a:endParaRPr lang="en-US" dirty="0"/>
          </a:p>
          <a:p>
            <a:pPr marL="0" indent="0">
              <a:buNone/>
            </a:pPr>
            <a:endParaRPr lang="en-US" dirty="0"/>
          </a:p>
          <a:p>
            <a:pPr marL="800100" lvl="1" indent="-457200">
              <a:buFont typeface="+mj-lt"/>
              <a:buAutoNum type="arabicPeriod" startAt="2"/>
            </a:pPr>
            <a:r>
              <a:rPr lang="en-US" dirty="0"/>
              <a:t>On the Mobile VPN selection page, select </a:t>
            </a:r>
            <a:r>
              <a:rPr lang="en-US" b="1" dirty="0"/>
              <a:t>Client Profile </a:t>
            </a:r>
            <a:r>
              <a:rPr lang="en-US" dirty="0"/>
              <a:t>to download the Mobile VPN with IKEv2 client configuration files</a:t>
            </a:r>
            <a:br>
              <a:rPr lang="en-US" dirty="0"/>
            </a:br>
            <a:endParaRPr lang="en-US" dirty="0"/>
          </a:p>
        </p:txBody>
      </p:sp>
      <p:pic>
        <p:nvPicPr>
          <p:cNvPr id="5" name="Picture 4">
            <a:extLst>
              <a:ext uri="{FF2B5EF4-FFF2-40B4-BE49-F238E27FC236}">
                <a16:creationId xmlns:a16="http://schemas.microsoft.com/office/drawing/2014/main" id="{00406E32-B6C8-41F7-B610-5262C1DCDF94}"/>
              </a:ext>
            </a:extLst>
          </p:cNvPr>
          <p:cNvPicPr>
            <a:picLocks noChangeAspect="1"/>
          </p:cNvPicPr>
          <p:nvPr/>
        </p:nvPicPr>
        <p:blipFill>
          <a:blip r:embed="rId2"/>
          <a:stretch>
            <a:fillRect/>
          </a:stretch>
        </p:blipFill>
        <p:spPr>
          <a:xfrm>
            <a:off x="1956275" y="2291460"/>
            <a:ext cx="3542857" cy="2019048"/>
          </a:xfrm>
          <a:prstGeom prst="rect">
            <a:avLst/>
          </a:prstGeom>
        </p:spPr>
      </p:pic>
      <p:pic>
        <p:nvPicPr>
          <p:cNvPr id="7" name="Picture 6">
            <a:extLst>
              <a:ext uri="{FF2B5EF4-FFF2-40B4-BE49-F238E27FC236}">
                <a16:creationId xmlns:a16="http://schemas.microsoft.com/office/drawing/2014/main" id="{66161DBB-0196-4D99-A6CD-9D20E2072B6D}"/>
              </a:ext>
            </a:extLst>
          </p:cNvPr>
          <p:cNvPicPr>
            <a:picLocks noChangeAspect="1"/>
          </p:cNvPicPr>
          <p:nvPr/>
        </p:nvPicPr>
        <p:blipFill>
          <a:blip r:embed="rId3"/>
          <a:stretch>
            <a:fillRect/>
          </a:stretch>
        </p:blipFill>
        <p:spPr>
          <a:xfrm>
            <a:off x="1892267" y="5138634"/>
            <a:ext cx="5961905" cy="1390476"/>
          </a:xfrm>
          <a:prstGeom prst="rect">
            <a:avLst/>
          </a:prstGeom>
        </p:spPr>
      </p:pic>
    </p:spTree>
    <p:extLst>
      <p:ext uri="{BB962C8B-B14F-4D97-AF65-F5344CB8AC3E}">
        <p14:creationId xmlns:p14="http://schemas.microsoft.com/office/powerpoint/2010/main" val="120568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Mobile VPN with IKEv2 DNS Suffix</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pPr marL="800100" lvl="1" indent="-457200">
              <a:buFont typeface="+mj-lt"/>
              <a:buAutoNum type="arabicPeriod" startAt="3"/>
            </a:pPr>
            <a:r>
              <a:rPr lang="en-US" dirty="0"/>
              <a:t>Install the VPN client profile on the user computer:</a:t>
            </a:r>
          </a:p>
          <a:p>
            <a:pPr marL="1096963" lvl="2" indent="-457200"/>
            <a:r>
              <a:rPr lang="en-US" dirty="0"/>
              <a:t>For Windows, run the .bat script</a:t>
            </a:r>
          </a:p>
          <a:p>
            <a:pPr marL="1096963" lvl="2" indent="-457200"/>
            <a:r>
              <a:rPr lang="en-US" dirty="0"/>
              <a:t>For macOS or iOS, install the .mobileconfig profile</a:t>
            </a:r>
          </a:p>
        </p:txBody>
      </p:sp>
    </p:spTree>
    <p:extLst>
      <p:ext uri="{BB962C8B-B14F-4D97-AF65-F5344CB8AC3E}">
        <p14:creationId xmlns:p14="http://schemas.microsoft.com/office/powerpoint/2010/main" val="91305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Mobile VPN with IKEv2 DNS Suffix</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In the client configuration files, these settings define the suffix that VPN clients use:</a:t>
            </a:r>
          </a:p>
          <a:p>
            <a:pPr lvl="1"/>
            <a:r>
              <a:rPr lang="en-US" b="1" dirty="0"/>
              <a:t>Microsoft</a:t>
            </a:r>
          </a:p>
          <a:p>
            <a:pPr lvl="2"/>
            <a:r>
              <a:rPr lang="en-US" dirty="0"/>
              <a:t>In the automatic configuration script (.bat file) for Microsoft VPN clients, the </a:t>
            </a:r>
            <a:r>
              <a:rPr lang="en-US" dirty="0">
                <a:latin typeface="Courier New" panose="02070309020205020404" pitchFamily="49" charset="0"/>
                <a:cs typeface="Courier New" panose="02070309020205020404" pitchFamily="49" charset="0"/>
              </a:rPr>
              <a:t>-DnsSuffix</a:t>
            </a:r>
            <a:r>
              <a:rPr lang="en-US" dirty="0"/>
              <a:t> attribute in the </a:t>
            </a:r>
            <a:r>
              <a:rPr lang="en-US" dirty="0">
                <a:latin typeface="Courier New" panose="02070309020205020404" pitchFamily="49" charset="0"/>
                <a:cs typeface="Courier New" panose="02070309020205020404" pitchFamily="49" charset="0"/>
              </a:rPr>
              <a:t>Add-VpnConnection</a:t>
            </a:r>
            <a:r>
              <a:rPr lang="en-US" dirty="0"/>
              <a:t> PowerShell command sets the domain name suffix</a:t>
            </a:r>
          </a:p>
          <a:p>
            <a:pPr lvl="1"/>
            <a:r>
              <a:rPr lang="en-US" b="1" dirty="0"/>
              <a:t>macOS and iOS</a:t>
            </a:r>
          </a:p>
          <a:p>
            <a:pPr lvl="2"/>
            <a:r>
              <a:rPr lang="en-US" dirty="0"/>
              <a:t>In the configuration profile (.mobileconfig file) for macOS and iOS VPN clients:</a:t>
            </a:r>
          </a:p>
          <a:p>
            <a:pPr lvl="3"/>
            <a:r>
              <a:rPr lang="en-US" dirty="0"/>
              <a:t>The </a:t>
            </a:r>
            <a:r>
              <a:rPr lang="en-US" dirty="0">
                <a:latin typeface="Courier New" panose="02070309020205020404" pitchFamily="49" charset="0"/>
                <a:cs typeface="Courier New" panose="02070309020205020404" pitchFamily="49" charset="0"/>
              </a:rPr>
              <a:t>DomainName</a:t>
            </a:r>
            <a:r>
              <a:rPr lang="en-US" dirty="0"/>
              <a:t> key in the </a:t>
            </a:r>
            <a:r>
              <a:rPr lang="en-US" dirty="0">
                <a:latin typeface="Courier New" panose="02070309020205020404" pitchFamily="49" charset="0"/>
                <a:cs typeface="Courier New" panose="02070309020205020404" pitchFamily="49" charset="0"/>
              </a:rPr>
              <a:t>IKEv2</a:t>
            </a:r>
            <a:r>
              <a:rPr lang="en-US" dirty="0"/>
              <a:t> dictionary value sets domain name suffix. The </a:t>
            </a:r>
            <a:r>
              <a:rPr lang="en-US" dirty="0">
                <a:latin typeface="Courier New" panose="02070309020205020404" pitchFamily="49" charset="0"/>
                <a:cs typeface="Courier New" panose="02070309020205020404" pitchFamily="49" charset="0"/>
              </a:rPr>
              <a:t>DomainName</a:t>
            </a:r>
            <a:r>
              <a:rPr lang="en-US" dirty="0"/>
              <a:t> key is available in iOS 10.0 or higher and macOS 10.12 or higher</a:t>
            </a:r>
          </a:p>
          <a:p>
            <a:pPr lvl="3"/>
            <a:r>
              <a:rPr lang="en-US" dirty="0"/>
              <a:t>A new </a:t>
            </a:r>
            <a:r>
              <a:rPr lang="en-US" dirty="0">
                <a:latin typeface="Courier New" panose="02070309020205020404" pitchFamily="49" charset="0"/>
                <a:cs typeface="Courier New" panose="02070309020205020404" pitchFamily="49" charset="0"/>
              </a:rPr>
              <a:t>DNS</a:t>
            </a:r>
            <a:r>
              <a:rPr lang="en-US" dirty="0"/>
              <a:t> dictionary is added. The </a:t>
            </a:r>
            <a:r>
              <a:rPr lang="en-US" dirty="0">
                <a:latin typeface="Courier New" panose="02070309020205020404" pitchFamily="49" charset="0"/>
                <a:cs typeface="Courier New" panose="02070309020205020404" pitchFamily="49" charset="0"/>
              </a:rPr>
              <a:t>DomainName</a:t>
            </a:r>
            <a:r>
              <a:rPr lang="en-US" dirty="0">
                <a:latin typeface="+mj-lt"/>
                <a:cs typeface="Arial" panose="020B0604020202020204" pitchFamily="34" charset="0"/>
              </a:rPr>
              <a:t>,</a:t>
            </a:r>
            <a:r>
              <a:rPr lang="en-US" dirty="0">
                <a:latin typeface="+mj-lt"/>
                <a:cs typeface="Courier New" panose="02070309020205020404" pitchFamily="49" charset="0"/>
              </a:rPr>
              <a:t> </a:t>
            </a:r>
            <a:r>
              <a:rPr lang="en-US" dirty="0">
                <a:latin typeface="Courier New" panose="02070309020205020404" pitchFamily="49" charset="0"/>
                <a:cs typeface="Courier New" panose="02070309020205020404" pitchFamily="49" charset="0"/>
              </a:rPr>
              <a:t>SearchDomains</a:t>
            </a:r>
            <a:r>
              <a:rPr lang="en-US" dirty="0">
                <a:latin typeface="+mj-lt"/>
                <a:cs typeface="Arial" panose="020B0604020202020204" pitchFamily="34" charset="0"/>
              </a:rPr>
              <a:t>,</a:t>
            </a:r>
            <a:r>
              <a:rPr lang="en-US" dirty="0">
                <a:latin typeface="+mj-lt"/>
                <a:cs typeface="Courier New" panose="02070309020205020404" pitchFamily="49" charset="0"/>
              </a:rPr>
              <a:t> </a:t>
            </a:r>
            <a:r>
              <a:rPr lang="en-US" dirty="0">
                <a:latin typeface="+mj-lt"/>
                <a:cs typeface="Arial" panose="020B0604020202020204" pitchFamily="34" charset="0"/>
              </a:rPr>
              <a:t>and</a:t>
            </a:r>
            <a:r>
              <a:rPr lang="en-US" dirty="0">
                <a:latin typeface="+mj-lt"/>
                <a:cs typeface="Courier New" panose="02070309020205020404" pitchFamily="49" charset="0"/>
              </a:rPr>
              <a:t> </a:t>
            </a:r>
            <a:r>
              <a:rPr lang="en-US" dirty="0">
                <a:latin typeface="Courier New" panose="02070309020205020404" pitchFamily="49" charset="0"/>
                <a:cs typeface="Courier New" panose="02070309020205020404" pitchFamily="49" charset="0"/>
              </a:rPr>
              <a:t>ServerAddress</a:t>
            </a:r>
            <a:r>
              <a:rPr lang="en-US" dirty="0"/>
              <a:t> keys are set in </a:t>
            </a:r>
            <a:r>
              <a:rPr lang="en-US" dirty="0">
                <a:latin typeface="Courier New" panose="02070309020205020404" pitchFamily="49" charset="0"/>
                <a:cs typeface="Courier New" panose="02070309020205020404" pitchFamily="49" charset="0"/>
              </a:rPr>
              <a:t>DNS</a:t>
            </a:r>
            <a:r>
              <a:rPr lang="en-US" dirty="0"/>
              <a:t> dictionary</a:t>
            </a:r>
          </a:p>
          <a:p>
            <a:pPr lvl="3"/>
            <a:r>
              <a:rPr lang="en-US" dirty="0"/>
              <a:t>The </a:t>
            </a:r>
            <a:r>
              <a:rPr lang="en-US" dirty="0">
                <a:latin typeface="Courier New" panose="02070309020205020404" pitchFamily="49" charset="0"/>
                <a:cs typeface="Courier New" panose="02070309020205020404" pitchFamily="49" charset="0"/>
              </a:rPr>
              <a:t>ServerAddresses</a:t>
            </a:r>
            <a:r>
              <a:rPr lang="en-US" dirty="0"/>
              <a:t> key is mandatory, which means you must configure the DNS address in the DNS settings on the Firebox or in the IKEv2 mobile VPN configuration file for macOS and iOS devices to use the configured DNS suffix</a:t>
            </a:r>
          </a:p>
          <a:p>
            <a:pPr lvl="2"/>
            <a:endParaRPr lang="en-US" dirty="0"/>
          </a:p>
          <a:p>
            <a:pPr marL="687388" lvl="2" indent="0">
              <a:buNone/>
            </a:pPr>
            <a:endParaRPr lang="en-US" dirty="0"/>
          </a:p>
          <a:p>
            <a:pPr lvl="2"/>
            <a:endParaRPr lang="en-US" dirty="0"/>
          </a:p>
          <a:p>
            <a:pPr lvl="2"/>
            <a:endParaRPr lang="en-US" dirty="0"/>
          </a:p>
        </p:txBody>
      </p:sp>
    </p:spTree>
    <p:extLst>
      <p:ext uri="{BB962C8B-B14F-4D97-AF65-F5344CB8AC3E}">
        <p14:creationId xmlns:p14="http://schemas.microsoft.com/office/powerpoint/2010/main" val="366545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Mobile VPN with IKEv2 DNS Suffix</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b="1" dirty="0"/>
              <a:t>macOS and iOS</a:t>
            </a:r>
          </a:p>
          <a:p>
            <a:pPr lvl="1"/>
            <a:r>
              <a:rPr lang="en-US" dirty="0"/>
              <a:t>Example</a:t>
            </a:r>
          </a:p>
          <a:p>
            <a:pPr marL="342900" lvl="1" indent="0">
              <a:spcAft>
                <a:spcPts val="0"/>
              </a:spcAft>
              <a:buNone/>
            </a:pPr>
            <a:r>
              <a:rPr lang="en-US" sz="1600" dirty="0"/>
              <a:t>&lt;key&gt;DNS&lt;/key&gt;</a:t>
            </a:r>
          </a:p>
          <a:p>
            <a:pPr marL="342900" lvl="1" indent="0">
              <a:spcAft>
                <a:spcPts val="0"/>
              </a:spcAft>
              <a:buNone/>
            </a:pPr>
            <a:r>
              <a:rPr lang="en-US" sz="1600" dirty="0"/>
              <a:t> &lt;dict&gt;</a:t>
            </a:r>
          </a:p>
          <a:p>
            <a:pPr marL="342900" lvl="1" indent="0">
              <a:spcAft>
                <a:spcPts val="0"/>
              </a:spcAft>
              <a:buNone/>
            </a:pPr>
            <a:r>
              <a:rPr lang="en-US" sz="1600" dirty="0"/>
              <a:t>         &lt;key&gt;ServerAddresses&lt;/key&gt;</a:t>
            </a:r>
          </a:p>
          <a:p>
            <a:pPr marL="342900" lvl="1" indent="0">
              <a:spcAft>
                <a:spcPts val="0"/>
              </a:spcAft>
              <a:buNone/>
            </a:pPr>
            <a:r>
              <a:rPr lang="en-US" sz="1600" dirty="0"/>
              <a:t>        &lt;array&gt;</a:t>
            </a:r>
          </a:p>
          <a:p>
            <a:pPr marL="342900" lvl="1" indent="0">
              <a:spcAft>
                <a:spcPts val="0"/>
              </a:spcAft>
              <a:buNone/>
            </a:pPr>
            <a:r>
              <a:rPr lang="en-US" sz="1600" dirty="0"/>
              <a:t>              &lt;string&gt;8.8.8.8&lt;/string&gt;</a:t>
            </a:r>
          </a:p>
          <a:p>
            <a:pPr marL="342900" lvl="1" indent="0">
              <a:spcAft>
                <a:spcPts val="0"/>
              </a:spcAft>
              <a:buNone/>
            </a:pPr>
            <a:r>
              <a:rPr lang="en-US" sz="1600" dirty="0"/>
              <a:t>        &lt;/array&gt;</a:t>
            </a:r>
          </a:p>
          <a:p>
            <a:pPr marL="342900" lvl="1" indent="0">
              <a:spcAft>
                <a:spcPts val="0"/>
              </a:spcAft>
              <a:buNone/>
            </a:pPr>
            <a:r>
              <a:rPr lang="en-US" sz="1600" dirty="0"/>
              <a:t>        &lt;key&gt;SearchDomains&lt;/key&gt;</a:t>
            </a:r>
          </a:p>
          <a:p>
            <a:pPr marL="342900" lvl="1" indent="0">
              <a:spcAft>
                <a:spcPts val="0"/>
              </a:spcAft>
              <a:buNone/>
            </a:pPr>
            <a:r>
              <a:rPr lang="en-US" sz="1600" dirty="0"/>
              <a:t>        &lt;array&gt;</a:t>
            </a:r>
          </a:p>
          <a:p>
            <a:pPr marL="342900" lvl="1" indent="0">
              <a:spcAft>
                <a:spcPts val="0"/>
              </a:spcAft>
              <a:buNone/>
            </a:pPr>
            <a:r>
              <a:rPr lang="en-US" sz="1600" dirty="0"/>
              <a:t>             &lt;string&gt;fbxv1.example.net&lt;/string&gt;</a:t>
            </a:r>
          </a:p>
          <a:p>
            <a:pPr marL="342900" lvl="1" indent="0">
              <a:spcAft>
                <a:spcPts val="0"/>
              </a:spcAft>
              <a:buNone/>
            </a:pPr>
            <a:r>
              <a:rPr lang="en-US" sz="1600" dirty="0"/>
              <a:t>        &lt;/array&gt;</a:t>
            </a:r>
          </a:p>
          <a:p>
            <a:pPr marL="342900" lvl="1" indent="0">
              <a:spcAft>
                <a:spcPts val="0"/>
              </a:spcAft>
              <a:buNone/>
            </a:pPr>
            <a:r>
              <a:rPr lang="en-US" sz="1600" dirty="0"/>
              <a:t>        &lt;key&gt;DomainName&lt;/key&gt;</a:t>
            </a:r>
          </a:p>
          <a:p>
            <a:pPr marL="342900" lvl="1" indent="0">
              <a:spcAft>
                <a:spcPts val="0"/>
              </a:spcAft>
              <a:buNone/>
            </a:pPr>
            <a:r>
              <a:rPr lang="en-US" sz="1600" dirty="0"/>
              <a:t>         &lt;string&gt;fbxv1. example.net&lt;/string&gt;</a:t>
            </a:r>
          </a:p>
          <a:p>
            <a:pPr marL="342900" lvl="1" indent="0">
              <a:spcAft>
                <a:spcPts val="0"/>
              </a:spcAft>
              <a:buNone/>
            </a:pPr>
            <a:r>
              <a:rPr lang="en-US" sz="1600" dirty="0"/>
              <a:t>  &lt;/dict&gt;</a:t>
            </a:r>
          </a:p>
          <a:p>
            <a:pPr marL="342900" lvl="1" indent="0">
              <a:buNone/>
            </a:pPr>
            <a:endParaRPr lang="en-US" dirty="0"/>
          </a:p>
          <a:p>
            <a:pPr marL="687388" lvl="2" indent="0">
              <a:buNone/>
            </a:pPr>
            <a:endParaRPr lang="en-US" dirty="0"/>
          </a:p>
          <a:p>
            <a:pPr lvl="2"/>
            <a:endParaRPr lang="en-US" dirty="0"/>
          </a:p>
          <a:p>
            <a:pPr lvl="2"/>
            <a:endParaRPr lang="en-US" dirty="0"/>
          </a:p>
        </p:txBody>
      </p:sp>
    </p:spTree>
    <p:extLst>
      <p:ext uri="{BB962C8B-B14F-4D97-AF65-F5344CB8AC3E}">
        <p14:creationId xmlns:p14="http://schemas.microsoft.com/office/powerpoint/2010/main" val="239403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3013502"/>
            <a:ext cx="10847511" cy="830997"/>
          </a:xfrm>
        </p:spPr>
        <p:txBody>
          <a:bodyPr/>
          <a:lstStyle/>
          <a:p>
            <a:r>
              <a:rPr lang="en-US" dirty="0"/>
              <a:t>ROUTING ENGINE Update</a:t>
            </a:r>
          </a:p>
        </p:txBody>
      </p:sp>
    </p:spTree>
    <p:extLst>
      <p:ext uri="{BB962C8B-B14F-4D97-AF65-F5344CB8AC3E}">
        <p14:creationId xmlns:p14="http://schemas.microsoft.com/office/powerpoint/2010/main" val="319834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Routing Engine Update</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Fireware now uses the Free Range Routing (FRR) routing engine, which replaces Quagga</a:t>
            </a:r>
          </a:p>
          <a:p>
            <a:r>
              <a:rPr lang="en-US" dirty="0"/>
              <a:t>FRR has several benefits:</a:t>
            </a:r>
          </a:p>
          <a:p>
            <a:pPr lvl="1"/>
            <a:r>
              <a:rPr lang="en-US" dirty="0"/>
              <a:t>More frequent security updates and patches</a:t>
            </a:r>
          </a:p>
          <a:p>
            <a:pPr lvl="1"/>
            <a:r>
              <a:rPr lang="en-US" dirty="0"/>
              <a:t>A common routing engine for static and dynamic routing</a:t>
            </a:r>
          </a:p>
          <a:p>
            <a:pPr lvl="1"/>
            <a:r>
              <a:rPr lang="en-US" dirty="0"/>
              <a:t>Richer features, such as Bidirectional Forwarding (BFD)</a:t>
            </a:r>
          </a:p>
        </p:txBody>
      </p:sp>
    </p:spTree>
    <p:extLst>
      <p:ext uri="{BB962C8B-B14F-4D97-AF65-F5344CB8AC3E}">
        <p14:creationId xmlns:p14="http://schemas.microsoft.com/office/powerpoint/2010/main" val="181133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Routing Engine Update – Dynamic Routing</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If your configuration includes Quagga commands for dynamic routing, those commands work after you upgrade to Fireware v12.9</a:t>
            </a:r>
          </a:p>
          <a:p>
            <a:r>
              <a:rPr lang="en-US" dirty="0"/>
              <a:t>In some cases, FRR converts Quagga commands</a:t>
            </a:r>
          </a:p>
          <a:p>
            <a:pPr lvl="1"/>
            <a:r>
              <a:rPr lang="en-US" dirty="0"/>
              <a:t>For example, in FRR, the </a:t>
            </a:r>
            <a:r>
              <a:rPr lang="en-US" dirty="0">
                <a:latin typeface="Courier New" panose="02070309020205020404" pitchFamily="49" charset="0"/>
                <a:cs typeface="Courier New" panose="02070309020205020404" pitchFamily="49" charset="0"/>
              </a:rPr>
              <a:t>network</a:t>
            </a:r>
            <a:r>
              <a:rPr lang="en-US" dirty="0"/>
              <a:t> and </a:t>
            </a:r>
            <a:r>
              <a:rPr lang="en-US" dirty="0">
                <a:latin typeface="Courier New" panose="02070309020205020404" pitchFamily="49" charset="0"/>
                <a:cs typeface="Courier New" panose="02070309020205020404" pitchFamily="49" charset="0"/>
              </a:rPr>
              <a:t>redistribute</a:t>
            </a:r>
            <a:r>
              <a:rPr lang="en-US" dirty="0"/>
              <a:t> commands are under the </a:t>
            </a:r>
            <a:r>
              <a:rPr lang="en-US" dirty="0">
                <a:latin typeface="Courier New" panose="02070309020205020404" pitchFamily="49" charset="0"/>
                <a:cs typeface="Courier New" panose="02070309020205020404" pitchFamily="49" charset="0"/>
              </a:rPr>
              <a:t>address-family</a:t>
            </a:r>
            <a:r>
              <a:rPr lang="en-US" dirty="0"/>
              <a:t> section</a:t>
            </a:r>
          </a:p>
          <a:p>
            <a:pPr lvl="1"/>
            <a:r>
              <a:rPr lang="en-US" dirty="0"/>
              <a:t>FRR converts your existing Quagga commands in this case, but if you add new </a:t>
            </a:r>
            <a:r>
              <a:rPr lang="en-US" dirty="0">
                <a:latin typeface="Courier New" panose="02070309020205020404" pitchFamily="49" charset="0"/>
                <a:cs typeface="Courier New" panose="02070309020205020404" pitchFamily="49" charset="0"/>
              </a:rPr>
              <a:t>network</a:t>
            </a:r>
            <a:r>
              <a:rPr lang="en-US" dirty="0"/>
              <a:t> and </a:t>
            </a:r>
            <a:r>
              <a:rPr lang="en-US" dirty="0">
                <a:latin typeface="Courier New" panose="02070309020205020404" pitchFamily="49" charset="0"/>
                <a:cs typeface="Courier New" panose="02070309020205020404" pitchFamily="49" charset="0"/>
              </a:rPr>
              <a:t>redistribute</a:t>
            </a:r>
            <a:r>
              <a:rPr lang="en-US" dirty="0"/>
              <a:t> commands after you upgrade to Fireware v12.9, make sure to add those under the </a:t>
            </a:r>
            <a:r>
              <a:rPr lang="en-US" dirty="0">
                <a:latin typeface="Courier New" panose="02070309020205020404" pitchFamily="49" charset="0"/>
                <a:cs typeface="Courier New" panose="02070309020205020404" pitchFamily="49" charset="0"/>
              </a:rPr>
              <a:t>address-family</a:t>
            </a:r>
            <a:r>
              <a:rPr lang="en-US" dirty="0"/>
              <a:t> section</a:t>
            </a:r>
          </a:p>
          <a:p>
            <a:pPr lvl="1"/>
            <a:endParaRPr lang="en-US" dirty="0"/>
          </a:p>
          <a:p>
            <a:pPr lvl="2"/>
            <a:endParaRPr lang="en-US" dirty="0"/>
          </a:p>
        </p:txBody>
      </p:sp>
      <p:graphicFrame>
        <p:nvGraphicFramePr>
          <p:cNvPr id="7" name="Table 6">
            <a:extLst>
              <a:ext uri="{FF2B5EF4-FFF2-40B4-BE49-F238E27FC236}">
                <a16:creationId xmlns:a16="http://schemas.microsoft.com/office/drawing/2014/main" id="{5EFA47DE-FBBF-400C-95FB-064CEB81C3FB}"/>
              </a:ext>
            </a:extLst>
          </p:cNvPr>
          <p:cNvGraphicFramePr>
            <a:graphicFrameLocks noGrp="1"/>
          </p:cNvGraphicFramePr>
          <p:nvPr>
            <p:extLst>
              <p:ext uri="{D42A27DB-BD31-4B8C-83A1-F6EECF244321}">
                <p14:modId xmlns:p14="http://schemas.microsoft.com/office/powerpoint/2010/main" val="2097689899"/>
              </p:ext>
            </p:extLst>
          </p:nvPr>
        </p:nvGraphicFramePr>
        <p:xfrm>
          <a:off x="1866122" y="4504213"/>
          <a:ext cx="4516017" cy="2279142"/>
        </p:xfrm>
        <a:graphic>
          <a:graphicData uri="http://schemas.openxmlformats.org/drawingml/2006/table">
            <a:tbl>
              <a:tblPr firstRow="1" firstCol="1" bandRow="1">
                <a:tableStyleId>{5C22544A-7EE6-4342-B048-85BDC9FD1C3A}</a:tableStyleId>
              </a:tblPr>
              <a:tblGrid>
                <a:gridCol w="4516017">
                  <a:extLst>
                    <a:ext uri="{9D8B030D-6E8A-4147-A177-3AD203B41FA5}">
                      <a16:colId xmlns:a16="http://schemas.microsoft.com/office/drawing/2014/main" val="3443334509"/>
                    </a:ext>
                  </a:extLst>
                </a:gridCol>
              </a:tblGrid>
              <a:tr h="2203359">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dirty="0">
                          <a:solidFill>
                            <a:schemeClr val="bg1"/>
                          </a:solidFill>
                          <a:effectLst/>
                          <a:latin typeface="Courier New" panose="02070309020205020404" pitchFamily="49" charset="0"/>
                          <a:cs typeface="Courier New" panose="02070309020205020404" pitchFamily="49" charset="0"/>
                        </a:rPr>
                        <a:t>router bgp 26</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dirty="0">
                          <a:solidFill>
                            <a:schemeClr val="bg1"/>
                          </a:solidFill>
                          <a:effectLst/>
                          <a:latin typeface="Courier New" panose="02070309020205020404" pitchFamily="49" charset="0"/>
                          <a:cs typeface="Courier New" panose="02070309020205020404" pitchFamily="49" charset="0"/>
                        </a:rPr>
                        <a:t>  bgp router-id 169.254.1.26</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dirty="0">
                          <a:solidFill>
                            <a:schemeClr val="bg1"/>
                          </a:solidFill>
                          <a:effectLst/>
                          <a:latin typeface="Courier New" panose="02070309020205020404" pitchFamily="49" charset="0"/>
                          <a:cs typeface="Courier New" panose="02070309020205020404" pitchFamily="49" charset="0"/>
                        </a:rPr>
                        <a:t>  neighbor 169.254.1.53 remote-as 53</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dirty="0">
                          <a:solidFill>
                            <a:schemeClr val="bg1"/>
                          </a:solidFill>
                          <a:effectLst/>
                          <a:latin typeface="Courier New" panose="02070309020205020404" pitchFamily="49" charset="0"/>
                          <a:cs typeface="Courier New" panose="02070309020205020404" pitchFamily="49" charset="0"/>
                        </a:rPr>
                        <a:t>  !</a:t>
                      </a:r>
                      <a:endParaRPr lang="en-US" sz="1050" b="0" dirty="0">
                        <a:solidFill>
                          <a:schemeClr val="bg1"/>
                        </a:solidFill>
                        <a:effectLst/>
                        <a:latin typeface="Courier New" panose="02070309020205020404" pitchFamily="49" charset="0"/>
                        <a:cs typeface="Courier New" panose="02070309020205020404" pitchFamily="49"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50" b="0" dirty="0">
                          <a:solidFill>
                            <a:schemeClr val="bg1"/>
                          </a:solidFill>
                          <a:effectLst/>
                          <a:latin typeface="Courier New" panose="02070309020205020404" pitchFamily="49" charset="0"/>
                          <a:cs typeface="Courier New" panose="02070309020205020404" pitchFamily="49" charset="0"/>
                        </a:rPr>
                        <a:t>   </a:t>
                      </a:r>
                      <a:r>
                        <a:rPr lang="en-US" sz="1400" b="0" dirty="0">
                          <a:solidFill>
                            <a:schemeClr val="bg1"/>
                          </a:solidFill>
                          <a:effectLst/>
                          <a:latin typeface="Courier New" panose="02070309020205020404" pitchFamily="49" charset="0"/>
                          <a:cs typeface="Courier New" panose="02070309020205020404" pitchFamily="49" charset="0"/>
                        </a:rPr>
                        <a:t>address-family ipv4 unicast</a:t>
                      </a:r>
                      <a:endParaRPr lang="en-US" sz="1050" b="0" dirty="0">
                        <a:solidFill>
                          <a:schemeClr val="bg1"/>
                        </a:solidFill>
                        <a:effectLst/>
                        <a:latin typeface="Courier New" panose="02070309020205020404" pitchFamily="49" charset="0"/>
                        <a:cs typeface="Courier New" panose="02070309020205020404" pitchFamily="49"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dirty="0">
                          <a:solidFill>
                            <a:schemeClr val="bg1"/>
                          </a:solidFill>
                          <a:effectLst/>
                          <a:latin typeface="Courier New" panose="02070309020205020404" pitchFamily="49" charset="0"/>
                          <a:cs typeface="Courier New" panose="02070309020205020404" pitchFamily="49" charset="0"/>
                        </a:rPr>
                        <a:t>     network 10.4.0.0/24</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dirty="0">
                          <a:solidFill>
                            <a:schemeClr val="bg1"/>
                          </a:solidFill>
                          <a:effectLst/>
                          <a:latin typeface="Courier New" panose="02070309020205020404" pitchFamily="49" charset="0"/>
                          <a:cs typeface="Courier New" panose="02070309020205020404" pitchFamily="49" charset="0"/>
                        </a:rPr>
                        <a:t>     redistribute static</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dirty="0">
                          <a:solidFill>
                            <a:schemeClr val="bg1"/>
                          </a:solidFill>
                          <a:effectLst/>
                          <a:latin typeface="Courier New" panose="02070309020205020404" pitchFamily="49" charset="0"/>
                          <a:cs typeface="Courier New" panose="02070309020205020404" pitchFamily="49" charset="0"/>
                        </a:rPr>
                        <a:t>     redistribute ospf</a:t>
                      </a:r>
                      <a:endParaRPr lang="en-US" sz="1050" b="0" dirty="0">
                        <a:solidFill>
                          <a:schemeClr val="bg1"/>
                        </a:solidFill>
                        <a:effectLst/>
                        <a:latin typeface="Courier New" panose="02070309020205020404" pitchFamily="49" charset="0"/>
                        <a:cs typeface="Courier New" panose="02070309020205020404" pitchFamily="49"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dirty="0">
                          <a:solidFill>
                            <a:schemeClr val="bg1"/>
                          </a:solidFill>
                          <a:effectLst/>
                          <a:latin typeface="Courier New" panose="02070309020205020404" pitchFamily="49" charset="0"/>
                          <a:cs typeface="Courier New" panose="02070309020205020404" pitchFamily="49" charset="0"/>
                        </a:rPr>
                        <a:t>  exit-address-family</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0" dirty="0">
                          <a:solidFill>
                            <a:schemeClr val="bg1"/>
                          </a:solidFill>
                          <a:effectLst/>
                          <a:latin typeface="Courier New" panose="02070309020205020404" pitchFamily="49" charset="0"/>
                          <a:cs typeface="Courier New" panose="02070309020205020404" pitchFamily="49" charset="0"/>
                        </a:rPr>
                        <a:t>exit</a:t>
                      </a:r>
                      <a:endParaRPr lang="en-US" sz="1050" b="0" dirty="0">
                        <a:solidFill>
                          <a:schemeClr val="bg1"/>
                        </a:solidFill>
                        <a:effectLst/>
                        <a:latin typeface="Courier New" panose="02070309020205020404" pitchFamily="49" charset="0"/>
                        <a:cs typeface="Courier New" panose="02070309020205020404" pitchFamily="49" charset="0"/>
                      </a:endParaRPr>
                    </a:p>
                  </a:txBody>
                  <a:tcPr marL="68580" marR="68580" marT="0" marB="0">
                    <a:solidFill>
                      <a:schemeClr val="tx1">
                        <a:lumMod val="95000"/>
                      </a:schemeClr>
                    </a:solidFill>
                  </a:tcPr>
                </a:tc>
                <a:extLst>
                  <a:ext uri="{0D108BD9-81ED-4DB2-BD59-A6C34878D82A}">
                    <a16:rowId xmlns:a16="http://schemas.microsoft.com/office/drawing/2014/main" val="904225702"/>
                  </a:ext>
                </a:extLst>
              </a:tr>
            </a:tbl>
          </a:graphicData>
        </a:graphic>
      </p:graphicFrame>
    </p:spTree>
    <p:extLst>
      <p:ext uri="{BB962C8B-B14F-4D97-AF65-F5344CB8AC3E}">
        <p14:creationId xmlns:p14="http://schemas.microsoft.com/office/powerpoint/2010/main" val="35017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p:txBody>
          <a:bodyPr>
            <a:normAutofit/>
          </a:bodyPr>
          <a:lstStyle/>
          <a:p>
            <a:r>
              <a:rPr lang="en-US" dirty="0"/>
              <a:t>What’s new in Fireware </a:t>
            </a:r>
            <a:r>
              <a:rPr lang="en-US" cap="none" dirty="0"/>
              <a:t>v12.9</a:t>
            </a:r>
            <a:endParaRPr lang="en-US" dirty="0"/>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p:txBody>
          <a:bodyPr/>
          <a:lstStyle/>
          <a:p>
            <a:pPr lvl="0"/>
            <a:r>
              <a:rPr lang="en-US" dirty="0"/>
              <a:t>Fireware v12.9 is available for these Firebox models:</a:t>
            </a:r>
          </a:p>
          <a:p>
            <a:pPr lvl="1"/>
            <a:r>
              <a:rPr lang="en-US" dirty="0"/>
              <a:t>Firebox M Series: M270, M290, M370, M390, M400, M440, M470, M500, M570, M590, M670, M690, M4600, M4800, M5600, M5800</a:t>
            </a:r>
          </a:p>
          <a:p>
            <a:pPr lvl="1"/>
            <a:r>
              <a:rPr lang="en-US" dirty="0"/>
              <a:t>Firebox T Series: T20, T40, T55, T70, T80</a:t>
            </a:r>
          </a:p>
          <a:p>
            <a:pPr lvl="1"/>
            <a:r>
              <a:rPr lang="en-US" dirty="0"/>
              <a:t>Firebox NV5</a:t>
            </a:r>
          </a:p>
          <a:p>
            <a:pPr lvl="1"/>
            <a:r>
              <a:rPr lang="en-US" dirty="0"/>
              <a:t>FireboxV and Firebox Cloud</a:t>
            </a:r>
          </a:p>
          <a:p>
            <a:pPr lvl="0"/>
            <a:r>
              <a:rPr lang="en-US" dirty="0"/>
              <a:t>Fireware v12.9 does not support these models:</a:t>
            </a:r>
          </a:p>
          <a:p>
            <a:pPr lvl="1"/>
            <a:r>
              <a:rPr lang="en-US" dirty="0"/>
              <a:t>Firebox T10, T15, T30, T35, T50, M200, M300</a:t>
            </a:r>
          </a:p>
          <a:p>
            <a:pPr lvl="1"/>
            <a:r>
              <a:rPr lang="en-US" dirty="0"/>
              <a:t>We continue to support these models with Fireware v12.5.x firmware. For more information, see </a:t>
            </a:r>
            <a:r>
              <a:rPr lang="en-US" dirty="0">
                <a:hlinkClick r:id="rId2"/>
              </a:rPr>
              <a:t>this KB article</a:t>
            </a:r>
            <a:endParaRPr lang="en-US" dirty="0"/>
          </a:p>
        </p:txBody>
      </p:sp>
    </p:spTree>
    <p:extLst>
      <p:ext uri="{BB962C8B-B14F-4D97-AF65-F5344CB8AC3E}">
        <p14:creationId xmlns:p14="http://schemas.microsoft.com/office/powerpoint/2010/main" val="17210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Routing Engine Update – Dynamic Routing</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With FRR, the Firebox cannot learn or announce routes unless you add inbound or outbound BGP filtering policies for the eBGP session</a:t>
            </a:r>
          </a:p>
          <a:p>
            <a:pPr lvl="1"/>
            <a:r>
              <a:rPr lang="en-US" dirty="0"/>
              <a:t>If you prefer not to add BGP policies, you can add this command, which removes the policy requirement:</a:t>
            </a:r>
            <a:br>
              <a:rPr lang="en-US" dirty="0"/>
            </a:br>
            <a:r>
              <a:rPr lang="en-US" dirty="0">
                <a:latin typeface="Courier New" panose="02070309020205020404" pitchFamily="49" charset="0"/>
                <a:cs typeface="Courier New" panose="02070309020205020404" pitchFamily="49" charset="0"/>
              </a:rPr>
              <a:t>no bgp ebgp-requires-policy</a:t>
            </a:r>
          </a:p>
          <a:p>
            <a:pPr lvl="1"/>
            <a:r>
              <a:rPr lang="en-US" dirty="0"/>
              <a:t>When you upgrade to Fireware v12.9, if you have an existing BGP configuration, the Firebox adds the </a:t>
            </a:r>
            <a:r>
              <a:rPr lang="en-US" dirty="0">
                <a:latin typeface="Courier New" panose="02070309020205020404" pitchFamily="49" charset="0"/>
                <a:cs typeface="Courier New" panose="02070309020205020404" pitchFamily="49" charset="0"/>
              </a:rPr>
              <a:t>no bgp ebgp-requires-policy</a:t>
            </a:r>
            <a:r>
              <a:rPr lang="en-US" dirty="0"/>
              <a:t> command automatically</a:t>
            </a:r>
          </a:p>
          <a:p>
            <a:pPr lvl="1"/>
            <a:r>
              <a:rPr lang="en-US" dirty="0"/>
              <a:t>If you add a new BGP configuration after you upgrade to Fireware v12.9, you must manually add this command to remove the policy requirement</a:t>
            </a:r>
          </a:p>
          <a:p>
            <a:pPr lvl="1"/>
            <a:endParaRPr lang="en-US" dirty="0"/>
          </a:p>
          <a:p>
            <a:pPr lvl="1"/>
            <a:endParaRPr lang="en-US" dirty="0"/>
          </a:p>
          <a:p>
            <a:pPr lvl="2"/>
            <a:endParaRPr lang="en-US" dirty="0"/>
          </a:p>
        </p:txBody>
      </p:sp>
      <p:graphicFrame>
        <p:nvGraphicFramePr>
          <p:cNvPr id="5" name="Table 4">
            <a:extLst>
              <a:ext uri="{FF2B5EF4-FFF2-40B4-BE49-F238E27FC236}">
                <a16:creationId xmlns:a16="http://schemas.microsoft.com/office/drawing/2014/main" id="{5FCACCFD-AA8A-42EE-BC5E-B8CB0B664381}"/>
              </a:ext>
            </a:extLst>
          </p:cNvPr>
          <p:cNvGraphicFramePr>
            <a:graphicFrameLocks noGrp="1"/>
          </p:cNvGraphicFramePr>
          <p:nvPr>
            <p:extLst>
              <p:ext uri="{D42A27DB-BD31-4B8C-83A1-F6EECF244321}">
                <p14:modId xmlns:p14="http://schemas.microsoft.com/office/powerpoint/2010/main" val="2973225774"/>
              </p:ext>
            </p:extLst>
          </p:nvPr>
        </p:nvGraphicFramePr>
        <p:xfrm>
          <a:off x="1757680" y="5059011"/>
          <a:ext cx="4846320" cy="1758188"/>
        </p:xfrm>
        <a:graphic>
          <a:graphicData uri="http://schemas.openxmlformats.org/drawingml/2006/table">
            <a:tbl>
              <a:tblPr firstRow="1" firstCol="1" bandRow="1">
                <a:tableStyleId>{5C22544A-7EE6-4342-B048-85BDC9FD1C3A}</a:tableStyleId>
              </a:tblPr>
              <a:tblGrid>
                <a:gridCol w="4846320">
                  <a:extLst>
                    <a:ext uri="{9D8B030D-6E8A-4147-A177-3AD203B41FA5}">
                      <a16:colId xmlns:a16="http://schemas.microsoft.com/office/drawing/2014/main" val="3443334509"/>
                    </a:ext>
                  </a:extLst>
                </a:gridCol>
              </a:tblGrid>
              <a:tr h="1648561">
                <a:tc>
                  <a:txBody>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a:solidFill>
                            <a:schemeClr val="bg1"/>
                          </a:solidFill>
                          <a:effectLst/>
                          <a:latin typeface="Courier New" panose="02070309020205020404" pitchFamily="49" charset="0"/>
                          <a:cs typeface="Courier New" panose="02070309020205020404" pitchFamily="49" charset="0"/>
                        </a:rPr>
                        <a:t>router bgp 26</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a:solidFill>
                            <a:schemeClr val="bg1"/>
                          </a:solidFill>
                          <a:effectLst/>
                          <a:latin typeface="Courier New" panose="02070309020205020404" pitchFamily="49" charset="0"/>
                          <a:cs typeface="Courier New" panose="02070309020205020404" pitchFamily="49" charset="0"/>
                        </a:rPr>
                        <a:t>  no bgp ebgp-requires-policy</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a:solidFill>
                            <a:schemeClr val="bg1"/>
                          </a:solidFill>
                          <a:effectLst/>
                          <a:latin typeface="Courier New" panose="02070309020205020404" pitchFamily="49" charset="0"/>
                          <a:cs typeface="Courier New" panose="02070309020205020404" pitchFamily="49" charset="0"/>
                        </a:rPr>
                        <a:t>  bgp router-id 169.254.1.26</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a:solidFill>
                            <a:schemeClr val="bg1"/>
                          </a:solidFill>
                          <a:effectLst/>
                          <a:latin typeface="Courier New" panose="02070309020205020404" pitchFamily="49" charset="0"/>
                          <a:cs typeface="Courier New" panose="02070309020205020404" pitchFamily="49" charset="0"/>
                        </a:rPr>
                        <a:t>  neighbor 169.254.1.53 remote-as 53</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a:solidFill>
                            <a:schemeClr val="bg1"/>
                          </a:solidFill>
                          <a:effectLst/>
                          <a:latin typeface="Courier New" panose="02070309020205020404" pitchFamily="49" charset="0"/>
                          <a:cs typeface="Courier New" panose="02070309020205020404" pitchFamily="49" charset="0"/>
                        </a:rPr>
                        <a:t>  !</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a:solidFill>
                            <a:schemeClr val="bg1"/>
                          </a:solidFill>
                          <a:effectLst/>
                          <a:latin typeface="Courier New" panose="02070309020205020404" pitchFamily="49" charset="0"/>
                          <a:cs typeface="Courier New" panose="02070309020205020404" pitchFamily="49" charset="0"/>
                        </a:rPr>
                        <a:t>   address-family ipv4 unicast</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a:solidFill>
                            <a:schemeClr val="bg1"/>
                          </a:solidFill>
                          <a:effectLst/>
                          <a:latin typeface="Courier New" panose="02070309020205020404" pitchFamily="49" charset="0"/>
                          <a:cs typeface="Courier New" panose="02070309020205020404" pitchFamily="49" charset="0"/>
                        </a:rPr>
                        <a:t>     redistribute static</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a:solidFill>
                            <a:schemeClr val="bg1"/>
                          </a:solidFill>
                          <a:effectLst/>
                          <a:latin typeface="Courier New" panose="02070309020205020404" pitchFamily="49" charset="0"/>
                          <a:cs typeface="Courier New" panose="02070309020205020404" pitchFamily="49" charset="0"/>
                        </a:rPr>
                        <a:t>  exit-address-family</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a:solidFill>
                            <a:schemeClr val="bg1"/>
                          </a:solidFill>
                          <a:effectLst/>
                          <a:latin typeface="Courier New" panose="02070309020205020404" pitchFamily="49" charset="0"/>
                          <a:cs typeface="Courier New" panose="02070309020205020404" pitchFamily="49" charset="0"/>
                        </a:rPr>
                        <a:t>exit</a:t>
                      </a:r>
                    </a:p>
                  </a:txBody>
                  <a:tcPr marL="68580" marR="68580" marT="0" marB="0">
                    <a:solidFill>
                      <a:schemeClr val="tx1">
                        <a:lumMod val="95000"/>
                      </a:schemeClr>
                    </a:solidFill>
                  </a:tcPr>
                </a:tc>
                <a:extLst>
                  <a:ext uri="{0D108BD9-81ED-4DB2-BD59-A6C34878D82A}">
                    <a16:rowId xmlns:a16="http://schemas.microsoft.com/office/drawing/2014/main" val="904225702"/>
                  </a:ext>
                </a:extLst>
              </a:tr>
            </a:tbl>
          </a:graphicData>
        </a:graphic>
      </p:graphicFrame>
    </p:spTree>
    <p:extLst>
      <p:ext uri="{BB962C8B-B14F-4D97-AF65-F5344CB8AC3E}">
        <p14:creationId xmlns:p14="http://schemas.microsoft.com/office/powerpoint/2010/main" val="161427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Routing Engine Update – Dynamic Routing</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In FRR, the command </a:t>
            </a:r>
            <a:r>
              <a:rPr lang="en-US" dirty="0">
                <a:latin typeface="Courier New" panose="02070309020205020404" pitchFamily="49" charset="0"/>
                <a:cs typeface="Courier New" panose="02070309020205020404" pitchFamily="49" charset="0"/>
              </a:rPr>
              <a:t>bgp network import-check </a:t>
            </a:r>
            <a:r>
              <a:rPr lang="en-US" dirty="0"/>
              <a:t>is enabled by default</a:t>
            </a:r>
          </a:p>
          <a:p>
            <a:pPr lvl="1"/>
            <a:r>
              <a:rPr lang="en-US" dirty="0"/>
              <a:t>When this setting is enabled, routes created by the </a:t>
            </a:r>
            <a:r>
              <a:rPr lang="en-US" dirty="0">
                <a:latin typeface="Courier New" panose="02070309020205020404" pitchFamily="49" charset="0"/>
                <a:cs typeface="Courier New" panose="02070309020205020404" pitchFamily="49" charset="0"/>
              </a:rPr>
              <a:t>network</a:t>
            </a:r>
            <a:r>
              <a:rPr lang="en-US" dirty="0"/>
              <a:t> command must be validated before those routes can be advertised to neighbors</a:t>
            </a:r>
          </a:p>
          <a:p>
            <a:r>
              <a:rPr lang="en-US" dirty="0"/>
              <a:t>If your Firebox includes an existing BGP configuration, and you upgrade from Fireware v12.8.2 or lower to Fireware v12.9 or higher, the configuration conversion automatically disables </a:t>
            </a:r>
            <a:r>
              <a:rPr lang="en-US" dirty="0">
                <a:latin typeface="Courier New" panose="02070309020205020404" pitchFamily="49" charset="0"/>
                <a:cs typeface="Courier New" panose="02070309020205020404" pitchFamily="49" charset="0"/>
              </a:rPr>
              <a:t>bgp network import-check</a:t>
            </a:r>
          </a:p>
          <a:p>
            <a:r>
              <a:rPr lang="en-US" dirty="0"/>
              <a:t>If you add a new BGP configuration in Fireware v12.9 or higher, we recommend that you manually disable this setting so that BGP peers can learn Firebox routes </a:t>
            </a:r>
          </a:p>
          <a:p>
            <a:pPr lvl="1"/>
            <a:r>
              <a:rPr lang="en-US" dirty="0"/>
              <a:t>To disable this setting, use the command </a:t>
            </a:r>
            <a:r>
              <a:rPr lang="en-US" dirty="0">
                <a:latin typeface="Courier New" panose="02070309020205020404" pitchFamily="49" charset="0"/>
                <a:cs typeface="Courier New" panose="02070309020205020404" pitchFamily="49" charset="0"/>
              </a:rPr>
              <a:t>no bgp network import-check</a:t>
            </a:r>
            <a:r>
              <a:rPr lang="en-US" dirty="0"/>
              <a:t> </a:t>
            </a:r>
          </a:p>
          <a:p>
            <a:pPr lvl="1"/>
            <a:endParaRPr lang="en-US" dirty="0"/>
          </a:p>
          <a:p>
            <a:pPr lvl="2"/>
            <a:endParaRPr lang="en-US" dirty="0"/>
          </a:p>
        </p:txBody>
      </p:sp>
    </p:spTree>
    <p:extLst>
      <p:ext uri="{BB962C8B-B14F-4D97-AF65-F5344CB8AC3E}">
        <p14:creationId xmlns:p14="http://schemas.microsoft.com/office/powerpoint/2010/main" val="236130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Routing Engine Update – OSPF Cost</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With FRR, the OSPF cost is the reference bandwidth divided by the interface bandwidth</a:t>
            </a:r>
          </a:p>
          <a:p>
            <a:r>
              <a:rPr lang="en-US" dirty="0"/>
              <a:t>The reference bandwidth is 100 Gbps</a:t>
            </a:r>
          </a:p>
          <a:p>
            <a:r>
              <a:rPr lang="en-US" dirty="0"/>
              <a:t>Example:</a:t>
            </a:r>
          </a:p>
          <a:p>
            <a:endParaRPr lang="en-US" dirty="0"/>
          </a:p>
          <a:p>
            <a:pPr lvl="1"/>
            <a:endParaRPr lang="en-US" dirty="0"/>
          </a:p>
          <a:p>
            <a:pPr lvl="1"/>
            <a:endParaRPr lang="en-US" dirty="0"/>
          </a:p>
          <a:p>
            <a:pPr lvl="2"/>
            <a:endParaRPr lang="en-US" dirty="0"/>
          </a:p>
        </p:txBody>
      </p:sp>
      <p:graphicFrame>
        <p:nvGraphicFramePr>
          <p:cNvPr id="4" name="Table 5">
            <a:extLst>
              <a:ext uri="{FF2B5EF4-FFF2-40B4-BE49-F238E27FC236}">
                <a16:creationId xmlns:a16="http://schemas.microsoft.com/office/drawing/2014/main" id="{749EB958-90B9-4BEA-B1E6-5FBA9F1ED11F}"/>
              </a:ext>
            </a:extLst>
          </p:cNvPr>
          <p:cNvGraphicFramePr>
            <a:graphicFrameLocks noGrp="1"/>
          </p:cNvGraphicFramePr>
          <p:nvPr>
            <p:extLst>
              <p:ext uri="{D42A27DB-BD31-4B8C-83A1-F6EECF244321}">
                <p14:modId xmlns:p14="http://schemas.microsoft.com/office/powerpoint/2010/main" val="416480606"/>
              </p:ext>
            </p:extLst>
          </p:nvPr>
        </p:nvGraphicFramePr>
        <p:xfrm>
          <a:off x="1457233" y="3177799"/>
          <a:ext cx="8348618" cy="1854200"/>
        </p:xfrm>
        <a:graphic>
          <a:graphicData uri="http://schemas.openxmlformats.org/drawingml/2006/table">
            <a:tbl>
              <a:tblPr firstRow="1" bandRow="1">
                <a:tableStyleId>{7DF18680-E054-41AD-8BC1-D1AEF772440D}</a:tableStyleId>
              </a:tblPr>
              <a:tblGrid>
                <a:gridCol w="2465825">
                  <a:extLst>
                    <a:ext uri="{9D8B030D-6E8A-4147-A177-3AD203B41FA5}">
                      <a16:colId xmlns:a16="http://schemas.microsoft.com/office/drawing/2014/main" val="104995612"/>
                    </a:ext>
                  </a:extLst>
                </a:gridCol>
                <a:gridCol w="2969722">
                  <a:extLst>
                    <a:ext uri="{9D8B030D-6E8A-4147-A177-3AD203B41FA5}">
                      <a16:colId xmlns:a16="http://schemas.microsoft.com/office/drawing/2014/main" val="2408308034"/>
                    </a:ext>
                  </a:extLst>
                </a:gridCol>
                <a:gridCol w="2913071">
                  <a:extLst>
                    <a:ext uri="{9D8B030D-6E8A-4147-A177-3AD203B41FA5}">
                      <a16:colId xmlns:a16="http://schemas.microsoft.com/office/drawing/2014/main" val="2438841624"/>
                    </a:ext>
                  </a:extLst>
                </a:gridCol>
              </a:tblGrid>
              <a:tr h="370840">
                <a:tc>
                  <a:txBody>
                    <a:bodyPr/>
                    <a:lstStyle/>
                    <a:p>
                      <a:r>
                        <a:rPr lang="en-US" dirty="0"/>
                        <a:t>Interface Type</a:t>
                      </a:r>
                    </a:p>
                  </a:txBody>
                  <a:tcPr/>
                </a:tc>
                <a:tc>
                  <a:txBody>
                    <a:bodyPr/>
                    <a:lstStyle/>
                    <a:p>
                      <a:r>
                        <a:rPr lang="en-US" dirty="0"/>
                        <a:t>Bandwidth</a:t>
                      </a:r>
                    </a:p>
                  </a:txBody>
                  <a:tcPr/>
                </a:tc>
                <a:tc>
                  <a:txBody>
                    <a:bodyPr/>
                    <a:lstStyle/>
                    <a:p>
                      <a:r>
                        <a:rPr lang="en-US" dirty="0"/>
                        <a:t>OSPF Cost</a:t>
                      </a:r>
                    </a:p>
                  </a:txBody>
                  <a:tcPr/>
                </a:tc>
                <a:extLst>
                  <a:ext uri="{0D108BD9-81ED-4DB2-BD59-A6C34878D82A}">
                    <a16:rowId xmlns:a16="http://schemas.microsoft.com/office/drawing/2014/main" val="2691525026"/>
                  </a:ext>
                </a:extLst>
              </a:tr>
              <a:tr h="370840">
                <a:tc>
                  <a:txBody>
                    <a:bodyPr/>
                    <a:lstStyle/>
                    <a:p>
                      <a:r>
                        <a:rPr lang="en-US" dirty="0"/>
                        <a:t>Physical Interface</a:t>
                      </a:r>
                    </a:p>
                  </a:txBody>
                  <a:tcPr/>
                </a:tc>
                <a:tc>
                  <a:txBody>
                    <a:bodyPr/>
                    <a:lstStyle/>
                    <a:p>
                      <a:r>
                        <a:rPr lang="en-US" dirty="0"/>
                        <a:t>100 Gbps</a:t>
                      </a:r>
                    </a:p>
                  </a:txBody>
                  <a:tcPr/>
                </a:tc>
                <a:tc>
                  <a:txBody>
                    <a:bodyPr/>
                    <a:lstStyle/>
                    <a:p>
                      <a:r>
                        <a:rPr lang="en-US" dirty="0"/>
                        <a:t>1</a:t>
                      </a:r>
                    </a:p>
                  </a:txBody>
                  <a:tcPr/>
                </a:tc>
                <a:extLst>
                  <a:ext uri="{0D108BD9-81ED-4DB2-BD59-A6C34878D82A}">
                    <a16:rowId xmlns:a16="http://schemas.microsoft.com/office/drawing/2014/main" val="2181021242"/>
                  </a:ext>
                </a:extLst>
              </a:tr>
              <a:tr h="370840">
                <a:tc>
                  <a:txBody>
                    <a:bodyPr/>
                    <a:lstStyle/>
                    <a:p>
                      <a:endParaRPr lang="en-US" dirty="0"/>
                    </a:p>
                  </a:txBody>
                  <a:tcPr/>
                </a:tc>
                <a:tc>
                  <a:txBody>
                    <a:bodyPr/>
                    <a:lstStyle/>
                    <a:p>
                      <a:r>
                        <a:rPr lang="en-US" dirty="0"/>
                        <a:t>10 Gbps</a:t>
                      </a:r>
                    </a:p>
                  </a:txBody>
                  <a:tcPr/>
                </a:tc>
                <a:tc>
                  <a:txBody>
                    <a:bodyPr/>
                    <a:lstStyle/>
                    <a:p>
                      <a:r>
                        <a:rPr lang="en-US" dirty="0"/>
                        <a:t>10</a:t>
                      </a:r>
                    </a:p>
                  </a:txBody>
                  <a:tcPr/>
                </a:tc>
                <a:extLst>
                  <a:ext uri="{0D108BD9-81ED-4DB2-BD59-A6C34878D82A}">
                    <a16:rowId xmlns:a16="http://schemas.microsoft.com/office/drawing/2014/main" val="2098031102"/>
                  </a:ext>
                </a:extLst>
              </a:tr>
              <a:tr h="370840">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Gbps</a:t>
                      </a:r>
                    </a:p>
                  </a:txBody>
                  <a:tcPr/>
                </a:tc>
                <a:tc>
                  <a:txBody>
                    <a:bodyPr/>
                    <a:lstStyle/>
                    <a:p>
                      <a:r>
                        <a:rPr lang="en-US" dirty="0"/>
                        <a:t>100</a:t>
                      </a:r>
                    </a:p>
                  </a:txBody>
                  <a:tcPr/>
                </a:tc>
                <a:extLst>
                  <a:ext uri="{0D108BD9-81ED-4DB2-BD59-A6C34878D82A}">
                    <a16:rowId xmlns:a16="http://schemas.microsoft.com/office/drawing/2014/main" val="2017769235"/>
                  </a:ext>
                </a:extLst>
              </a:tr>
              <a:tr h="370840">
                <a:tc>
                  <a:txBody>
                    <a:bodyPr/>
                    <a:lstStyle/>
                    <a:p>
                      <a:r>
                        <a:rPr lang="en-US" dirty="0"/>
                        <a:t>VPN Virtual Interface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a:t>
                      </a:r>
                    </a:p>
                  </a:txBody>
                  <a:tcPr/>
                </a:tc>
                <a:tc>
                  <a:txBody>
                    <a:bodyPr/>
                    <a:lstStyle/>
                    <a:p>
                      <a:r>
                        <a:rPr lang="en-US" dirty="0"/>
                        <a:t>10</a:t>
                      </a:r>
                    </a:p>
                  </a:txBody>
                  <a:tcPr/>
                </a:tc>
                <a:extLst>
                  <a:ext uri="{0D108BD9-81ED-4DB2-BD59-A6C34878D82A}">
                    <a16:rowId xmlns:a16="http://schemas.microsoft.com/office/drawing/2014/main" val="4188526952"/>
                  </a:ext>
                </a:extLst>
              </a:tr>
            </a:tbl>
          </a:graphicData>
        </a:graphic>
      </p:graphicFrame>
    </p:spTree>
    <p:extLst>
      <p:ext uri="{BB962C8B-B14F-4D97-AF65-F5344CB8AC3E}">
        <p14:creationId xmlns:p14="http://schemas.microsoft.com/office/powerpoint/2010/main" val="270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Routing Engine Update – Bidirectional Forwarding (BFD)</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endParaRPr lang="en-US" dirty="0"/>
          </a:p>
          <a:p>
            <a:pPr lvl="2"/>
            <a:endParaRPr lang="en-US" dirty="0"/>
          </a:p>
          <a:p>
            <a:pPr lvl="1"/>
            <a:endParaRPr lang="en-US" dirty="0"/>
          </a:p>
          <a:p>
            <a:pPr lvl="2"/>
            <a:endParaRPr lang="en-US" dirty="0"/>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6" y="1391194"/>
            <a:ext cx="10113264"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latin typeface="+mn-lt"/>
              </a:rPr>
              <a:t>Bidirectional Forwarding (BFD) is a network protocol used to detect faults between two routers or switches connected by a link</a:t>
            </a:r>
          </a:p>
          <a:p>
            <a:r>
              <a:rPr lang="en-US" dirty="0">
                <a:latin typeface="+mn-lt"/>
              </a:rPr>
              <a:t>With this release, you can use a simplified version of BFD:</a:t>
            </a:r>
          </a:p>
          <a:p>
            <a:pPr marL="742950" lvl="1" indent="-457200">
              <a:buFont typeface="+mj-lt"/>
              <a:buAutoNum type="arabicPeriod"/>
            </a:pPr>
            <a:r>
              <a:rPr lang="en-US" dirty="0">
                <a:latin typeface="+mn-lt"/>
              </a:rPr>
              <a:t>Add a new firewall policy</a:t>
            </a:r>
          </a:p>
          <a:p>
            <a:pPr marL="742950" lvl="1" indent="-457200">
              <a:buFont typeface="+mj-lt"/>
              <a:buAutoNum type="arabicPeriod"/>
            </a:pPr>
            <a:r>
              <a:rPr lang="en-US" dirty="0">
                <a:latin typeface="+mn-lt"/>
              </a:rPr>
              <a:t>In the policy, specify the BFD protocols (UDP 3784 and 4784)</a:t>
            </a:r>
          </a:p>
          <a:p>
            <a:pPr marL="742950" lvl="1" indent="-457200">
              <a:buFont typeface="+mj-lt"/>
              <a:buAutoNum type="arabicPeriod"/>
            </a:pPr>
            <a:r>
              <a:rPr lang="en-US" dirty="0">
                <a:latin typeface="+mn-lt"/>
              </a:rPr>
              <a:t>In the </a:t>
            </a:r>
            <a:r>
              <a:rPr lang="en-US" b="1" dirty="0">
                <a:latin typeface="+mn-lt"/>
              </a:rPr>
              <a:t>From</a:t>
            </a:r>
            <a:r>
              <a:rPr lang="en-US" dirty="0">
                <a:latin typeface="+mn-lt"/>
              </a:rPr>
              <a:t> list, specify the interface that receives OSPF or BGP messages from neighbors</a:t>
            </a:r>
          </a:p>
          <a:p>
            <a:pPr marL="742950" lvl="1" indent="-457200">
              <a:buFont typeface="+mj-lt"/>
              <a:buAutoNum type="arabicPeriod"/>
            </a:pPr>
            <a:r>
              <a:rPr lang="en-US" dirty="0">
                <a:latin typeface="+mn-lt"/>
              </a:rPr>
              <a:t>In the </a:t>
            </a:r>
            <a:r>
              <a:rPr lang="en-US" b="1" dirty="0">
                <a:latin typeface="+mn-lt"/>
              </a:rPr>
              <a:t>To</a:t>
            </a:r>
            <a:r>
              <a:rPr lang="en-US" dirty="0">
                <a:latin typeface="+mn-lt"/>
              </a:rPr>
              <a:t> list, specify the Firebox</a:t>
            </a:r>
          </a:p>
          <a:p>
            <a:pPr lvl="1"/>
            <a:endParaRPr lang="en-US" dirty="0"/>
          </a:p>
          <a:p>
            <a:pPr lvl="2"/>
            <a:endParaRPr lang="en-US" dirty="0"/>
          </a:p>
        </p:txBody>
      </p:sp>
    </p:spTree>
    <p:extLst>
      <p:ext uri="{BB962C8B-B14F-4D97-AF65-F5344CB8AC3E}">
        <p14:creationId xmlns:p14="http://schemas.microsoft.com/office/powerpoint/2010/main" val="19290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Routing Engine Update – Bidirectional Forwarding (BFD)</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endParaRPr lang="en-US" dirty="0"/>
          </a:p>
          <a:p>
            <a:pPr lvl="2"/>
            <a:endParaRPr lang="en-US" dirty="0"/>
          </a:p>
          <a:p>
            <a:pPr lvl="1"/>
            <a:endParaRPr lang="en-US" dirty="0"/>
          </a:p>
          <a:p>
            <a:pPr lvl="2"/>
            <a:endParaRPr lang="en-US" dirty="0"/>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6" y="1391194"/>
            <a:ext cx="10113264"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742950" lvl="1" indent="-457200">
              <a:buFont typeface="+mj-lt"/>
              <a:buAutoNum type="arabicPeriod" startAt="5"/>
            </a:pPr>
            <a:r>
              <a:rPr lang="en-US" dirty="0">
                <a:latin typeface="+mn-lt"/>
              </a:rPr>
              <a:t>Next, enable BFD in either OSPF or BGP</a:t>
            </a:r>
          </a:p>
          <a:p>
            <a:pPr lvl="2"/>
            <a:r>
              <a:rPr lang="en-US" dirty="0">
                <a:latin typeface="+mn-lt"/>
              </a:rPr>
              <a:t>For OSPF, enable BFD in the </a:t>
            </a:r>
            <a:r>
              <a:rPr lang="en-US" dirty="0">
                <a:latin typeface="Courier New" panose="02070309020205020404" pitchFamily="49" charset="0"/>
                <a:cs typeface="Courier New" panose="02070309020205020404" pitchFamily="49" charset="0"/>
              </a:rPr>
              <a:t>interface</a:t>
            </a:r>
            <a:r>
              <a:rPr lang="en-US" dirty="0">
                <a:latin typeface="+mn-lt"/>
                <a:cs typeface="Courier New" panose="02070309020205020404" pitchFamily="49" charset="0"/>
              </a:rPr>
              <a:t> context</a:t>
            </a:r>
            <a:r>
              <a:rPr lang="en-US" dirty="0">
                <a:latin typeface="+mn-lt"/>
              </a:rPr>
              <a:t>: </a:t>
            </a:r>
          </a:p>
          <a:p>
            <a:pPr marL="1257300" lvl="3" indent="0">
              <a:spcAft>
                <a:spcPts val="0"/>
              </a:spcAft>
              <a:buNone/>
            </a:pPr>
            <a:r>
              <a:rPr lang="en-US" dirty="0">
                <a:latin typeface="Courier New" panose="02070309020205020404" pitchFamily="49" charset="0"/>
                <a:cs typeface="Courier New" panose="02070309020205020404" pitchFamily="49" charset="0"/>
              </a:rPr>
              <a:t>interface vlan20</a:t>
            </a:r>
          </a:p>
          <a:p>
            <a:pPr marL="1257300" lvl="3" indent="0">
              <a:spcAft>
                <a:spcPts val="0"/>
              </a:spcAft>
              <a:buNone/>
            </a:pPr>
            <a:r>
              <a:rPr lang="en-US" dirty="0">
                <a:latin typeface="Courier New" panose="02070309020205020404" pitchFamily="49" charset="0"/>
                <a:cs typeface="Courier New" panose="02070309020205020404" pitchFamily="49" charset="0"/>
              </a:rPr>
              <a:t>   ip ospf bfd</a:t>
            </a:r>
          </a:p>
          <a:p>
            <a:pPr marL="1304925" lvl="3" indent="0">
              <a:spcAft>
                <a:spcPts val="1200"/>
              </a:spcAft>
              <a:buNone/>
            </a:pPr>
            <a:r>
              <a:rPr lang="en-US" dirty="0">
                <a:latin typeface="Courier New" panose="02070309020205020404" pitchFamily="49" charset="0"/>
                <a:cs typeface="Courier New" panose="02070309020205020404" pitchFamily="49" charset="0"/>
              </a:rPr>
              <a:t>Exit</a:t>
            </a:r>
          </a:p>
          <a:p>
            <a:pPr lvl="2"/>
            <a:r>
              <a:rPr lang="en-US" dirty="0">
                <a:latin typeface="+mn-lt"/>
                <a:cs typeface="Courier New" panose="02070309020205020404" pitchFamily="49" charset="0"/>
              </a:rPr>
              <a:t>For BGP, append the BFD keyword in the neighbor command line:</a:t>
            </a:r>
          </a:p>
          <a:p>
            <a:pPr marL="639763" lvl="2" indent="0">
              <a:spcAft>
                <a:spcPts val="0"/>
              </a:spcAft>
              <a:buNone/>
            </a:pPr>
            <a:r>
              <a:rPr lang="en-US" dirty="0">
                <a:latin typeface="Courier New" panose="02070309020205020404" pitchFamily="49" charset="0"/>
                <a:cs typeface="Courier New" panose="02070309020205020404" pitchFamily="49" charset="0"/>
              </a:rPr>
              <a:t>	 router bgp 26</a:t>
            </a:r>
          </a:p>
          <a:p>
            <a:pPr marL="639763" lvl="2" indent="0">
              <a:spcAft>
                <a:spcPts val="0"/>
              </a:spcAft>
              <a:buNone/>
            </a:pPr>
            <a:r>
              <a:rPr lang="en-US" dirty="0">
                <a:latin typeface="Courier New" panose="02070309020205020404" pitchFamily="49" charset="0"/>
                <a:cs typeface="Courier New" panose="02070309020205020404" pitchFamily="49" charset="0"/>
              </a:rPr>
              <a:t>	    bgp router-id 169.254.1.26</a:t>
            </a:r>
          </a:p>
          <a:p>
            <a:pPr marL="639763" lvl="2" indent="0">
              <a:spcAft>
                <a:spcPts val="0"/>
              </a:spcAft>
              <a:buNone/>
            </a:pPr>
            <a:r>
              <a:rPr lang="en-US" dirty="0">
                <a:latin typeface="Courier New" panose="02070309020205020404" pitchFamily="49" charset="0"/>
                <a:cs typeface="Courier New" panose="02070309020205020404" pitchFamily="49" charset="0"/>
              </a:rPr>
              <a:t>  	 neighbor 169.254.1.53 remote-as 53</a:t>
            </a:r>
          </a:p>
          <a:p>
            <a:pPr marL="639763" lvl="2" indent="0">
              <a:spcAft>
                <a:spcPts val="0"/>
              </a:spcAft>
              <a:buNone/>
            </a:pPr>
            <a:r>
              <a:rPr lang="en-US" dirty="0">
                <a:latin typeface="Courier New" panose="02070309020205020404" pitchFamily="49" charset="0"/>
                <a:cs typeface="Courier New" panose="02070309020205020404" pitchFamily="49" charset="0"/>
              </a:rPr>
              <a:t>   	 neighbor 169.254.1.53 bfd</a:t>
            </a:r>
          </a:p>
          <a:p>
            <a:pPr marL="639763" lvl="2" indent="0">
              <a:spcAft>
                <a:spcPts val="0"/>
              </a:spcAft>
              <a:buNone/>
            </a:pPr>
            <a:r>
              <a:rPr lang="en-US" dirty="0">
                <a:latin typeface="Courier New" panose="02070309020205020404" pitchFamily="49" charset="0"/>
                <a:cs typeface="Courier New" panose="02070309020205020404" pitchFamily="49" charset="0"/>
              </a:rPr>
              <a:t>   	 !</a:t>
            </a:r>
          </a:p>
          <a:p>
            <a:pPr marL="639763" lvl="2" indent="0">
              <a:spcAft>
                <a:spcPts val="0"/>
              </a:spcAft>
              <a:buNone/>
            </a:pPr>
            <a:r>
              <a:rPr lang="en-US" dirty="0">
                <a:latin typeface="Courier New" panose="02070309020205020404" pitchFamily="49" charset="0"/>
                <a:cs typeface="Courier New" panose="02070309020205020404" pitchFamily="49" charset="0"/>
              </a:rPr>
              <a:t>   	 address-family ipv4 unicast</a:t>
            </a:r>
          </a:p>
          <a:p>
            <a:pPr marL="639763" lvl="2" indent="0">
              <a:spcAft>
                <a:spcPts val="0"/>
              </a:spcAft>
              <a:buNone/>
            </a:pPr>
            <a:r>
              <a:rPr lang="en-US" dirty="0">
                <a:latin typeface="Courier New" panose="02070309020205020404" pitchFamily="49" charset="0"/>
                <a:cs typeface="Courier New" panose="02070309020205020404" pitchFamily="49" charset="0"/>
              </a:rPr>
              <a:t>     redistribute static</a:t>
            </a:r>
          </a:p>
          <a:p>
            <a:pPr marL="639763" lvl="2" indent="0">
              <a:spcAft>
                <a:spcPts val="0"/>
              </a:spcAft>
              <a:buNone/>
            </a:pPr>
            <a:r>
              <a:rPr lang="en-US" dirty="0">
                <a:latin typeface="Courier New" panose="02070309020205020404" pitchFamily="49" charset="0"/>
                <a:cs typeface="Courier New" panose="02070309020205020404" pitchFamily="49" charset="0"/>
              </a:rPr>
              <a:t>   exit-address-family</a:t>
            </a:r>
          </a:p>
          <a:p>
            <a:pPr marL="639763" lvl="2" indent="0">
              <a:spcAft>
                <a:spcPts val="0"/>
              </a:spcAft>
              <a:buNone/>
            </a:pPr>
            <a:r>
              <a:rPr lang="en-US" dirty="0">
                <a:latin typeface="Courier New" panose="02070309020205020404" pitchFamily="49" charset="0"/>
                <a:cs typeface="Courier New" panose="02070309020205020404" pitchFamily="49" charset="0"/>
              </a:rPr>
              <a:t>exit</a:t>
            </a:r>
          </a:p>
          <a:p>
            <a:pPr lvl="1"/>
            <a:endParaRPr lang="en-US" dirty="0"/>
          </a:p>
          <a:p>
            <a:pPr lvl="2"/>
            <a:endParaRPr lang="en-US" dirty="0"/>
          </a:p>
        </p:txBody>
      </p:sp>
    </p:spTree>
    <p:extLst>
      <p:ext uri="{BB962C8B-B14F-4D97-AF65-F5344CB8AC3E}">
        <p14:creationId xmlns:p14="http://schemas.microsoft.com/office/powerpoint/2010/main" val="98586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Routing Engine Update – Bidirectional Forwarding (BFD)</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endParaRPr lang="en-US" dirty="0"/>
          </a:p>
          <a:p>
            <a:pPr lvl="2"/>
            <a:endParaRPr lang="en-US" dirty="0"/>
          </a:p>
          <a:p>
            <a:pPr lvl="1"/>
            <a:endParaRPr lang="en-US" dirty="0"/>
          </a:p>
          <a:p>
            <a:pPr lvl="2"/>
            <a:endParaRPr lang="en-US" dirty="0"/>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6" y="1391194"/>
            <a:ext cx="10113264"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latin typeface="+mn-lt"/>
              </a:rPr>
              <a:t>This release does not include UI changes for BFD</a:t>
            </a:r>
          </a:p>
          <a:p>
            <a:pPr lvl="1"/>
            <a:r>
              <a:rPr lang="en-US" dirty="0">
                <a:latin typeface="+mn-lt"/>
              </a:rPr>
              <a:t>You cannot configure any additional parameters for BFD, such as the peer address or timer and interval parameters for BFD</a:t>
            </a:r>
          </a:p>
          <a:p>
            <a:pPr marL="342900" lvl="1" indent="0">
              <a:buNone/>
            </a:pPr>
            <a:endParaRPr lang="en-US" dirty="0"/>
          </a:p>
          <a:p>
            <a:pPr lvl="2"/>
            <a:endParaRPr lang="en-US" dirty="0"/>
          </a:p>
        </p:txBody>
      </p:sp>
    </p:spTree>
    <p:extLst>
      <p:ext uri="{BB962C8B-B14F-4D97-AF65-F5344CB8AC3E}">
        <p14:creationId xmlns:p14="http://schemas.microsoft.com/office/powerpoint/2010/main" val="73277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Routing Engine Update – </a:t>
            </a:r>
            <a:r>
              <a:rPr lang="en-US" b="1" dirty="0"/>
              <a:t>ROA/RPKI Support</a:t>
            </a:r>
            <a:br>
              <a:rPr lang="en-US" b="1" dirty="0"/>
            </a:br>
            <a:endParaRPr lang="en-US" dirty="0"/>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endParaRPr lang="en-US" dirty="0"/>
          </a:p>
          <a:p>
            <a:pPr lvl="2"/>
            <a:endParaRPr lang="en-US" dirty="0"/>
          </a:p>
          <a:p>
            <a:pPr lvl="1"/>
            <a:endParaRPr lang="en-US" dirty="0"/>
          </a:p>
          <a:p>
            <a:pPr lvl="2"/>
            <a:endParaRPr lang="en-US" dirty="0"/>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6" y="1391194"/>
            <a:ext cx="10113264"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latin typeface="+mn-lt"/>
              </a:rPr>
              <a:t>The BGP configuration on the Firebox now supports Resource Public Key Infrastructure (RPKI) </a:t>
            </a:r>
          </a:p>
          <a:p>
            <a:pPr lvl="1"/>
            <a:r>
              <a:rPr lang="en-US" dirty="0">
                <a:latin typeface="+mn-lt"/>
              </a:rPr>
              <a:t>RPKI is a component of Route Origin Authorization (ROA)</a:t>
            </a:r>
          </a:p>
          <a:p>
            <a:pPr lvl="1"/>
            <a:r>
              <a:rPr lang="en-US" dirty="0">
                <a:latin typeface="+mn-lt"/>
              </a:rPr>
              <a:t>ROA verifies whether the origin autonomous system number (AS) of an IP prefix can legitimately announce that IP prefix</a:t>
            </a:r>
          </a:p>
          <a:p>
            <a:pPr lvl="1"/>
            <a:r>
              <a:rPr lang="en-US" dirty="0">
                <a:latin typeface="+mn-lt"/>
              </a:rPr>
              <a:t>BGP routers connect to RPKI cache servers to receive validated prefix-to-origin AS mappings</a:t>
            </a:r>
          </a:p>
          <a:p>
            <a:r>
              <a:rPr lang="en-US" dirty="0">
                <a:latin typeface="+mn-lt"/>
              </a:rPr>
              <a:t>In the BGP configuration on your Firebox, you can enable RPKI configuration mode and specify connection settings for RPKI cache servers</a:t>
            </a:r>
          </a:p>
          <a:p>
            <a:pPr lvl="1"/>
            <a:r>
              <a:rPr lang="en-US" dirty="0">
                <a:latin typeface="+mn-lt"/>
              </a:rPr>
              <a:t>For a configuration example, see </a:t>
            </a:r>
            <a:r>
              <a:rPr lang="en-US" dirty="0">
                <a:latin typeface="+mn-lt"/>
                <a:hlinkClick r:id="rId2"/>
              </a:rPr>
              <a:t>http://docs.frrouting.org/en/latest/bgp.html?highlight=ROA%2FRPKI#rpki-configuration-example</a:t>
            </a:r>
            <a:endParaRPr lang="en-US" dirty="0"/>
          </a:p>
          <a:p>
            <a:pPr lvl="2"/>
            <a:endParaRPr lang="en-US" dirty="0"/>
          </a:p>
        </p:txBody>
      </p:sp>
    </p:spTree>
    <p:extLst>
      <p:ext uri="{BB962C8B-B14F-4D97-AF65-F5344CB8AC3E}">
        <p14:creationId xmlns:p14="http://schemas.microsoft.com/office/powerpoint/2010/main" val="412254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Routing Engine Update – Static Routes</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With the change to FRR, Fireware now uses the term </a:t>
            </a:r>
            <a:r>
              <a:rPr lang="en-US" i="1" dirty="0"/>
              <a:t>distance</a:t>
            </a:r>
            <a:r>
              <a:rPr lang="en-US" dirty="0"/>
              <a:t> for the priority of static routes</a:t>
            </a:r>
          </a:p>
          <a:p>
            <a:pPr lvl="1"/>
            <a:r>
              <a:rPr lang="en-US" dirty="0"/>
              <a:t>In previous releases, Fireware used the term </a:t>
            </a:r>
            <a:r>
              <a:rPr lang="en-US" i="1" dirty="0"/>
              <a:t>metric</a:t>
            </a:r>
          </a:p>
          <a:p>
            <a:r>
              <a:rPr lang="en-US" dirty="0"/>
              <a:t>Several pages in the UI have this terminology change:</a:t>
            </a:r>
          </a:p>
          <a:p>
            <a:pPr lvl="1"/>
            <a:r>
              <a:rPr lang="en-US" dirty="0"/>
              <a:t>Network &gt; Routes </a:t>
            </a:r>
          </a:p>
          <a:p>
            <a:pPr lvl="1"/>
            <a:r>
              <a:rPr lang="en-US" dirty="0"/>
              <a:t>BOVPN Virtual Interfaces &gt; VPN Routes</a:t>
            </a:r>
          </a:p>
          <a:p>
            <a:pPr lvl="1"/>
            <a:r>
              <a:rPr lang="en-US" dirty="0"/>
              <a:t>BOVPN over TLS &gt; Client / Server Routes</a:t>
            </a:r>
          </a:p>
          <a:p>
            <a:pPr lvl="1"/>
            <a:r>
              <a:rPr lang="en-US" dirty="0"/>
              <a:t>Various Status and Diagnostic pages</a:t>
            </a:r>
          </a:p>
          <a:p>
            <a:pPr marL="342900" lvl="1" indent="0">
              <a:buNone/>
            </a:pPr>
            <a:endParaRPr lang="en-US" dirty="0"/>
          </a:p>
        </p:txBody>
      </p:sp>
      <p:pic>
        <p:nvPicPr>
          <p:cNvPr id="4" name="Picture 3">
            <a:extLst>
              <a:ext uri="{FF2B5EF4-FFF2-40B4-BE49-F238E27FC236}">
                <a16:creationId xmlns:a16="http://schemas.microsoft.com/office/drawing/2014/main" id="{5DC37400-3886-4AA1-9063-13D536EE2005}"/>
              </a:ext>
            </a:extLst>
          </p:cNvPr>
          <p:cNvPicPr>
            <a:picLocks noChangeAspect="1"/>
          </p:cNvPicPr>
          <p:nvPr/>
        </p:nvPicPr>
        <p:blipFill>
          <a:blip r:embed="rId2"/>
          <a:stretch>
            <a:fillRect/>
          </a:stretch>
        </p:blipFill>
        <p:spPr>
          <a:xfrm>
            <a:off x="1813420" y="5137132"/>
            <a:ext cx="6353175" cy="1123950"/>
          </a:xfrm>
          <a:prstGeom prst="rect">
            <a:avLst/>
          </a:prstGeom>
          <a:ln>
            <a:solidFill>
              <a:srgbClr val="FF0000"/>
            </a:solidFill>
          </a:ln>
        </p:spPr>
      </p:pic>
      <p:sp>
        <p:nvSpPr>
          <p:cNvPr id="5" name="Rectangle: Rounded Corners 4">
            <a:extLst>
              <a:ext uri="{FF2B5EF4-FFF2-40B4-BE49-F238E27FC236}">
                <a16:creationId xmlns:a16="http://schemas.microsoft.com/office/drawing/2014/main" id="{A75A2AD2-0BF5-4CFA-962F-2457EDEECE27}"/>
              </a:ext>
            </a:extLst>
          </p:cNvPr>
          <p:cNvSpPr/>
          <p:nvPr/>
        </p:nvSpPr>
        <p:spPr>
          <a:xfrm>
            <a:off x="5268682" y="5344232"/>
            <a:ext cx="836023" cy="8907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318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Routing Engine Update – Static Routes</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When you upgrade to Fireware v12.9, a configuration conversion occurs for the terminology change from metric to distance</a:t>
            </a:r>
          </a:p>
          <a:p>
            <a:pPr lvl="1"/>
            <a:r>
              <a:rPr lang="en-US" dirty="0"/>
              <a:t>Metric values automatically convert to distance values</a:t>
            </a:r>
          </a:p>
          <a:p>
            <a:r>
              <a:rPr lang="en-US" dirty="0"/>
              <a:t>The range for distance is 1 to 255</a:t>
            </a:r>
          </a:p>
          <a:p>
            <a:pPr lvl="1"/>
            <a:r>
              <a:rPr lang="en-US" dirty="0"/>
              <a:t>If you configured a static route in previous Fireware versions, and the route has a metric outside of this range:</a:t>
            </a:r>
          </a:p>
          <a:p>
            <a:pPr lvl="2"/>
            <a:r>
              <a:rPr lang="en-US" dirty="0"/>
              <a:t>A metric value less than 1 converts to a distance value of 1</a:t>
            </a:r>
          </a:p>
          <a:p>
            <a:pPr lvl="2"/>
            <a:r>
              <a:rPr lang="en-US" dirty="0"/>
              <a:t>A metric value greater than 255 converts to a distance value of 255</a:t>
            </a:r>
          </a:p>
          <a:p>
            <a:pPr lvl="1"/>
            <a:endParaRPr lang="en-US" dirty="0"/>
          </a:p>
          <a:p>
            <a:pPr lvl="1"/>
            <a:endParaRPr lang="en-US" dirty="0"/>
          </a:p>
        </p:txBody>
      </p:sp>
    </p:spTree>
    <p:extLst>
      <p:ext uri="{BB962C8B-B14F-4D97-AF65-F5344CB8AC3E}">
        <p14:creationId xmlns:p14="http://schemas.microsoft.com/office/powerpoint/2010/main" val="386280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A4AD-6FD3-8F37-52FC-B3B113A7D3B4}"/>
              </a:ext>
            </a:extLst>
          </p:cNvPr>
          <p:cNvSpPr>
            <a:spLocks noGrp="1"/>
          </p:cNvSpPr>
          <p:nvPr>
            <p:ph type="ctrTitle"/>
          </p:nvPr>
        </p:nvSpPr>
        <p:spPr>
          <a:xfrm>
            <a:off x="672245" y="3013502"/>
            <a:ext cx="10847511" cy="830997"/>
          </a:xfrm>
        </p:spPr>
        <p:txBody>
          <a:bodyPr/>
          <a:lstStyle/>
          <a:p>
            <a:r>
              <a:rPr lang="en-US" dirty="0"/>
              <a:t>Routing link detection</a:t>
            </a:r>
          </a:p>
        </p:txBody>
      </p:sp>
    </p:spTree>
    <p:extLst>
      <p:ext uri="{BB962C8B-B14F-4D97-AF65-F5344CB8AC3E}">
        <p14:creationId xmlns:p14="http://schemas.microsoft.com/office/powerpoint/2010/main" val="364066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Multi-Factor Authentication for Management Server</a:t>
            </a:r>
          </a:p>
        </p:txBody>
      </p:sp>
    </p:spTree>
    <p:extLst>
      <p:ext uri="{BB962C8B-B14F-4D97-AF65-F5344CB8AC3E}">
        <p14:creationId xmlns:p14="http://schemas.microsoft.com/office/powerpoint/2010/main" val="94493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Routing Link Detection</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a:xfrm>
            <a:off x="1038725" y="1322362"/>
            <a:ext cx="10605193" cy="4999021"/>
          </a:xfrm>
        </p:spPr>
        <p:txBody>
          <a:bodyPr/>
          <a:lstStyle/>
          <a:p>
            <a:r>
              <a:rPr lang="en-US" dirty="0"/>
              <a:t>In the Fireware CLI, you can now run a command to automatically update static and dynamic routes if the interface link status changes:</a:t>
            </a:r>
          </a:p>
          <a:p>
            <a:pPr marL="0" indent="0">
              <a:buNone/>
            </a:pPr>
            <a:r>
              <a:rPr lang="en-US" dirty="0">
                <a:latin typeface="Courier New" panose="02070309020205020404" pitchFamily="49" charset="0"/>
                <a:cs typeface="Courier New" panose="02070309020205020404" pitchFamily="49" charset="0"/>
              </a:rPr>
              <a:t>	WG(config)#global-setting routing-link-detect enable</a:t>
            </a:r>
          </a:p>
          <a:p>
            <a:pPr marL="0" indent="0">
              <a:buNone/>
            </a:pPr>
            <a:r>
              <a:rPr lang="en-US" dirty="0"/>
              <a:t>	To disable this command, run:</a:t>
            </a:r>
          </a:p>
          <a:p>
            <a:pPr marL="0" indent="0">
              <a:buNone/>
            </a:pPr>
            <a:r>
              <a:rPr lang="en-US" dirty="0">
                <a:latin typeface="Courier New" panose="02070309020205020404" pitchFamily="49" charset="0"/>
                <a:cs typeface="Courier New" panose="02070309020205020404" pitchFamily="49" charset="0"/>
              </a:rPr>
              <a:t>	WG(config)#[no] global-setting routing-link-detect enable</a:t>
            </a:r>
          </a:p>
          <a:p>
            <a:pPr marL="0" indent="0">
              <a:buNone/>
            </a:pPr>
            <a:r>
              <a:rPr lang="en-US" dirty="0"/>
              <a:t>	To show whether this option is enabled, run:</a:t>
            </a:r>
          </a:p>
          <a:p>
            <a:pPr marL="0" indent="0">
              <a:buNone/>
            </a:pPr>
            <a:r>
              <a:rPr lang="en-US" dirty="0">
                <a:latin typeface="Courier New" panose="02070309020205020404" pitchFamily="49" charset="0"/>
                <a:cs typeface="Courier New" panose="02070309020205020404" pitchFamily="49" charset="0"/>
              </a:rPr>
              <a:t>	WG(config)#show global-setting routing-link-detect</a:t>
            </a:r>
          </a:p>
          <a:p>
            <a:r>
              <a:rPr lang="en-US" dirty="0"/>
              <a:t>This option is disabled by default</a:t>
            </a:r>
          </a:p>
          <a:p>
            <a:pPr lvl="1"/>
            <a:endParaRPr lang="en-US" dirty="0"/>
          </a:p>
          <a:p>
            <a:pPr lvl="2"/>
            <a:endParaRPr lang="en-US" dirty="0"/>
          </a:p>
        </p:txBody>
      </p:sp>
    </p:spTree>
    <p:extLst>
      <p:ext uri="{BB962C8B-B14F-4D97-AF65-F5344CB8AC3E}">
        <p14:creationId xmlns:p14="http://schemas.microsoft.com/office/powerpoint/2010/main" val="310080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Routing Link Detection</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If you enable link detection:</a:t>
            </a:r>
          </a:p>
          <a:p>
            <a:pPr lvl="1"/>
            <a:r>
              <a:rPr lang="en-US" dirty="0"/>
              <a:t>New static routes are added to the kernel only if the output interface for the next hop is up</a:t>
            </a:r>
          </a:p>
          <a:p>
            <a:pPr lvl="1"/>
            <a:r>
              <a:rPr lang="en-US" dirty="0"/>
              <a:t>If you disable or re-enable this option, static routes are flushed and re-added</a:t>
            </a:r>
          </a:p>
          <a:p>
            <a:pPr lvl="1"/>
            <a:r>
              <a:rPr lang="en-US" b="1" dirty="0"/>
              <a:t>Physical and link aggregation (LAG) interfaces </a:t>
            </a:r>
            <a:r>
              <a:rPr lang="en-US" dirty="0"/>
              <a:t>— Static routes are removed if the next hop is a physical or LAG interface that is down. If the interface comes back up, the route is added back</a:t>
            </a:r>
          </a:p>
          <a:p>
            <a:pPr lvl="1"/>
            <a:r>
              <a:rPr lang="en-US" b="1" dirty="0"/>
              <a:t>Bridge interfaces </a:t>
            </a:r>
            <a:r>
              <a:rPr lang="en-US" dirty="0"/>
              <a:t>— Static routes are removed if the next hop is a bridge interface, and all bridge member interfaces are down. If any bridge members come back up, the route is added back</a:t>
            </a:r>
          </a:p>
          <a:p>
            <a:pPr lvl="1"/>
            <a:r>
              <a:rPr lang="en-US" b="1" dirty="0"/>
              <a:t>VLAN interfaces </a:t>
            </a:r>
            <a:r>
              <a:rPr lang="en-US" dirty="0"/>
              <a:t>— Static routes are removed if the next hop is a VLAN interface, and all VLAN member interfaces are down. If any VLAN members come back up, the route is added back</a:t>
            </a:r>
          </a:p>
          <a:p>
            <a:pPr lvl="1"/>
            <a:endParaRPr lang="en-US" dirty="0"/>
          </a:p>
          <a:p>
            <a:pPr lvl="2"/>
            <a:endParaRPr lang="en-US" dirty="0"/>
          </a:p>
        </p:txBody>
      </p:sp>
    </p:spTree>
    <p:extLst>
      <p:ext uri="{BB962C8B-B14F-4D97-AF65-F5344CB8AC3E}">
        <p14:creationId xmlns:p14="http://schemas.microsoft.com/office/powerpoint/2010/main" val="358849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3013502"/>
            <a:ext cx="10847511" cy="830997"/>
          </a:xfrm>
        </p:spPr>
        <p:txBody>
          <a:bodyPr/>
          <a:lstStyle/>
          <a:p>
            <a:r>
              <a:rPr lang="en-US" dirty="0"/>
              <a:t>IP SPOOFING CHECK</a:t>
            </a:r>
          </a:p>
        </p:txBody>
      </p:sp>
    </p:spTree>
    <p:extLst>
      <p:ext uri="{BB962C8B-B14F-4D97-AF65-F5344CB8AC3E}">
        <p14:creationId xmlns:p14="http://schemas.microsoft.com/office/powerpoint/2010/main" val="152646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IP Spoofing Check</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endParaRPr lang="en-US" dirty="0"/>
          </a:p>
          <a:p>
            <a:pPr lvl="2"/>
            <a:endParaRPr lang="en-US" dirty="0"/>
          </a:p>
          <a:p>
            <a:pPr lvl="1"/>
            <a:endParaRPr lang="en-US" dirty="0"/>
          </a:p>
          <a:p>
            <a:pPr lvl="2"/>
            <a:endParaRPr lang="en-US" dirty="0"/>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6" y="1391194"/>
            <a:ext cx="10113264"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latin typeface="+mn-lt"/>
              </a:rPr>
              <a:t>This release simplifies how the Firebox handles IP spoofing checks </a:t>
            </a:r>
          </a:p>
          <a:p>
            <a:r>
              <a:rPr lang="en-US" dirty="0">
                <a:latin typeface="+mj-lt"/>
                <a:cs typeface="Courier New" panose="02070309020205020404" pitchFamily="49" charset="0"/>
              </a:rPr>
              <a:t>When a Firebox interface receives an incoming connection initiated by a remote Firebox, the Firebox runs an IP spoofing check on that interface</a:t>
            </a:r>
          </a:p>
          <a:p>
            <a:r>
              <a:rPr lang="en-US" dirty="0">
                <a:latin typeface="+mn-lt"/>
              </a:rPr>
              <a:t>To determine whether an incoming connection is spoofed or not, the Firebox initiates a reverse route lookup</a:t>
            </a:r>
          </a:p>
          <a:p>
            <a:pPr lvl="1"/>
            <a:r>
              <a:rPr lang="en-US" dirty="0">
                <a:latin typeface="+mn-lt"/>
                <a:cs typeface="Courier New" panose="02070309020205020404" pitchFamily="49" charset="0"/>
              </a:rPr>
              <a:t>For internal and VPN virtual interfaces, the Firebox looks up the route with the source IP address</a:t>
            </a:r>
          </a:p>
          <a:p>
            <a:pPr lvl="1"/>
            <a:r>
              <a:rPr lang="en-US" dirty="0">
                <a:latin typeface="+mn-lt"/>
                <a:cs typeface="Courier New" panose="02070309020205020404" pitchFamily="49" charset="0"/>
              </a:rPr>
              <a:t>For external interfaces, the Firebox looks up the route without the source IP address </a:t>
            </a:r>
          </a:p>
          <a:p>
            <a:endParaRPr lang="en-US" dirty="0">
              <a:latin typeface="+mn-lt"/>
            </a:endParaRPr>
          </a:p>
          <a:p>
            <a:pPr marL="0" indent="0">
              <a:buNone/>
            </a:pPr>
            <a:endParaRPr lang="en-US" dirty="0">
              <a:latin typeface="+mj-lt"/>
              <a:cs typeface="Courier New" panose="02070309020205020404" pitchFamily="49" charset="0"/>
            </a:endParaRPr>
          </a:p>
          <a:p>
            <a:endParaRPr lang="en-US" dirty="0">
              <a:latin typeface="+mn-lt"/>
            </a:endParaRPr>
          </a:p>
          <a:p>
            <a:pPr lvl="2"/>
            <a:endParaRPr lang="en-US" dirty="0">
              <a:latin typeface="+mj-lt"/>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a:p>
            <a:pPr lvl="1"/>
            <a:endParaRPr lang="en-US" dirty="0"/>
          </a:p>
          <a:p>
            <a:pPr lvl="2"/>
            <a:endParaRPr lang="en-US" dirty="0"/>
          </a:p>
        </p:txBody>
      </p:sp>
    </p:spTree>
    <p:extLst>
      <p:ext uri="{BB962C8B-B14F-4D97-AF65-F5344CB8AC3E}">
        <p14:creationId xmlns:p14="http://schemas.microsoft.com/office/powerpoint/2010/main" val="39163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IP Spoofing Check</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endParaRPr lang="en-US" dirty="0"/>
          </a:p>
          <a:p>
            <a:pPr lvl="2"/>
            <a:endParaRPr lang="en-US" dirty="0"/>
          </a:p>
          <a:p>
            <a:pPr lvl="1"/>
            <a:endParaRPr lang="en-US" dirty="0"/>
          </a:p>
          <a:p>
            <a:pPr lvl="2"/>
            <a:endParaRPr lang="en-US" dirty="0"/>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6" y="1391194"/>
            <a:ext cx="10113264"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latin typeface="+mn-lt"/>
                <a:cs typeface="Courier New" panose="02070309020205020404" pitchFamily="49" charset="0"/>
              </a:rPr>
              <a:t>This table compares the IP spoofing check behavior for each interface type</a:t>
            </a:r>
            <a:endParaRPr lang="en-US" dirty="0">
              <a:latin typeface="+mj-lt"/>
              <a:cs typeface="Courier New" panose="02070309020205020404" pitchFamily="49" charset="0"/>
            </a:endParaRPr>
          </a:p>
          <a:p>
            <a:pPr lvl="2"/>
            <a:endParaRPr lang="en-US" dirty="0">
              <a:latin typeface="+mj-lt"/>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a:p>
            <a:pPr lvl="1"/>
            <a:endParaRPr lang="en-US" dirty="0"/>
          </a:p>
          <a:p>
            <a:pPr lvl="2"/>
            <a:endParaRPr lang="en-US" dirty="0"/>
          </a:p>
        </p:txBody>
      </p:sp>
      <p:graphicFrame>
        <p:nvGraphicFramePr>
          <p:cNvPr id="8" name="Table 8">
            <a:extLst>
              <a:ext uri="{FF2B5EF4-FFF2-40B4-BE49-F238E27FC236}">
                <a16:creationId xmlns:a16="http://schemas.microsoft.com/office/drawing/2014/main" id="{CD2FD966-CFC1-409A-8562-FFF47B77032B}"/>
              </a:ext>
            </a:extLst>
          </p:cNvPr>
          <p:cNvGraphicFramePr>
            <a:graphicFrameLocks noGrp="1"/>
          </p:cNvGraphicFramePr>
          <p:nvPr>
            <p:extLst>
              <p:ext uri="{D42A27DB-BD31-4B8C-83A1-F6EECF244321}">
                <p14:modId xmlns:p14="http://schemas.microsoft.com/office/powerpoint/2010/main" val="235450632"/>
              </p:ext>
            </p:extLst>
          </p:nvPr>
        </p:nvGraphicFramePr>
        <p:xfrm>
          <a:off x="1592219" y="2359614"/>
          <a:ext cx="9559771" cy="3035345"/>
        </p:xfrm>
        <a:graphic>
          <a:graphicData uri="http://schemas.openxmlformats.org/drawingml/2006/table">
            <a:tbl>
              <a:tblPr firstRow="1" bandRow="1">
                <a:tableStyleId>{7DF18680-E054-41AD-8BC1-D1AEF772440D}</a:tableStyleId>
              </a:tblPr>
              <a:tblGrid>
                <a:gridCol w="1609633">
                  <a:extLst>
                    <a:ext uri="{9D8B030D-6E8A-4147-A177-3AD203B41FA5}">
                      <a16:colId xmlns:a16="http://schemas.microsoft.com/office/drawing/2014/main" val="2989362997"/>
                    </a:ext>
                  </a:extLst>
                </a:gridCol>
                <a:gridCol w="2214276">
                  <a:extLst>
                    <a:ext uri="{9D8B030D-6E8A-4147-A177-3AD203B41FA5}">
                      <a16:colId xmlns:a16="http://schemas.microsoft.com/office/drawing/2014/main" val="3955820350"/>
                    </a:ext>
                  </a:extLst>
                </a:gridCol>
                <a:gridCol w="1911954">
                  <a:extLst>
                    <a:ext uri="{9D8B030D-6E8A-4147-A177-3AD203B41FA5}">
                      <a16:colId xmlns:a16="http://schemas.microsoft.com/office/drawing/2014/main" val="3939578124"/>
                    </a:ext>
                  </a:extLst>
                </a:gridCol>
                <a:gridCol w="1911954">
                  <a:extLst>
                    <a:ext uri="{9D8B030D-6E8A-4147-A177-3AD203B41FA5}">
                      <a16:colId xmlns:a16="http://schemas.microsoft.com/office/drawing/2014/main" val="148408166"/>
                    </a:ext>
                  </a:extLst>
                </a:gridCol>
                <a:gridCol w="1911954">
                  <a:extLst>
                    <a:ext uri="{9D8B030D-6E8A-4147-A177-3AD203B41FA5}">
                      <a16:colId xmlns:a16="http://schemas.microsoft.com/office/drawing/2014/main" val="2526180539"/>
                    </a:ext>
                  </a:extLst>
                </a:gridCol>
              </a:tblGrid>
              <a:tr h="958670">
                <a:tc>
                  <a:txBody>
                    <a:bodyPr/>
                    <a:lstStyle/>
                    <a:p>
                      <a:pPr algn="ctr"/>
                      <a:r>
                        <a:rPr lang="en-US" dirty="0"/>
                        <a:t>Interface Types</a:t>
                      </a:r>
                    </a:p>
                  </a:txBody>
                  <a:tcPr/>
                </a:tc>
                <a:tc>
                  <a:txBody>
                    <a:bodyPr/>
                    <a:lstStyle/>
                    <a:p>
                      <a:pPr algn="ctr"/>
                      <a:r>
                        <a:rPr lang="en-US" dirty="0"/>
                        <a:t>Reverse Route Lookup with Source IP Address</a:t>
                      </a:r>
                    </a:p>
                  </a:txBody>
                  <a:tcPr/>
                </a:tc>
                <a:tc>
                  <a:txBody>
                    <a:bodyPr/>
                    <a:lstStyle/>
                    <a:p>
                      <a:pPr algn="ctr"/>
                      <a:r>
                        <a:rPr lang="en-US" dirty="0"/>
                        <a:t>Same as Incoming Interface</a:t>
                      </a:r>
                    </a:p>
                  </a:txBody>
                  <a:tcPr/>
                </a:tc>
                <a:tc>
                  <a:txBody>
                    <a:bodyPr/>
                    <a:lstStyle/>
                    <a:p>
                      <a:pPr algn="ctr"/>
                      <a:r>
                        <a:rPr lang="en-US" dirty="0"/>
                        <a:t>Default Route Found</a:t>
                      </a:r>
                    </a:p>
                  </a:txBody>
                  <a:tcPr/>
                </a:tc>
                <a:tc>
                  <a:txBody>
                    <a:bodyPr/>
                    <a:lstStyle/>
                    <a:p>
                      <a:pPr algn="ctr"/>
                      <a:r>
                        <a:rPr lang="en-US" dirty="0"/>
                        <a:t>Different than Incoming Interface</a:t>
                      </a:r>
                    </a:p>
                  </a:txBody>
                  <a:tcPr/>
                </a:tc>
                <a:extLst>
                  <a:ext uri="{0D108BD9-81ED-4DB2-BD59-A6C34878D82A}">
                    <a16:rowId xmlns:a16="http://schemas.microsoft.com/office/drawing/2014/main" val="1916017710"/>
                  </a:ext>
                </a:extLst>
              </a:tr>
              <a:tr h="692225">
                <a:tc>
                  <a:txBody>
                    <a:bodyPr/>
                    <a:lstStyle/>
                    <a:p>
                      <a:r>
                        <a:rPr lang="en-US" dirty="0"/>
                        <a:t>External Interface</a:t>
                      </a:r>
                    </a:p>
                  </a:txBody>
                  <a:tcPr/>
                </a:tc>
                <a:tc>
                  <a:txBody>
                    <a:bodyPr/>
                    <a:lstStyle/>
                    <a:p>
                      <a:pPr algn="ctr"/>
                      <a:r>
                        <a:rPr lang="en-US" dirty="0"/>
                        <a:t>No</a:t>
                      </a:r>
                    </a:p>
                  </a:txBody>
                  <a:tcPr/>
                </a:tc>
                <a:tc>
                  <a:txBody>
                    <a:bodyPr/>
                    <a:lstStyle/>
                    <a:p>
                      <a:pPr algn="ctr"/>
                      <a:r>
                        <a:rPr lang="en-US" dirty="0"/>
                        <a:t>Pass</a:t>
                      </a:r>
                    </a:p>
                  </a:txBody>
                  <a:tcPr/>
                </a:tc>
                <a:tc>
                  <a:txBody>
                    <a:bodyPr/>
                    <a:lstStyle/>
                    <a:p>
                      <a:pPr algn="ctr"/>
                      <a:r>
                        <a:rPr lang="en-US" dirty="0"/>
                        <a:t>Pass</a:t>
                      </a:r>
                    </a:p>
                  </a:txBody>
                  <a:tcPr/>
                </a:tc>
                <a:tc>
                  <a:txBody>
                    <a:bodyPr/>
                    <a:lstStyle/>
                    <a:p>
                      <a:pPr algn="ctr"/>
                      <a:r>
                        <a:rPr lang="en-US" dirty="0"/>
                        <a:t>Fail</a:t>
                      </a:r>
                    </a:p>
                  </a:txBody>
                  <a:tcPr/>
                </a:tc>
                <a:extLst>
                  <a:ext uri="{0D108BD9-81ED-4DB2-BD59-A6C34878D82A}">
                    <a16:rowId xmlns:a16="http://schemas.microsoft.com/office/drawing/2014/main" val="1225966990"/>
                  </a:ext>
                </a:extLst>
              </a:tr>
              <a:tr h="692225">
                <a:tc>
                  <a:txBody>
                    <a:bodyPr/>
                    <a:lstStyle/>
                    <a:p>
                      <a:r>
                        <a:rPr lang="en-US" dirty="0"/>
                        <a:t>Internal Interface</a:t>
                      </a:r>
                    </a:p>
                  </a:txBody>
                  <a:tcPr/>
                </a:tc>
                <a:tc>
                  <a:txBody>
                    <a:bodyPr/>
                    <a:lstStyle/>
                    <a:p>
                      <a:pPr algn="ctr"/>
                      <a:r>
                        <a:rPr lang="en-US" dirty="0"/>
                        <a:t>Yes </a:t>
                      </a:r>
                    </a:p>
                  </a:txBody>
                  <a:tcPr/>
                </a:tc>
                <a:tc>
                  <a:txBody>
                    <a:bodyPr/>
                    <a:lstStyle/>
                    <a:p>
                      <a:pPr algn="ctr"/>
                      <a:r>
                        <a:rPr lang="en-US" dirty="0"/>
                        <a:t>Pass</a:t>
                      </a:r>
                    </a:p>
                  </a:txBody>
                  <a:tcPr/>
                </a:tc>
                <a:tc>
                  <a:txBody>
                    <a:bodyPr/>
                    <a:lstStyle/>
                    <a:p>
                      <a:pPr algn="ctr"/>
                      <a:r>
                        <a:rPr lang="en-US" dirty="0"/>
                        <a:t>n/a</a:t>
                      </a:r>
                    </a:p>
                  </a:txBody>
                  <a:tcPr/>
                </a:tc>
                <a:tc>
                  <a:txBody>
                    <a:bodyPr/>
                    <a:lstStyle/>
                    <a:p>
                      <a:pPr algn="ctr"/>
                      <a:r>
                        <a:rPr lang="en-US" dirty="0"/>
                        <a:t>Fail</a:t>
                      </a:r>
                    </a:p>
                  </a:txBody>
                  <a:tcPr/>
                </a:tc>
                <a:extLst>
                  <a:ext uri="{0D108BD9-81ED-4DB2-BD59-A6C34878D82A}">
                    <a16:rowId xmlns:a16="http://schemas.microsoft.com/office/drawing/2014/main" val="1172325718"/>
                  </a:ext>
                </a:extLst>
              </a:tr>
              <a:tr h="692225">
                <a:tc>
                  <a:txBody>
                    <a:bodyPr/>
                    <a:lstStyle/>
                    <a:p>
                      <a:r>
                        <a:rPr lang="en-US" dirty="0"/>
                        <a:t>VPN Virtual Interface </a:t>
                      </a:r>
                    </a:p>
                  </a:txBody>
                  <a:tcPr/>
                </a:tc>
                <a:tc>
                  <a:txBody>
                    <a:bodyPr/>
                    <a:lstStyle/>
                    <a:p>
                      <a:pPr algn="ctr"/>
                      <a:r>
                        <a:rPr lang="en-US" dirty="0"/>
                        <a:t>Yes</a:t>
                      </a:r>
                    </a:p>
                  </a:txBody>
                  <a:tcPr/>
                </a:tc>
                <a:tc>
                  <a:txBody>
                    <a:bodyPr/>
                    <a:lstStyle/>
                    <a:p>
                      <a:pPr algn="ctr"/>
                      <a:r>
                        <a:rPr lang="en-US" dirty="0"/>
                        <a:t>Pass</a:t>
                      </a:r>
                    </a:p>
                  </a:txBody>
                  <a:tcPr/>
                </a:tc>
                <a:tc>
                  <a:txBody>
                    <a:bodyPr/>
                    <a:lstStyle/>
                    <a:p>
                      <a:pPr algn="ctr"/>
                      <a:r>
                        <a:rPr lang="en-US" dirty="0"/>
                        <a:t>n/a</a:t>
                      </a:r>
                    </a:p>
                  </a:txBody>
                  <a:tcPr/>
                </a:tc>
                <a:tc>
                  <a:txBody>
                    <a:bodyPr/>
                    <a:lstStyle/>
                    <a:p>
                      <a:pPr algn="ctr"/>
                      <a:r>
                        <a:rPr lang="en-US" dirty="0"/>
                        <a:t>Fail</a:t>
                      </a:r>
                    </a:p>
                  </a:txBody>
                  <a:tcPr/>
                </a:tc>
                <a:extLst>
                  <a:ext uri="{0D108BD9-81ED-4DB2-BD59-A6C34878D82A}">
                    <a16:rowId xmlns:a16="http://schemas.microsoft.com/office/drawing/2014/main" val="614474837"/>
                  </a:ext>
                </a:extLst>
              </a:tr>
            </a:tbl>
          </a:graphicData>
        </a:graphic>
      </p:graphicFrame>
    </p:spTree>
    <p:extLst>
      <p:ext uri="{BB962C8B-B14F-4D97-AF65-F5344CB8AC3E}">
        <p14:creationId xmlns:p14="http://schemas.microsoft.com/office/powerpoint/2010/main" val="205530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IP Spoofing Check</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endParaRPr lang="en-US" dirty="0"/>
          </a:p>
          <a:p>
            <a:pPr lvl="2"/>
            <a:endParaRPr lang="en-US" dirty="0"/>
          </a:p>
          <a:p>
            <a:pPr lvl="1"/>
            <a:endParaRPr lang="en-US" dirty="0"/>
          </a:p>
          <a:p>
            <a:pPr lvl="2"/>
            <a:endParaRPr lang="en-US" dirty="0"/>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6" y="1391194"/>
            <a:ext cx="10113264"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b="1" dirty="0">
                <a:latin typeface="+mn-lt"/>
                <a:cs typeface="Courier New" panose="02070309020205020404" pitchFamily="49" charset="0"/>
              </a:rPr>
              <a:t>Reverse lookup with a source IP address (internal and VPN virtual interfaces)</a:t>
            </a:r>
          </a:p>
          <a:p>
            <a:pPr lvl="1"/>
            <a:r>
              <a:rPr lang="en-US" dirty="0">
                <a:latin typeface="+mn-lt"/>
                <a:cs typeface="Courier New" panose="02070309020205020404" pitchFamily="49" charset="0"/>
              </a:rPr>
              <a:t>If a route exists for that interface, the route lookup succeeds, which means the IP spoofing check passes and the Firebox allows the connection</a:t>
            </a:r>
          </a:p>
          <a:p>
            <a:pPr lvl="1"/>
            <a:r>
              <a:rPr lang="en-US" dirty="0">
                <a:latin typeface="+mn-lt"/>
                <a:cs typeface="Courier New" panose="02070309020205020404" pitchFamily="49" charset="0"/>
              </a:rPr>
              <a:t>If no route is associated with the interface, the route lookup fails. This means the IP spoofing check fails, and the Firebox denies the incoming connection</a:t>
            </a:r>
          </a:p>
          <a:p>
            <a:pPr lvl="1"/>
            <a:r>
              <a:rPr lang="en-US" dirty="0">
                <a:latin typeface="+mn-lt"/>
                <a:cs typeface="Courier New" panose="02070309020205020404" pitchFamily="49" charset="0"/>
              </a:rPr>
              <a:t>Source address lookup is applied to internal interfaces and VPN virtual interfaces</a:t>
            </a:r>
          </a:p>
          <a:p>
            <a:pPr lvl="2"/>
            <a:endParaRPr lang="en-US" dirty="0">
              <a:latin typeface="+mj-lt"/>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a:p>
            <a:pPr lvl="1"/>
            <a:endParaRPr lang="en-US" dirty="0"/>
          </a:p>
          <a:p>
            <a:pPr lvl="2"/>
            <a:endParaRPr lang="en-US" dirty="0"/>
          </a:p>
        </p:txBody>
      </p:sp>
    </p:spTree>
    <p:extLst>
      <p:ext uri="{BB962C8B-B14F-4D97-AF65-F5344CB8AC3E}">
        <p14:creationId xmlns:p14="http://schemas.microsoft.com/office/powerpoint/2010/main" val="9774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IP Spoofing Check</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endParaRPr lang="en-US" dirty="0"/>
          </a:p>
          <a:p>
            <a:pPr lvl="2"/>
            <a:endParaRPr lang="en-US" dirty="0"/>
          </a:p>
          <a:p>
            <a:pPr lvl="1"/>
            <a:endParaRPr lang="en-US" dirty="0"/>
          </a:p>
          <a:p>
            <a:pPr lvl="2"/>
            <a:endParaRPr lang="en-US" dirty="0"/>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6" y="1391194"/>
            <a:ext cx="10113264"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b="1" dirty="0">
                <a:latin typeface="+mn-lt"/>
                <a:cs typeface="Courier New" panose="02070309020205020404" pitchFamily="49" charset="0"/>
              </a:rPr>
              <a:t>Reverse lookup without a source IP address (external interfaces)</a:t>
            </a:r>
          </a:p>
          <a:p>
            <a:pPr lvl="1"/>
            <a:r>
              <a:rPr lang="en-US" dirty="0">
                <a:latin typeface="+mn-lt"/>
                <a:cs typeface="Courier New" panose="02070309020205020404" pitchFamily="49" charset="0"/>
              </a:rPr>
              <a:t>If the route lookup determines the route is on the same interface, the IP spoofing check passes, and the Firebox allows the traffic</a:t>
            </a:r>
          </a:p>
          <a:p>
            <a:pPr lvl="1"/>
            <a:r>
              <a:rPr lang="en-US" dirty="0">
                <a:latin typeface="+mn-lt"/>
                <a:cs typeface="Courier New" panose="02070309020205020404" pitchFamily="49" charset="0"/>
              </a:rPr>
              <a:t>If the route lookup determines that the output interface is different than the incoming interface, but the route is a default route, the IP spoofing check passes, and the Firebox allows the traffic. In this case, the source IP of the traffic can be reached through multiple paths, but the traffic still travels back through the same interface</a:t>
            </a:r>
          </a:p>
          <a:p>
            <a:pPr lvl="2"/>
            <a:r>
              <a:rPr lang="en-US" dirty="0">
                <a:latin typeface="+mn-lt"/>
                <a:cs typeface="Courier New" panose="02070309020205020404" pitchFamily="49" charset="0"/>
              </a:rPr>
              <a:t>Use case examples: Multi-WAN failover or a VPN zero route</a:t>
            </a:r>
          </a:p>
          <a:p>
            <a:pPr lvl="1"/>
            <a:r>
              <a:rPr lang="en-US" dirty="0">
                <a:latin typeface="+mn-lt"/>
                <a:cs typeface="Courier New" panose="02070309020205020404" pitchFamily="49" charset="0"/>
              </a:rPr>
              <a:t>If the route lookup determines the route is on a different interface, and the route is not a default route, the IP spoofing check fails, and the Firebox denies the incoming connection</a:t>
            </a:r>
            <a:endParaRPr lang="en-US" dirty="0">
              <a:latin typeface="+mj-lt"/>
              <a:cs typeface="Courier New" panose="02070309020205020404" pitchFamily="49" charset="0"/>
            </a:endParaRPr>
          </a:p>
          <a:p>
            <a:pPr lvl="1"/>
            <a:endParaRPr lang="en-US" dirty="0">
              <a:latin typeface="+mj-lt"/>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a:p>
            <a:pPr lvl="1"/>
            <a:endParaRPr lang="en-US" dirty="0"/>
          </a:p>
          <a:p>
            <a:pPr lvl="2"/>
            <a:endParaRPr lang="en-US" dirty="0"/>
          </a:p>
        </p:txBody>
      </p:sp>
    </p:spTree>
    <p:extLst>
      <p:ext uri="{BB962C8B-B14F-4D97-AF65-F5344CB8AC3E}">
        <p14:creationId xmlns:p14="http://schemas.microsoft.com/office/powerpoint/2010/main" val="60419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A4AD-6FD3-8F37-52FC-B3B113A7D3B4}"/>
              </a:ext>
            </a:extLst>
          </p:cNvPr>
          <p:cNvSpPr>
            <a:spLocks noGrp="1"/>
          </p:cNvSpPr>
          <p:nvPr>
            <p:ph type="ctrTitle"/>
          </p:nvPr>
        </p:nvSpPr>
        <p:spPr>
          <a:xfrm>
            <a:off x="672245" y="2644171"/>
            <a:ext cx="10847511" cy="1569660"/>
          </a:xfrm>
        </p:spPr>
        <p:txBody>
          <a:bodyPr/>
          <a:lstStyle/>
          <a:p>
            <a:r>
              <a:rPr lang="en-US" dirty="0"/>
              <a:t>Endpoint Enforcement UI Updates</a:t>
            </a:r>
          </a:p>
        </p:txBody>
      </p:sp>
    </p:spTree>
    <p:extLst>
      <p:ext uri="{BB962C8B-B14F-4D97-AF65-F5344CB8AC3E}">
        <p14:creationId xmlns:p14="http://schemas.microsoft.com/office/powerpoint/2010/main" val="254680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A4AD-6FD3-8F37-52FC-B3B113A7D3B4}"/>
              </a:ext>
            </a:extLst>
          </p:cNvPr>
          <p:cNvSpPr>
            <a:spLocks noGrp="1"/>
          </p:cNvSpPr>
          <p:nvPr>
            <p:ph type="title"/>
          </p:nvPr>
        </p:nvSpPr>
        <p:spPr/>
        <p:txBody>
          <a:bodyPr/>
          <a:lstStyle/>
          <a:p>
            <a:r>
              <a:rPr lang="en-US" dirty="0"/>
              <a:t>Endpoint Enforcement Updates</a:t>
            </a:r>
          </a:p>
        </p:txBody>
      </p:sp>
      <p:sp>
        <p:nvSpPr>
          <p:cNvPr id="3" name="Content Placeholder 2">
            <a:extLst>
              <a:ext uri="{FF2B5EF4-FFF2-40B4-BE49-F238E27FC236}">
                <a16:creationId xmlns:a16="http://schemas.microsoft.com/office/drawing/2014/main" id="{E44C8077-BB20-2A8C-AA7A-97A0899A1478}"/>
              </a:ext>
            </a:extLst>
          </p:cNvPr>
          <p:cNvSpPr>
            <a:spLocks noGrp="1"/>
          </p:cNvSpPr>
          <p:nvPr>
            <p:ph idx="1"/>
          </p:nvPr>
        </p:nvSpPr>
        <p:spPr/>
        <p:txBody>
          <a:bodyPr/>
          <a:lstStyle/>
          <a:p>
            <a:r>
              <a:rPr lang="en-US" dirty="0"/>
              <a:t>The TDR Endpoint Enforcement user interface is updated because you no longer have to manually enable TDR on the Firebox for endpoint enforcement</a:t>
            </a:r>
          </a:p>
          <a:p>
            <a:r>
              <a:rPr lang="en-US" dirty="0"/>
              <a:t>When you enable local management with cloud reporting for your Firebox, TDR is automatically enabled</a:t>
            </a:r>
          </a:p>
          <a:p>
            <a:pPr lvl="1"/>
            <a:r>
              <a:rPr lang="en-US" dirty="0"/>
              <a:t>WatchGuard Cloud automatically syncs data with the Firebox</a:t>
            </a:r>
          </a:p>
          <a:p>
            <a:r>
              <a:rPr lang="en-US" dirty="0"/>
              <a:t>The WatchGuard Endpoint Agent also syncs data for endpoints with WatchGuard EDR and WatchGuard EPDR installed</a:t>
            </a:r>
          </a:p>
          <a:p>
            <a:endParaRPr lang="en-US" dirty="0"/>
          </a:p>
        </p:txBody>
      </p:sp>
    </p:spTree>
    <p:extLst>
      <p:ext uri="{BB962C8B-B14F-4D97-AF65-F5344CB8AC3E}">
        <p14:creationId xmlns:p14="http://schemas.microsoft.com/office/powerpoint/2010/main" val="277844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6B3F-505A-1EBE-4E5F-05E99CF083D7}"/>
              </a:ext>
            </a:extLst>
          </p:cNvPr>
          <p:cNvSpPr>
            <a:spLocks noGrp="1"/>
          </p:cNvSpPr>
          <p:nvPr>
            <p:ph type="title"/>
          </p:nvPr>
        </p:nvSpPr>
        <p:spPr/>
        <p:txBody>
          <a:bodyPr/>
          <a:lstStyle/>
          <a:p>
            <a:r>
              <a:rPr lang="en-US" dirty="0"/>
              <a:t>Endpoint Enforcement in Fireware Web UI</a:t>
            </a:r>
          </a:p>
        </p:txBody>
      </p:sp>
      <p:sp>
        <p:nvSpPr>
          <p:cNvPr id="3" name="Content Placeholder 2">
            <a:extLst>
              <a:ext uri="{FF2B5EF4-FFF2-40B4-BE49-F238E27FC236}">
                <a16:creationId xmlns:a16="http://schemas.microsoft.com/office/drawing/2014/main" id="{0A300BF2-24A3-57D2-A3DB-A7B12F4E4584}"/>
              </a:ext>
            </a:extLst>
          </p:cNvPr>
          <p:cNvSpPr>
            <a:spLocks noGrp="1"/>
          </p:cNvSpPr>
          <p:nvPr>
            <p:ph idx="1"/>
          </p:nvPr>
        </p:nvSpPr>
        <p:spPr>
          <a:xfrm>
            <a:off x="1038726" y="1322363"/>
            <a:ext cx="10115104" cy="2202338"/>
          </a:xfrm>
        </p:spPr>
        <p:txBody>
          <a:bodyPr/>
          <a:lstStyle/>
          <a:p>
            <a:r>
              <a:rPr lang="en-US" dirty="0"/>
              <a:t>Endpoint enforcement is disabled by default</a:t>
            </a:r>
          </a:p>
          <a:p>
            <a:r>
              <a:rPr lang="en-US" dirty="0"/>
              <a:t>If you had TDR Host Sensor Enforcement previously enabled, Endpoint Enforcement is enabled when you upgrade to Fireware v12.9</a:t>
            </a:r>
          </a:p>
          <a:p>
            <a:r>
              <a:rPr lang="en-US" dirty="0"/>
              <a:t>To specify the accounts you want to apply endpoint enforcement to, select the </a:t>
            </a:r>
            <a:r>
              <a:rPr lang="en-US" b="1" dirty="0"/>
              <a:t>Enable Endpoint Enforcement </a:t>
            </a:r>
            <a:r>
              <a:rPr lang="en-US" dirty="0"/>
              <a:t>check box</a:t>
            </a:r>
          </a:p>
        </p:txBody>
      </p:sp>
      <p:pic>
        <p:nvPicPr>
          <p:cNvPr id="8" name="Picture 7">
            <a:extLst>
              <a:ext uri="{FF2B5EF4-FFF2-40B4-BE49-F238E27FC236}">
                <a16:creationId xmlns:a16="http://schemas.microsoft.com/office/drawing/2014/main" id="{65FA4B50-A791-0795-216F-3F91D180E972}"/>
              </a:ext>
            </a:extLst>
          </p:cNvPr>
          <p:cNvPicPr>
            <a:picLocks noChangeAspect="1"/>
          </p:cNvPicPr>
          <p:nvPr/>
        </p:nvPicPr>
        <p:blipFill>
          <a:blip r:embed="rId2"/>
          <a:stretch>
            <a:fillRect/>
          </a:stretch>
        </p:blipFill>
        <p:spPr>
          <a:xfrm>
            <a:off x="1460191" y="3524701"/>
            <a:ext cx="4635809" cy="3056679"/>
          </a:xfrm>
          <a:prstGeom prst="rect">
            <a:avLst/>
          </a:prstGeom>
        </p:spPr>
      </p:pic>
      <p:sp>
        <p:nvSpPr>
          <p:cNvPr id="6" name="Rectangle 5">
            <a:extLst>
              <a:ext uri="{FF2B5EF4-FFF2-40B4-BE49-F238E27FC236}">
                <a16:creationId xmlns:a16="http://schemas.microsoft.com/office/drawing/2014/main" id="{A63AD705-02F2-3E6E-C201-0C73E88D598C}"/>
              </a:ext>
            </a:extLst>
          </p:cNvPr>
          <p:cNvSpPr/>
          <p:nvPr/>
        </p:nvSpPr>
        <p:spPr>
          <a:xfrm>
            <a:off x="1518247" y="4082686"/>
            <a:ext cx="993435" cy="142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6373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latin typeface="+mj-lt"/>
              </a:rPr>
              <a:t>Multi-Factor Authentication Support for Management Server</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endParaRPr lang="en-US" dirty="0"/>
          </a:p>
          <a:p>
            <a:pPr lvl="2"/>
            <a:endParaRPr lang="en-US" dirty="0"/>
          </a:p>
          <a:p>
            <a:pPr lvl="1"/>
            <a:endParaRPr lang="en-US" dirty="0"/>
          </a:p>
          <a:p>
            <a:pPr lvl="2"/>
            <a:endParaRPr lang="en-US" dirty="0"/>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6" y="1391194"/>
            <a:ext cx="10113264"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latin typeface="+mn-lt"/>
                <a:cs typeface="Courier New" panose="02070309020205020404" pitchFamily="49" charset="0"/>
              </a:rPr>
              <a:t>To enhance login security, you can now configure RADIUS servers and use multi-factor and RADIUS challenge/response authentication with the WatchGuard Management Server </a:t>
            </a:r>
          </a:p>
          <a:p>
            <a:r>
              <a:rPr lang="en-US" dirty="0">
                <a:latin typeface="+mn-lt"/>
                <a:cs typeface="Courier New" panose="02070309020205020404" pitchFamily="49" charset="0"/>
              </a:rPr>
              <a:t>RADIUS authentication support on the Management Server enables you to:</a:t>
            </a:r>
          </a:p>
          <a:p>
            <a:pPr lvl="1"/>
            <a:r>
              <a:rPr lang="en-US" dirty="0">
                <a:latin typeface="+mn-lt"/>
                <a:cs typeface="Courier New" panose="02070309020205020404" pitchFamily="49" charset="0"/>
              </a:rPr>
              <a:t>Support multi-factor authentication services such as AuthPoint</a:t>
            </a:r>
          </a:p>
          <a:p>
            <a:pPr lvl="2"/>
            <a:r>
              <a:rPr lang="en-US" dirty="0">
                <a:latin typeface="+mn-lt"/>
              </a:rPr>
              <a:t>Supports password only (non-MFA), One-Time Password (OTP) when combined with a password, and push notifications</a:t>
            </a:r>
            <a:endParaRPr lang="en-US" dirty="0">
              <a:latin typeface="+mn-lt"/>
              <a:cs typeface="Courier New" panose="02070309020205020404" pitchFamily="49" charset="0"/>
            </a:endParaRPr>
          </a:p>
          <a:p>
            <a:pPr lvl="1"/>
            <a:r>
              <a:rPr lang="en-US" dirty="0">
                <a:latin typeface="+mn-lt"/>
                <a:cs typeface="Courier New" panose="02070309020205020404" pitchFamily="49" charset="0"/>
              </a:rPr>
              <a:t>Support RADIUS authentication servers for traditional password challenge/response authentication</a:t>
            </a:r>
          </a:p>
          <a:p>
            <a:pPr lvl="1"/>
            <a:r>
              <a:rPr lang="en-US" dirty="0">
                <a:latin typeface="+mn-lt"/>
                <a:cs typeface="Courier New" panose="02070309020205020404" pitchFamily="49" charset="0"/>
              </a:rPr>
              <a:t>Use shared authentication sessions for the Management Server, WatchGuard System Manager (WSM), Policy Manager, Firebox System Manager (FSM), and other applications (except for WebCenter)</a:t>
            </a:r>
          </a:p>
          <a:p>
            <a:pPr lvl="1"/>
            <a:r>
              <a:rPr lang="en-US" dirty="0">
                <a:latin typeface="+mn-lt"/>
                <a:cs typeface="Courier New" panose="02070309020205020404" pitchFamily="49" charset="0"/>
              </a:rPr>
              <a:t>Requires WatchGuard System Manager 12.9 or higher</a:t>
            </a:r>
            <a:endParaRPr lang="en-US" dirty="0"/>
          </a:p>
        </p:txBody>
      </p:sp>
    </p:spTree>
    <p:extLst>
      <p:ext uri="{BB962C8B-B14F-4D97-AF65-F5344CB8AC3E}">
        <p14:creationId xmlns:p14="http://schemas.microsoft.com/office/powerpoint/2010/main" val="134145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D960-5C0B-EF61-9533-475BEB2F9670}"/>
              </a:ext>
            </a:extLst>
          </p:cNvPr>
          <p:cNvSpPr>
            <a:spLocks noGrp="1"/>
          </p:cNvSpPr>
          <p:nvPr>
            <p:ph type="title"/>
          </p:nvPr>
        </p:nvSpPr>
        <p:spPr/>
        <p:txBody>
          <a:bodyPr/>
          <a:lstStyle/>
          <a:p>
            <a:r>
              <a:rPr lang="en-US" dirty="0"/>
              <a:t>Endpoint Enforcement in Policy Manager</a:t>
            </a:r>
          </a:p>
        </p:txBody>
      </p:sp>
      <p:sp>
        <p:nvSpPr>
          <p:cNvPr id="3" name="Content Placeholder 2">
            <a:extLst>
              <a:ext uri="{FF2B5EF4-FFF2-40B4-BE49-F238E27FC236}">
                <a16:creationId xmlns:a16="http://schemas.microsoft.com/office/drawing/2014/main" id="{ED1BE9FB-EC0D-D089-7F78-7861FE2DE498}"/>
              </a:ext>
            </a:extLst>
          </p:cNvPr>
          <p:cNvSpPr>
            <a:spLocks noGrp="1"/>
          </p:cNvSpPr>
          <p:nvPr>
            <p:ph idx="1"/>
          </p:nvPr>
        </p:nvSpPr>
        <p:spPr>
          <a:xfrm>
            <a:off x="1038725" y="1322362"/>
            <a:ext cx="5824529" cy="4999021"/>
          </a:xfrm>
        </p:spPr>
        <p:txBody>
          <a:bodyPr/>
          <a:lstStyle/>
          <a:p>
            <a:r>
              <a:rPr lang="en-US" dirty="0"/>
              <a:t>Select </a:t>
            </a:r>
            <a:r>
              <a:rPr lang="en-US" b="1" dirty="0"/>
              <a:t>Subscription Services &gt; Endpoint Enforcement</a:t>
            </a:r>
          </a:p>
          <a:p>
            <a:r>
              <a:rPr lang="en-US" dirty="0"/>
              <a:t>For devices that run Fireware v12.8.x and lower, you must enable TDR and configure the primary account UUID before you can enable endpoint enforcement </a:t>
            </a:r>
          </a:p>
          <a:p>
            <a:r>
              <a:rPr lang="en-US" dirty="0"/>
              <a:t>For devices that run Fireware v12.9 and higher, you do not have to enable TDR to enable endpoint enforcement</a:t>
            </a:r>
          </a:p>
          <a:p>
            <a:endParaRPr lang="en-US" dirty="0"/>
          </a:p>
        </p:txBody>
      </p:sp>
      <p:pic>
        <p:nvPicPr>
          <p:cNvPr id="5" name="Picture 4">
            <a:extLst>
              <a:ext uri="{FF2B5EF4-FFF2-40B4-BE49-F238E27FC236}">
                <a16:creationId xmlns:a16="http://schemas.microsoft.com/office/drawing/2014/main" id="{51F97D1D-C620-F982-0609-65E8DF9E9621}"/>
              </a:ext>
            </a:extLst>
          </p:cNvPr>
          <p:cNvPicPr>
            <a:picLocks noChangeAspect="1"/>
          </p:cNvPicPr>
          <p:nvPr/>
        </p:nvPicPr>
        <p:blipFill>
          <a:blip r:embed="rId2"/>
          <a:stretch>
            <a:fillRect/>
          </a:stretch>
        </p:blipFill>
        <p:spPr>
          <a:xfrm>
            <a:off x="7010037" y="1322362"/>
            <a:ext cx="4143238" cy="4834907"/>
          </a:xfrm>
          <a:prstGeom prst="rect">
            <a:avLst/>
          </a:prstGeom>
        </p:spPr>
      </p:pic>
    </p:spTree>
    <p:extLst>
      <p:ext uri="{BB962C8B-B14F-4D97-AF65-F5344CB8AC3E}">
        <p14:creationId xmlns:p14="http://schemas.microsoft.com/office/powerpoint/2010/main" val="370802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E0CB-EFC9-5651-E8BE-92C363F67567}"/>
              </a:ext>
            </a:extLst>
          </p:cNvPr>
          <p:cNvSpPr>
            <a:spLocks noGrp="1"/>
          </p:cNvSpPr>
          <p:nvPr>
            <p:ph type="title"/>
          </p:nvPr>
        </p:nvSpPr>
        <p:spPr/>
        <p:txBody>
          <a:bodyPr/>
          <a:lstStyle/>
          <a:p>
            <a:r>
              <a:rPr lang="en-US" dirty="0"/>
              <a:t>Save the Configuration in Policy Manager</a:t>
            </a:r>
          </a:p>
        </p:txBody>
      </p:sp>
      <p:sp>
        <p:nvSpPr>
          <p:cNvPr id="3" name="Content Placeholder 2">
            <a:extLst>
              <a:ext uri="{FF2B5EF4-FFF2-40B4-BE49-F238E27FC236}">
                <a16:creationId xmlns:a16="http://schemas.microsoft.com/office/drawing/2014/main" id="{406F2E75-6040-E8A3-C328-09DCECD93CDA}"/>
              </a:ext>
            </a:extLst>
          </p:cNvPr>
          <p:cNvSpPr>
            <a:spLocks noGrp="1"/>
          </p:cNvSpPr>
          <p:nvPr>
            <p:ph idx="1"/>
          </p:nvPr>
        </p:nvSpPr>
        <p:spPr/>
        <p:txBody>
          <a:bodyPr/>
          <a:lstStyle/>
          <a:p>
            <a:r>
              <a:rPr lang="en-US" dirty="0"/>
              <a:t>When you save the configuration with endpoint enforcement to a Fireware version lower than v12.9, you are prompted to enable TDR</a:t>
            </a:r>
          </a:p>
          <a:p>
            <a:r>
              <a:rPr lang="en-US" dirty="0"/>
              <a:t>When you save the configuration with TDR enabled to Fireware v12.9 and higher, a message appears to inform you that you do not enable TDR in Policy Manager</a:t>
            </a:r>
          </a:p>
          <a:p>
            <a:pPr lvl="1"/>
            <a:r>
              <a:rPr lang="en-US" dirty="0"/>
              <a:t>TDR is automatically enabled in locally-managed Fireboxes with cloud reporting</a:t>
            </a:r>
          </a:p>
          <a:p>
            <a:r>
              <a:rPr lang="en-US" dirty="0"/>
              <a:t>You can also apply endpoint enforcement to your Firebox through templates</a:t>
            </a:r>
          </a:p>
          <a:p>
            <a:pPr lvl="1"/>
            <a:r>
              <a:rPr lang="en-US" dirty="0"/>
              <a:t>If you create a template with endpoint enforcement and do not enable TDR in the template, if the template is applied to accounts that include Fireboxes with Fireware v12.8x and lower, a message appears to inform you that the template can only be applied to Fireboxes that run Fireware v12.9 and higher</a:t>
            </a:r>
          </a:p>
          <a:p>
            <a:endParaRPr lang="en-US" dirty="0"/>
          </a:p>
        </p:txBody>
      </p:sp>
    </p:spTree>
    <p:extLst>
      <p:ext uri="{BB962C8B-B14F-4D97-AF65-F5344CB8AC3E}">
        <p14:creationId xmlns:p14="http://schemas.microsoft.com/office/powerpoint/2010/main" val="206278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Enable Intra-interface Inspection on Interfaces</a:t>
            </a:r>
          </a:p>
        </p:txBody>
      </p:sp>
    </p:spTree>
    <p:extLst>
      <p:ext uri="{BB962C8B-B14F-4D97-AF65-F5344CB8AC3E}">
        <p14:creationId xmlns:p14="http://schemas.microsoft.com/office/powerpoint/2010/main" val="305198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A4AD-6FD3-8F37-52FC-B3B113A7D3B4}"/>
              </a:ext>
            </a:extLst>
          </p:cNvPr>
          <p:cNvSpPr>
            <a:spLocks noGrp="1"/>
          </p:cNvSpPr>
          <p:nvPr>
            <p:ph type="title"/>
          </p:nvPr>
        </p:nvSpPr>
        <p:spPr/>
        <p:txBody>
          <a:bodyPr/>
          <a:lstStyle/>
          <a:p>
            <a:r>
              <a:rPr lang="en-US" dirty="0"/>
              <a:t>Enable Intra-interface Inspection on Interfaces</a:t>
            </a:r>
          </a:p>
        </p:txBody>
      </p:sp>
      <p:sp>
        <p:nvSpPr>
          <p:cNvPr id="3" name="Content Placeholder 2">
            <a:extLst>
              <a:ext uri="{FF2B5EF4-FFF2-40B4-BE49-F238E27FC236}">
                <a16:creationId xmlns:a16="http://schemas.microsoft.com/office/drawing/2014/main" id="{E44C8077-BB20-2A8C-AA7A-97A0899A1478}"/>
              </a:ext>
            </a:extLst>
          </p:cNvPr>
          <p:cNvSpPr>
            <a:spLocks noGrp="1"/>
          </p:cNvSpPr>
          <p:nvPr>
            <p:ph idx="1"/>
          </p:nvPr>
        </p:nvSpPr>
        <p:spPr/>
        <p:txBody>
          <a:bodyPr/>
          <a:lstStyle/>
          <a:p>
            <a:r>
              <a:rPr lang="en-US" dirty="0"/>
              <a:t>The Firebox inspects traffic that goes in and out of the same external interfaces and applies firewall policies to that traffic </a:t>
            </a:r>
          </a:p>
          <a:p>
            <a:r>
              <a:rPr lang="en-US" dirty="0"/>
              <a:t>The Firebox does not inspect traffic that goes in and out of internal interfaces by default</a:t>
            </a:r>
          </a:p>
          <a:p>
            <a:r>
              <a:rPr lang="en-US" dirty="0"/>
              <a:t>You can now enable or disable intra-interface inspection on physical and link aggregation interfaces</a:t>
            </a:r>
          </a:p>
          <a:p>
            <a:r>
              <a:rPr lang="en-US" dirty="0"/>
              <a:t>The user interface in Fireware Web UI and Policy Manager have been updated to reflect these changes</a:t>
            </a:r>
          </a:p>
          <a:p>
            <a:endParaRPr lang="en-US" dirty="0"/>
          </a:p>
          <a:p>
            <a:endParaRPr lang="en-US" dirty="0"/>
          </a:p>
        </p:txBody>
      </p:sp>
    </p:spTree>
    <p:extLst>
      <p:ext uri="{BB962C8B-B14F-4D97-AF65-F5344CB8AC3E}">
        <p14:creationId xmlns:p14="http://schemas.microsoft.com/office/powerpoint/2010/main" val="211974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D960-5C0B-EF61-9533-475BEB2F9670}"/>
              </a:ext>
            </a:extLst>
          </p:cNvPr>
          <p:cNvSpPr>
            <a:spLocks noGrp="1"/>
          </p:cNvSpPr>
          <p:nvPr>
            <p:ph type="title"/>
          </p:nvPr>
        </p:nvSpPr>
        <p:spPr/>
        <p:txBody>
          <a:bodyPr/>
          <a:lstStyle/>
          <a:p>
            <a:r>
              <a:rPr lang="en-US" dirty="0"/>
              <a:t>Enable Intra-interface Inspection (Fireware Web UI)</a:t>
            </a:r>
          </a:p>
        </p:txBody>
      </p:sp>
      <p:sp>
        <p:nvSpPr>
          <p:cNvPr id="3" name="Content Placeholder 2">
            <a:extLst>
              <a:ext uri="{FF2B5EF4-FFF2-40B4-BE49-F238E27FC236}">
                <a16:creationId xmlns:a16="http://schemas.microsoft.com/office/drawing/2014/main" id="{ED1BE9FB-EC0D-D089-7F78-7861FE2DE498}"/>
              </a:ext>
            </a:extLst>
          </p:cNvPr>
          <p:cNvSpPr>
            <a:spLocks noGrp="1"/>
          </p:cNvSpPr>
          <p:nvPr>
            <p:ph idx="1"/>
          </p:nvPr>
        </p:nvSpPr>
        <p:spPr>
          <a:xfrm>
            <a:off x="1038725" y="1322362"/>
            <a:ext cx="5824529" cy="4999021"/>
          </a:xfrm>
        </p:spPr>
        <p:txBody>
          <a:bodyPr/>
          <a:lstStyle/>
          <a:p>
            <a:r>
              <a:rPr lang="en-US" dirty="0"/>
              <a:t>To enable intra-interface inspection, from Fireware Web UI: </a:t>
            </a:r>
          </a:p>
          <a:p>
            <a:pPr marL="742950" lvl="1" indent="-457200">
              <a:buFont typeface="+mj-lt"/>
              <a:buAutoNum type="arabicPeriod"/>
            </a:pPr>
            <a:r>
              <a:rPr lang="en-US" dirty="0"/>
              <a:t>Select </a:t>
            </a:r>
            <a:r>
              <a:rPr lang="en-US" b="1" dirty="0"/>
              <a:t>Network</a:t>
            </a:r>
            <a:r>
              <a:rPr lang="en-US" dirty="0"/>
              <a:t> </a:t>
            </a:r>
            <a:r>
              <a:rPr lang="en-US" b="1" dirty="0"/>
              <a:t>&gt; Interfaces</a:t>
            </a:r>
          </a:p>
          <a:p>
            <a:pPr marL="742950" lvl="1" indent="-457200">
              <a:buFont typeface="+mj-lt"/>
              <a:buAutoNum type="arabicPeriod"/>
            </a:pPr>
            <a:r>
              <a:rPr lang="en-US" dirty="0"/>
              <a:t>Select the interface you want to configure and click </a:t>
            </a:r>
            <a:r>
              <a:rPr lang="en-US" b="1" dirty="0"/>
              <a:t>Edit</a:t>
            </a:r>
            <a:endParaRPr lang="en-US" dirty="0"/>
          </a:p>
          <a:p>
            <a:pPr marL="742950" lvl="1" indent="-457200">
              <a:buFont typeface="+mj-lt"/>
              <a:buAutoNum type="arabicPeriod"/>
            </a:pPr>
            <a:r>
              <a:rPr lang="en-US" dirty="0"/>
              <a:t>Select the </a:t>
            </a:r>
            <a:r>
              <a:rPr lang="en-US" b="1" dirty="0"/>
              <a:t>Advanced</a:t>
            </a:r>
            <a:r>
              <a:rPr lang="en-US" dirty="0"/>
              <a:t> tab</a:t>
            </a:r>
          </a:p>
          <a:p>
            <a:pPr marL="742950" lvl="1" indent="-457200">
              <a:buFont typeface="+mj-lt"/>
              <a:buAutoNum type="arabicPeriod"/>
            </a:pPr>
            <a:r>
              <a:rPr lang="en-US" dirty="0"/>
              <a:t>Select the </a:t>
            </a:r>
            <a:r>
              <a:rPr lang="en-US" b="1" dirty="0"/>
              <a:t>Apply Firewall Policies to Intra-interface Traffic on the Current Interface </a:t>
            </a:r>
            <a:r>
              <a:rPr lang="en-US" dirty="0"/>
              <a:t>check box</a:t>
            </a:r>
          </a:p>
          <a:p>
            <a:endParaRPr lang="en-US" dirty="0"/>
          </a:p>
        </p:txBody>
      </p:sp>
      <p:pic>
        <p:nvPicPr>
          <p:cNvPr id="5" name="Picture 4">
            <a:extLst>
              <a:ext uri="{FF2B5EF4-FFF2-40B4-BE49-F238E27FC236}">
                <a16:creationId xmlns:a16="http://schemas.microsoft.com/office/drawing/2014/main" id="{06B7F230-5EFE-25D5-CEB8-743101D8F2CB}"/>
              </a:ext>
            </a:extLst>
          </p:cNvPr>
          <p:cNvPicPr>
            <a:picLocks noChangeAspect="1"/>
          </p:cNvPicPr>
          <p:nvPr/>
        </p:nvPicPr>
        <p:blipFill>
          <a:blip r:embed="rId2"/>
          <a:srcRect/>
          <a:stretch/>
        </p:blipFill>
        <p:spPr>
          <a:xfrm>
            <a:off x="7746435" y="1185728"/>
            <a:ext cx="3351680" cy="5535638"/>
          </a:xfrm>
          <a:prstGeom prst="rect">
            <a:avLst/>
          </a:prstGeom>
        </p:spPr>
      </p:pic>
    </p:spTree>
    <p:extLst>
      <p:ext uri="{BB962C8B-B14F-4D97-AF65-F5344CB8AC3E}">
        <p14:creationId xmlns:p14="http://schemas.microsoft.com/office/powerpoint/2010/main" val="70519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D960-5C0B-EF61-9533-475BEB2F9670}"/>
              </a:ext>
            </a:extLst>
          </p:cNvPr>
          <p:cNvSpPr>
            <a:spLocks noGrp="1"/>
          </p:cNvSpPr>
          <p:nvPr>
            <p:ph type="title"/>
          </p:nvPr>
        </p:nvSpPr>
        <p:spPr/>
        <p:txBody>
          <a:bodyPr/>
          <a:lstStyle/>
          <a:p>
            <a:r>
              <a:rPr lang="en-US" dirty="0"/>
              <a:t>Enable Intra-interface Inspection (Policy Manager)</a:t>
            </a:r>
          </a:p>
        </p:txBody>
      </p:sp>
      <p:sp>
        <p:nvSpPr>
          <p:cNvPr id="3" name="Content Placeholder 2">
            <a:extLst>
              <a:ext uri="{FF2B5EF4-FFF2-40B4-BE49-F238E27FC236}">
                <a16:creationId xmlns:a16="http://schemas.microsoft.com/office/drawing/2014/main" id="{ED1BE9FB-EC0D-D089-7F78-7861FE2DE498}"/>
              </a:ext>
            </a:extLst>
          </p:cNvPr>
          <p:cNvSpPr>
            <a:spLocks noGrp="1"/>
          </p:cNvSpPr>
          <p:nvPr>
            <p:ph idx="1"/>
          </p:nvPr>
        </p:nvSpPr>
        <p:spPr>
          <a:xfrm>
            <a:off x="1038725" y="1322362"/>
            <a:ext cx="5824529" cy="4999021"/>
          </a:xfrm>
        </p:spPr>
        <p:txBody>
          <a:bodyPr/>
          <a:lstStyle/>
          <a:p>
            <a:r>
              <a:rPr lang="en-US" dirty="0"/>
              <a:t>To enable intra-interface inspection, from Policy Manager: </a:t>
            </a:r>
          </a:p>
          <a:p>
            <a:pPr marL="742950" lvl="1" indent="-457200">
              <a:buFont typeface="+mj-lt"/>
              <a:buAutoNum type="arabicPeriod"/>
            </a:pPr>
            <a:r>
              <a:rPr lang="en-US" dirty="0"/>
              <a:t>Select </a:t>
            </a:r>
            <a:r>
              <a:rPr lang="en-US" b="1" dirty="0"/>
              <a:t>Network</a:t>
            </a:r>
            <a:r>
              <a:rPr lang="en-US" dirty="0"/>
              <a:t> </a:t>
            </a:r>
            <a:r>
              <a:rPr lang="en-US" b="1" dirty="0"/>
              <a:t>&gt; Configuration</a:t>
            </a:r>
          </a:p>
          <a:p>
            <a:pPr marL="742950" lvl="1" indent="-457200">
              <a:buFont typeface="+mj-lt"/>
              <a:buAutoNum type="arabicPeriod"/>
            </a:pPr>
            <a:r>
              <a:rPr lang="en-US" dirty="0"/>
              <a:t>Select the interface you want to configure and click </a:t>
            </a:r>
            <a:r>
              <a:rPr lang="en-US" b="1" dirty="0"/>
              <a:t>Configure</a:t>
            </a:r>
            <a:endParaRPr lang="en-US" dirty="0"/>
          </a:p>
          <a:p>
            <a:pPr marL="742950" lvl="1" indent="-457200">
              <a:buFont typeface="+mj-lt"/>
              <a:buAutoNum type="arabicPeriod"/>
            </a:pPr>
            <a:r>
              <a:rPr lang="en-US" dirty="0"/>
              <a:t>Select the </a:t>
            </a:r>
            <a:r>
              <a:rPr lang="en-US" b="1" dirty="0"/>
              <a:t>Advanced</a:t>
            </a:r>
            <a:r>
              <a:rPr lang="en-US" dirty="0"/>
              <a:t> tab</a:t>
            </a:r>
          </a:p>
          <a:p>
            <a:pPr marL="742950" lvl="1" indent="-457200">
              <a:buFont typeface="+mj-lt"/>
              <a:buAutoNum type="arabicPeriod"/>
            </a:pPr>
            <a:r>
              <a:rPr lang="en-US" dirty="0"/>
              <a:t>Select the </a:t>
            </a:r>
            <a:r>
              <a:rPr lang="en-US" b="1" dirty="0"/>
              <a:t>Apply Firewall Policies to Intra-interface Traffic on the Current Interface </a:t>
            </a:r>
            <a:r>
              <a:rPr lang="en-US" dirty="0"/>
              <a:t>check box</a:t>
            </a:r>
          </a:p>
        </p:txBody>
      </p:sp>
      <p:pic>
        <p:nvPicPr>
          <p:cNvPr id="5" name="Picture 4">
            <a:extLst>
              <a:ext uri="{FF2B5EF4-FFF2-40B4-BE49-F238E27FC236}">
                <a16:creationId xmlns:a16="http://schemas.microsoft.com/office/drawing/2014/main" id="{06B7F230-5EFE-25D5-CEB8-743101D8F2CB}"/>
              </a:ext>
            </a:extLst>
          </p:cNvPr>
          <p:cNvPicPr>
            <a:picLocks noChangeAspect="1"/>
          </p:cNvPicPr>
          <p:nvPr/>
        </p:nvPicPr>
        <p:blipFill>
          <a:blip r:embed="rId2"/>
          <a:srcRect/>
          <a:stretch/>
        </p:blipFill>
        <p:spPr>
          <a:xfrm>
            <a:off x="7888830" y="1563303"/>
            <a:ext cx="2779846" cy="4512376"/>
          </a:xfrm>
          <a:prstGeom prst="rect">
            <a:avLst/>
          </a:prstGeom>
        </p:spPr>
      </p:pic>
    </p:spTree>
    <p:extLst>
      <p:ext uri="{BB962C8B-B14F-4D97-AF65-F5344CB8AC3E}">
        <p14:creationId xmlns:p14="http://schemas.microsoft.com/office/powerpoint/2010/main" val="59335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LDAP Server Client Certificate Support</a:t>
            </a:r>
          </a:p>
        </p:txBody>
      </p:sp>
    </p:spTree>
    <p:extLst>
      <p:ext uri="{BB962C8B-B14F-4D97-AF65-F5344CB8AC3E}">
        <p14:creationId xmlns:p14="http://schemas.microsoft.com/office/powerpoint/2010/main" val="348520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A4AD-6FD3-8F37-52FC-B3B113A7D3B4}"/>
              </a:ext>
            </a:extLst>
          </p:cNvPr>
          <p:cNvSpPr>
            <a:spLocks noGrp="1"/>
          </p:cNvSpPr>
          <p:nvPr>
            <p:ph type="title"/>
          </p:nvPr>
        </p:nvSpPr>
        <p:spPr/>
        <p:txBody>
          <a:bodyPr/>
          <a:lstStyle/>
          <a:p>
            <a:r>
              <a:rPr lang="en-US" dirty="0"/>
              <a:t>LDAP Server Client Certificate Support</a:t>
            </a:r>
          </a:p>
        </p:txBody>
      </p:sp>
      <p:sp>
        <p:nvSpPr>
          <p:cNvPr id="3" name="Content Placeholder 2">
            <a:extLst>
              <a:ext uri="{FF2B5EF4-FFF2-40B4-BE49-F238E27FC236}">
                <a16:creationId xmlns:a16="http://schemas.microsoft.com/office/drawing/2014/main" id="{E44C8077-BB20-2A8C-AA7A-97A0899A1478}"/>
              </a:ext>
            </a:extLst>
          </p:cNvPr>
          <p:cNvSpPr>
            <a:spLocks noGrp="1"/>
          </p:cNvSpPr>
          <p:nvPr>
            <p:ph idx="1"/>
          </p:nvPr>
        </p:nvSpPr>
        <p:spPr/>
        <p:txBody>
          <a:bodyPr/>
          <a:lstStyle/>
          <a:p>
            <a:r>
              <a:rPr lang="en-US" dirty="0"/>
              <a:t>When you configure LDAP authentication and enable LDAPS, you can now specify a client certificate</a:t>
            </a:r>
          </a:p>
          <a:p>
            <a:r>
              <a:rPr lang="en-US" dirty="0"/>
              <a:t>A client certificate provides support for two-way certificate authentication for an SSL handshake</a:t>
            </a:r>
          </a:p>
          <a:p>
            <a:r>
              <a:rPr lang="en-US" dirty="0"/>
              <a:t>The user interface in Fireware Web UI and Policy Manager have been updated to reflect these changes</a:t>
            </a:r>
          </a:p>
          <a:p>
            <a:endParaRPr lang="en-US" dirty="0"/>
          </a:p>
          <a:p>
            <a:endParaRPr lang="en-US" dirty="0"/>
          </a:p>
        </p:txBody>
      </p:sp>
    </p:spTree>
    <p:extLst>
      <p:ext uri="{BB962C8B-B14F-4D97-AF65-F5344CB8AC3E}">
        <p14:creationId xmlns:p14="http://schemas.microsoft.com/office/powerpoint/2010/main" val="211918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D960-5C0B-EF61-9533-475BEB2F9670}"/>
              </a:ext>
            </a:extLst>
          </p:cNvPr>
          <p:cNvSpPr>
            <a:spLocks noGrp="1"/>
          </p:cNvSpPr>
          <p:nvPr>
            <p:ph type="title"/>
          </p:nvPr>
        </p:nvSpPr>
        <p:spPr/>
        <p:txBody>
          <a:bodyPr/>
          <a:lstStyle/>
          <a:p>
            <a:r>
              <a:rPr lang="en-US" dirty="0"/>
              <a:t>LDAP Server Client Certificate Support (Fireware Web UI)</a:t>
            </a:r>
          </a:p>
        </p:txBody>
      </p:sp>
      <p:sp>
        <p:nvSpPr>
          <p:cNvPr id="3" name="Content Placeholder 2">
            <a:extLst>
              <a:ext uri="{FF2B5EF4-FFF2-40B4-BE49-F238E27FC236}">
                <a16:creationId xmlns:a16="http://schemas.microsoft.com/office/drawing/2014/main" id="{ED1BE9FB-EC0D-D089-7F78-7861FE2DE498}"/>
              </a:ext>
            </a:extLst>
          </p:cNvPr>
          <p:cNvSpPr>
            <a:spLocks noGrp="1"/>
          </p:cNvSpPr>
          <p:nvPr>
            <p:ph idx="1"/>
          </p:nvPr>
        </p:nvSpPr>
        <p:spPr>
          <a:xfrm>
            <a:off x="1038725" y="1322362"/>
            <a:ext cx="5824529" cy="4999021"/>
          </a:xfrm>
        </p:spPr>
        <p:txBody>
          <a:bodyPr/>
          <a:lstStyle/>
          <a:p>
            <a:r>
              <a:rPr lang="en-US" dirty="0"/>
              <a:t>To enable client certificate support, from Fireware Web UI: </a:t>
            </a:r>
          </a:p>
          <a:p>
            <a:pPr marL="742950" lvl="1" indent="-457200">
              <a:buFont typeface="+mj-lt"/>
              <a:buAutoNum type="arabicPeriod"/>
            </a:pPr>
            <a:r>
              <a:rPr lang="en-US" dirty="0"/>
              <a:t>Select </a:t>
            </a:r>
            <a:r>
              <a:rPr lang="en-US" b="1" dirty="0"/>
              <a:t>Authentication &gt; Servers</a:t>
            </a:r>
          </a:p>
          <a:p>
            <a:pPr marL="742950" lvl="1" indent="-457200">
              <a:buFont typeface="+mj-lt"/>
              <a:buAutoNum type="arabicPeriod"/>
            </a:pPr>
            <a:r>
              <a:rPr lang="en-US" dirty="0"/>
              <a:t>From the </a:t>
            </a:r>
            <a:r>
              <a:rPr lang="en-US" b="1" dirty="0"/>
              <a:t>Server</a:t>
            </a:r>
            <a:r>
              <a:rPr lang="en-US" dirty="0"/>
              <a:t> list, select </a:t>
            </a:r>
            <a:r>
              <a:rPr lang="en-US" b="1" dirty="0"/>
              <a:t>LDAP</a:t>
            </a:r>
          </a:p>
          <a:p>
            <a:pPr marL="742950" lvl="1" indent="-457200">
              <a:buFont typeface="+mj-lt"/>
              <a:buAutoNum type="arabicPeriod"/>
            </a:pPr>
            <a:r>
              <a:rPr lang="en-US" dirty="0"/>
              <a:t>Select the </a:t>
            </a:r>
            <a:r>
              <a:rPr lang="en-US" b="1" dirty="0"/>
              <a:t>LDAP Server</a:t>
            </a:r>
            <a:r>
              <a:rPr lang="en-US" dirty="0"/>
              <a:t> check box</a:t>
            </a:r>
          </a:p>
          <a:p>
            <a:pPr marL="742950" lvl="1" indent="-457200">
              <a:buFont typeface="+mj-lt"/>
              <a:buAutoNum type="arabicPeriod"/>
            </a:pPr>
            <a:r>
              <a:rPr lang="en-US" dirty="0"/>
              <a:t>Select the </a:t>
            </a:r>
            <a:r>
              <a:rPr lang="en-US" b="1" dirty="0"/>
              <a:t>Enable LDAPS</a:t>
            </a:r>
            <a:r>
              <a:rPr lang="en-US" dirty="0"/>
              <a:t> check box</a:t>
            </a:r>
          </a:p>
          <a:p>
            <a:pPr marL="742950" lvl="1" indent="-457200">
              <a:buFont typeface="+mj-lt"/>
              <a:buAutoNum type="arabicPeriod"/>
            </a:pPr>
            <a:r>
              <a:rPr lang="en-US" dirty="0"/>
              <a:t>Select the </a:t>
            </a:r>
            <a:r>
              <a:rPr lang="en-US" b="1" dirty="0"/>
              <a:t>Client Certificate</a:t>
            </a:r>
            <a:r>
              <a:rPr lang="en-US" dirty="0"/>
              <a:t> check box</a:t>
            </a:r>
          </a:p>
          <a:p>
            <a:pPr marL="742950" lvl="1" indent="-457200">
              <a:buFont typeface="+mj-lt"/>
              <a:buAutoNum type="arabicPeriod"/>
            </a:pPr>
            <a:r>
              <a:rPr lang="en-US" dirty="0"/>
              <a:t>Select a client certificate from the drop-down list</a:t>
            </a:r>
          </a:p>
          <a:p>
            <a:endParaRPr lang="en-US" dirty="0"/>
          </a:p>
        </p:txBody>
      </p:sp>
      <p:pic>
        <p:nvPicPr>
          <p:cNvPr id="5" name="Picture 4">
            <a:extLst>
              <a:ext uri="{FF2B5EF4-FFF2-40B4-BE49-F238E27FC236}">
                <a16:creationId xmlns:a16="http://schemas.microsoft.com/office/drawing/2014/main" id="{06B7F230-5EFE-25D5-CEB8-743101D8F2CB}"/>
              </a:ext>
            </a:extLst>
          </p:cNvPr>
          <p:cNvPicPr>
            <a:picLocks noChangeAspect="1"/>
          </p:cNvPicPr>
          <p:nvPr/>
        </p:nvPicPr>
        <p:blipFill>
          <a:blip r:embed="rId2"/>
          <a:srcRect/>
          <a:stretch/>
        </p:blipFill>
        <p:spPr>
          <a:xfrm>
            <a:off x="7139031" y="1824412"/>
            <a:ext cx="3553184" cy="3304785"/>
          </a:xfrm>
          <a:prstGeom prst="rect">
            <a:avLst/>
          </a:prstGeom>
        </p:spPr>
      </p:pic>
    </p:spTree>
    <p:extLst>
      <p:ext uri="{BB962C8B-B14F-4D97-AF65-F5344CB8AC3E}">
        <p14:creationId xmlns:p14="http://schemas.microsoft.com/office/powerpoint/2010/main" val="330830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D960-5C0B-EF61-9533-475BEB2F9670}"/>
              </a:ext>
            </a:extLst>
          </p:cNvPr>
          <p:cNvSpPr>
            <a:spLocks noGrp="1"/>
          </p:cNvSpPr>
          <p:nvPr>
            <p:ph type="title"/>
          </p:nvPr>
        </p:nvSpPr>
        <p:spPr/>
        <p:txBody>
          <a:bodyPr/>
          <a:lstStyle/>
          <a:p>
            <a:r>
              <a:rPr lang="en-US" dirty="0"/>
              <a:t>LDAP Server Client Certificate Support (Policy Manager)</a:t>
            </a:r>
          </a:p>
        </p:txBody>
      </p:sp>
      <p:sp>
        <p:nvSpPr>
          <p:cNvPr id="3" name="Content Placeholder 2">
            <a:extLst>
              <a:ext uri="{FF2B5EF4-FFF2-40B4-BE49-F238E27FC236}">
                <a16:creationId xmlns:a16="http://schemas.microsoft.com/office/drawing/2014/main" id="{ED1BE9FB-EC0D-D089-7F78-7861FE2DE498}"/>
              </a:ext>
            </a:extLst>
          </p:cNvPr>
          <p:cNvSpPr>
            <a:spLocks noGrp="1"/>
          </p:cNvSpPr>
          <p:nvPr>
            <p:ph idx="1"/>
          </p:nvPr>
        </p:nvSpPr>
        <p:spPr>
          <a:xfrm>
            <a:off x="1038725" y="1322362"/>
            <a:ext cx="5824529" cy="4999021"/>
          </a:xfrm>
        </p:spPr>
        <p:txBody>
          <a:bodyPr/>
          <a:lstStyle/>
          <a:p>
            <a:r>
              <a:rPr lang="en-US" dirty="0"/>
              <a:t>To enable client certificate support, from Policy Manager: </a:t>
            </a:r>
          </a:p>
          <a:p>
            <a:pPr marL="742950" lvl="1" indent="-457200">
              <a:buFont typeface="+mj-lt"/>
              <a:buAutoNum type="arabicPeriod"/>
            </a:pPr>
            <a:r>
              <a:rPr lang="en-US" dirty="0"/>
              <a:t>Select </a:t>
            </a:r>
            <a:r>
              <a:rPr lang="en-US" b="1" dirty="0"/>
              <a:t>Setup &gt; Authentication &gt; Authentication Servers</a:t>
            </a:r>
          </a:p>
          <a:p>
            <a:pPr marL="742950" lvl="1" indent="-457200">
              <a:buFont typeface="+mj-lt"/>
              <a:buAutoNum type="arabicPeriod"/>
            </a:pPr>
            <a:r>
              <a:rPr lang="en-US" dirty="0"/>
              <a:t>Select the </a:t>
            </a:r>
            <a:r>
              <a:rPr lang="en-US" b="1" dirty="0"/>
              <a:t>LDAP </a:t>
            </a:r>
            <a:r>
              <a:rPr lang="en-US" dirty="0"/>
              <a:t>tab</a:t>
            </a:r>
          </a:p>
          <a:p>
            <a:pPr marL="742950" lvl="1" indent="-457200">
              <a:buFont typeface="+mj-lt"/>
              <a:buAutoNum type="arabicPeriod"/>
            </a:pPr>
            <a:r>
              <a:rPr lang="en-US" dirty="0"/>
              <a:t>Select the </a:t>
            </a:r>
            <a:r>
              <a:rPr lang="en-US" b="1" dirty="0"/>
              <a:t>Enable LDAP Server</a:t>
            </a:r>
            <a:r>
              <a:rPr lang="en-US" dirty="0"/>
              <a:t> check box</a:t>
            </a:r>
          </a:p>
          <a:p>
            <a:pPr marL="742950" lvl="1" indent="-457200">
              <a:buFont typeface="+mj-lt"/>
              <a:buAutoNum type="arabicPeriod"/>
            </a:pPr>
            <a:r>
              <a:rPr lang="en-US" dirty="0"/>
              <a:t>Select the </a:t>
            </a:r>
            <a:r>
              <a:rPr lang="en-US" b="1" dirty="0"/>
              <a:t>Enable LDAPS</a:t>
            </a:r>
            <a:r>
              <a:rPr lang="en-US" dirty="0"/>
              <a:t> check box</a:t>
            </a:r>
          </a:p>
          <a:p>
            <a:pPr marL="742950" lvl="1" indent="-457200">
              <a:buFont typeface="+mj-lt"/>
              <a:buAutoNum type="arabicPeriod"/>
            </a:pPr>
            <a:r>
              <a:rPr lang="en-US" dirty="0"/>
              <a:t>Select the </a:t>
            </a:r>
            <a:r>
              <a:rPr lang="en-US" b="1" dirty="0"/>
              <a:t>Client Certificate</a:t>
            </a:r>
            <a:r>
              <a:rPr lang="en-US" dirty="0"/>
              <a:t> check box</a:t>
            </a:r>
          </a:p>
          <a:p>
            <a:pPr marL="742950" lvl="1" indent="-457200">
              <a:buFont typeface="+mj-lt"/>
              <a:buAutoNum type="arabicPeriod"/>
            </a:pPr>
            <a:r>
              <a:rPr lang="en-US" dirty="0"/>
              <a:t>Select a client certificate from the drop-down list</a:t>
            </a:r>
          </a:p>
        </p:txBody>
      </p:sp>
      <p:pic>
        <p:nvPicPr>
          <p:cNvPr id="5" name="Picture 4">
            <a:extLst>
              <a:ext uri="{FF2B5EF4-FFF2-40B4-BE49-F238E27FC236}">
                <a16:creationId xmlns:a16="http://schemas.microsoft.com/office/drawing/2014/main" id="{06B7F230-5EFE-25D5-CEB8-743101D8F2CB}"/>
              </a:ext>
            </a:extLst>
          </p:cNvPr>
          <p:cNvPicPr>
            <a:picLocks noChangeAspect="1"/>
          </p:cNvPicPr>
          <p:nvPr/>
        </p:nvPicPr>
        <p:blipFill>
          <a:blip r:embed="rId2"/>
          <a:srcRect/>
          <a:stretch/>
        </p:blipFill>
        <p:spPr>
          <a:xfrm>
            <a:off x="7671106" y="1570429"/>
            <a:ext cx="3215295" cy="4498124"/>
          </a:xfrm>
          <a:prstGeom prst="rect">
            <a:avLst/>
          </a:prstGeom>
        </p:spPr>
      </p:pic>
    </p:spTree>
    <p:extLst>
      <p:ext uri="{BB962C8B-B14F-4D97-AF65-F5344CB8AC3E}">
        <p14:creationId xmlns:p14="http://schemas.microsoft.com/office/powerpoint/2010/main" val="12097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latin typeface="+mj-lt"/>
              </a:rPr>
              <a:t>Multi-Factor Authentication Support for Management Server</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endParaRPr lang="en-US" dirty="0"/>
          </a:p>
          <a:p>
            <a:pPr lvl="2"/>
            <a:endParaRPr lang="en-US" dirty="0"/>
          </a:p>
          <a:p>
            <a:pPr lvl="1"/>
            <a:endParaRPr lang="en-US" dirty="0"/>
          </a:p>
          <a:p>
            <a:pPr lvl="2"/>
            <a:endParaRPr lang="en-US" dirty="0"/>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6" y="1391194"/>
            <a:ext cx="5325084"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latin typeface="+mn-lt"/>
              </a:rPr>
              <a:t>In the Management Server configuration in WatchGuard Server Center, you can configure RADIUS authentication servers on a new </a:t>
            </a:r>
            <a:r>
              <a:rPr lang="en-US" b="1" dirty="0">
                <a:latin typeface="+mn-lt"/>
              </a:rPr>
              <a:t>RADIUS</a:t>
            </a:r>
            <a:r>
              <a:rPr lang="en-US" dirty="0">
                <a:latin typeface="+mn-lt"/>
              </a:rPr>
              <a:t> tab</a:t>
            </a:r>
          </a:p>
          <a:p>
            <a:r>
              <a:rPr lang="en-US" b="1" dirty="0">
                <a:latin typeface="+mn-lt"/>
              </a:rPr>
              <a:t>Session Timeout</a:t>
            </a:r>
            <a:r>
              <a:rPr lang="en-US" dirty="0">
                <a:latin typeface="+mn-lt"/>
              </a:rPr>
              <a:t> specifies the amount of time the authentication session is valid before re-authentication is required</a:t>
            </a:r>
          </a:p>
          <a:p>
            <a:r>
              <a:rPr lang="en-US" dirty="0">
                <a:latin typeface="+mn-lt"/>
              </a:rPr>
              <a:t>If you authenticate by group instead of user name, the </a:t>
            </a:r>
            <a:r>
              <a:rPr lang="en-US" b="1" dirty="0">
                <a:latin typeface="+mn-lt"/>
              </a:rPr>
              <a:t>Group Attribute</a:t>
            </a:r>
            <a:r>
              <a:rPr lang="en-US" dirty="0">
                <a:latin typeface="+mn-lt"/>
              </a:rPr>
              <a:t> is the RADIUS attribute used to match the group name (default is 11)</a:t>
            </a:r>
          </a:p>
        </p:txBody>
      </p:sp>
      <p:pic>
        <p:nvPicPr>
          <p:cNvPr id="5" name="Picture 4">
            <a:extLst>
              <a:ext uri="{FF2B5EF4-FFF2-40B4-BE49-F238E27FC236}">
                <a16:creationId xmlns:a16="http://schemas.microsoft.com/office/drawing/2014/main" id="{759EE948-53D2-48FA-AE9E-A28F2E47E536}"/>
              </a:ext>
            </a:extLst>
          </p:cNvPr>
          <p:cNvPicPr>
            <a:picLocks noChangeAspect="1"/>
          </p:cNvPicPr>
          <p:nvPr/>
        </p:nvPicPr>
        <p:blipFill>
          <a:blip r:embed="rId2"/>
          <a:stretch>
            <a:fillRect/>
          </a:stretch>
        </p:blipFill>
        <p:spPr>
          <a:xfrm>
            <a:off x="6516210" y="1491447"/>
            <a:ext cx="5329857" cy="3852909"/>
          </a:xfrm>
          <a:prstGeom prst="rect">
            <a:avLst/>
          </a:prstGeom>
        </p:spPr>
      </p:pic>
    </p:spTree>
    <p:extLst>
      <p:ext uri="{BB962C8B-B14F-4D97-AF65-F5344CB8AC3E}">
        <p14:creationId xmlns:p14="http://schemas.microsoft.com/office/powerpoint/2010/main" val="230480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C429A-4F84-4190-ACA4-9C2C2C6AE328}"/>
              </a:ext>
            </a:extLst>
          </p:cNvPr>
          <p:cNvSpPr>
            <a:spLocks noGrp="1"/>
          </p:cNvSpPr>
          <p:nvPr>
            <p:ph idx="11"/>
          </p:nvPr>
        </p:nvSpPr>
        <p:spPr>
          <a:xfrm>
            <a:off x="1263193" y="1155462"/>
            <a:ext cx="9665613" cy="3606741"/>
          </a:xfrm>
        </p:spPr>
        <p:txBody>
          <a:bodyPr/>
          <a:lstStyle/>
          <a:p>
            <a:r>
              <a:rPr lang="en-US" dirty="0"/>
              <a:t>To enable client certificate authentication, from the CLI:</a:t>
            </a:r>
          </a:p>
          <a:p>
            <a:pPr marL="800100" lvl="1" indent="-457200">
              <a:buFont typeface="+mj-lt"/>
              <a:buAutoNum type="arabicPeriod"/>
            </a:pPr>
            <a:r>
              <a:rPr lang="en-US" dirty="0"/>
              <a:t>Use the CLI to connect to your Firebox</a:t>
            </a:r>
          </a:p>
          <a:p>
            <a:pPr marL="800100" lvl="1" indent="-457200">
              <a:buFont typeface="+mj-lt"/>
              <a:buAutoNum type="arabicPeriod"/>
            </a:pPr>
            <a:r>
              <a:rPr lang="en-US" dirty="0"/>
              <a:t>At the command prompt, type:</a:t>
            </a:r>
            <a:br>
              <a:rPr lang="en-US" dirty="0"/>
            </a:br>
            <a:r>
              <a:rPr lang="en-US" dirty="0">
                <a:latin typeface="Cordia New" panose="020B0502040204020203" pitchFamily="34" charset="-34"/>
                <a:cs typeface="Cordia New" panose="020B0502040204020203" pitchFamily="34" charset="-34"/>
              </a:rPr>
              <a:t>WG(config/policy)#auth-server LDAP primary enable ip 10.0.1.3 ou=market,dc=example,dc=com uid=admin,ou=market,dc=example,dc=com password admin ldaps enable client-cert 20001 port 636</a:t>
            </a:r>
            <a:br>
              <a:rPr lang="en-US" dirty="0">
                <a:latin typeface="Cordia New" panose="020B0502040204020203" pitchFamily="34" charset="-34"/>
                <a:cs typeface="Cordia New" panose="020B0502040204020203" pitchFamily="34" charset="-34"/>
              </a:rPr>
            </a:br>
            <a:br>
              <a:rPr lang="en-US" dirty="0">
                <a:latin typeface="Cordia New" panose="020B0502040204020203" pitchFamily="34" charset="-34"/>
                <a:cs typeface="Cordia New" panose="020B0502040204020203" pitchFamily="34" charset="-34"/>
              </a:rPr>
            </a:br>
            <a:r>
              <a:rPr lang="en-US" dirty="0"/>
              <a:t>In this example, the LDAP Server information is:</a:t>
            </a:r>
            <a:br>
              <a:rPr lang="en-US" dirty="0"/>
            </a:br>
            <a:r>
              <a:rPr lang="en-US" dirty="0">
                <a:latin typeface="Cordia New" panose="020B0304020202020204" pitchFamily="34" charset="-34"/>
                <a:cs typeface="Cordia New" panose="020B0304020202020204" pitchFamily="34" charset="-34"/>
              </a:rPr>
              <a:t>ou=market,dc=example,dc=com uid=admin,ou=market,dc=example,dc=com</a:t>
            </a:r>
            <a:endParaRPr lang="en-US" dirty="0"/>
          </a:p>
          <a:p>
            <a:pPr marL="800100" lvl="1" indent="-457200">
              <a:buFont typeface="+mj-lt"/>
              <a:buAutoNum type="arabicPeriod"/>
            </a:pPr>
            <a:r>
              <a:rPr lang="en-US" dirty="0"/>
              <a:t>At the command prompt, type:</a:t>
            </a:r>
            <a:br>
              <a:rPr lang="en-US" dirty="0"/>
            </a:br>
            <a:r>
              <a:rPr lang="en-US" dirty="0">
                <a:latin typeface="Cordia New" panose="020B0502040204020203" pitchFamily="34" charset="-34"/>
                <a:cs typeface="Cordia New" panose="020B0502040204020203" pitchFamily="34" charset="-34"/>
              </a:rPr>
              <a:t>WG(config/policy)#apply</a:t>
            </a:r>
            <a:endParaRPr lang="en-US" dirty="0"/>
          </a:p>
        </p:txBody>
      </p:sp>
      <p:sp>
        <p:nvSpPr>
          <p:cNvPr id="3" name="Title 2">
            <a:extLst>
              <a:ext uri="{FF2B5EF4-FFF2-40B4-BE49-F238E27FC236}">
                <a16:creationId xmlns:a16="http://schemas.microsoft.com/office/drawing/2014/main" id="{BF168D89-4AEB-4693-BCC6-D5F97068AA01}"/>
              </a:ext>
            </a:extLst>
          </p:cNvPr>
          <p:cNvSpPr>
            <a:spLocks noGrp="1"/>
          </p:cNvSpPr>
          <p:nvPr>
            <p:ph type="title"/>
          </p:nvPr>
        </p:nvSpPr>
        <p:spPr/>
        <p:txBody>
          <a:bodyPr/>
          <a:lstStyle/>
          <a:p>
            <a:r>
              <a:rPr lang="en-US" dirty="0"/>
              <a:t>LDAP Server Client Certificate Support (CLI)</a:t>
            </a:r>
          </a:p>
        </p:txBody>
      </p:sp>
      <p:pic>
        <p:nvPicPr>
          <p:cNvPr id="6" name="Picture Placeholder 5">
            <a:extLst>
              <a:ext uri="{FF2B5EF4-FFF2-40B4-BE49-F238E27FC236}">
                <a16:creationId xmlns:a16="http://schemas.microsoft.com/office/drawing/2014/main" id="{1D0ABFD6-843B-45AF-BF70-218C73E5EF53}"/>
              </a:ext>
            </a:extLst>
          </p:cNvPr>
          <p:cNvPicPr>
            <a:picLocks noGrp="1" noChangeAspect="1"/>
          </p:cNvPicPr>
          <p:nvPr>
            <p:ph type="pic" sz="quarter" idx="10"/>
          </p:nvPr>
        </p:nvPicPr>
        <p:blipFill rotWithShape="1">
          <a:blip r:embed="rId2"/>
          <a:srcRect/>
          <a:stretch/>
        </p:blipFill>
        <p:spPr>
          <a:xfrm>
            <a:off x="1263193" y="4981492"/>
            <a:ext cx="9665612" cy="1060297"/>
          </a:xfrm>
        </p:spPr>
      </p:pic>
    </p:spTree>
    <p:extLst>
      <p:ext uri="{BB962C8B-B14F-4D97-AF65-F5344CB8AC3E}">
        <p14:creationId xmlns:p14="http://schemas.microsoft.com/office/powerpoint/2010/main" val="80082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C429A-4F84-4190-ACA4-9C2C2C6AE328}"/>
              </a:ext>
            </a:extLst>
          </p:cNvPr>
          <p:cNvSpPr>
            <a:spLocks noGrp="1"/>
          </p:cNvSpPr>
          <p:nvPr>
            <p:ph idx="11"/>
          </p:nvPr>
        </p:nvSpPr>
        <p:spPr>
          <a:xfrm>
            <a:off x="1604424" y="1187915"/>
            <a:ext cx="8983151" cy="2799185"/>
          </a:xfrm>
        </p:spPr>
        <p:txBody>
          <a:bodyPr/>
          <a:lstStyle/>
          <a:p>
            <a:r>
              <a:rPr lang="en-US" dirty="0"/>
              <a:t>To disable client certificate authentication, from the CLI:</a:t>
            </a:r>
          </a:p>
          <a:p>
            <a:pPr marL="800100" lvl="1" indent="-457200">
              <a:buFont typeface="+mj-lt"/>
              <a:buAutoNum type="arabicPeriod"/>
            </a:pPr>
            <a:r>
              <a:rPr lang="en-US" dirty="0"/>
              <a:t>Use the CLI to connect to your Firebox</a:t>
            </a:r>
          </a:p>
          <a:p>
            <a:pPr marL="800100" lvl="1" indent="-457200">
              <a:buFont typeface="+mj-lt"/>
              <a:buAutoNum type="arabicPeriod"/>
            </a:pPr>
            <a:r>
              <a:rPr lang="en-US" dirty="0"/>
              <a:t>At the command prompt, type:</a:t>
            </a:r>
            <a:br>
              <a:rPr lang="en-US" dirty="0"/>
            </a:br>
            <a:r>
              <a:rPr lang="en-US" dirty="0">
                <a:latin typeface="Cordia New" panose="020B0502040204020203" pitchFamily="34" charset="-34"/>
                <a:cs typeface="Cordia New" panose="020B0502040204020203" pitchFamily="34" charset="-34"/>
              </a:rPr>
              <a:t>WG(config/policy)#no auth-server LDAP primary ldaps client-cert 20001</a:t>
            </a:r>
          </a:p>
          <a:p>
            <a:pPr marL="800100" lvl="1" indent="-457200">
              <a:buFont typeface="+mj-lt"/>
              <a:buAutoNum type="arabicPeriod"/>
            </a:pPr>
            <a:r>
              <a:rPr lang="en-US" dirty="0"/>
              <a:t>At the command prompt, type:</a:t>
            </a:r>
            <a:br>
              <a:rPr lang="en-US" dirty="0"/>
            </a:br>
            <a:r>
              <a:rPr lang="en-US" dirty="0">
                <a:latin typeface="Cordia New" panose="020B0502040204020203" pitchFamily="34" charset="-34"/>
                <a:cs typeface="Cordia New" panose="020B0502040204020203" pitchFamily="34" charset="-34"/>
              </a:rPr>
              <a:t>WG(config/policy)#apply</a:t>
            </a:r>
            <a:endParaRPr lang="en-US" dirty="0"/>
          </a:p>
          <a:p>
            <a:pPr marL="800100" lvl="1" indent="-457200">
              <a:buFont typeface="+mj-lt"/>
              <a:buAutoNum type="arabicPeriod"/>
            </a:pPr>
            <a:endParaRPr lang="en-US" dirty="0"/>
          </a:p>
        </p:txBody>
      </p:sp>
      <p:sp>
        <p:nvSpPr>
          <p:cNvPr id="3" name="Title 2">
            <a:extLst>
              <a:ext uri="{FF2B5EF4-FFF2-40B4-BE49-F238E27FC236}">
                <a16:creationId xmlns:a16="http://schemas.microsoft.com/office/drawing/2014/main" id="{BF168D89-4AEB-4693-BCC6-D5F97068AA01}"/>
              </a:ext>
            </a:extLst>
          </p:cNvPr>
          <p:cNvSpPr>
            <a:spLocks noGrp="1"/>
          </p:cNvSpPr>
          <p:nvPr>
            <p:ph type="title"/>
          </p:nvPr>
        </p:nvSpPr>
        <p:spPr/>
        <p:txBody>
          <a:bodyPr/>
          <a:lstStyle/>
          <a:p>
            <a:r>
              <a:rPr lang="en-US" dirty="0"/>
              <a:t>LDAP Server Client Certificate Support (CLI)</a:t>
            </a:r>
          </a:p>
        </p:txBody>
      </p:sp>
      <p:pic>
        <p:nvPicPr>
          <p:cNvPr id="6" name="Picture Placeholder 5">
            <a:extLst>
              <a:ext uri="{FF2B5EF4-FFF2-40B4-BE49-F238E27FC236}">
                <a16:creationId xmlns:a16="http://schemas.microsoft.com/office/drawing/2014/main" id="{1D0ABFD6-843B-45AF-BF70-218C73E5EF53}"/>
              </a:ext>
            </a:extLst>
          </p:cNvPr>
          <p:cNvPicPr>
            <a:picLocks noGrp="1" noChangeAspect="1"/>
          </p:cNvPicPr>
          <p:nvPr>
            <p:ph type="pic" sz="quarter" idx="10"/>
          </p:nvPr>
        </p:nvPicPr>
        <p:blipFill rotWithShape="1">
          <a:blip r:embed="rId2"/>
          <a:srcRect/>
          <a:stretch/>
        </p:blipFill>
        <p:spPr>
          <a:xfrm>
            <a:off x="3049234" y="4316618"/>
            <a:ext cx="6093530" cy="780892"/>
          </a:xfrm>
        </p:spPr>
      </p:pic>
    </p:spTree>
    <p:extLst>
      <p:ext uri="{BB962C8B-B14F-4D97-AF65-F5344CB8AC3E}">
        <p14:creationId xmlns:p14="http://schemas.microsoft.com/office/powerpoint/2010/main" val="272186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SpamBlocker Spam ID in Log Messages</a:t>
            </a:r>
          </a:p>
        </p:txBody>
      </p:sp>
    </p:spTree>
    <p:extLst>
      <p:ext uri="{BB962C8B-B14F-4D97-AF65-F5344CB8AC3E}">
        <p14:creationId xmlns:p14="http://schemas.microsoft.com/office/powerpoint/2010/main" val="93605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A4AD-6FD3-8F37-52FC-B3B113A7D3B4}"/>
              </a:ext>
            </a:extLst>
          </p:cNvPr>
          <p:cNvSpPr>
            <a:spLocks noGrp="1"/>
          </p:cNvSpPr>
          <p:nvPr>
            <p:ph type="title"/>
          </p:nvPr>
        </p:nvSpPr>
        <p:spPr/>
        <p:txBody>
          <a:bodyPr/>
          <a:lstStyle/>
          <a:p>
            <a:r>
              <a:rPr lang="en-US" dirty="0"/>
              <a:t>spamBlocker Spam ID in Log Messages</a:t>
            </a:r>
          </a:p>
        </p:txBody>
      </p:sp>
      <p:sp>
        <p:nvSpPr>
          <p:cNvPr id="3" name="Content Placeholder 2">
            <a:extLst>
              <a:ext uri="{FF2B5EF4-FFF2-40B4-BE49-F238E27FC236}">
                <a16:creationId xmlns:a16="http://schemas.microsoft.com/office/drawing/2014/main" id="{E44C8077-BB20-2A8C-AA7A-97A0899A1478}"/>
              </a:ext>
            </a:extLst>
          </p:cNvPr>
          <p:cNvSpPr>
            <a:spLocks noGrp="1"/>
          </p:cNvSpPr>
          <p:nvPr>
            <p:ph idx="1"/>
          </p:nvPr>
        </p:nvSpPr>
        <p:spPr/>
        <p:txBody>
          <a:bodyPr/>
          <a:lstStyle/>
          <a:p>
            <a:r>
              <a:rPr lang="en-US" dirty="0"/>
              <a:t>You can now include a spamBlocker spam ID when you send a false positive or false negative spam report to WatchGuard</a:t>
            </a:r>
          </a:p>
          <a:p>
            <a:r>
              <a:rPr lang="en-US" dirty="0"/>
              <a:t>spamBlocker generates a spamBlocker spam ID in log messages for the SMTP, POP3, and IMAP proxies</a:t>
            </a:r>
          </a:p>
          <a:p>
            <a:r>
              <a:rPr lang="en-US" dirty="0"/>
              <a:t>To find the spamBlocker spam ID, search traffic log messages for </a:t>
            </a:r>
            <a:r>
              <a:rPr lang="en-US" b="1" dirty="0"/>
              <a:t>wgrd_spam_id</a:t>
            </a:r>
          </a:p>
          <a:p>
            <a:r>
              <a:rPr lang="en-US" dirty="0"/>
              <a:t>When you report spam to WatchGuard, send the complete spamBlocker log message that includes the spam ID</a:t>
            </a:r>
          </a:p>
          <a:p>
            <a:endParaRPr lang="en-US" dirty="0"/>
          </a:p>
        </p:txBody>
      </p:sp>
      <p:pic>
        <p:nvPicPr>
          <p:cNvPr id="5" name="Picture 4">
            <a:extLst>
              <a:ext uri="{FF2B5EF4-FFF2-40B4-BE49-F238E27FC236}">
                <a16:creationId xmlns:a16="http://schemas.microsoft.com/office/drawing/2014/main" id="{8FDBB8D0-3C55-4CCD-9017-24CB2A74BC0D}"/>
              </a:ext>
            </a:extLst>
          </p:cNvPr>
          <p:cNvPicPr>
            <a:picLocks noChangeAspect="1"/>
          </p:cNvPicPr>
          <p:nvPr/>
        </p:nvPicPr>
        <p:blipFill>
          <a:blip r:embed="rId2"/>
          <a:stretch>
            <a:fillRect/>
          </a:stretch>
        </p:blipFill>
        <p:spPr>
          <a:xfrm>
            <a:off x="1548381" y="4843231"/>
            <a:ext cx="9095238" cy="1228571"/>
          </a:xfrm>
          <a:prstGeom prst="rect">
            <a:avLst/>
          </a:prstGeom>
        </p:spPr>
      </p:pic>
    </p:spTree>
    <p:extLst>
      <p:ext uri="{BB962C8B-B14F-4D97-AF65-F5344CB8AC3E}">
        <p14:creationId xmlns:p14="http://schemas.microsoft.com/office/powerpoint/2010/main" val="28990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Blocked Sites List Enhancement</a:t>
            </a:r>
          </a:p>
        </p:txBody>
      </p:sp>
    </p:spTree>
    <p:extLst>
      <p:ext uri="{BB962C8B-B14F-4D97-AF65-F5344CB8AC3E}">
        <p14:creationId xmlns:p14="http://schemas.microsoft.com/office/powerpoint/2010/main" val="343521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t>Blocked Sites List Enhancement </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r>
              <a:rPr lang="en-US" dirty="0"/>
              <a:t>In Fireware Web UI, the Blocked Sites page now uses pagination when there are more than 50 blocked sites</a:t>
            </a:r>
          </a:p>
          <a:p>
            <a:r>
              <a:rPr lang="en-US" dirty="0"/>
              <a:t>This improves performance when you import a large number of blocked sites </a:t>
            </a:r>
          </a:p>
          <a:p>
            <a:endParaRPr lang="en-US" dirty="0"/>
          </a:p>
        </p:txBody>
      </p:sp>
      <p:pic>
        <p:nvPicPr>
          <p:cNvPr id="5" name="Picture 4">
            <a:extLst>
              <a:ext uri="{FF2B5EF4-FFF2-40B4-BE49-F238E27FC236}">
                <a16:creationId xmlns:a16="http://schemas.microsoft.com/office/drawing/2014/main" id="{9CAB39CD-C1B5-4C26-8BE6-511A32C62175}"/>
              </a:ext>
            </a:extLst>
          </p:cNvPr>
          <p:cNvPicPr>
            <a:picLocks noChangeAspect="1"/>
          </p:cNvPicPr>
          <p:nvPr/>
        </p:nvPicPr>
        <p:blipFill>
          <a:blip r:embed="rId2"/>
          <a:stretch>
            <a:fillRect/>
          </a:stretch>
        </p:blipFill>
        <p:spPr>
          <a:xfrm>
            <a:off x="3970556" y="2915931"/>
            <a:ext cx="4250888" cy="3405452"/>
          </a:xfrm>
          <a:prstGeom prst="rect">
            <a:avLst/>
          </a:prstGeom>
        </p:spPr>
      </p:pic>
    </p:spTree>
    <p:extLst>
      <p:ext uri="{BB962C8B-B14F-4D97-AF65-F5344CB8AC3E}">
        <p14:creationId xmlns:p14="http://schemas.microsoft.com/office/powerpoint/2010/main" val="171406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Cloud Connect in The Feature Key</a:t>
            </a:r>
          </a:p>
        </p:txBody>
      </p:sp>
    </p:spTree>
    <p:extLst>
      <p:ext uri="{BB962C8B-B14F-4D97-AF65-F5344CB8AC3E}">
        <p14:creationId xmlns:p14="http://schemas.microsoft.com/office/powerpoint/2010/main" val="331821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96DE-26A1-1D66-36A6-A4FE428ED1A9}"/>
              </a:ext>
            </a:extLst>
          </p:cNvPr>
          <p:cNvSpPr>
            <a:spLocks noGrp="1"/>
          </p:cNvSpPr>
          <p:nvPr>
            <p:ph type="title"/>
          </p:nvPr>
        </p:nvSpPr>
        <p:spPr/>
        <p:txBody>
          <a:bodyPr/>
          <a:lstStyle/>
          <a:p>
            <a:r>
              <a:rPr lang="en-US" dirty="0"/>
              <a:t>Cloud Connect – WatchGuard Cloud in the Feature Key</a:t>
            </a:r>
            <a:br>
              <a:rPr lang="en-US" dirty="0"/>
            </a:br>
            <a:endParaRPr lang="en-US" dirty="0"/>
          </a:p>
        </p:txBody>
      </p:sp>
      <p:sp>
        <p:nvSpPr>
          <p:cNvPr id="3" name="Content Placeholder 2">
            <a:extLst>
              <a:ext uri="{FF2B5EF4-FFF2-40B4-BE49-F238E27FC236}">
                <a16:creationId xmlns:a16="http://schemas.microsoft.com/office/drawing/2014/main" id="{056B0225-6706-F6DE-35CB-A528392A9D5C}"/>
              </a:ext>
            </a:extLst>
          </p:cNvPr>
          <p:cNvSpPr>
            <a:spLocks noGrp="1"/>
          </p:cNvSpPr>
          <p:nvPr>
            <p:ph idx="1"/>
          </p:nvPr>
        </p:nvSpPr>
        <p:spPr/>
        <p:txBody>
          <a:bodyPr/>
          <a:lstStyle/>
          <a:p>
            <a:r>
              <a:rPr lang="en-US" sz="2000" dirty="0">
                <a:latin typeface="+mn-lt"/>
              </a:rPr>
              <a:t>The Firebox feature key determines whether you can enable WatchGuard Cloud on the Firebox</a:t>
            </a:r>
          </a:p>
          <a:p>
            <a:r>
              <a:rPr lang="en-US" sz="2000" dirty="0">
                <a:latin typeface="+mn-lt"/>
              </a:rPr>
              <a:t>With the release of Fireware v12.9, to enable WatchGuard Cloud, the feature key on the Firebox for these models must include the </a:t>
            </a:r>
            <a:r>
              <a:rPr lang="en-US" sz="2000" b="1" dirty="0">
                <a:latin typeface="+mn-lt"/>
              </a:rPr>
              <a:t>Cloud Connect</a:t>
            </a:r>
            <a:r>
              <a:rPr lang="en-US" sz="2000" dirty="0">
                <a:latin typeface="+mn-lt"/>
              </a:rPr>
              <a:t> feature:</a:t>
            </a:r>
          </a:p>
          <a:p>
            <a:pPr lvl="1"/>
            <a:r>
              <a:rPr lang="en-US" sz="1800" dirty="0">
                <a:latin typeface="+mn-lt"/>
              </a:rPr>
              <a:t>T20/T20-W, T40/T40-W, T80</a:t>
            </a:r>
          </a:p>
          <a:p>
            <a:pPr lvl="1"/>
            <a:r>
              <a:rPr lang="en-US" sz="1800" dirty="0">
                <a:latin typeface="+mn-lt"/>
              </a:rPr>
              <a:t>M270, M290, M370, M390, M470, M570, M590, M670, M690, M4600, M4800, M5600, M5800</a:t>
            </a:r>
          </a:p>
          <a:p>
            <a:pPr lvl="1"/>
            <a:r>
              <a:rPr lang="en-US" sz="1800" dirty="0">
                <a:latin typeface="+mn-lt"/>
              </a:rPr>
              <a:t>FireboxV, Firebox Cloud (BYOL only)</a:t>
            </a:r>
          </a:p>
          <a:p>
            <a:r>
              <a:rPr lang="en-US" sz="2000" dirty="0">
                <a:latin typeface="+mn-lt"/>
              </a:rPr>
              <a:t>Older feature keys could include </a:t>
            </a:r>
            <a:r>
              <a:rPr lang="en-US" sz="2000" b="1" dirty="0">
                <a:latin typeface="+mn-lt"/>
              </a:rPr>
              <a:t>Live Security</a:t>
            </a:r>
            <a:r>
              <a:rPr lang="en-US" sz="2000" dirty="0">
                <a:latin typeface="+mn-lt"/>
              </a:rPr>
              <a:t> or </a:t>
            </a:r>
            <a:r>
              <a:rPr lang="en-US" sz="2000" b="1" dirty="0">
                <a:latin typeface="+mn-lt"/>
              </a:rPr>
              <a:t>Support</a:t>
            </a:r>
            <a:r>
              <a:rPr lang="en-US" sz="2000" dirty="0">
                <a:latin typeface="+mn-lt"/>
              </a:rPr>
              <a:t>, and </a:t>
            </a:r>
            <a:r>
              <a:rPr lang="en-US" sz="2000" b="1" dirty="0">
                <a:latin typeface="+mn-lt"/>
              </a:rPr>
              <a:t>Cloud Visibility</a:t>
            </a:r>
            <a:r>
              <a:rPr lang="en-US" sz="2000" dirty="0">
                <a:latin typeface="+mn-lt"/>
              </a:rPr>
              <a:t> or </a:t>
            </a:r>
            <a:r>
              <a:rPr lang="en-US" sz="2000" b="1" dirty="0">
                <a:latin typeface="+mn-lt"/>
              </a:rPr>
              <a:t>Dimension Basic</a:t>
            </a:r>
          </a:p>
          <a:p>
            <a:r>
              <a:rPr lang="en-US" sz="2000" dirty="0">
                <a:latin typeface="+mn-lt"/>
              </a:rPr>
              <a:t>For information on how to see the feature key on your Firebox, see </a:t>
            </a:r>
            <a:r>
              <a:rPr lang="en-US" sz="2000" dirty="0">
                <a:latin typeface="+mn-lt"/>
                <a:hlinkClick r:id="rId2"/>
              </a:rPr>
              <a:t>About Feature Keys</a:t>
            </a:r>
            <a:r>
              <a:rPr lang="en-US" sz="2000" dirty="0">
                <a:latin typeface="+mn-lt"/>
              </a:rPr>
              <a:t> in </a:t>
            </a:r>
            <a:r>
              <a:rPr lang="en-US" sz="2000" i="1" dirty="0">
                <a:latin typeface="+mn-lt"/>
              </a:rPr>
              <a:t>Help Center</a:t>
            </a:r>
            <a:endParaRPr lang="en-US" sz="2000" dirty="0">
              <a:latin typeface="+mn-lt"/>
            </a:endParaRPr>
          </a:p>
          <a:p>
            <a:endParaRPr lang="en-US" dirty="0"/>
          </a:p>
        </p:txBody>
      </p:sp>
    </p:spTree>
    <p:extLst>
      <p:ext uri="{BB962C8B-B14F-4D97-AF65-F5344CB8AC3E}">
        <p14:creationId xmlns:p14="http://schemas.microsoft.com/office/powerpoint/2010/main" val="174352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09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latin typeface="+mj-lt"/>
              </a:rPr>
              <a:t>Multi-Factor Authentication Support for Management Server</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endParaRPr lang="en-US" dirty="0"/>
          </a:p>
          <a:p>
            <a:pPr lvl="2"/>
            <a:endParaRPr lang="en-US" dirty="0"/>
          </a:p>
          <a:p>
            <a:pPr lvl="1"/>
            <a:endParaRPr lang="en-US" dirty="0"/>
          </a:p>
          <a:p>
            <a:pPr lvl="2"/>
            <a:endParaRPr lang="en-US" dirty="0"/>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6" y="1391194"/>
            <a:ext cx="10113264"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latin typeface="+mn-lt"/>
              </a:rPr>
              <a:t>You can configure external RADIUS users and groups on the Management Server, in addition to the existing support for Active Directory</a:t>
            </a:r>
          </a:p>
        </p:txBody>
      </p:sp>
      <p:pic>
        <p:nvPicPr>
          <p:cNvPr id="9" name="Picture 8">
            <a:extLst>
              <a:ext uri="{FF2B5EF4-FFF2-40B4-BE49-F238E27FC236}">
                <a16:creationId xmlns:a16="http://schemas.microsoft.com/office/drawing/2014/main" id="{CF18B627-EF5C-44B8-9A3C-1A0C936A8196}"/>
              </a:ext>
            </a:extLst>
          </p:cNvPr>
          <p:cNvPicPr>
            <a:picLocks noChangeAspect="1"/>
          </p:cNvPicPr>
          <p:nvPr/>
        </p:nvPicPr>
        <p:blipFill>
          <a:blip r:embed="rId2"/>
          <a:stretch>
            <a:fillRect/>
          </a:stretch>
        </p:blipFill>
        <p:spPr>
          <a:xfrm>
            <a:off x="6166471" y="3230064"/>
            <a:ext cx="5290320" cy="2464082"/>
          </a:xfrm>
          <a:prstGeom prst="rect">
            <a:avLst/>
          </a:prstGeom>
        </p:spPr>
      </p:pic>
      <p:pic>
        <p:nvPicPr>
          <p:cNvPr id="5" name="Picture 4">
            <a:extLst>
              <a:ext uri="{FF2B5EF4-FFF2-40B4-BE49-F238E27FC236}">
                <a16:creationId xmlns:a16="http://schemas.microsoft.com/office/drawing/2014/main" id="{CDC20441-882A-4F2F-A43F-C48152AB5823}"/>
              </a:ext>
            </a:extLst>
          </p:cNvPr>
          <p:cNvPicPr>
            <a:picLocks noChangeAspect="1"/>
          </p:cNvPicPr>
          <p:nvPr/>
        </p:nvPicPr>
        <p:blipFill>
          <a:blip r:embed="rId3"/>
          <a:stretch>
            <a:fillRect/>
          </a:stretch>
        </p:blipFill>
        <p:spPr>
          <a:xfrm>
            <a:off x="1943698" y="2558641"/>
            <a:ext cx="3909646" cy="3820385"/>
          </a:xfrm>
          <a:prstGeom prst="rect">
            <a:avLst/>
          </a:prstGeom>
        </p:spPr>
      </p:pic>
    </p:spTree>
    <p:extLst>
      <p:ext uri="{BB962C8B-B14F-4D97-AF65-F5344CB8AC3E}">
        <p14:creationId xmlns:p14="http://schemas.microsoft.com/office/powerpoint/2010/main" val="159443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03EE-67E9-441F-9173-37A3D46D7E2C}"/>
              </a:ext>
            </a:extLst>
          </p:cNvPr>
          <p:cNvSpPr>
            <a:spLocks noGrp="1"/>
          </p:cNvSpPr>
          <p:nvPr>
            <p:ph type="title"/>
          </p:nvPr>
        </p:nvSpPr>
        <p:spPr/>
        <p:txBody>
          <a:bodyPr/>
          <a:lstStyle/>
          <a:p>
            <a:r>
              <a:rPr lang="en-US" dirty="0">
                <a:latin typeface="+mj-lt"/>
              </a:rPr>
              <a:t>Multi-Factor Authentication Support for Management Server</a:t>
            </a:r>
          </a:p>
        </p:txBody>
      </p:sp>
      <p:sp>
        <p:nvSpPr>
          <p:cNvPr id="3" name="Content Placeholder 2">
            <a:extLst>
              <a:ext uri="{FF2B5EF4-FFF2-40B4-BE49-F238E27FC236}">
                <a16:creationId xmlns:a16="http://schemas.microsoft.com/office/drawing/2014/main" id="{B6F2FD52-FCED-4837-92D6-FDE68FD053CE}"/>
              </a:ext>
            </a:extLst>
          </p:cNvPr>
          <p:cNvSpPr>
            <a:spLocks noGrp="1"/>
          </p:cNvSpPr>
          <p:nvPr>
            <p:ph idx="1"/>
          </p:nvPr>
        </p:nvSpPr>
        <p:spPr/>
        <p:txBody>
          <a:bodyPr/>
          <a:lstStyle/>
          <a:p>
            <a:endParaRPr lang="en-US" dirty="0"/>
          </a:p>
          <a:p>
            <a:pPr lvl="2"/>
            <a:endParaRPr lang="en-US" dirty="0"/>
          </a:p>
          <a:p>
            <a:pPr lvl="1"/>
            <a:endParaRPr lang="en-US" dirty="0"/>
          </a:p>
          <a:p>
            <a:pPr lvl="2"/>
            <a:endParaRPr lang="en-US" dirty="0"/>
          </a:p>
        </p:txBody>
      </p:sp>
      <p:sp>
        <p:nvSpPr>
          <p:cNvPr id="6" name="Content Placeholder 2">
            <a:extLst>
              <a:ext uri="{FF2B5EF4-FFF2-40B4-BE49-F238E27FC236}">
                <a16:creationId xmlns:a16="http://schemas.microsoft.com/office/drawing/2014/main" id="{D1FE5F7C-0705-4324-937A-95EBC72BD27C}"/>
              </a:ext>
            </a:extLst>
          </p:cNvPr>
          <p:cNvSpPr txBox="1">
            <a:spLocks/>
          </p:cNvSpPr>
          <p:nvPr/>
        </p:nvSpPr>
        <p:spPr>
          <a:xfrm>
            <a:off x="1191126" y="1391194"/>
            <a:ext cx="10113264" cy="4754880"/>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900"/>
              </a:spcAft>
              <a:buClr>
                <a:schemeClr val="tx1"/>
              </a:buClr>
              <a:buSzPct val="110000"/>
              <a:buFont typeface="Arial" panose="020B0604020202020204" pitchFamily="34" charset="0"/>
              <a:buChar char="•"/>
              <a:defRPr sz="22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1pPr>
            <a:lvl2pPr marL="628650" indent="-285750" algn="l" defTabSz="457200" rtl="0" eaLnBrk="1" latinLnBrk="0" hangingPunct="1">
              <a:lnSpc>
                <a:spcPct val="100000"/>
              </a:lnSpc>
              <a:spcBef>
                <a:spcPts val="0"/>
              </a:spcBef>
              <a:spcAft>
                <a:spcPts val="900"/>
              </a:spcAft>
              <a:buClr>
                <a:schemeClr val="tx1"/>
              </a:buClr>
              <a:buSzPct val="80000"/>
              <a:buFont typeface="Courier New" panose="02070309020205020404" pitchFamily="49" charset="0"/>
              <a:buChar char="o"/>
              <a:tabLst/>
              <a:defRPr sz="20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2pPr>
            <a:lvl3pPr marL="925513" indent="-238125" algn="l" defTabSz="457200" rtl="0" eaLnBrk="1" latinLnBrk="0" hangingPunct="1">
              <a:lnSpc>
                <a:spcPct val="100000"/>
              </a:lnSpc>
              <a:spcBef>
                <a:spcPts val="0"/>
              </a:spcBef>
              <a:spcAft>
                <a:spcPts val="900"/>
              </a:spcAft>
              <a:buClr>
                <a:schemeClr val="tx1"/>
              </a:buClr>
              <a:buSzPct val="100000"/>
              <a:buFont typeface="Geneva" panose="020B0503030404040204" pitchFamily="34" charset="0"/>
              <a:buChar char="‣"/>
              <a:tabLst/>
              <a:defRPr sz="18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3pPr>
            <a:lvl4pPr marL="1543050" indent="-171450" algn="l" defTabSz="457200" rtl="0" eaLnBrk="1" latinLnBrk="0" hangingPunct="1">
              <a:lnSpc>
                <a:spcPct val="100000"/>
              </a:lnSpc>
              <a:spcBef>
                <a:spcPts val="0"/>
              </a:spcBef>
              <a:spcAft>
                <a:spcPts val="900"/>
              </a:spcAft>
              <a:buClr>
                <a:schemeClr val="tx1"/>
              </a:buClr>
              <a:buSzPct val="100000"/>
              <a:buFont typeface="Wingdings" pitchFamily="2" charset="2"/>
              <a:buChar char="§"/>
              <a:defRPr sz="16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4pPr>
            <a:lvl5pPr marL="2000250" indent="-171450" algn="l" defTabSz="457200" rtl="0" eaLnBrk="1" latinLnBrk="0" hangingPunct="1">
              <a:lnSpc>
                <a:spcPct val="150000"/>
              </a:lnSpc>
              <a:spcBef>
                <a:spcPts val="0"/>
              </a:spcBef>
              <a:spcAft>
                <a:spcPts val="900"/>
              </a:spcAft>
              <a:buClr>
                <a:schemeClr val="tx1"/>
              </a:buClr>
              <a:buSzPct val="100000"/>
              <a:buFont typeface="Wingdings" panose="05000000000000000000" pitchFamily="2" charset="2"/>
              <a:buChar char=" "/>
              <a:defRPr sz="1400" kern="1200" cap="none">
                <a:solidFill>
                  <a:schemeClr val="tx1"/>
                </a:solidFill>
                <a:effectLst/>
                <a:latin typeface="Arial" panose="020B0604020202020204" pitchFamily="34" charset="0"/>
                <a:ea typeface="Open Sans" panose="020B0606030504020204" pitchFamily="34" charset="0"/>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b="1" dirty="0">
                <a:latin typeface="+mn-lt"/>
              </a:rPr>
              <a:t>RADIUS Challenge/Response </a:t>
            </a:r>
          </a:p>
          <a:p>
            <a:pPr lvl="1"/>
            <a:r>
              <a:rPr lang="en-US" dirty="0">
                <a:latin typeface="+mn-lt"/>
              </a:rPr>
              <a:t>The challenge from the RADIUS server appears to the user</a:t>
            </a:r>
          </a:p>
          <a:p>
            <a:pPr lvl="1"/>
            <a:r>
              <a:rPr lang="en-US" dirty="0">
                <a:latin typeface="+mn-lt"/>
              </a:rPr>
              <a:t>The RADIUS server sends the one-time code to the user in an email or other delivery method</a:t>
            </a:r>
          </a:p>
          <a:p>
            <a:pPr lvl="1"/>
            <a:r>
              <a:rPr lang="en-US" dirty="0">
                <a:latin typeface="+mn-lt"/>
              </a:rPr>
              <a:t>The user enters their code, which is sent back to the RADIUS server </a:t>
            </a:r>
          </a:p>
          <a:p>
            <a:pPr lvl="1"/>
            <a:r>
              <a:rPr lang="en-US" dirty="0">
                <a:latin typeface="+mn-lt"/>
              </a:rPr>
              <a:t>Supports multiple rounds of challenges and responses</a:t>
            </a:r>
          </a:p>
        </p:txBody>
      </p:sp>
      <p:pic>
        <p:nvPicPr>
          <p:cNvPr id="5" name="Picture 4">
            <a:extLst>
              <a:ext uri="{FF2B5EF4-FFF2-40B4-BE49-F238E27FC236}">
                <a16:creationId xmlns:a16="http://schemas.microsoft.com/office/drawing/2014/main" id="{9B343763-EACB-4042-8A90-87DE5062D337}"/>
              </a:ext>
            </a:extLst>
          </p:cNvPr>
          <p:cNvPicPr>
            <a:picLocks noChangeAspect="1"/>
          </p:cNvPicPr>
          <p:nvPr/>
        </p:nvPicPr>
        <p:blipFill>
          <a:blip r:embed="rId2"/>
          <a:stretch>
            <a:fillRect/>
          </a:stretch>
        </p:blipFill>
        <p:spPr>
          <a:xfrm>
            <a:off x="3179722" y="4047111"/>
            <a:ext cx="5630873" cy="2098963"/>
          </a:xfrm>
          <a:prstGeom prst="rect">
            <a:avLst/>
          </a:prstGeom>
        </p:spPr>
      </p:pic>
    </p:spTree>
    <p:extLst>
      <p:ext uri="{BB962C8B-B14F-4D97-AF65-F5344CB8AC3E}">
        <p14:creationId xmlns:p14="http://schemas.microsoft.com/office/powerpoint/2010/main" val="369966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chGuard">
  <a:themeElements>
    <a:clrScheme name="WatchGuard">
      <a:dk1>
        <a:sysClr val="windowText" lastClr="000000"/>
      </a:dk1>
      <a:lt1>
        <a:sysClr val="window" lastClr="FFFFFF"/>
      </a:lt1>
      <a:dk2>
        <a:srgbClr val="000000"/>
      </a:dk2>
      <a:lt2>
        <a:srgbClr val="E9E5DC"/>
      </a:lt2>
      <a:accent1>
        <a:srgbClr val="F89829"/>
      </a:accent1>
      <a:accent2>
        <a:srgbClr val="FF0000"/>
      </a:accent2>
      <a:accent3>
        <a:srgbClr val="2BBED8"/>
      </a:accent3>
      <a:accent4>
        <a:srgbClr val="B5B5B5"/>
      </a:accent4>
      <a:accent5>
        <a:srgbClr val="B32317"/>
      </a:accent5>
      <a:accent6>
        <a:srgbClr val="00467F"/>
      </a:accent6>
      <a:hlink>
        <a:srgbClr val="FF0000"/>
      </a:hlink>
      <a:folHlink>
        <a:srgbClr val="B32317"/>
      </a:folHlink>
    </a:clrScheme>
    <a:fontScheme name="WatchGuard">
      <a:majorFont>
        <a:latin typeface="Open Sans"/>
        <a:ea typeface=""/>
        <a:cs typeface=""/>
      </a:majorFont>
      <a:minorFont>
        <a:latin typeface="Open Sans"/>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noFill/>
        <a:ln w="38100">
          <a:solidFill>
            <a:schemeClr val="accent1"/>
          </a:solidFill>
        </a:ln>
      </a:spPr>
      <a:bodyPr rtlCol="0" anchor="ctr"/>
      <a:lstStyle>
        <a:defPPr algn="ctr">
          <a:defRPr dirty="0">
            <a:latin typeface="Open Sans" panose="020B0606030504020204" pitchFamily="34" charset="0"/>
            <a:ea typeface="Open Sans" panose="020B0606030504020204" pitchFamily="34" charset="0"/>
            <a:cs typeface="Open Sans" panose="020B06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raining PPT Template 2022.potx" id="{2E2BB634-0AEF-496D-B3CF-E546FE6BB05D}" vid="{5D2A9DBF-530D-49BA-88D2-5DD3E75650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1746</TotalTime>
  <Words>4730</Words>
  <Application>Microsoft Office PowerPoint</Application>
  <PresentationFormat>Widescreen</PresentationFormat>
  <Paragraphs>493</Paragraphs>
  <Slides>78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vt:lpstr>
      <vt:lpstr>Calibri</vt:lpstr>
      <vt:lpstr>Cordia New</vt:lpstr>
      <vt:lpstr>Courier New</vt:lpstr>
      <vt:lpstr>Geneva</vt:lpstr>
      <vt:lpstr>Open Sans</vt:lpstr>
      <vt:lpstr>Wingdings</vt:lpstr>
      <vt:lpstr>WatchGuard</vt:lpstr>
      <vt:lpstr>What’s new in fireware 12.9</vt:lpstr>
      <vt:lpstr>What’s new in Fireware v12.9</vt:lpstr>
      <vt:lpstr>What’s new in Fireware v12.9</vt:lpstr>
      <vt:lpstr>What’s new in Fireware v12.9</vt:lpstr>
      <vt:lpstr>Multi-Factor Authentication for Management Server</vt:lpstr>
      <vt:lpstr>Multi-Factor Authentication Support for Management Server</vt:lpstr>
      <vt:lpstr>Multi-Factor Authentication Support for Management Server</vt:lpstr>
      <vt:lpstr>Multi-Factor Authentication Support for Management Server</vt:lpstr>
      <vt:lpstr>Multi-Factor Authentication Support for Management Server</vt:lpstr>
      <vt:lpstr>Multi-Factor Authentication Support for Management Server</vt:lpstr>
      <vt:lpstr>Multi-Factor Authentication Support for Management Server</vt:lpstr>
      <vt:lpstr>Multi-Factor Authentication Support for Management Server</vt:lpstr>
      <vt:lpstr>Multi-Factor Authentication Support for Management Server</vt:lpstr>
      <vt:lpstr>Multi-Factor Authentication Support for Management Server</vt:lpstr>
      <vt:lpstr>Multi-Factor Authentication Support for Management Server</vt:lpstr>
      <vt:lpstr>DNS FORWARDING POLICY</vt:lpstr>
      <vt:lpstr>DNS Forwarding Policy</vt:lpstr>
      <vt:lpstr>DNS Forwarding Policy</vt:lpstr>
      <vt:lpstr>DNS Forwarding Policy</vt:lpstr>
      <vt:lpstr>DNS Forwarding Policy</vt:lpstr>
      <vt:lpstr>DNS Forwarding Policy</vt:lpstr>
      <vt:lpstr>Mobile VPN with Ikev2 Split Tunneling</vt:lpstr>
      <vt:lpstr>Mobile VPN with IKEv2 Split Tunneling</vt:lpstr>
      <vt:lpstr>Mobile VPN with IKEv2 Split Tunneling</vt:lpstr>
      <vt:lpstr>Mobile VPN with IKEv2 Split Tunneling</vt:lpstr>
      <vt:lpstr>Mobile VPN with IKEv2 Split Tunneling</vt:lpstr>
      <vt:lpstr>Mobile VPN with IKEv2 Split Tunneling</vt:lpstr>
      <vt:lpstr>Mobile VPN with IKEv2 Split Tunneling</vt:lpstr>
      <vt:lpstr>Mobile VPN with IKEv2 Split Tunneling</vt:lpstr>
      <vt:lpstr>Mobile VPN with IKEv2 Split Tunneling</vt:lpstr>
      <vt:lpstr>Mobile VPN with Ikev2 DNS Suffix</vt:lpstr>
      <vt:lpstr>Mobile VPN with IKEv2 DNS Suffix</vt:lpstr>
      <vt:lpstr>Mobile VPN with IKEv2 DNS Suffix</vt:lpstr>
      <vt:lpstr>Mobile VPN with IKEv2 DNS Suffix</vt:lpstr>
      <vt:lpstr>Mobile VPN with IKEv2 DNS Suffix</vt:lpstr>
      <vt:lpstr>Mobile VPN with IKEv2 DNS Suffix</vt:lpstr>
      <vt:lpstr>ROUTING ENGINE Update</vt:lpstr>
      <vt:lpstr>Routing Engine Update</vt:lpstr>
      <vt:lpstr>Routing Engine Update – Dynamic Routing</vt:lpstr>
      <vt:lpstr>Routing Engine Update – Dynamic Routing</vt:lpstr>
      <vt:lpstr>Routing Engine Update – Dynamic Routing</vt:lpstr>
      <vt:lpstr>Routing Engine Update – OSPF Cost</vt:lpstr>
      <vt:lpstr>Routing Engine Update – Bidirectional Forwarding (BFD)</vt:lpstr>
      <vt:lpstr>Routing Engine Update – Bidirectional Forwarding (BFD)</vt:lpstr>
      <vt:lpstr>Routing Engine Update – Bidirectional Forwarding (BFD)</vt:lpstr>
      <vt:lpstr>Routing Engine Update – ROA/RPKI Support </vt:lpstr>
      <vt:lpstr>Routing Engine Update – Static Routes</vt:lpstr>
      <vt:lpstr>Routing Engine Update – Static Routes</vt:lpstr>
      <vt:lpstr>Routing link detection</vt:lpstr>
      <vt:lpstr>Routing Link Detection</vt:lpstr>
      <vt:lpstr>Routing Link Detection</vt:lpstr>
      <vt:lpstr>IP SPOOFING CHECK</vt:lpstr>
      <vt:lpstr>IP Spoofing Check</vt:lpstr>
      <vt:lpstr>IP Spoofing Check</vt:lpstr>
      <vt:lpstr>IP Spoofing Check</vt:lpstr>
      <vt:lpstr>IP Spoofing Check</vt:lpstr>
      <vt:lpstr>Endpoint Enforcement UI Updates</vt:lpstr>
      <vt:lpstr>Endpoint Enforcement Updates</vt:lpstr>
      <vt:lpstr>Endpoint Enforcement in Fireware Web UI</vt:lpstr>
      <vt:lpstr>Endpoint Enforcement in Policy Manager</vt:lpstr>
      <vt:lpstr>Save the Configuration in Policy Manager</vt:lpstr>
      <vt:lpstr>Enable Intra-interface Inspection on Interfaces</vt:lpstr>
      <vt:lpstr>Enable Intra-interface Inspection on Interfaces</vt:lpstr>
      <vt:lpstr>Enable Intra-interface Inspection (Fireware Web UI)</vt:lpstr>
      <vt:lpstr>Enable Intra-interface Inspection (Policy Manager)</vt:lpstr>
      <vt:lpstr>LDAP Server Client Certificate Support</vt:lpstr>
      <vt:lpstr>LDAP Server Client Certificate Support</vt:lpstr>
      <vt:lpstr>LDAP Server Client Certificate Support (Fireware Web UI)</vt:lpstr>
      <vt:lpstr>LDAP Server Client Certificate Support (Policy Manager)</vt:lpstr>
      <vt:lpstr>LDAP Server Client Certificate Support (CLI)</vt:lpstr>
      <vt:lpstr>LDAP Server Client Certificate Support (CLI)</vt:lpstr>
      <vt:lpstr>SpamBlocker Spam ID in Log Messages</vt:lpstr>
      <vt:lpstr>spamBlocker Spam ID in Log Messages</vt:lpstr>
      <vt:lpstr>Blocked Sites List Enhancement</vt:lpstr>
      <vt:lpstr>Blocked Sites List Enhancement </vt:lpstr>
      <vt:lpstr>Cloud Connect in The Feature Key</vt:lpstr>
      <vt:lpstr>Cloud Connect – WatchGuard Cloud in the Feature Key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Fireware v12.9?</dc:title>
  <dc:creator>WatchGuard Technology, Inc.</dc:creator>
  <cp:lastModifiedBy>Laura Adams</cp:lastModifiedBy>
  <cp:revision>198</cp:revision>
  <dcterms:created xsi:type="dcterms:W3CDTF">2022-01-26T19:53:58Z</dcterms:created>
  <dcterms:modified xsi:type="dcterms:W3CDTF">2023-01-06T01:04:30Z</dcterms:modified>
</cp:coreProperties>
</file>