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6"/>
  </p:notesMasterIdLst>
  <p:handoutMasterIdLst>
    <p:handoutMasterId r:id="rId67"/>
  </p:handoutMasterIdLst>
  <p:sldIdLst>
    <p:sldId id="426" r:id="rId2"/>
    <p:sldId id="603" r:id="rId3"/>
    <p:sldId id="657" r:id="rId4"/>
    <p:sldId id="604" r:id="rId5"/>
    <p:sldId id="611" r:id="rId6"/>
    <p:sldId id="612" r:id="rId7"/>
    <p:sldId id="613" r:id="rId8"/>
    <p:sldId id="615" r:id="rId9"/>
    <p:sldId id="617" r:id="rId10"/>
    <p:sldId id="619" r:id="rId11"/>
    <p:sldId id="622" r:id="rId12"/>
    <p:sldId id="621" r:id="rId13"/>
    <p:sldId id="618" r:id="rId14"/>
    <p:sldId id="625" r:id="rId15"/>
    <p:sldId id="626" r:id="rId16"/>
    <p:sldId id="623" r:id="rId17"/>
    <p:sldId id="624" r:id="rId18"/>
    <p:sldId id="627" r:id="rId19"/>
    <p:sldId id="628" r:id="rId20"/>
    <p:sldId id="645" r:id="rId21"/>
    <p:sldId id="646" r:id="rId22"/>
    <p:sldId id="642" r:id="rId23"/>
    <p:sldId id="636" r:id="rId24"/>
    <p:sldId id="637" r:id="rId25"/>
    <p:sldId id="638" r:id="rId26"/>
    <p:sldId id="639" r:id="rId27"/>
    <p:sldId id="629" r:id="rId28"/>
    <p:sldId id="630" r:id="rId29"/>
    <p:sldId id="631" r:id="rId30"/>
    <p:sldId id="632" r:id="rId31"/>
    <p:sldId id="633" r:id="rId32"/>
    <p:sldId id="635" r:id="rId33"/>
    <p:sldId id="634" r:id="rId34"/>
    <p:sldId id="647" r:id="rId35"/>
    <p:sldId id="640" r:id="rId36"/>
    <p:sldId id="641" r:id="rId37"/>
    <p:sldId id="648" r:id="rId38"/>
    <p:sldId id="643" r:id="rId39"/>
    <p:sldId id="644" r:id="rId40"/>
    <p:sldId id="605" r:id="rId41"/>
    <p:sldId id="606" r:id="rId42"/>
    <p:sldId id="608" r:id="rId43"/>
    <p:sldId id="609" r:id="rId44"/>
    <p:sldId id="610" r:id="rId45"/>
    <p:sldId id="649" r:id="rId46"/>
    <p:sldId id="650" r:id="rId47"/>
    <p:sldId id="651" r:id="rId48"/>
    <p:sldId id="652" r:id="rId49"/>
    <p:sldId id="653" r:id="rId50"/>
    <p:sldId id="654" r:id="rId51"/>
    <p:sldId id="655" r:id="rId52"/>
    <p:sldId id="656" r:id="rId53"/>
    <p:sldId id="582" r:id="rId54"/>
    <p:sldId id="583" r:id="rId55"/>
    <p:sldId id="659" r:id="rId56"/>
    <p:sldId id="584" r:id="rId57"/>
    <p:sldId id="589" r:id="rId58"/>
    <p:sldId id="590" r:id="rId59"/>
    <p:sldId id="591" r:id="rId60"/>
    <p:sldId id="592" r:id="rId61"/>
    <p:sldId id="658" r:id="rId62"/>
    <p:sldId id="660" r:id="rId63"/>
    <p:sldId id="661" r:id="rId64"/>
    <p:sldId id="580"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JiEhJmIEcdcTbUWb/kWuQ==" hashData="uVeG7w3sYE4qWUcMSQpEsGA6wolPSUHwZ7x63s5H6VFb3dZahXv30cO3hwcnrbBnBr9Fp5rTrBhVx3qkKBkejw=="/>
  <p:extLst>
    <p:ext uri="{521415D9-36F7-43E2-AB2F-B90AF26B5E84}">
      <p14:sectionLst xmlns:p14="http://schemas.microsoft.com/office/powerpoint/2010/main">
        <p14:section name="Slides" id="{79F57155-9628-40D1-A0C5-BE957F0FBF17}">
          <p14:sldIdLst>
            <p14:sldId id="426"/>
            <p14:sldId id="603"/>
            <p14:sldId id="657"/>
            <p14:sldId id="604"/>
            <p14:sldId id="611"/>
            <p14:sldId id="612"/>
            <p14:sldId id="613"/>
            <p14:sldId id="615"/>
            <p14:sldId id="617"/>
            <p14:sldId id="619"/>
            <p14:sldId id="622"/>
            <p14:sldId id="621"/>
            <p14:sldId id="618"/>
            <p14:sldId id="625"/>
            <p14:sldId id="626"/>
            <p14:sldId id="623"/>
            <p14:sldId id="624"/>
            <p14:sldId id="627"/>
            <p14:sldId id="628"/>
            <p14:sldId id="645"/>
            <p14:sldId id="646"/>
            <p14:sldId id="642"/>
            <p14:sldId id="636"/>
            <p14:sldId id="637"/>
            <p14:sldId id="638"/>
            <p14:sldId id="639"/>
            <p14:sldId id="629"/>
            <p14:sldId id="630"/>
            <p14:sldId id="631"/>
            <p14:sldId id="632"/>
            <p14:sldId id="633"/>
            <p14:sldId id="635"/>
            <p14:sldId id="634"/>
            <p14:sldId id="647"/>
            <p14:sldId id="640"/>
            <p14:sldId id="641"/>
            <p14:sldId id="648"/>
            <p14:sldId id="643"/>
            <p14:sldId id="644"/>
            <p14:sldId id="605"/>
            <p14:sldId id="606"/>
            <p14:sldId id="608"/>
            <p14:sldId id="609"/>
            <p14:sldId id="610"/>
            <p14:sldId id="649"/>
            <p14:sldId id="650"/>
            <p14:sldId id="651"/>
            <p14:sldId id="652"/>
            <p14:sldId id="653"/>
            <p14:sldId id="654"/>
            <p14:sldId id="655"/>
            <p14:sldId id="656"/>
            <p14:sldId id="582"/>
            <p14:sldId id="583"/>
            <p14:sldId id="659"/>
            <p14:sldId id="584"/>
            <p14:sldId id="589"/>
            <p14:sldId id="590"/>
            <p14:sldId id="591"/>
            <p14:sldId id="592"/>
            <p14:sldId id="658"/>
            <p14:sldId id="660"/>
            <p14:sldId id="661"/>
            <p14:sldId id="58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CAC"/>
    <a:srgbClr val="660700"/>
    <a:srgbClr val="991000"/>
    <a:srgbClr val="2BBED8"/>
    <a:srgbClr val="000000"/>
    <a:srgbClr val="330200"/>
    <a:srgbClr val="B32317"/>
    <a:srgbClr val="00467F"/>
    <a:srgbClr val="FF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7440" autoAdjust="0"/>
  </p:normalViewPr>
  <p:slideViewPr>
    <p:cSldViewPr snapToGrid="0" snapToObjects="1">
      <p:cViewPr varScale="1">
        <p:scale>
          <a:sx n="63" d="100"/>
          <a:sy n="63" d="100"/>
        </p:scale>
        <p:origin x="132" y="60"/>
      </p:cViewPr>
      <p:guideLst/>
    </p:cSldViewPr>
  </p:slideViewPr>
  <p:outlineViewPr>
    <p:cViewPr>
      <p:scale>
        <a:sx n="33" d="100"/>
        <a:sy n="33" d="100"/>
      </p:scale>
      <p:origin x="0" y="-5388"/>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20" d="100"/>
          <a:sy n="120" d="100"/>
        </p:scale>
        <p:origin x="4962" y="12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3F21BB-421D-412B-87C5-D2101A386A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B95685B-FADA-4113-BD66-64E0B5685E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9333AC-B101-4B7D-8E50-F5FE5CA71A2D}" type="datetimeFigureOut">
              <a:rPr lang="en-US" smtClean="0"/>
              <a:t>3/17/2022</a:t>
            </a:fld>
            <a:endParaRPr lang="en-US"/>
          </a:p>
        </p:txBody>
      </p:sp>
      <p:sp>
        <p:nvSpPr>
          <p:cNvPr id="4" name="Footer Placeholder 3">
            <a:extLst>
              <a:ext uri="{FF2B5EF4-FFF2-40B4-BE49-F238E27FC236}">
                <a16:creationId xmlns:a16="http://schemas.microsoft.com/office/drawing/2014/main" id="{80D3EC46-9BF6-41C9-8A3C-F168BD0F47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BC146C9-A2EC-4890-8236-7C33D7947D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CD9356-61ED-4170-BD63-8EA893F9F959}" type="slidenum">
              <a:rPr lang="en-US" smtClean="0"/>
              <a:t>‹#›</a:t>
            </a:fld>
            <a:endParaRPr lang="en-US"/>
          </a:p>
        </p:txBody>
      </p:sp>
    </p:spTree>
    <p:extLst>
      <p:ext uri="{BB962C8B-B14F-4D97-AF65-F5344CB8AC3E}">
        <p14:creationId xmlns:p14="http://schemas.microsoft.com/office/powerpoint/2010/main" val="428934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B4087-17AE-CF43-A0BD-ECFDB94F5A80}" type="datetimeFigureOut">
              <a:rPr lang="en-US" smtClean="0"/>
              <a:t>3/17/2022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78E81-FCE8-D94A-B114-51B06508A517}" type="slidenum">
              <a:rPr lang="en-US" smtClean="0"/>
              <a:t>‹#›</a:t>
            </a:fld>
            <a:endParaRPr lang="en-US"/>
          </a:p>
        </p:txBody>
      </p:sp>
    </p:spTree>
    <p:extLst>
      <p:ext uri="{BB962C8B-B14F-4D97-AF65-F5344CB8AC3E}">
        <p14:creationId xmlns:p14="http://schemas.microsoft.com/office/powerpoint/2010/main" val="3682096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Do Not Record">
    <p:bg>
      <p:bgPr shadeToTitle="1">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36B35D-55EA-45D4-A314-0BB692543F73}"/>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sp>
        <p:nvSpPr>
          <p:cNvPr id="2" name="Title 1"/>
          <p:cNvSpPr>
            <a:spLocks noGrp="1"/>
          </p:cNvSpPr>
          <p:nvPr>
            <p:ph type="ctrTitle"/>
          </p:nvPr>
        </p:nvSpPr>
        <p:spPr>
          <a:xfrm>
            <a:off x="5084404" y="2183425"/>
            <a:ext cx="6800051" cy="1569660"/>
          </a:xfrm>
        </p:spPr>
        <p:txBody>
          <a:bodyPr wrap="square" anchor="ctr">
            <a:spAutoFit/>
          </a:bodyPr>
          <a:lstStyle>
            <a:lvl1pPr algn="ctr">
              <a:defRPr sz="4800" b="1">
                <a:effectLst/>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5084404" y="4052387"/>
            <a:ext cx="6800051" cy="587277"/>
          </a:xfrm>
        </p:spPr>
        <p:txBody>
          <a:bodyPr wrap="square" anchor="t">
            <a:spAutoFit/>
          </a:bodyPr>
          <a:lstStyle>
            <a:lvl1pPr marL="0" indent="0" algn="ctr">
              <a:buNone/>
              <a:defRPr sz="2400" cap="all">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pic>
        <p:nvPicPr>
          <p:cNvPr id="5" name="Picture 4" descr="A picture containing sport kite, outdoor object&#10;&#10;Description automatically generated">
            <a:extLst>
              <a:ext uri="{FF2B5EF4-FFF2-40B4-BE49-F238E27FC236}">
                <a16:creationId xmlns:a16="http://schemas.microsoft.com/office/drawing/2014/main" id="{FBD75935-D4A5-4F8D-A743-FFA58534CDB5}"/>
              </a:ext>
            </a:extLst>
          </p:cNvPr>
          <p:cNvPicPr>
            <a:picLocks noChangeAspect="1"/>
          </p:cNvPicPr>
          <p:nvPr userDrawn="1"/>
        </p:nvPicPr>
        <p:blipFill>
          <a:blip r:embed="rId3"/>
          <a:stretch>
            <a:fillRect/>
          </a:stretch>
        </p:blipFill>
        <p:spPr>
          <a:xfrm flipH="1">
            <a:off x="150020" y="1479065"/>
            <a:ext cx="4868547" cy="3658867"/>
          </a:xfrm>
          <a:prstGeom prst="rect">
            <a:avLst/>
          </a:prstGeom>
        </p:spPr>
      </p:pic>
      <p:sp>
        <p:nvSpPr>
          <p:cNvPr id="8" name="TextBox 7">
            <a:extLst>
              <a:ext uri="{FF2B5EF4-FFF2-40B4-BE49-F238E27FC236}">
                <a16:creationId xmlns:a16="http://schemas.microsoft.com/office/drawing/2014/main" id="{BAD31112-E756-4435-BAB7-74B2AB128071}"/>
              </a:ext>
            </a:extLst>
          </p:cNvPr>
          <p:cNvSpPr txBox="1"/>
          <p:nvPr userDrawn="1"/>
        </p:nvSpPr>
        <p:spPr>
          <a:xfrm>
            <a:off x="7002168" y="6543227"/>
            <a:ext cx="5189833" cy="246221"/>
          </a:xfrm>
          <a:prstGeom prst="rect">
            <a:avLst/>
          </a:prstGeom>
          <a:noFill/>
        </p:spPr>
        <p:txBody>
          <a:bodyPr wrap="square" rtlCol="0">
            <a:spAutoFit/>
          </a:bodyPr>
          <a:lstStyle/>
          <a:p>
            <a:pPr algn="r"/>
            <a:r>
              <a:rPr lang="en-US" sz="10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Copyright © 2022 WatchGuard Technologies, Inc. All Rights Reserved</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iner Tex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DB5C4FB-9D3F-584A-AA3B-3B8C245BD737}"/>
              </a:ext>
            </a:extLst>
          </p:cNvPr>
          <p:cNvSpPr>
            <a:spLocks noGrp="1"/>
          </p:cNvSpPr>
          <p:nvPr>
            <p:ph type="title"/>
          </p:nvPr>
        </p:nvSpPr>
        <p:spPr>
          <a:xfrm>
            <a:off x="465993" y="1130968"/>
            <a:ext cx="2323738" cy="4499810"/>
          </a:xfrm>
        </p:spPr>
        <p:txBody>
          <a:bodyPr wrap="square" anchor="ctr">
            <a:noAutofit/>
          </a:bodyPr>
          <a:lstStyle>
            <a:lvl1pPr algn="r">
              <a:defRPr sz="20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9" name="Content Placeholder 2">
            <a:extLst>
              <a:ext uri="{FF2B5EF4-FFF2-40B4-BE49-F238E27FC236}">
                <a16:creationId xmlns:a16="http://schemas.microsoft.com/office/drawing/2014/main" id="{F275DAB6-8321-F945-AD67-9CE5F9CA3EE5}"/>
              </a:ext>
            </a:extLst>
          </p:cNvPr>
          <p:cNvSpPr>
            <a:spLocks noGrp="1"/>
          </p:cNvSpPr>
          <p:nvPr>
            <p:ph idx="1"/>
          </p:nvPr>
        </p:nvSpPr>
        <p:spPr>
          <a:xfrm>
            <a:off x="3345483" y="1130967"/>
            <a:ext cx="7819817" cy="4499811"/>
          </a:xfrm>
        </p:spPr>
        <p:txBody>
          <a:bodyPr wrap="square" anchor="ctr">
            <a:noAutofit/>
          </a:bodyPr>
          <a:lstStyle>
            <a:lvl1pPr marL="342900" indent="-342900">
              <a:lnSpc>
                <a:spcPct val="150000"/>
              </a:lnSpc>
              <a:spcAft>
                <a:spcPts val="1400"/>
              </a:spcAft>
              <a:buSzPct val="10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SzPct val="100000"/>
              <a:buFont typeface="Wingdings" panose="05000000000000000000" pitchFamily="2" charset="2"/>
              <a:buChar char=" "/>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buSzPct val="100000"/>
              <a:buFont typeface="Wingdings" panose="05000000000000000000" pitchFamily="2" charset="2"/>
              <a:buChar char=" "/>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E7C72D80-0D87-8C4C-A540-381927933607}"/>
              </a:ext>
            </a:extLst>
          </p:cNvPr>
          <p:cNvCxnSpPr>
            <a:cxnSpLocks/>
          </p:cNvCxnSpPr>
          <p:nvPr userDrawn="1"/>
        </p:nvCxnSpPr>
        <p:spPr>
          <a:xfrm>
            <a:off x="3078143" y="1130968"/>
            <a:ext cx="0" cy="449981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1" name="Picture 10" descr="A close up of a logo&#10;&#10;Description automatically generated">
            <a:extLst>
              <a:ext uri="{FF2B5EF4-FFF2-40B4-BE49-F238E27FC236}">
                <a16:creationId xmlns:a16="http://schemas.microsoft.com/office/drawing/2014/main" id="{7D3E85FA-4F25-4E0C-8477-612E8CFB3C4B}"/>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9494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subTnLst>
                                    <p:animClr clrSpc="rgb" dir="cw">
                                      <p:cBhvr override="childStyle">
                                        <p:cTn dur="1" fill="hold" display="0" masterRel="nextClick" afterEffect="1"/>
                                        <p:tgtEl>
                                          <p:spTgt spid="9">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subTnLst>
                                    <p:animClr clrSpc="rgb" dir="cw">
                                      <p:cBhvr override="childStyle">
                                        <p:cTn dur="1" fill="hold" display="0" masterRel="nextClick" afterEffect="1"/>
                                        <p:tgtEl>
                                          <p:spTgt spid="9">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subTnLst>
                                    <p:animClr clrSpc="rgb" dir="cw">
                                      <p:cBhvr override="childStyle">
                                        <p:cTn dur="1" fill="hold" display="0" masterRel="nextClick" afterEffect="1"/>
                                        <p:tgtEl>
                                          <p:spTgt spid="9">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subTnLst>
                                    <p:animClr clrSpc="rgb" dir="cw">
                                      <p:cBhvr override="childStyle">
                                        <p:cTn dur="1" fill="hold" display="0" masterRel="nextClick" afterEffect="1"/>
                                        <p:tgtEl>
                                          <p:spTgt spid="9">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subTnLst>
                                    <p:animClr clrSpc="rgb" dir="cw">
                                      <p:cBhvr override="childStyle">
                                        <p:cTn dur="1" fill="hold" display="0" masterRel="nextClick" afterEffect="1"/>
                                        <p:tgtEl>
                                          <p:spTgt spid="9">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tmplLst>
          <p:tmpl lvl="1">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subTnLst>
                    <p:animClr clrSpc="rgb" dir="cw">
                      <p:cBhvr override="childStyle">
                        <p:cTn dur="1" fill="hold" display="0" masterRel="nextClick" afterEffect="1"/>
                        <p:tgtEl>
                          <p:spTgt spid="9"/>
                        </p:tgtEl>
                        <p:attrNameLst>
                          <p:attrName>ppt_c</p:attrName>
                        </p:attrNameLst>
                      </p:cBhvr>
                      <p:to>
                        <a:srgbClr val="777777"/>
                      </p:to>
                    </p:animClr>
                  </p:sub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iner Two Boxe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C51277-2A93-264B-8B61-C20F5237A6EA}"/>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FD0C14A-76CA-4266-9D5E-1116868ED614}"/>
              </a:ext>
            </a:extLst>
          </p:cNvPr>
          <p:cNvSpPr>
            <a:spLocks noGrp="1"/>
          </p:cNvSpPr>
          <p:nvPr>
            <p:ph idx="1"/>
          </p:nvPr>
        </p:nvSpPr>
        <p:spPr>
          <a:xfrm>
            <a:off x="1038726" y="1604433"/>
            <a:ext cx="4958037" cy="4459477"/>
          </a:xfrm>
        </p:spPr>
        <p:txBody>
          <a:bodyPr wrap="square" anchor="t">
            <a:noAutofit/>
          </a:bodyPr>
          <a:lstStyle>
            <a:lvl1pPr marL="342900" indent="-342900">
              <a:lnSpc>
                <a:spcPct val="150000"/>
              </a:lnSpc>
              <a:spcAft>
                <a:spcPts val="1400"/>
              </a:spcAft>
              <a:buSzPct val="10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SzPct val="100000"/>
              <a:buFont typeface="Wingdings" panose="05000000000000000000" pitchFamily="2" charset="2"/>
              <a:buChar char=" "/>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buSzPct val="100000"/>
              <a:buFont typeface="Wingdings" panose="05000000000000000000" pitchFamily="2" charset="2"/>
              <a:buChar char=" "/>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A close up of a logo&#10;&#10;Description automatically generated">
            <a:extLst>
              <a:ext uri="{FF2B5EF4-FFF2-40B4-BE49-F238E27FC236}">
                <a16:creationId xmlns:a16="http://schemas.microsoft.com/office/drawing/2014/main" id="{2301E0F1-954B-4C5C-B5C5-691D6055795B}"/>
              </a:ext>
            </a:extLst>
          </p:cNvPr>
          <p:cNvPicPr>
            <a:picLocks noChangeAspect="1"/>
          </p:cNvPicPr>
          <p:nvPr userDrawn="1"/>
        </p:nvPicPr>
        <p:blipFill>
          <a:blip r:embed="rId3"/>
          <a:stretch>
            <a:fillRect/>
          </a:stretch>
        </p:blipFill>
        <p:spPr>
          <a:xfrm>
            <a:off x="33979" y="6363588"/>
            <a:ext cx="1278609" cy="457200"/>
          </a:xfrm>
          <a:prstGeom prst="rect">
            <a:avLst/>
          </a:prstGeom>
        </p:spPr>
      </p:pic>
      <p:sp>
        <p:nvSpPr>
          <p:cNvPr id="3" name="Content Placeholder 2">
            <a:extLst>
              <a:ext uri="{FF2B5EF4-FFF2-40B4-BE49-F238E27FC236}">
                <a16:creationId xmlns:a16="http://schemas.microsoft.com/office/drawing/2014/main" id="{E0F8502F-42A8-43DB-9CF1-4683D5D788FE}"/>
              </a:ext>
            </a:extLst>
          </p:cNvPr>
          <p:cNvSpPr>
            <a:spLocks noGrp="1"/>
          </p:cNvSpPr>
          <p:nvPr>
            <p:ph sz="quarter" idx="11"/>
          </p:nvPr>
        </p:nvSpPr>
        <p:spPr>
          <a:xfrm>
            <a:off x="6195793" y="1616670"/>
            <a:ext cx="4957481" cy="4447196"/>
          </a:xfrm>
        </p:spPr>
        <p:txBody>
          <a:bodyPr anchor="t"/>
          <a:lstStyle>
            <a:lvl1pPr>
              <a:buSzPct val="100000"/>
              <a:defRPr/>
            </a:lvl1pPr>
            <a:lvl2pPr marL="742950" indent="-285750">
              <a:buSzPct val="100000"/>
              <a:buFont typeface="Wingdings" panose="05000000000000000000" pitchFamily="2" charset="2"/>
              <a:buChar char=" "/>
              <a:defRPr/>
            </a:lvl2pPr>
            <a:lvl3pPr marL="1200150" indent="-285750">
              <a:buSzPct val="100000"/>
              <a:buFont typeface="Wingdings" panose="05000000000000000000" pitchFamily="2" charset="2"/>
              <a:buChar char=" "/>
              <a:defRPr/>
            </a:lvl3pPr>
            <a:lvl4pPr marL="1543050" indent="-171450">
              <a:buSzPct val="100000"/>
              <a:buFont typeface="Wingdings" panose="05000000000000000000" pitchFamily="2" charset="2"/>
              <a:buChar char=" "/>
              <a:defRPr/>
            </a:lvl4pPr>
            <a:lvl5pPr marL="2000250" indent="-171450">
              <a:buSzPct val="100000"/>
              <a:buFont typeface="Wingdings" panose="05000000000000000000" pitchFamily="2" charset="2"/>
              <a:buChar char="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03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iner Vide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2301E0F1-954B-4C5C-B5C5-691D6055795B}"/>
              </a:ext>
            </a:extLst>
          </p:cNvPr>
          <p:cNvPicPr>
            <a:picLocks noChangeAspect="1"/>
          </p:cNvPicPr>
          <p:nvPr userDrawn="1"/>
        </p:nvPicPr>
        <p:blipFill>
          <a:blip r:embed="rId3"/>
          <a:stretch>
            <a:fillRect/>
          </a:stretch>
        </p:blipFill>
        <p:spPr>
          <a:xfrm>
            <a:off x="33979" y="6363588"/>
            <a:ext cx="1278609" cy="457200"/>
          </a:xfrm>
          <a:prstGeom prst="rect">
            <a:avLst/>
          </a:prstGeom>
        </p:spPr>
      </p:pic>
      <p:sp>
        <p:nvSpPr>
          <p:cNvPr id="3" name="Media Placeholder 2">
            <a:extLst>
              <a:ext uri="{FF2B5EF4-FFF2-40B4-BE49-F238E27FC236}">
                <a16:creationId xmlns:a16="http://schemas.microsoft.com/office/drawing/2014/main" id="{B0FBA1EE-E052-45D3-9002-DD803E4E72F7}"/>
              </a:ext>
            </a:extLst>
          </p:cNvPr>
          <p:cNvSpPr>
            <a:spLocks noGrp="1"/>
          </p:cNvSpPr>
          <p:nvPr>
            <p:ph type="media" sz="quarter" idx="10"/>
          </p:nvPr>
        </p:nvSpPr>
        <p:spPr>
          <a:xfrm>
            <a:off x="810768" y="457200"/>
            <a:ext cx="10570464" cy="5943600"/>
          </a:xfrm>
          <a:ln w="12700">
            <a:solidFill>
              <a:schemeClr val="accent4"/>
            </a:solidFill>
          </a:ln>
        </p:spPr>
        <p:txBody>
          <a:bodyPr/>
          <a:lstStyle/>
          <a:p>
            <a:r>
              <a:rPr lang="en-US"/>
              <a:t>Click icon to add media</a:t>
            </a:r>
            <a:endParaRPr lang="en-US" dirty="0"/>
          </a:p>
        </p:txBody>
      </p:sp>
    </p:spTree>
    <p:extLst>
      <p:ext uri="{BB962C8B-B14F-4D97-AF65-F5344CB8AC3E}">
        <p14:creationId xmlns:p14="http://schemas.microsoft.com/office/powerpoint/2010/main" val="212094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iner 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0C51277-2A93-264B-8B61-C20F5237A6EA}"/>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B599B620-B506-1E43-A5AE-872BE566B5DE}"/>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4" descr="A close up of a logo&#10;&#10;Description automatically generated">
            <a:extLst>
              <a:ext uri="{FF2B5EF4-FFF2-40B4-BE49-F238E27FC236}">
                <a16:creationId xmlns:a16="http://schemas.microsoft.com/office/drawing/2014/main" id="{0284299A-B8C0-45EA-B88B-2CE2DED5F350}"/>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61993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7" name="Text Placeholder 4">
            <a:extLst>
              <a:ext uri="{FF2B5EF4-FFF2-40B4-BE49-F238E27FC236}">
                <a16:creationId xmlns:a16="http://schemas.microsoft.com/office/drawing/2014/main" id="{45DC3424-3CE8-4041-B3B7-E0521DD92CE9}"/>
              </a:ext>
            </a:extLst>
          </p:cNvPr>
          <p:cNvSpPr>
            <a:spLocks noGrp="1"/>
          </p:cNvSpPr>
          <p:nvPr>
            <p:ph type="body" sz="quarter" idx="3"/>
          </p:nvPr>
        </p:nvSpPr>
        <p:spPr>
          <a:xfrm>
            <a:off x="6096000" y="1620677"/>
            <a:ext cx="4722813" cy="576262"/>
          </a:xfrm>
          <a:solidFill>
            <a:srgbClr val="C00000"/>
          </a:solidFill>
        </p:spPr>
        <p:txBody>
          <a:bodyPr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2">
            <a:extLst>
              <a:ext uri="{FF2B5EF4-FFF2-40B4-BE49-F238E27FC236}">
                <a16:creationId xmlns:a16="http://schemas.microsoft.com/office/drawing/2014/main" id="{11683DE0-907D-0640-9FCB-BECF909B27B8}"/>
              </a:ext>
            </a:extLst>
          </p:cNvPr>
          <p:cNvSpPr>
            <a:spLocks noGrp="1"/>
          </p:cNvSpPr>
          <p:nvPr>
            <p:ph idx="11"/>
          </p:nvPr>
        </p:nvSpPr>
        <p:spPr>
          <a:xfrm>
            <a:off x="6096000" y="2292227"/>
            <a:ext cx="4722813" cy="3649133"/>
          </a:xfrm>
          <a:solidFill>
            <a:srgbClr val="800000">
              <a:alpha val="40000"/>
            </a:srgbClr>
          </a:solidFill>
          <a:ln w="9525">
            <a:noFill/>
          </a:ln>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9" name="Text Placeholder 4">
            <a:extLst>
              <a:ext uri="{FF2B5EF4-FFF2-40B4-BE49-F238E27FC236}">
                <a16:creationId xmlns:a16="http://schemas.microsoft.com/office/drawing/2014/main" id="{A5E3B149-852B-BB46-B224-959929010A31}"/>
              </a:ext>
            </a:extLst>
          </p:cNvPr>
          <p:cNvSpPr>
            <a:spLocks noGrp="1"/>
          </p:cNvSpPr>
          <p:nvPr>
            <p:ph type="body" sz="quarter" idx="12"/>
          </p:nvPr>
        </p:nvSpPr>
        <p:spPr>
          <a:xfrm>
            <a:off x="1173124" y="1620677"/>
            <a:ext cx="4722813" cy="576262"/>
          </a:xfrm>
          <a:solidFill>
            <a:srgbClr val="C00000"/>
          </a:solidFill>
        </p:spPr>
        <p:txBody>
          <a:bodyPr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B05071E4-94A7-2546-A83B-4890DE814D41}"/>
              </a:ext>
            </a:extLst>
          </p:cNvPr>
          <p:cNvSpPr>
            <a:spLocks noGrp="1"/>
          </p:cNvSpPr>
          <p:nvPr>
            <p:ph idx="13"/>
          </p:nvPr>
        </p:nvSpPr>
        <p:spPr>
          <a:xfrm>
            <a:off x="1173124" y="2292227"/>
            <a:ext cx="4722813" cy="3649133"/>
          </a:xfrm>
          <a:solidFill>
            <a:srgbClr val="800000">
              <a:alpha val="40000"/>
            </a:srgbClr>
          </a:solidFill>
          <a:ln w="9525">
            <a:noFill/>
          </a:ln>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4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cxnSp>
        <p:nvCxnSpPr>
          <p:cNvPr id="11" name="Straight Connector 10">
            <a:extLst>
              <a:ext uri="{FF2B5EF4-FFF2-40B4-BE49-F238E27FC236}">
                <a16:creationId xmlns:a16="http://schemas.microsoft.com/office/drawing/2014/main" id="{E54CF3AB-99D4-9145-9E51-752BA469E50D}"/>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E54B636B-144D-4507-A418-63041D5CA371}"/>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28405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bg/>
                                          </p:spTgt>
                                        </p:tgtEl>
                                        <p:attrNameLst>
                                          <p:attrName>style.visibility</p:attrName>
                                        </p:attrNameLst>
                                      </p:cBhvr>
                                      <p:to>
                                        <p:strVal val="visible"/>
                                      </p:to>
                                    </p:set>
                                    <p:animEffect transition="in" filter="fade">
                                      <p:cBhvr>
                                        <p:cTn id="13" dur="500"/>
                                        <p:tgtEl>
                                          <p:spTgt spid="10">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969696"/>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xEl>
                                              <p:pRg st="2" end="2"/>
                                            </p:txEl>
                                          </p:spTgt>
                                        </p:tgtEl>
                                        <p:attrNameLst>
                                          <p:attrName>style.visibility</p:attrName>
                                        </p:attrNameLst>
                                      </p:cBhvr>
                                      <p:to>
                                        <p:strVal val="visible"/>
                                      </p:to>
                                    </p:set>
                                    <p:animEffect transition="in" filter="fade">
                                      <p:cBhvr>
                                        <p:cTn id="28"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bg/>
                                          </p:spTgt>
                                        </p:tgtEl>
                                        <p:attrNameLst>
                                          <p:attrName>style.visibility</p:attrName>
                                        </p:attrNameLst>
                                      </p:cBhvr>
                                      <p:to>
                                        <p:strVal val="visible"/>
                                      </p:to>
                                    </p:set>
                                    <p:animEffect transition="in" filter="fade">
                                      <p:cBhvr>
                                        <p:cTn id="33" dur="500"/>
                                        <p:tgtEl>
                                          <p:spTgt spid="7">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bg/>
                                          </p:spTgt>
                                        </p:tgtEl>
                                        <p:attrNameLst>
                                          <p:attrName>style.visibility</p:attrName>
                                        </p:attrNameLst>
                                      </p:cBhvr>
                                      <p:to>
                                        <p:strVal val="visible"/>
                                      </p:to>
                                    </p:set>
                                    <p:animEffect transition="in" filter="fade">
                                      <p:cBhvr>
                                        <p:cTn id="39" dur="500"/>
                                        <p:tgtEl>
                                          <p:spTgt spid="8">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rgbClr val="969696"/>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Effect transition="in" filter="fade">
                                      <p:cBhvr>
                                        <p:cTn id="49" dur="50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rgbClr val="969696"/>
                                      </p:to>
                                    </p:animClr>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txEl>
                                              <p:pRg st="2" end="2"/>
                                            </p:txEl>
                                          </p:spTgt>
                                        </p:tgtEl>
                                        <p:attrNameLst>
                                          <p:attrName>style.visibility</p:attrName>
                                        </p:attrNameLst>
                                      </p:cBhvr>
                                      <p:to>
                                        <p:strVal val="visible"/>
                                      </p:to>
                                    </p:set>
                                    <p:animEffect transition="in" filter="fade">
                                      <p:cBhvr>
                                        <p:cTn id="54" dur="500"/>
                                        <p:tgtEl>
                                          <p:spTgt spid="8">
                                            <p:txEl>
                                              <p:pRg st="2" end="2"/>
                                            </p:txEl>
                                          </p:spTgt>
                                        </p:tgtEl>
                                      </p:cBhvr>
                                    </p:animEffect>
                                  </p:childTnLst>
                                  <p:subTnLst>
                                    <p:animClr clrSpc="rgb" dir="cw">
                                      <p:cBhvr override="childStyle">
                                        <p:cTn dur="1" fill="hold" display="0" masterRel="nextClick" afterEffect="1"/>
                                        <p:tgtEl>
                                          <p:spTgt spid="8">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tmplLst>
          <p:tmpl>
            <p:tnLst>
              <p:par>
                <p:cTn presetID="10"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uiExpand="1" build="p"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uiExpand="1" build="p" animBg="1">
        <p:tmplLst>
          <p:tmpl>
            <p:tnLst>
              <p:par>
                <p:cTn presetID="10"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uiExpand="1" build="p" animBg="1">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Box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11" name="Text Placeholder 4">
            <a:extLst>
              <a:ext uri="{FF2B5EF4-FFF2-40B4-BE49-F238E27FC236}">
                <a16:creationId xmlns:a16="http://schemas.microsoft.com/office/drawing/2014/main" id="{E3409EA1-7EC8-A040-BB8E-4BF6D1742F6B}"/>
              </a:ext>
            </a:extLst>
          </p:cNvPr>
          <p:cNvSpPr>
            <a:spLocks noGrp="1"/>
          </p:cNvSpPr>
          <p:nvPr>
            <p:ph type="body" sz="quarter" idx="12"/>
          </p:nvPr>
        </p:nvSpPr>
        <p:spPr>
          <a:xfrm>
            <a:off x="1320826"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2">
            <a:extLst>
              <a:ext uri="{FF2B5EF4-FFF2-40B4-BE49-F238E27FC236}">
                <a16:creationId xmlns:a16="http://schemas.microsoft.com/office/drawing/2014/main" id="{AC6DC408-6A32-A342-AD68-D8071FFC06DB}"/>
              </a:ext>
            </a:extLst>
          </p:cNvPr>
          <p:cNvSpPr>
            <a:spLocks noGrp="1"/>
          </p:cNvSpPr>
          <p:nvPr>
            <p:ph idx="13"/>
          </p:nvPr>
        </p:nvSpPr>
        <p:spPr>
          <a:xfrm>
            <a:off x="1320826"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5" name="Text Placeholder 4">
            <a:extLst>
              <a:ext uri="{FF2B5EF4-FFF2-40B4-BE49-F238E27FC236}">
                <a16:creationId xmlns:a16="http://schemas.microsoft.com/office/drawing/2014/main" id="{93F02ED4-0D75-1243-87EB-F5B7D2CD5BC9}"/>
              </a:ext>
            </a:extLst>
          </p:cNvPr>
          <p:cNvSpPr>
            <a:spLocks noGrp="1"/>
          </p:cNvSpPr>
          <p:nvPr>
            <p:ph type="body" sz="quarter" idx="14"/>
          </p:nvPr>
        </p:nvSpPr>
        <p:spPr>
          <a:xfrm>
            <a:off x="4638185"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2">
            <a:extLst>
              <a:ext uri="{FF2B5EF4-FFF2-40B4-BE49-F238E27FC236}">
                <a16:creationId xmlns:a16="http://schemas.microsoft.com/office/drawing/2014/main" id="{7E846299-B0CC-E54D-B685-01E429ABF54D}"/>
              </a:ext>
            </a:extLst>
          </p:cNvPr>
          <p:cNvSpPr>
            <a:spLocks noGrp="1"/>
          </p:cNvSpPr>
          <p:nvPr>
            <p:ph idx="15"/>
          </p:nvPr>
        </p:nvSpPr>
        <p:spPr>
          <a:xfrm>
            <a:off x="4638185"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7" name="Text Placeholder 4">
            <a:extLst>
              <a:ext uri="{FF2B5EF4-FFF2-40B4-BE49-F238E27FC236}">
                <a16:creationId xmlns:a16="http://schemas.microsoft.com/office/drawing/2014/main" id="{4B0B8BFD-E3DD-8646-B5F5-60C593839A8F}"/>
              </a:ext>
            </a:extLst>
          </p:cNvPr>
          <p:cNvSpPr>
            <a:spLocks noGrp="1"/>
          </p:cNvSpPr>
          <p:nvPr>
            <p:ph type="body" sz="quarter" idx="16"/>
          </p:nvPr>
        </p:nvSpPr>
        <p:spPr>
          <a:xfrm>
            <a:off x="7934278" y="1620677"/>
            <a:ext cx="3121540" cy="576262"/>
          </a:xfrm>
          <a:solidFill>
            <a:srgbClr val="C00000"/>
          </a:solidFill>
        </p:spPr>
        <p:txBody>
          <a:bodyPr wrap="square" anchor="ctr">
            <a:noAutofit/>
          </a:bodyPr>
          <a:lstStyle>
            <a:lvl1pPr marL="0" indent="0" algn="ctr">
              <a:lnSpc>
                <a:spcPct val="100000"/>
              </a:lnSpc>
              <a:buNone/>
              <a:defRPr sz="2200" b="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2">
            <a:extLst>
              <a:ext uri="{FF2B5EF4-FFF2-40B4-BE49-F238E27FC236}">
                <a16:creationId xmlns:a16="http://schemas.microsoft.com/office/drawing/2014/main" id="{B496500E-B284-E84E-B9D0-316EB3673063}"/>
              </a:ext>
            </a:extLst>
          </p:cNvPr>
          <p:cNvSpPr>
            <a:spLocks noGrp="1"/>
          </p:cNvSpPr>
          <p:nvPr>
            <p:ph idx="17"/>
          </p:nvPr>
        </p:nvSpPr>
        <p:spPr>
          <a:xfrm>
            <a:off x="7934278" y="2292227"/>
            <a:ext cx="3121540" cy="3649133"/>
          </a:xfrm>
          <a:solidFill>
            <a:srgbClr val="800000">
              <a:alpha val="40000"/>
            </a:srgbClr>
          </a:solidFill>
          <a:ln>
            <a:noFill/>
          </a:ln>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buClr>
                <a:schemeClr val="tx1"/>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cxnSp>
        <p:nvCxnSpPr>
          <p:cNvPr id="19" name="Straight Connector 18">
            <a:extLst>
              <a:ext uri="{FF2B5EF4-FFF2-40B4-BE49-F238E27FC236}">
                <a16:creationId xmlns:a16="http://schemas.microsoft.com/office/drawing/2014/main" id="{18E89B3D-F558-444A-825D-09008E29A6A8}"/>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78228415-8B51-411E-A5FA-13AC942715B8}"/>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85701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500"/>
                                        <p:tgtEl>
                                          <p:spTgt spid="11">
                                            <p:bg/>
                                          </p:spTgt>
                                        </p:tgtEl>
                                      </p:cBhvr>
                                    </p:animEffect>
                                  </p:childTnLst>
                                </p:cTn>
                              </p:par>
                              <p:par>
                                <p:cTn id="8" presetID="10" presetClass="entr" presetSubtype="0" fill="hold" grpId="0" nodeType="withEffect" nodePh="1">
                                  <p:stCondLst>
                                    <p:cond delay="0"/>
                                  </p:stCondLst>
                                  <p:endCondLst>
                                    <p:cond evt="begin" delay="0">
                                      <p:tn val="8"/>
                                    </p:cond>
                                  </p:end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fade">
                                      <p:cBhvr>
                                        <p:cTn id="10" dur="500"/>
                                        <p:tgtEl>
                                          <p:spTgt spid="1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bg/>
                                          </p:spTgt>
                                        </p:tgtEl>
                                        <p:attrNameLst>
                                          <p:attrName>style.visibility</p:attrName>
                                        </p:attrNameLst>
                                      </p:cBhvr>
                                      <p:to>
                                        <p:strVal val="visible"/>
                                      </p:to>
                                    </p:set>
                                    <p:animEffect transition="in" filter="fade">
                                      <p:cBhvr>
                                        <p:cTn id="13" dur="500"/>
                                        <p:tgtEl>
                                          <p:spTgt spid="14">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500"/>
                                        <p:tgtEl>
                                          <p:spTgt spid="14">
                                            <p:txEl>
                                              <p:pRg st="0" end="0"/>
                                            </p:txEl>
                                          </p:spTgt>
                                        </p:tgtEl>
                                      </p:cBhvr>
                                    </p:animEffect>
                                  </p:childTnLst>
                                  <p:subTnLst>
                                    <p:animClr clrSpc="rgb" dir="cw">
                                      <p:cBhvr override="childStyle">
                                        <p:cTn dur="1" fill="hold" display="0" masterRel="nextClick" afterEffect="1"/>
                                        <p:tgtEl>
                                          <p:spTgt spid="14">
                                            <p:txEl>
                                              <p:pRg st="0" end="0"/>
                                            </p:txEl>
                                          </p:spTgt>
                                        </p:tgtEl>
                                        <p:attrNameLst>
                                          <p:attrName>ppt_c</p:attrName>
                                        </p:attrNameLst>
                                      </p:cBhvr>
                                      <p:to>
                                        <a:srgbClr val="969696"/>
                                      </p:to>
                                    </p:animClr>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animEffect transition="in" filter="fade">
                                      <p:cBhvr>
                                        <p:cTn id="23" dur="500"/>
                                        <p:tgtEl>
                                          <p:spTgt spid="14">
                                            <p:txEl>
                                              <p:pRg st="1" end="1"/>
                                            </p:txEl>
                                          </p:spTgt>
                                        </p:tgtEl>
                                      </p:cBhvr>
                                    </p:animEffect>
                                  </p:childTnLst>
                                  <p:subTnLst>
                                    <p:animClr clrSpc="rgb" dir="cw">
                                      <p:cBhvr override="childStyle">
                                        <p:cTn dur="1" fill="hold" display="0" masterRel="nextClick" afterEffect="1"/>
                                        <p:tgtEl>
                                          <p:spTgt spid="14">
                                            <p:txEl>
                                              <p:pRg st="1" end="1"/>
                                            </p:txEl>
                                          </p:spTgt>
                                        </p:tgtEl>
                                        <p:attrNameLst>
                                          <p:attrName>ppt_c</p:attrName>
                                        </p:attrNameLst>
                                      </p:cBhvr>
                                      <p:to>
                                        <a:srgbClr val="969696"/>
                                      </p:to>
                                    </p:animClr>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animEffect transition="in" filter="fade">
                                      <p:cBhvr>
                                        <p:cTn id="28" dur="500"/>
                                        <p:tgtEl>
                                          <p:spTgt spid="14">
                                            <p:txEl>
                                              <p:pRg st="2" end="2"/>
                                            </p:txEl>
                                          </p:spTgt>
                                        </p:tgtEl>
                                      </p:cBhvr>
                                    </p:animEffect>
                                  </p:childTnLst>
                                  <p:subTnLst>
                                    <p:animClr clrSpc="rgb" dir="cw">
                                      <p:cBhvr override="childStyle">
                                        <p:cTn dur="1" fill="hold" display="0" masterRel="nextClick" afterEffect="1"/>
                                        <p:tgtEl>
                                          <p:spTgt spid="14">
                                            <p:txEl>
                                              <p:pRg st="2" end="2"/>
                                            </p:txEl>
                                          </p:spTgt>
                                        </p:tgtEl>
                                        <p:attrNameLst>
                                          <p:attrName>ppt_c</p:attrName>
                                        </p:attrNameLst>
                                      </p:cBhvr>
                                      <p:to>
                                        <a:srgbClr val="969696"/>
                                      </p:to>
                                    </p:animClr>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bg/>
                                          </p:spTgt>
                                        </p:tgtEl>
                                        <p:attrNameLst>
                                          <p:attrName>style.visibility</p:attrName>
                                        </p:attrNameLst>
                                      </p:cBhvr>
                                      <p:to>
                                        <p:strVal val="visible"/>
                                      </p:to>
                                    </p:set>
                                    <p:animEffect transition="in" filter="fade">
                                      <p:cBhvr>
                                        <p:cTn id="33" dur="500"/>
                                        <p:tgtEl>
                                          <p:spTgt spid="15">
                                            <p:bg/>
                                          </p:spTgt>
                                        </p:tgtEl>
                                      </p:cBhvr>
                                    </p:animEffect>
                                  </p:childTnLst>
                                </p:cTn>
                              </p:par>
                              <p:par>
                                <p:cTn id="34" presetID="10" presetClass="entr" presetSubtype="0" fill="hold" grpId="0" nodeType="withEffect" nodePh="1">
                                  <p:stCondLst>
                                    <p:cond delay="0"/>
                                  </p:stCondLst>
                                  <p:endCondLst>
                                    <p:cond evt="begin" delay="0">
                                      <p:tn val="34"/>
                                    </p:cond>
                                  </p:end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fade">
                                      <p:cBhvr>
                                        <p:cTn id="36" dur="500"/>
                                        <p:tgtEl>
                                          <p:spTgt spid="15">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bg/>
                                          </p:spTgt>
                                        </p:tgtEl>
                                        <p:attrNameLst>
                                          <p:attrName>style.visibility</p:attrName>
                                        </p:attrNameLst>
                                      </p:cBhvr>
                                      <p:to>
                                        <p:strVal val="visible"/>
                                      </p:to>
                                    </p:set>
                                    <p:animEffect transition="in" filter="fade">
                                      <p:cBhvr>
                                        <p:cTn id="39" dur="500"/>
                                        <p:tgtEl>
                                          <p:spTgt spid="16">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xEl>
                                              <p:pRg st="0" end="0"/>
                                            </p:txEl>
                                          </p:spTgt>
                                        </p:tgtEl>
                                        <p:attrNameLst>
                                          <p:attrName>style.visibility</p:attrName>
                                        </p:attrNameLst>
                                      </p:cBhvr>
                                      <p:to>
                                        <p:strVal val="visible"/>
                                      </p:to>
                                    </p:set>
                                    <p:animEffect transition="in" filter="fade">
                                      <p:cBhvr>
                                        <p:cTn id="44" dur="500"/>
                                        <p:tgtEl>
                                          <p:spTgt spid="16">
                                            <p:txEl>
                                              <p:pRg st="0" end="0"/>
                                            </p:txEl>
                                          </p:spTgt>
                                        </p:tgtEl>
                                      </p:cBhvr>
                                    </p:animEffect>
                                  </p:childTnLst>
                                  <p:subTnLst>
                                    <p:animClr clrSpc="rgb" dir="cw">
                                      <p:cBhvr override="childStyle">
                                        <p:cTn dur="1" fill="hold" display="0" masterRel="nextClick" afterEffect="1"/>
                                        <p:tgtEl>
                                          <p:spTgt spid="16">
                                            <p:txEl>
                                              <p:pRg st="0" end="0"/>
                                            </p:txEl>
                                          </p:spTgt>
                                        </p:tgtEl>
                                        <p:attrNameLst>
                                          <p:attrName>ppt_c</p:attrName>
                                        </p:attrNameLst>
                                      </p:cBhvr>
                                      <p:to>
                                        <a:srgbClr val="969696"/>
                                      </p:to>
                                    </p:animClr>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xEl>
                                              <p:pRg st="1" end="1"/>
                                            </p:txEl>
                                          </p:spTgt>
                                        </p:tgtEl>
                                        <p:attrNameLst>
                                          <p:attrName>style.visibility</p:attrName>
                                        </p:attrNameLst>
                                      </p:cBhvr>
                                      <p:to>
                                        <p:strVal val="visible"/>
                                      </p:to>
                                    </p:set>
                                    <p:animEffect transition="in" filter="fade">
                                      <p:cBhvr>
                                        <p:cTn id="49" dur="500"/>
                                        <p:tgtEl>
                                          <p:spTgt spid="16">
                                            <p:txEl>
                                              <p:pRg st="1" end="1"/>
                                            </p:txEl>
                                          </p:spTgt>
                                        </p:tgtEl>
                                      </p:cBhvr>
                                    </p:animEffect>
                                  </p:childTnLst>
                                  <p:subTnLst>
                                    <p:animClr clrSpc="rgb" dir="cw">
                                      <p:cBhvr override="childStyle">
                                        <p:cTn dur="1" fill="hold" display="0" masterRel="nextClick" afterEffect="1"/>
                                        <p:tgtEl>
                                          <p:spTgt spid="16">
                                            <p:txEl>
                                              <p:pRg st="1" end="1"/>
                                            </p:txEl>
                                          </p:spTgt>
                                        </p:tgtEl>
                                        <p:attrNameLst>
                                          <p:attrName>ppt_c</p:attrName>
                                        </p:attrNameLst>
                                      </p:cBhvr>
                                      <p:to>
                                        <a:srgbClr val="969696"/>
                                      </p:to>
                                    </p:animClr>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xEl>
                                              <p:pRg st="2" end="2"/>
                                            </p:txEl>
                                          </p:spTgt>
                                        </p:tgtEl>
                                        <p:attrNameLst>
                                          <p:attrName>style.visibility</p:attrName>
                                        </p:attrNameLst>
                                      </p:cBhvr>
                                      <p:to>
                                        <p:strVal val="visible"/>
                                      </p:to>
                                    </p:set>
                                    <p:animEffect transition="in" filter="fade">
                                      <p:cBhvr>
                                        <p:cTn id="54" dur="500"/>
                                        <p:tgtEl>
                                          <p:spTgt spid="16">
                                            <p:txEl>
                                              <p:pRg st="2" end="2"/>
                                            </p:txEl>
                                          </p:spTgt>
                                        </p:tgtEl>
                                      </p:cBhvr>
                                    </p:animEffect>
                                  </p:childTnLst>
                                  <p:subTnLst>
                                    <p:animClr clrSpc="rgb" dir="cw">
                                      <p:cBhvr override="childStyle">
                                        <p:cTn dur="1" fill="hold" display="0" masterRel="nextClick" afterEffect="1"/>
                                        <p:tgtEl>
                                          <p:spTgt spid="16">
                                            <p:txEl>
                                              <p:pRg st="2" end="2"/>
                                            </p:txEl>
                                          </p:spTgt>
                                        </p:tgtEl>
                                        <p:attrNameLst>
                                          <p:attrName>ppt_c</p:attrName>
                                        </p:attrNameLst>
                                      </p:cBhvr>
                                      <p:to>
                                        <a:srgbClr val="969696"/>
                                      </p:to>
                                    </p:animClr>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7">
                                            <p:bg/>
                                          </p:spTgt>
                                        </p:tgtEl>
                                        <p:attrNameLst>
                                          <p:attrName>style.visibility</p:attrName>
                                        </p:attrNameLst>
                                      </p:cBhvr>
                                      <p:to>
                                        <p:strVal val="visible"/>
                                      </p:to>
                                    </p:set>
                                    <p:animEffect transition="in" filter="fade">
                                      <p:cBhvr>
                                        <p:cTn id="59" dur="500"/>
                                        <p:tgtEl>
                                          <p:spTgt spid="17">
                                            <p:bg/>
                                          </p:spTgt>
                                        </p:tgtEl>
                                      </p:cBhvr>
                                    </p:animEffect>
                                  </p:childTnLst>
                                </p:cTn>
                              </p:par>
                              <p:par>
                                <p:cTn id="60" presetID="10" presetClass="entr" presetSubtype="0" fill="hold" grpId="0" nodeType="withEffect" nodePh="1">
                                  <p:stCondLst>
                                    <p:cond delay="0"/>
                                  </p:stCondLst>
                                  <p:endCondLst>
                                    <p:cond evt="begin" delay="0">
                                      <p:tn val="60"/>
                                    </p:cond>
                                  </p:end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fade">
                                      <p:cBhvr>
                                        <p:cTn id="62" dur="500"/>
                                        <p:tgtEl>
                                          <p:spTgt spid="17">
                                            <p:txEl>
                                              <p:pRg st="0" end="0"/>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bg/>
                                          </p:spTgt>
                                        </p:tgtEl>
                                        <p:attrNameLst>
                                          <p:attrName>style.visibility</p:attrName>
                                        </p:attrNameLst>
                                      </p:cBhvr>
                                      <p:to>
                                        <p:strVal val="visible"/>
                                      </p:to>
                                    </p:set>
                                    <p:animEffect transition="in" filter="fade">
                                      <p:cBhvr>
                                        <p:cTn id="65" dur="500"/>
                                        <p:tgtEl>
                                          <p:spTgt spid="18">
                                            <p:bg/>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xEl>
                                              <p:pRg st="0" end="0"/>
                                            </p:txEl>
                                          </p:spTgt>
                                        </p:tgtEl>
                                        <p:attrNameLst>
                                          <p:attrName>style.visibility</p:attrName>
                                        </p:attrNameLst>
                                      </p:cBhvr>
                                      <p:to>
                                        <p:strVal val="visible"/>
                                      </p:to>
                                    </p:set>
                                    <p:animEffect transition="in" filter="fade">
                                      <p:cBhvr>
                                        <p:cTn id="70" dur="500"/>
                                        <p:tgtEl>
                                          <p:spTgt spid="18">
                                            <p:txEl>
                                              <p:pRg st="0" end="0"/>
                                            </p:txEl>
                                          </p:spTgt>
                                        </p:tgtEl>
                                      </p:cBhvr>
                                    </p:animEffect>
                                  </p:childTnLst>
                                  <p:subTnLst>
                                    <p:animClr clrSpc="rgb" dir="cw">
                                      <p:cBhvr override="childStyle">
                                        <p:cTn dur="1" fill="hold" display="0" masterRel="nextClick" afterEffect="1"/>
                                        <p:tgtEl>
                                          <p:spTgt spid="18">
                                            <p:txEl>
                                              <p:pRg st="0" end="0"/>
                                            </p:txEl>
                                          </p:spTgt>
                                        </p:tgtEl>
                                        <p:attrNameLst>
                                          <p:attrName>ppt_c</p:attrName>
                                        </p:attrNameLst>
                                      </p:cBhvr>
                                      <p:to>
                                        <a:srgbClr val="969696"/>
                                      </p:to>
                                    </p:animClr>
                                  </p:sub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8">
                                            <p:txEl>
                                              <p:pRg st="1" end="1"/>
                                            </p:txEl>
                                          </p:spTgt>
                                        </p:tgtEl>
                                        <p:attrNameLst>
                                          <p:attrName>style.visibility</p:attrName>
                                        </p:attrNameLst>
                                      </p:cBhvr>
                                      <p:to>
                                        <p:strVal val="visible"/>
                                      </p:to>
                                    </p:set>
                                    <p:animEffect transition="in" filter="fade">
                                      <p:cBhvr>
                                        <p:cTn id="75" dur="500"/>
                                        <p:tgtEl>
                                          <p:spTgt spid="18">
                                            <p:txEl>
                                              <p:pRg st="1" end="1"/>
                                            </p:txEl>
                                          </p:spTgt>
                                        </p:tgtEl>
                                      </p:cBhvr>
                                    </p:animEffect>
                                  </p:childTnLst>
                                  <p:subTnLst>
                                    <p:animClr clrSpc="rgb" dir="cw">
                                      <p:cBhvr override="childStyle">
                                        <p:cTn dur="1" fill="hold" display="0" masterRel="nextClick" afterEffect="1"/>
                                        <p:tgtEl>
                                          <p:spTgt spid="18">
                                            <p:txEl>
                                              <p:pRg st="1" end="1"/>
                                            </p:txEl>
                                          </p:spTgt>
                                        </p:tgtEl>
                                        <p:attrNameLst>
                                          <p:attrName>ppt_c</p:attrName>
                                        </p:attrNameLst>
                                      </p:cBhvr>
                                      <p:to>
                                        <a:srgbClr val="969696"/>
                                      </p:to>
                                    </p:animClr>
                                  </p:sub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8">
                                            <p:txEl>
                                              <p:pRg st="2" end="2"/>
                                            </p:txEl>
                                          </p:spTgt>
                                        </p:tgtEl>
                                        <p:attrNameLst>
                                          <p:attrName>style.visibility</p:attrName>
                                        </p:attrNameLst>
                                      </p:cBhvr>
                                      <p:to>
                                        <p:strVal val="visible"/>
                                      </p:to>
                                    </p:set>
                                    <p:animEffect transition="in" filter="fade">
                                      <p:cBhvr>
                                        <p:cTn id="80" dur="500"/>
                                        <p:tgtEl>
                                          <p:spTgt spid="18">
                                            <p:txEl>
                                              <p:pRg st="2" end="2"/>
                                            </p:txEl>
                                          </p:spTgt>
                                        </p:tgtEl>
                                      </p:cBhvr>
                                    </p:animEffect>
                                  </p:childTnLst>
                                  <p:subTnLst>
                                    <p:animClr clrSpc="rgb" dir="cw">
                                      <p:cBhvr override="childStyle">
                                        <p:cTn dur="1" fill="hold" display="0" masterRel="nextClick" afterEffect="1"/>
                                        <p:tgtEl>
                                          <p:spTgt spid="18">
                                            <p:txEl>
                                              <p:pRg st="2" end="2"/>
                                            </p:txEl>
                                          </p:spTgt>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animBg="1">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uiExpand="1" build="p" animBg="1">
        <p:tmplLst>
          <p:tmpl>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subTnLst>
                    <p:animClr clrSpc="rgb" dir="cw">
                      <p:cBhvr override="childStyle">
                        <p:cTn dur="1" fill="hold" display="0" masterRel="nextClick" afterEffect="1"/>
                        <p:tgtEl>
                          <p:spTgt spid="14"/>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uiExpand="1" build="p" animBg="1">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uiExpand="1" build="p" animBg="1">
        <p:tmplLst>
          <p:tmpl>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subTnLst>
                    <p:animClr clrSpc="rgb" dir="cw">
                      <p:cBhvr override="childStyle">
                        <p:cTn dur="1" fill="hold" display="0" masterRel="nextClick" afterEffect="1"/>
                        <p:tgtEl>
                          <p:spTgt spid="16"/>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uiExpand="1" build="p" animBg="1">
        <p:tmplLst>
          <p:tmpl>
            <p:tnLst>
              <p:par>
                <p:cTn presetID="10" presetClass="entr" presetSubtype="0" fill="hold" nodeType="click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uiExpand="1" build="p" animBg="1">
        <p:tmplLst>
          <p:tmpl>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subTnLst>
                    <p:animClr clrSpc="rgb" dir="cw">
                      <p:cBhvr override="childStyle">
                        <p:cTn dur="1" fill="hold" display="0" masterRel="nextClick" afterEffect="1"/>
                        <p:tgtEl>
                          <p:spTgt spid="18"/>
                        </p:tgtEl>
                        <p:attrNameLst>
                          <p:attrName>ppt_c</p:attrName>
                        </p:attrNameLst>
                      </p:cBhvr>
                      <p:to>
                        <a:srgbClr val="969696"/>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Sec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A222EFE-A742-4C4B-AFE1-F6C2BEC24A0E}"/>
              </a:ext>
            </a:extLst>
          </p:cNvPr>
          <p:cNvSpPr>
            <a:spLocks noGrp="1"/>
          </p:cNvSpPr>
          <p:nvPr>
            <p:ph idx="13"/>
          </p:nvPr>
        </p:nvSpPr>
        <p:spPr>
          <a:xfrm>
            <a:off x="1320826" y="1802811"/>
            <a:ext cx="2632441" cy="3705446"/>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07040C03-FCDE-9647-9080-EBF24B8005BD}"/>
              </a:ext>
            </a:extLst>
          </p:cNvPr>
          <p:cNvSpPr>
            <a:spLocks noGrp="1"/>
          </p:cNvSpPr>
          <p:nvPr>
            <p:ph idx="15"/>
          </p:nvPr>
        </p:nvSpPr>
        <p:spPr>
          <a:xfrm>
            <a:off x="4631594" y="1802811"/>
            <a:ext cx="2632441" cy="3705446"/>
          </a:xfrm>
        </p:spPr>
        <p:txBody>
          <a:bodyPr wrap="square" anchor="t">
            <a:noAutofit/>
          </a:bodyPr>
          <a:lstStyle>
            <a:lvl1pPr marL="0" indent="0" algn="l">
              <a:lnSpc>
                <a:spcPct val="100000"/>
              </a:lnSpc>
              <a:spcAft>
                <a:spcPts val="1400"/>
              </a:spcAft>
              <a:buSzPct val="100000"/>
              <a:buFontTx/>
              <a:buNone/>
              <a:defRPr sz="2200" baseline="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19" name="Content Placeholder 2">
            <a:extLst>
              <a:ext uri="{FF2B5EF4-FFF2-40B4-BE49-F238E27FC236}">
                <a16:creationId xmlns:a16="http://schemas.microsoft.com/office/drawing/2014/main" id="{764979D4-0DE5-0145-AD74-0197F7E26D60}"/>
              </a:ext>
            </a:extLst>
          </p:cNvPr>
          <p:cNvSpPr>
            <a:spLocks noGrp="1"/>
          </p:cNvSpPr>
          <p:nvPr>
            <p:ph idx="17"/>
          </p:nvPr>
        </p:nvSpPr>
        <p:spPr>
          <a:xfrm>
            <a:off x="8012748" y="1802811"/>
            <a:ext cx="2632441" cy="3705445"/>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4303258"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7641881"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7D46E73E-B333-DD41-9E65-0673E0C5981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automatically generated">
            <a:extLst>
              <a:ext uri="{FF2B5EF4-FFF2-40B4-BE49-F238E27FC236}">
                <a16:creationId xmlns:a16="http://schemas.microsoft.com/office/drawing/2014/main" id="{539ED645-6FDD-494C-B0C7-B7195F9C6D49}"/>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305463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9" grpId="0" build="p">
        <p:tmplLst>
          <p:tmpl lvl="1">
            <p:tnLst>
              <p:par>
                <p:cTn presetID="10" presetClass="entr" presetSubtype="0" fill="hold" nodeType="click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Sections with Ic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A222EFE-A742-4C4B-AFE1-F6C2BEC24A0E}"/>
              </a:ext>
            </a:extLst>
          </p:cNvPr>
          <p:cNvSpPr>
            <a:spLocks noGrp="1"/>
          </p:cNvSpPr>
          <p:nvPr>
            <p:ph idx="13" hasCustomPrompt="1"/>
          </p:nvPr>
        </p:nvSpPr>
        <p:spPr>
          <a:xfrm>
            <a:off x="1320826" y="3050395"/>
            <a:ext cx="2632441" cy="2457861"/>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sp>
        <p:nvSpPr>
          <p:cNvPr id="15" name="Content Placeholder 2">
            <a:extLst>
              <a:ext uri="{FF2B5EF4-FFF2-40B4-BE49-F238E27FC236}">
                <a16:creationId xmlns:a16="http://schemas.microsoft.com/office/drawing/2014/main" id="{07040C03-FCDE-9647-9080-EBF24B8005BD}"/>
              </a:ext>
            </a:extLst>
          </p:cNvPr>
          <p:cNvSpPr>
            <a:spLocks noGrp="1"/>
          </p:cNvSpPr>
          <p:nvPr>
            <p:ph idx="15" hasCustomPrompt="1"/>
          </p:nvPr>
        </p:nvSpPr>
        <p:spPr>
          <a:xfrm>
            <a:off x="4631594" y="3050395"/>
            <a:ext cx="2632441" cy="2457861"/>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sp>
        <p:nvSpPr>
          <p:cNvPr id="19" name="Content Placeholder 2">
            <a:extLst>
              <a:ext uri="{FF2B5EF4-FFF2-40B4-BE49-F238E27FC236}">
                <a16:creationId xmlns:a16="http://schemas.microsoft.com/office/drawing/2014/main" id="{764979D4-0DE5-0145-AD74-0197F7E26D60}"/>
              </a:ext>
            </a:extLst>
          </p:cNvPr>
          <p:cNvSpPr>
            <a:spLocks noGrp="1"/>
          </p:cNvSpPr>
          <p:nvPr>
            <p:ph idx="17" hasCustomPrompt="1"/>
          </p:nvPr>
        </p:nvSpPr>
        <p:spPr>
          <a:xfrm>
            <a:off x="8012748" y="3050395"/>
            <a:ext cx="2632441" cy="2457861"/>
          </a:xfrm>
        </p:spPr>
        <p:txBody>
          <a:bodyPr wrap="square" anchor="t">
            <a:noAutofit/>
          </a:bodyPr>
          <a:lstStyle>
            <a:lvl1pPr marL="0" indent="0" algn="l">
              <a:lnSpc>
                <a:spcPct val="100000"/>
              </a:lnSpc>
              <a:spcAft>
                <a:spcPts val="1400"/>
              </a:spcAft>
              <a:buSzPct val="100000"/>
              <a:buFontTx/>
              <a:buNone/>
              <a:defRPr sz="2200">
                <a:latin typeface="Open Sans" panose="020B0606030504020204" pitchFamily="34" charset="0"/>
                <a:ea typeface="Open Sans" panose="020B0606030504020204" pitchFamily="34" charset="0"/>
                <a:cs typeface="Open Sans" panose="020B0606030504020204" pitchFamily="34" charset="0"/>
              </a:defRPr>
            </a:lvl1pPr>
            <a:lvl2pPr marL="342900" indent="0" algn="ctr">
              <a:lnSpc>
                <a:spcPct val="100000"/>
              </a:lnSpc>
              <a:spcAft>
                <a:spcPts val="1400"/>
              </a:spcAft>
              <a:buClr>
                <a:srgbClr val="FF0000"/>
              </a:buClr>
              <a:buSzPct val="80000"/>
              <a:buFont typeface="Courier New" panose="02070309020205020404" pitchFamily="49" charset="0"/>
              <a:buNone/>
              <a:tabLst/>
              <a:defRPr sz="2000">
                <a:latin typeface="Arial" panose="020B0604020202020204" pitchFamily="34" charset="0"/>
                <a:cs typeface="Arial" panose="020B0604020202020204" pitchFamily="34" charset="0"/>
              </a:defRPr>
            </a:lvl2pPr>
            <a:lvl3pPr marL="687388" indent="0">
              <a:lnSpc>
                <a:spcPct val="100000"/>
              </a:lnSpc>
              <a:spcAft>
                <a:spcPts val="1400"/>
              </a:spcAft>
              <a:buClr>
                <a:srgbClr val="FF0000"/>
              </a:buClr>
              <a:buSzPct val="100000"/>
              <a:buFont typeface="Geneva" panose="020B0503030404040204" pitchFamily="34" charset="0"/>
              <a:buNone/>
              <a:tabLst/>
              <a:defRPr sz="1800">
                <a:latin typeface="Arial" panose="020B0604020202020204" pitchFamily="34" charset="0"/>
                <a:cs typeface="Arial" panose="020B0604020202020204" pitchFamily="34" charset="0"/>
              </a:defRPr>
            </a:lvl3pPr>
            <a:lvl4pPr marL="1543050" indent="-171450">
              <a:buClr>
                <a:srgbClr val="FF0000"/>
              </a:buClr>
              <a:buFont typeface="Wingdings" pitchFamily="2" charset="2"/>
              <a:buChar cha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Text</a:t>
            </a:r>
          </a:p>
        </p:txBody>
      </p:sp>
      <p:cxnSp>
        <p:nvCxnSpPr>
          <p:cNvPr id="20" name="Straight Connector 19">
            <a:extLst>
              <a:ext uri="{FF2B5EF4-FFF2-40B4-BE49-F238E27FC236}">
                <a16:creationId xmlns:a16="http://schemas.microsoft.com/office/drawing/2014/main" id="{F485EB80-6DB8-034B-AFDF-C87C0FB23CCB}"/>
              </a:ext>
            </a:extLst>
          </p:cNvPr>
          <p:cNvCxnSpPr/>
          <p:nvPr userDrawn="1"/>
        </p:nvCxnSpPr>
        <p:spPr>
          <a:xfrm flipV="1">
            <a:off x="4303258"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8907B2-6CCF-9A41-8399-E2B4A8C92E4E}"/>
              </a:ext>
            </a:extLst>
          </p:cNvPr>
          <p:cNvCxnSpPr/>
          <p:nvPr userDrawn="1"/>
        </p:nvCxnSpPr>
        <p:spPr>
          <a:xfrm flipV="1">
            <a:off x="7641881" y="1802810"/>
            <a:ext cx="0" cy="370544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E415247-E0F1-8F4B-A58A-3A84BC84B107}"/>
              </a:ext>
            </a:extLst>
          </p:cNvPr>
          <p:cNvSpPr>
            <a:spLocks noGrp="1"/>
          </p:cNvSpPr>
          <p:nvPr>
            <p:ph type="pic" sz="quarter" idx="18" hasCustomPrompt="1"/>
          </p:nvPr>
        </p:nvSpPr>
        <p:spPr>
          <a:xfrm>
            <a:off x="2084413"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5" name="Picture Placeholder 2">
            <a:extLst>
              <a:ext uri="{FF2B5EF4-FFF2-40B4-BE49-F238E27FC236}">
                <a16:creationId xmlns:a16="http://schemas.microsoft.com/office/drawing/2014/main" id="{F3273D4D-2D98-B046-AD4D-8F311B1365A2}"/>
              </a:ext>
            </a:extLst>
          </p:cNvPr>
          <p:cNvSpPr>
            <a:spLocks noGrp="1"/>
          </p:cNvSpPr>
          <p:nvPr>
            <p:ph type="pic" sz="quarter" idx="19" hasCustomPrompt="1"/>
          </p:nvPr>
        </p:nvSpPr>
        <p:spPr>
          <a:xfrm>
            <a:off x="5376253"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26" name="Picture Placeholder 2">
            <a:extLst>
              <a:ext uri="{FF2B5EF4-FFF2-40B4-BE49-F238E27FC236}">
                <a16:creationId xmlns:a16="http://schemas.microsoft.com/office/drawing/2014/main" id="{4A8AE7D3-CD0C-7B4F-8D63-7286EE639B84}"/>
              </a:ext>
            </a:extLst>
          </p:cNvPr>
          <p:cNvSpPr>
            <a:spLocks noGrp="1"/>
          </p:cNvSpPr>
          <p:nvPr>
            <p:ph type="pic" sz="quarter" idx="20" hasCustomPrompt="1"/>
          </p:nvPr>
        </p:nvSpPr>
        <p:spPr>
          <a:xfrm>
            <a:off x="8755179" y="1864902"/>
            <a:ext cx="1112837" cy="923925"/>
          </a:xfrm>
          <a:noFill/>
          <a:ln>
            <a:noFill/>
          </a:ln>
        </p:spPr>
        <p:txBody>
          <a:bodyPr/>
          <a:lstStyle>
            <a:lvl1pPr marL="0" indent="0" algn="ctr">
              <a:buNone/>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Icon</a:t>
            </a:r>
          </a:p>
        </p:txBody>
      </p:sp>
      <p:sp>
        <p:nvSpPr>
          <p:cNvPr id="16" name="Title 1">
            <a:extLst>
              <a:ext uri="{FF2B5EF4-FFF2-40B4-BE49-F238E27FC236}">
                <a16:creationId xmlns:a16="http://schemas.microsoft.com/office/drawing/2014/main" id="{7D46E73E-B333-DD41-9E65-0673E0C5981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22" name="Straight Connector 21">
            <a:extLst>
              <a:ext uri="{FF2B5EF4-FFF2-40B4-BE49-F238E27FC236}">
                <a16:creationId xmlns:a16="http://schemas.microsoft.com/office/drawing/2014/main" id="{8BD01E57-3F5D-FC49-AA6A-FD86FFC23FD0}"/>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7" name="Picture 16" descr="A close up of a logo&#10;&#10;Description automatically generated">
            <a:extLst>
              <a:ext uri="{FF2B5EF4-FFF2-40B4-BE49-F238E27FC236}">
                <a16:creationId xmlns:a16="http://schemas.microsoft.com/office/drawing/2014/main" id="{822DEEA9-D819-4A1D-BF45-B222701F80FC}"/>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38389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5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fade">
                                      <p:cBhvr>
                                        <p:cTn id="26"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3" grpId="0" animBg="1"/>
      <p:bldP spid="25" grpId="0" animBg="1"/>
      <p:bldP spid="26"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ta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E54CF3AB-99D4-9145-9E51-752BA469E50D}"/>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84ECE201-B691-45BE-AA22-6012F21D63E9}"/>
              </a:ext>
            </a:extLst>
          </p:cNvPr>
          <p:cNvGraphicFramePr>
            <a:graphicFrameLocks noGrp="1"/>
          </p:cNvGraphicFramePr>
          <p:nvPr userDrawn="1">
            <p:extLst>
              <p:ext uri="{D42A27DB-BD31-4B8C-83A1-F6EECF244321}">
                <p14:modId xmlns:p14="http://schemas.microsoft.com/office/powerpoint/2010/main" val="1798504407"/>
              </p:ext>
            </p:extLst>
          </p:nvPr>
        </p:nvGraphicFramePr>
        <p:xfrm>
          <a:off x="2158815" y="1560984"/>
          <a:ext cx="7874370" cy="4622288"/>
        </p:xfrm>
        <a:graphic>
          <a:graphicData uri="http://schemas.openxmlformats.org/drawingml/2006/table">
            <a:tbl>
              <a:tblPr firstRow="1" bandRow="1">
                <a:tableStyleId>{5202B0CA-FC54-4496-8BCA-5EF66A818D29}</a:tableStyleId>
              </a:tblPr>
              <a:tblGrid>
                <a:gridCol w="2624790">
                  <a:extLst>
                    <a:ext uri="{9D8B030D-6E8A-4147-A177-3AD203B41FA5}">
                      <a16:colId xmlns:a16="http://schemas.microsoft.com/office/drawing/2014/main" val="4170995988"/>
                    </a:ext>
                  </a:extLst>
                </a:gridCol>
                <a:gridCol w="2624790">
                  <a:extLst>
                    <a:ext uri="{9D8B030D-6E8A-4147-A177-3AD203B41FA5}">
                      <a16:colId xmlns:a16="http://schemas.microsoft.com/office/drawing/2014/main" val="3319331502"/>
                    </a:ext>
                  </a:extLst>
                </a:gridCol>
                <a:gridCol w="2624790">
                  <a:extLst>
                    <a:ext uri="{9D8B030D-6E8A-4147-A177-3AD203B41FA5}">
                      <a16:colId xmlns:a16="http://schemas.microsoft.com/office/drawing/2014/main" val="498230570"/>
                    </a:ext>
                  </a:extLst>
                </a:gridCol>
              </a:tblGrid>
              <a:tr h="7250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2700" cap="flat" cmpd="sng" algn="ctr">
                      <a:noFill/>
                      <a:prstDash val="solid"/>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to edit header</a:t>
                      </a:r>
                    </a:p>
                  </a:txBody>
                  <a:tcPr marL="45720" marR="45720" anchor="ctr">
                    <a:lnL w="19050" cap="flat" cmpd="sng" algn="ctr">
                      <a:noFill/>
                      <a:prstDash val="sys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450651035"/>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301755306"/>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388943575"/>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1507402323"/>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502716172"/>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4099263520"/>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2581184039"/>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19050" cap="flat" cmpd="sng" algn="ctr">
                      <a:solidFill>
                        <a:srgbClr val="C00000"/>
                      </a:solidFill>
                      <a:prstDash val="sysDot"/>
                      <a:round/>
                      <a:headEnd type="none" w="med" len="med"/>
                      <a:tailEnd type="none" w="med" len="med"/>
                    </a:lnB>
                    <a:noFill/>
                  </a:tcPr>
                </a:tc>
                <a:extLst>
                  <a:ext uri="{0D108BD9-81ED-4DB2-BD59-A6C34878D82A}">
                    <a16:rowId xmlns:a16="http://schemas.microsoft.com/office/drawing/2014/main" val="2523132653"/>
                  </a:ext>
                </a:extLst>
              </a:tr>
              <a:tr h="487159">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solidFill>
                      <a:srgbClr val="800000">
                        <a:alpha val="40000"/>
                      </a:srgbClr>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sym typeface="Wingdings" pitchFamily="2" charset="2"/>
                        </a:rPr>
                        <a:t>Click to edit cell</a:t>
                      </a:r>
                    </a:p>
                  </a:txBody>
                  <a:tcPr anchor="ctr">
                    <a:lnL w="19050" cap="flat" cmpd="sng" algn="ctr">
                      <a:noFill/>
                      <a:prstDash val="sysDot"/>
                      <a:round/>
                      <a:headEnd type="none" w="med" len="med"/>
                      <a:tailEnd type="none" w="med" len="med"/>
                    </a:lnL>
                    <a:lnR w="19050" cap="flat" cmpd="sng" algn="ctr">
                      <a:noFill/>
                      <a:prstDash val="solid"/>
                      <a:round/>
                      <a:headEnd type="none" w="med" len="med"/>
                      <a:tailEnd type="none" w="med" len="med"/>
                    </a:lnR>
                    <a:lnT w="19050" cap="flat" cmpd="sng" algn="ctr">
                      <a:solidFill>
                        <a:srgbClr val="C00000"/>
                      </a:solidFill>
                      <a:prstDash val="sysDot"/>
                      <a:round/>
                      <a:headEnd type="none" w="med" len="med"/>
                      <a:tailEnd type="none" w="med" len="med"/>
                    </a:lnT>
                    <a:lnB w="28575"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3093508255"/>
                  </a:ext>
                </a:extLst>
              </a:tr>
            </a:tbl>
          </a:graphicData>
        </a:graphic>
      </p:graphicFrame>
      <p:pic>
        <p:nvPicPr>
          <p:cNvPr id="9" name="Picture 8" descr="A close up of a logo&#10;&#10;Description automatically generated">
            <a:extLst>
              <a:ext uri="{FF2B5EF4-FFF2-40B4-BE49-F238E27FC236}">
                <a16:creationId xmlns:a16="http://schemas.microsoft.com/office/drawing/2014/main" id="{A3F40B94-5B47-4AC2-BFF7-FDA1DB315D4F}"/>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26971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ing Slide - Do Not Record">
    <p:bg>
      <p:bgPr shadeToTitle="1">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633D615-043F-3743-81F4-A78B554F6657}"/>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pic>
        <p:nvPicPr>
          <p:cNvPr id="5" name="Picture 4" descr="A picture containing sport kite, outdoor object&#10;&#10;Description automatically generated">
            <a:extLst>
              <a:ext uri="{FF2B5EF4-FFF2-40B4-BE49-F238E27FC236}">
                <a16:creationId xmlns:a16="http://schemas.microsoft.com/office/drawing/2014/main" id="{FBD75935-D4A5-4F8D-A743-FFA58534CDB5}"/>
              </a:ext>
            </a:extLst>
          </p:cNvPr>
          <p:cNvPicPr>
            <a:picLocks noChangeAspect="1"/>
          </p:cNvPicPr>
          <p:nvPr userDrawn="1"/>
        </p:nvPicPr>
        <p:blipFill>
          <a:blip r:embed="rId3"/>
          <a:stretch>
            <a:fillRect/>
          </a:stretch>
        </p:blipFill>
        <p:spPr>
          <a:xfrm flipH="1">
            <a:off x="150020" y="1479065"/>
            <a:ext cx="4868547" cy="3658867"/>
          </a:xfrm>
          <a:prstGeom prst="rect">
            <a:avLst/>
          </a:prstGeom>
        </p:spPr>
      </p:pic>
      <p:sp>
        <p:nvSpPr>
          <p:cNvPr id="8" name="TextBox 7">
            <a:extLst>
              <a:ext uri="{FF2B5EF4-FFF2-40B4-BE49-F238E27FC236}">
                <a16:creationId xmlns:a16="http://schemas.microsoft.com/office/drawing/2014/main" id="{BAD31112-E756-4435-BAB7-74B2AB128071}"/>
              </a:ext>
            </a:extLst>
          </p:cNvPr>
          <p:cNvSpPr txBox="1"/>
          <p:nvPr userDrawn="1"/>
        </p:nvSpPr>
        <p:spPr>
          <a:xfrm>
            <a:off x="7002168" y="6543227"/>
            <a:ext cx="5189833" cy="246221"/>
          </a:xfrm>
          <a:prstGeom prst="rect">
            <a:avLst/>
          </a:prstGeom>
          <a:noFill/>
        </p:spPr>
        <p:txBody>
          <a:bodyPr wrap="square" rtlCol="0">
            <a:spAutoFit/>
          </a:bodyPr>
          <a:lstStyle/>
          <a:p>
            <a:pPr algn="r"/>
            <a:r>
              <a:rPr lang="en-US" sz="10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Copyright © 2022 WatchGuard Technologies, Inc. All Rights Reserved</a:t>
            </a:r>
          </a:p>
        </p:txBody>
      </p:sp>
      <p:sp>
        <p:nvSpPr>
          <p:cNvPr id="4" name="TextBox 3">
            <a:extLst>
              <a:ext uri="{FF2B5EF4-FFF2-40B4-BE49-F238E27FC236}">
                <a16:creationId xmlns:a16="http://schemas.microsoft.com/office/drawing/2014/main" id="{088209D0-F100-4AA1-B9BC-669E0481EE7C}"/>
              </a:ext>
            </a:extLst>
          </p:cNvPr>
          <p:cNvSpPr txBox="1"/>
          <p:nvPr userDrawn="1"/>
        </p:nvSpPr>
        <p:spPr>
          <a:xfrm>
            <a:off x="6744615" y="3013502"/>
            <a:ext cx="3803904" cy="830997"/>
          </a:xfrm>
          <a:prstGeom prst="rect">
            <a:avLst/>
          </a:prstGeom>
          <a:noFill/>
        </p:spPr>
        <p:txBody>
          <a:bodyPr wrap="square" rtlCol="0">
            <a:spAutoFit/>
          </a:bodyPr>
          <a:lstStyle/>
          <a:p>
            <a:r>
              <a:rPr kumimoji="0" lang="en-US" sz="4800" b="0" i="0" u="none" strike="noStrike" kern="1200" cap="all" spc="0" normalizeH="0" baseline="0" noProof="0" dirty="0">
                <a:ln w="3175" cmpd="sng">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Thank You!</a:t>
            </a:r>
            <a:endParaRPr lang="en-US" sz="4800" dirty="0"/>
          </a:p>
        </p:txBody>
      </p:sp>
    </p:spTree>
    <p:extLst>
      <p:ext uri="{BB962C8B-B14F-4D97-AF65-F5344CB8AC3E}">
        <p14:creationId xmlns:p14="http://schemas.microsoft.com/office/powerpoint/2010/main" val="36469936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
    <p:bg>
      <p:bgPr shadeToTitle="1">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99E04F-A9DC-4552-BDA3-A23AE31C0D2F}"/>
              </a:ext>
            </a:extLst>
          </p:cNvPr>
          <p:cNvSpPr/>
          <p:nvPr userDrawn="1"/>
        </p:nvSpPr>
        <p:spPr>
          <a:xfrm>
            <a:off x="1" y="1929599"/>
            <a:ext cx="12192000" cy="2998802"/>
          </a:xfrm>
          <a:prstGeom prst="rect">
            <a:avLst/>
          </a:prstGeom>
          <a:solidFill>
            <a:srgbClr val="660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glow rad="101600">
                  <a:schemeClr val="tx1">
                    <a:alpha val="60000"/>
                  </a:schemeClr>
                </a:glow>
              </a:effectLst>
            </a:endParaRPr>
          </a:p>
        </p:txBody>
      </p:sp>
      <p:sp>
        <p:nvSpPr>
          <p:cNvPr id="2" name="Title 1"/>
          <p:cNvSpPr>
            <a:spLocks noGrp="1"/>
          </p:cNvSpPr>
          <p:nvPr>
            <p:ph type="ctrTitle"/>
          </p:nvPr>
        </p:nvSpPr>
        <p:spPr>
          <a:xfrm>
            <a:off x="672245" y="3013502"/>
            <a:ext cx="10847511" cy="830997"/>
          </a:xfrm>
        </p:spPr>
        <p:txBody>
          <a:bodyPr wrap="square" anchor="ctr">
            <a:spAutoFit/>
          </a:bodyPr>
          <a:lstStyle>
            <a:lvl1pPr algn="ctr">
              <a:defRPr sz="4800" b="1">
                <a:effectLst/>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pic>
        <p:nvPicPr>
          <p:cNvPr id="7" name="Picture 6" descr="A close up of a logo&#10;&#10;Description automatically generated">
            <a:extLst>
              <a:ext uri="{FF2B5EF4-FFF2-40B4-BE49-F238E27FC236}">
                <a16:creationId xmlns:a16="http://schemas.microsoft.com/office/drawing/2014/main" id="{2050545E-2622-4C26-9719-D7775D79F8CB}"/>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16699099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Writer Text and Picture Slide">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ED36ECD-5AF2-471E-BE40-E75FEC8F8391}"/>
              </a:ext>
            </a:extLst>
          </p:cNvPr>
          <p:cNvSpPr>
            <a:spLocks noGrp="1"/>
          </p:cNvSpPr>
          <p:nvPr>
            <p:ph idx="11"/>
          </p:nvPr>
        </p:nvSpPr>
        <p:spPr>
          <a:xfrm>
            <a:off x="1038726" y="1322362"/>
            <a:ext cx="4958037" cy="4999021"/>
          </a:xfrm>
        </p:spPr>
        <p:txBody>
          <a:bodyPr wrap="square" anchor="t">
            <a:noAutofit/>
          </a:bodyPr>
          <a:lstStyle>
            <a:lvl1pPr marL="342900" indent="-342900">
              <a:lnSpc>
                <a:spcPct val="100000"/>
              </a:lnSpc>
              <a:spcAft>
                <a:spcPts val="1400"/>
              </a:spcAft>
              <a:buSzPct val="11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80000"/>
              <a:buFont typeface="Courier New" panose="02070309020205020404" pitchFamily="49" charset="0"/>
              <a:buChar char="o"/>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Geneva" panose="020B0503030404040204" pitchFamily="34" charset="0"/>
              <a:buChar char="‣"/>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Font typeface="Wingdings" pitchFamily="2" charset="2"/>
              <a:buChar char="§"/>
              <a:defRPr sz="16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
        <p:nvSpPr>
          <p:cNvPr id="3" name="Picture Placeholder 2">
            <a:extLst>
              <a:ext uri="{FF2B5EF4-FFF2-40B4-BE49-F238E27FC236}">
                <a16:creationId xmlns:a16="http://schemas.microsoft.com/office/drawing/2014/main" id="{F4375F0B-301C-4690-8E9E-AC18F29A1F51}"/>
              </a:ext>
            </a:extLst>
          </p:cNvPr>
          <p:cNvSpPr>
            <a:spLocks noGrp="1"/>
          </p:cNvSpPr>
          <p:nvPr>
            <p:ph type="pic" sz="quarter" idx="10"/>
          </p:nvPr>
        </p:nvSpPr>
        <p:spPr>
          <a:xfrm>
            <a:off x="6195793" y="1322362"/>
            <a:ext cx="5662079" cy="5092506"/>
          </a:xfrm>
          <a:ln w="12700">
            <a:solidFill>
              <a:schemeClr val="accent4"/>
            </a:solidFill>
          </a:ln>
        </p:spPr>
        <p:txBody>
          <a:bodyPr/>
          <a:lstStyle/>
          <a:p>
            <a:r>
              <a:rPr lang="en-US" dirty="0"/>
              <a:t>Click icon to add picture</a:t>
            </a:r>
          </a:p>
        </p:txBody>
      </p:sp>
    </p:spTree>
    <p:extLst>
      <p:ext uri="{BB962C8B-B14F-4D97-AF65-F5344CB8AC3E}">
        <p14:creationId xmlns:p14="http://schemas.microsoft.com/office/powerpoint/2010/main" val="242705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subTnLst>
                                    <p:animClr clrSpc="rgb" dir="cw">
                                      <p:cBhvr override="childStyle">
                                        <p:cTn dur="1" fill="hold" display="0" masterRel="nextClick" afterEffect="1"/>
                                        <p:tgtEl>
                                          <p:spTgt spid="8">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subTnLst>
                                    <p:animClr clrSpc="rgb" dir="cw">
                                      <p:cBhvr override="childStyle">
                                        <p:cTn dur="1" fill="hold" display="0" masterRel="nextClick" afterEffect="1"/>
                                        <p:tgtEl>
                                          <p:spTgt spid="8">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subTnLst>
                                    <p:animClr clrSpc="rgb" dir="cw">
                                      <p:cBhvr override="childStyle">
                                        <p:cTn dur="1" fill="hold" display="0" masterRel="nextClick" afterEffect="1"/>
                                        <p:tgtEl>
                                          <p:spTgt spid="8">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subTnLst>
                                    <p:animClr clrSpc="rgb" dir="cw">
                                      <p:cBhvr override="childStyle">
                                        <p:cTn dur="1" fill="hold" display="0" masterRel="nextClick" afterEffect="1"/>
                                        <p:tgtEl>
                                          <p:spTgt spid="8">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tmplLst>
          <p:tmpl lvl="1">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subTnLst>
                    <p:animClr clrSpc="rgb" dir="cw">
                      <p:cBhvr override="childStyle">
                        <p:cTn dur="1" fill="hold" display="0" masterRel="nextClick" afterEffect="1"/>
                        <p:tgtEl>
                          <p:spTgt spid="8"/>
                        </p:tgtEl>
                        <p:attrNameLst>
                          <p:attrName>ppt_c</p:attrName>
                        </p:attrNameLst>
                      </p:cBhvr>
                      <p:to>
                        <a:srgbClr val="777777"/>
                      </p:to>
                    </p:animClr>
                  </p:sub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riter Text Slide - World">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09600" y="274643"/>
            <a:ext cx="7404101" cy="674687"/>
          </a:xfr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617167" y="6270773"/>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a:extLst>
              <a:ext uri="{FF2B5EF4-FFF2-40B4-BE49-F238E27FC236}">
                <a16:creationId xmlns:a16="http://schemas.microsoft.com/office/drawing/2014/main" id="{AF5A81C4-4F7F-4242-A5A7-8410A482396A}"/>
              </a:ext>
            </a:extLst>
          </p:cNvPr>
          <p:cNvSpPr>
            <a:spLocks noGrp="1"/>
          </p:cNvSpPr>
          <p:nvPr>
            <p:ph idx="10"/>
          </p:nvPr>
        </p:nvSpPr>
        <p:spPr>
          <a:xfrm>
            <a:off x="609600" y="1069239"/>
            <a:ext cx="7404101" cy="5699685"/>
          </a:xfrm>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SzPct val="100000"/>
              <a:buFont typeface="Wingdings" panose="05000000000000000000" pitchFamily="2" charset="2"/>
              <a:buChar char=" "/>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lnSpc>
                <a:spcPct val="100000"/>
              </a:lnSpc>
              <a:buSzPct val="100000"/>
              <a:buFont typeface="Wingdings" panose="05000000000000000000" pitchFamily="2" charset="2"/>
              <a:buChar char=" "/>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929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riter Text Slide - Black">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89B0A07-6AB4-4D44-A413-9FE3BABEA3FD}"/>
              </a:ext>
            </a:extLst>
          </p:cNvPr>
          <p:cNvSpPr>
            <a:spLocks noGrp="1"/>
          </p:cNvSpPr>
          <p:nvPr>
            <p:ph idx="1"/>
          </p:nvPr>
        </p:nvSpPr>
        <p:spPr>
          <a:xfrm>
            <a:off x="1038726" y="1322362"/>
            <a:ext cx="10115104" cy="4999021"/>
          </a:xfrm>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SzPct val="100000"/>
              <a:buFont typeface="Wingdings" panose="05000000000000000000" pitchFamily="2" charset="2"/>
              <a:buChar char=" "/>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lnSpc>
                <a:spcPct val="100000"/>
              </a:lnSpc>
              <a:buSzPct val="100000"/>
              <a:buFont typeface="Wingdings" panose="05000000000000000000" pitchFamily="2" charset="2"/>
              <a:buChar char=" "/>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97944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riter Text and UI Slide">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
        <p:nvSpPr>
          <p:cNvPr id="4" name="Picture Placeholder 3">
            <a:extLst>
              <a:ext uri="{FF2B5EF4-FFF2-40B4-BE49-F238E27FC236}">
                <a16:creationId xmlns:a16="http://schemas.microsoft.com/office/drawing/2014/main" id="{F2AB98BA-99BD-47CC-943D-98D973F8B431}"/>
              </a:ext>
            </a:extLst>
          </p:cNvPr>
          <p:cNvSpPr>
            <a:spLocks noGrp="1" noChangeAspect="1"/>
          </p:cNvSpPr>
          <p:nvPr>
            <p:ph type="pic" sz="quarter" idx="10"/>
          </p:nvPr>
        </p:nvSpPr>
        <p:spPr>
          <a:xfrm>
            <a:off x="3933011" y="1443814"/>
            <a:ext cx="8126893" cy="4571377"/>
          </a:xfrm>
          <a:ln w="12700">
            <a:solidFill>
              <a:schemeClr val="accent4"/>
            </a:solidFill>
          </a:ln>
        </p:spPr>
        <p:txBody>
          <a:bodyPr/>
          <a:lstStyle/>
          <a:p>
            <a:r>
              <a:rPr lang="en-US"/>
              <a:t>Click icon to add picture</a:t>
            </a:r>
            <a:endParaRPr lang="en-US" dirty="0"/>
          </a:p>
        </p:txBody>
      </p:sp>
      <p:sp>
        <p:nvSpPr>
          <p:cNvPr id="13" name="Content Placeholder 2">
            <a:extLst>
              <a:ext uri="{FF2B5EF4-FFF2-40B4-BE49-F238E27FC236}">
                <a16:creationId xmlns:a16="http://schemas.microsoft.com/office/drawing/2014/main" id="{2D43CF23-A405-4C51-9788-41E146DAEAC5}"/>
              </a:ext>
            </a:extLst>
          </p:cNvPr>
          <p:cNvSpPr>
            <a:spLocks noGrp="1"/>
          </p:cNvSpPr>
          <p:nvPr>
            <p:ph idx="11"/>
          </p:nvPr>
        </p:nvSpPr>
        <p:spPr>
          <a:xfrm>
            <a:off x="132096" y="1133641"/>
            <a:ext cx="3725009" cy="5191724"/>
          </a:xfrm>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0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6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SzPct val="100000"/>
              <a:buFont typeface="Wingdings" panose="05000000000000000000" pitchFamily="2" charset="2"/>
              <a:buChar char=" "/>
              <a:defRPr sz="1400">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1640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riter Two Boxes Slide">
    <p:bg>
      <p:bgPr>
        <a:solidFill>
          <a:schemeClr val="bg1"/>
        </a:solidFill>
        <a:effectLst/>
      </p:bgPr>
    </p:bg>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7ED36ECD-5AF2-471E-BE40-E75FEC8F8391}"/>
              </a:ext>
            </a:extLst>
          </p:cNvPr>
          <p:cNvSpPr>
            <a:spLocks noGrp="1"/>
          </p:cNvSpPr>
          <p:nvPr>
            <p:ph idx="11"/>
          </p:nvPr>
        </p:nvSpPr>
        <p:spPr>
          <a:xfrm>
            <a:off x="1038726" y="1322362"/>
            <a:ext cx="4958037" cy="4999021"/>
          </a:xfrm>
        </p:spPr>
        <p:txBody>
          <a:bodyPr wrap="square" anchor="t">
            <a:noAutofit/>
          </a:bodyPr>
          <a:lstStyle>
            <a:lvl1pPr marL="342900" indent="-342900">
              <a:lnSpc>
                <a:spcPct val="100000"/>
              </a:lnSpc>
              <a:spcAft>
                <a:spcPts val="1400"/>
              </a:spcAft>
              <a:buSzPct val="100000"/>
              <a:buFont typeface="Arial" panose="020B0604020202020204" pitchFamily="34" charset="0"/>
              <a:buChar char="•"/>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00000"/>
              </a:lnSpc>
              <a:spcAft>
                <a:spcPts val="1400"/>
              </a:spcAft>
              <a:buClr>
                <a:schemeClr val="tx1"/>
              </a:buClr>
              <a:buSzPct val="100000"/>
              <a:buFont typeface="Wingdings" panose="05000000000000000000" pitchFamily="2" charset="2"/>
              <a:buChar char=" "/>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00000"/>
              </a:lnSpc>
              <a:spcAft>
                <a:spcPts val="1400"/>
              </a:spcAft>
              <a:buClr>
                <a:schemeClr val="tx1"/>
              </a:buClr>
              <a:buSzPct val="100000"/>
              <a:buFont typeface="Wingdings" panose="05000000000000000000" pitchFamily="2" charset="2"/>
              <a:buChar char=" "/>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00000"/>
              </a:lnSpc>
              <a:buClr>
                <a:schemeClr val="tx1"/>
              </a:buClr>
              <a:buSzPct val="100000"/>
              <a:buFont typeface="Wingdings" panose="05000000000000000000" pitchFamily="2" charset="2"/>
              <a:buChar char=" "/>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lnSpc>
                <a:spcPct val="100000"/>
              </a:lnSpc>
              <a:buSzPct val="100000"/>
              <a:buFont typeface="Wingdings" panose="05000000000000000000" pitchFamily="2" charset="2"/>
              <a:buChar char=" "/>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2" name="Picture 11" descr="A close up of a logo&#10;&#10;Description automatically generated">
            <a:extLst>
              <a:ext uri="{FF2B5EF4-FFF2-40B4-BE49-F238E27FC236}">
                <a16:creationId xmlns:a16="http://schemas.microsoft.com/office/drawing/2014/main" id="{48C83EA6-4EF4-498A-AB94-00521F43B9AF}"/>
              </a:ext>
            </a:extLst>
          </p:cNvPr>
          <p:cNvPicPr>
            <a:picLocks noChangeAspect="1"/>
          </p:cNvPicPr>
          <p:nvPr userDrawn="1"/>
        </p:nvPicPr>
        <p:blipFill>
          <a:blip r:embed="rId2"/>
          <a:stretch>
            <a:fillRect/>
          </a:stretch>
        </p:blipFill>
        <p:spPr>
          <a:xfrm>
            <a:off x="33979" y="6363588"/>
            <a:ext cx="1278609" cy="457200"/>
          </a:xfrm>
          <a:prstGeom prst="rect">
            <a:avLst/>
          </a:prstGeom>
        </p:spPr>
      </p:pic>
      <p:sp>
        <p:nvSpPr>
          <p:cNvPr id="4" name="Content Placeholder 3">
            <a:extLst>
              <a:ext uri="{FF2B5EF4-FFF2-40B4-BE49-F238E27FC236}">
                <a16:creationId xmlns:a16="http://schemas.microsoft.com/office/drawing/2014/main" id="{BA1948DE-E44D-4502-8491-EA1AB7E0A972}"/>
              </a:ext>
            </a:extLst>
          </p:cNvPr>
          <p:cNvSpPr>
            <a:spLocks noGrp="1"/>
          </p:cNvSpPr>
          <p:nvPr>
            <p:ph sz="quarter" idx="12"/>
          </p:nvPr>
        </p:nvSpPr>
        <p:spPr>
          <a:xfrm>
            <a:off x="6192837" y="1322362"/>
            <a:ext cx="4958037" cy="4999021"/>
          </a:xfrm>
        </p:spPr>
        <p:txBody>
          <a:bodyPr anchor="t"/>
          <a:lstStyle>
            <a:lvl1pPr>
              <a:lnSpc>
                <a:spcPct val="100000"/>
              </a:lnSpc>
              <a:buSzPct val="100000"/>
              <a:defRPr/>
            </a:lvl1pPr>
            <a:lvl2pPr marL="742950" indent="-285750">
              <a:lnSpc>
                <a:spcPct val="100000"/>
              </a:lnSpc>
              <a:buSzPct val="100000"/>
              <a:buFont typeface="Wingdings" panose="05000000000000000000" pitchFamily="2" charset="2"/>
              <a:buChar char=" "/>
              <a:defRPr/>
            </a:lvl2pPr>
            <a:lvl3pPr marL="1200150" indent="-285750">
              <a:lnSpc>
                <a:spcPct val="100000"/>
              </a:lnSpc>
              <a:buSzPct val="100000"/>
              <a:buFont typeface="Wingdings" panose="05000000000000000000" pitchFamily="2" charset="2"/>
              <a:buChar char=" "/>
              <a:defRPr/>
            </a:lvl3pPr>
            <a:lvl4pPr marL="1543050" indent="-171450">
              <a:lnSpc>
                <a:spcPct val="100000"/>
              </a:lnSpc>
              <a:buSzPct val="100000"/>
              <a:buFont typeface="Wingdings" panose="05000000000000000000" pitchFamily="2" charset="2"/>
              <a:buChar char=" "/>
              <a:defRPr/>
            </a:lvl4pPr>
            <a:lvl5pPr marL="2000250" indent="-171450">
              <a:lnSpc>
                <a:spcPct val="100000"/>
              </a:lnSpc>
              <a:buSzPct val="100000"/>
              <a:buFont typeface="Wingdings" panose="05000000000000000000" pitchFamily="2" charset="2"/>
              <a:buChar char="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3750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riter Blank Slide">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EA4FEEF-E4DB-4EA8-9E21-102F79DEC6CE}"/>
              </a:ext>
            </a:extLst>
          </p:cNvPr>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BC827763-CCD3-44AC-93BF-2F0EB0C1E3F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8" descr="A close up of a logo&#10;&#10;Description automatically generated">
            <a:extLst>
              <a:ext uri="{FF2B5EF4-FFF2-40B4-BE49-F238E27FC236}">
                <a16:creationId xmlns:a16="http://schemas.microsoft.com/office/drawing/2014/main" id="{3CEEB648-B4F1-476E-9AB4-2E86BEE2E3B2}"/>
              </a:ext>
            </a:extLst>
          </p:cNvPr>
          <p:cNvPicPr>
            <a:picLocks noChangeAspect="1"/>
          </p:cNvPicPr>
          <p:nvPr userDrawn="1"/>
        </p:nvPicPr>
        <p:blipFill>
          <a:blip r:embed="rId2"/>
          <a:stretch>
            <a:fillRect/>
          </a:stretch>
        </p:blipFill>
        <p:spPr>
          <a:xfrm>
            <a:off x="33979" y="6363588"/>
            <a:ext cx="1278609" cy="457200"/>
          </a:xfrm>
          <a:prstGeom prst="rect">
            <a:avLst/>
          </a:prstGeom>
        </p:spPr>
      </p:pic>
    </p:spTree>
    <p:extLst>
      <p:ext uri="{BB962C8B-B14F-4D97-AF65-F5344CB8AC3E}">
        <p14:creationId xmlns:p14="http://schemas.microsoft.com/office/powerpoint/2010/main" val="27221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iner Intro/Exi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6283" y="478973"/>
            <a:ext cx="7959435" cy="457200"/>
          </a:xfrm>
        </p:spPr>
        <p:txBody>
          <a:bodyPr wrap="none" anchor="t">
            <a:noAutofit/>
          </a:bodyPr>
          <a:lstStyle>
            <a:lvl1pPr algn="ctr">
              <a:defRPr sz="2400" b="1" i="0" cap="none" spc="100" baseline="0">
                <a:solidFill>
                  <a:srgbClr val="C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A2EE8981-7D76-B243-A553-B607932D81C1}"/>
              </a:ext>
            </a:extLst>
          </p:cNvPr>
          <p:cNvCxnSpPr>
            <a:cxnSpLocks/>
          </p:cNvCxnSpPr>
          <p:nvPr userDrawn="1"/>
        </p:nvCxnSpPr>
        <p:spPr>
          <a:xfrm flipH="1">
            <a:off x="4709650" y="1052052"/>
            <a:ext cx="2772701"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D85884E6-6BAA-784C-BB0C-22B2056F3B3A}"/>
              </a:ext>
            </a:extLst>
          </p:cNvPr>
          <p:cNvSpPr>
            <a:spLocks noGrp="1"/>
          </p:cNvSpPr>
          <p:nvPr>
            <p:ph idx="1"/>
          </p:nvPr>
        </p:nvSpPr>
        <p:spPr>
          <a:xfrm>
            <a:off x="1038726" y="1604433"/>
            <a:ext cx="10114548" cy="4459477"/>
          </a:xfrm>
        </p:spPr>
        <p:txBody>
          <a:bodyPr wrap="square" anchor="t">
            <a:noAutofit/>
          </a:bodyPr>
          <a:lstStyle>
            <a:lvl1pPr marL="342900" indent="-342900">
              <a:lnSpc>
                <a:spcPct val="150000"/>
              </a:lnSpc>
              <a:spcAft>
                <a:spcPts val="1400"/>
              </a:spcAft>
              <a:buSzPct val="100000"/>
              <a:buFont typeface="Wingdings" panose="05000000000000000000" pitchFamily="2" charset="2"/>
              <a:buChar char="v"/>
              <a:defRPr sz="2200">
                <a:latin typeface="Open Sans" panose="020B0606030504020204" pitchFamily="34" charset="0"/>
                <a:ea typeface="Open Sans" panose="020B0606030504020204" pitchFamily="34" charset="0"/>
                <a:cs typeface="Open Sans" panose="020B0606030504020204" pitchFamily="34" charset="0"/>
              </a:defRPr>
            </a:lvl1pPr>
            <a:lvl2pPr marL="628650" indent="-285750">
              <a:lnSpc>
                <a:spcPct val="150000"/>
              </a:lnSpc>
              <a:spcAft>
                <a:spcPts val="1400"/>
              </a:spcAft>
              <a:buClr>
                <a:schemeClr val="tx1"/>
              </a:buClr>
              <a:buSzPct val="80000"/>
              <a:buFont typeface="Wingdings" panose="05000000000000000000" pitchFamily="2" charset="2"/>
              <a:buChar char="Ø"/>
              <a:tabLst/>
              <a:defRPr sz="2000">
                <a:latin typeface="Open Sans" panose="020B0606030504020204" pitchFamily="34" charset="0"/>
                <a:ea typeface="Open Sans" panose="020B0606030504020204" pitchFamily="34" charset="0"/>
                <a:cs typeface="Open Sans" panose="020B0606030504020204" pitchFamily="34" charset="0"/>
              </a:defRPr>
            </a:lvl2pPr>
            <a:lvl3pPr marL="925513" indent="-238125">
              <a:lnSpc>
                <a:spcPct val="150000"/>
              </a:lnSpc>
              <a:spcAft>
                <a:spcPts val="1400"/>
              </a:spcAft>
              <a:buClr>
                <a:schemeClr val="tx1"/>
              </a:buClr>
              <a:buSzPct val="80000"/>
              <a:buFont typeface="Wingdings" panose="05000000000000000000" pitchFamily="2" charset="2"/>
              <a:buChar char="Ø"/>
              <a:tabLst/>
              <a:defRPr sz="1800">
                <a:latin typeface="Open Sans" panose="020B0606030504020204" pitchFamily="34" charset="0"/>
                <a:ea typeface="Open Sans" panose="020B0606030504020204" pitchFamily="34" charset="0"/>
                <a:cs typeface="Open Sans" panose="020B0606030504020204" pitchFamily="34" charset="0"/>
              </a:defRPr>
            </a:lvl3pPr>
            <a:lvl4pPr marL="1543050" indent="-171450">
              <a:lnSpc>
                <a:spcPct val="150000"/>
              </a:lnSpc>
              <a:buClr>
                <a:schemeClr val="tx1"/>
              </a:buClr>
              <a:buSzPct val="80000"/>
              <a:buFont typeface="Wingdings" panose="05000000000000000000" pitchFamily="2" charset="2"/>
              <a:buChar char="Ø"/>
              <a:defRPr sz="1600">
                <a:latin typeface="Open Sans" panose="020B0606030504020204" pitchFamily="34" charset="0"/>
                <a:ea typeface="Open Sans" panose="020B0606030504020204" pitchFamily="34" charset="0"/>
                <a:cs typeface="Open Sans" panose="020B0606030504020204" pitchFamily="34" charset="0"/>
              </a:defRPr>
            </a:lvl4pPr>
            <a:lvl5pPr marL="2000250" indent="-171450">
              <a:buSzPct val="80000"/>
              <a:buFont typeface="Wingdings" panose="05000000000000000000" pitchFamily="2" charset="2"/>
              <a:buChar char="Ø"/>
              <a:defRPr baseline="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A close up of a logo&#10;&#10;Description automatically generated">
            <a:extLst>
              <a:ext uri="{FF2B5EF4-FFF2-40B4-BE49-F238E27FC236}">
                <a16:creationId xmlns:a16="http://schemas.microsoft.com/office/drawing/2014/main" id="{3DBACB39-763C-4F77-918A-D71385FD465A}"/>
              </a:ext>
            </a:extLst>
          </p:cNvPr>
          <p:cNvPicPr>
            <a:picLocks noChangeAspect="1"/>
          </p:cNvPicPr>
          <p:nvPr userDrawn="1"/>
        </p:nvPicPr>
        <p:blipFill>
          <a:blip r:embed="rId3"/>
          <a:stretch>
            <a:fillRect/>
          </a:stretch>
        </p:blipFill>
        <p:spPr>
          <a:xfrm>
            <a:off x="33979" y="6363588"/>
            <a:ext cx="1278609" cy="457200"/>
          </a:xfrm>
          <a:prstGeom prst="rect">
            <a:avLst/>
          </a:prstGeom>
        </p:spPr>
      </p:pic>
    </p:spTree>
    <p:extLst>
      <p:ext uri="{BB962C8B-B14F-4D97-AF65-F5344CB8AC3E}">
        <p14:creationId xmlns:p14="http://schemas.microsoft.com/office/powerpoint/2010/main" val="322744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subTnLst>
                                    <p:animClr clrSpc="rgb" dir="cw">
                                      <p:cBhvr override="childStyle">
                                        <p:cTn dur="1" fill="hold" display="0" masterRel="nextClick" afterEffect="1"/>
                                        <p:tgtEl>
                                          <p:spTgt spid="10">
                                            <p:txEl>
                                              <p:pRg st="0" end="0"/>
                                            </p:txEl>
                                          </p:spTgt>
                                        </p:tgtEl>
                                        <p:attrNameLst>
                                          <p:attrName>ppt_c</p:attrName>
                                        </p:attrNameLst>
                                      </p:cBhvr>
                                      <p:to>
                                        <a:srgbClr val="777777"/>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subTnLst>
                                    <p:animClr clrSpc="rgb" dir="cw">
                                      <p:cBhvr override="childStyle">
                                        <p:cTn dur="1" fill="hold" display="0" masterRel="nextClick" afterEffect="1"/>
                                        <p:tgtEl>
                                          <p:spTgt spid="10">
                                            <p:txEl>
                                              <p:pRg st="1" end="1"/>
                                            </p:txEl>
                                          </p:spTgt>
                                        </p:tgtEl>
                                        <p:attrNameLst>
                                          <p:attrName>ppt_c</p:attrName>
                                        </p:attrNameLst>
                                      </p:cBhvr>
                                      <p:to>
                                        <a:srgbClr val="777777"/>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subTnLst>
                                    <p:animClr clrSpc="rgb" dir="cw">
                                      <p:cBhvr override="childStyle">
                                        <p:cTn dur="1" fill="hold" display="0" masterRel="nextClick" afterEffect="1"/>
                                        <p:tgtEl>
                                          <p:spTgt spid="10">
                                            <p:txEl>
                                              <p:pRg st="2" end="2"/>
                                            </p:txEl>
                                          </p:spTgt>
                                        </p:tgtEl>
                                        <p:attrNameLst>
                                          <p:attrName>ppt_c</p:attrName>
                                        </p:attrNameLst>
                                      </p:cBhvr>
                                      <p:to>
                                        <a:srgbClr val="777777"/>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subTnLst>
                                    <p:animClr clrSpc="rgb" dir="cw">
                                      <p:cBhvr override="childStyle">
                                        <p:cTn dur="1" fill="hold" display="0" masterRel="nextClick" afterEffect="1"/>
                                        <p:tgtEl>
                                          <p:spTgt spid="10">
                                            <p:txEl>
                                              <p:pRg st="3" end="3"/>
                                            </p:txEl>
                                          </p:spTgt>
                                        </p:tgtEl>
                                        <p:attrNameLst>
                                          <p:attrName>ppt_c</p:attrName>
                                        </p:attrNameLst>
                                      </p:cBhvr>
                                      <p:to>
                                        <a:srgbClr val="777777"/>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subTnLst>
                                    <p:animClr clrSpc="rgb" dir="cw">
                                      <p:cBhvr override="childStyle">
                                        <p:cTn dur="1" fill="hold" display="0" masterRel="nextClick" afterEffect="1"/>
                                        <p:tgtEl>
                                          <p:spTgt spid="10">
                                            <p:txEl>
                                              <p:pRg st="4" end="4"/>
                                            </p:txEl>
                                          </p:spTgt>
                                        </p:tgtEl>
                                        <p:attrNameLst>
                                          <p:attrName>ppt_c</p:attrName>
                                        </p:attrNameLst>
                                      </p:cBhvr>
                                      <p:to>
                                        <a:srgbClr val="777777"/>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tmplLst>
          <p:tmpl lvl="1">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2">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3">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4">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 lvl="5">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subTnLst>
                    <p:animClr clrSpc="rgb" dir="cw">
                      <p:cBhvr override="childStyle">
                        <p:cTn dur="1" fill="hold" display="0" masterRel="nextClick" afterEffect="1"/>
                        <p:tgtEl>
                          <p:spTgt spid="10"/>
                        </p:tgtEl>
                        <p:attrNameLst>
                          <p:attrName>ppt_c</p:attrName>
                        </p:attrNameLst>
                      </p:cBhvr>
                      <p:to>
                        <a:srgbClr val="777777"/>
                      </p:to>
                    </p:animClr>
                  </p:sub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iner Lab Slide">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screen">
            <a:extLst>
              <a:ext uri="{28A0092B-C50C-407E-A947-70E740481C1C}">
                <a14:useLocalDpi xmlns:a14="http://schemas.microsoft.com/office/drawing/2010/main"/>
              </a:ext>
            </a:extLst>
          </a:blip>
          <a:srcRect t="-1492"/>
          <a:stretch>
            <a:fillRect/>
          </a:stretch>
        </p:blipFill>
        <p:spPr bwMode="auto">
          <a:xfrm>
            <a:off x="8407400" y="-89076"/>
            <a:ext cx="3784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609600" y="274643"/>
            <a:ext cx="7404101" cy="674687"/>
          </a:xfrm>
        </p:spPr>
        <p:txBody>
          <a:bodyPr/>
          <a:lstStyle>
            <a:lvl1pPr>
              <a:defRPr sz="360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US" dirty="0"/>
          </a:p>
        </p:txBody>
      </p:sp>
      <p:sp>
        <p:nvSpPr>
          <p:cNvPr id="11" name="Content Placeholder 2"/>
          <p:cNvSpPr>
            <a:spLocks noGrp="1"/>
          </p:cNvSpPr>
          <p:nvPr>
            <p:ph idx="1"/>
          </p:nvPr>
        </p:nvSpPr>
        <p:spPr>
          <a:xfrm>
            <a:off x="609600" y="1070919"/>
            <a:ext cx="7404101" cy="5698005"/>
          </a:xfrm>
        </p:spPr>
        <p:txBody>
          <a:bodyPr anchor="t" anchorCtr="0">
            <a:normAutofit/>
          </a:bodyPr>
          <a:lstStyle>
            <a:lvl1pPr marL="457200" indent="-457200">
              <a:buFont typeface="+mj-lt"/>
              <a:buAutoNum type="arabicPeriod"/>
              <a:defRPr sz="2200"/>
            </a:lvl1pPr>
            <a:lvl2pPr marL="914400" indent="-457200">
              <a:lnSpc>
                <a:spcPct val="100000"/>
              </a:lnSpc>
              <a:buFont typeface="Wingdings" panose="05000000000000000000" pitchFamily="2" charset="2"/>
              <a:buChar char=" "/>
              <a:defRPr sz="2000"/>
            </a:lvl2pPr>
            <a:lvl3pPr marL="1257300" indent="-342900">
              <a:lnSpc>
                <a:spcPct val="100000"/>
              </a:lnSpc>
              <a:buFont typeface="Wingdings" panose="05000000000000000000" pitchFamily="2" charset="2"/>
              <a:buChar char=" "/>
              <a:defRPr/>
            </a:lvl3pPr>
            <a:lvl4pPr marL="1600200" indent="-228600">
              <a:lnSpc>
                <a:spcPct val="100000"/>
              </a:lnSpc>
              <a:buFont typeface="Wingdings" panose="05000000000000000000" pitchFamily="2" charset="2"/>
              <a:buChar char=" "/>
              <a:defRPr/>
            </a:lvl4pPr>
            <a:lvl5pPr marL="2057400" indent="-228600">
              <a:lnSpc>
                <a:spcPct val="100000"/>
              </a:lnSpc>
              <a:buFont typeface="Wingdings" panose="05000000000000000000" pitchFamily="2" charset="2"/>
              <a:buChar char=" "/>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0">
            <a:extLst>
              <a:ext uri="{FF2B5EF4-FFF2-40B4-BE49-F238E27FC236}">
                <a16:creationId xmlns:a16="http://schemas.microsoft.com/office/drawing/2014/main" id="{C999AEE9-E922-48A7-82CA-FF63F207A73E}"/>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10617167" y="6270773"/>
            <a:ext cx="1670166" cy="499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88FB273A-30DA-4063-AF64-0384BA1B9CD9}"/>
              </a:ext>
            </a:extLst>
          </p:cNvPr>
          <p:cNvSpPr>
            <a:spLocks noGrp="1"/>
          </p:cNvSpPr>
          <p:nvPr>
            <p:ph type="body" sz="quarter" idx="10" hasCustomPrompt="1"/>
          </p:nvPr>
        </p:nvSpPr>
        <p:spPr>
          <a:xfrm>
            <a:off x="8407400" y="1070919"/>
            <a:ext cx="3784600" cy="646331"/>
          </a:xfrm>
          <a:solidFill>
            <a:srgbClr val="000000">
              <a:alpha val="69804"/>
            </a:srgbClr>
          </a:solidFill>
        </p:spPr>
        <p:txBody>
          <a:bodyPr wrap="square" anchor="t" anchorCtr="0">
            <a:spAutoFit/>
          </a:bodyPr>
          <a:lstStyle>
            <a:lvl1pPr marL="0" indent="0">
              <a:lnSpc>
                <a:spcPct val="100000"/>
              </a:lnSpc>
              <a:buNone/>
              <a:defRPr sz="1800"/>
            </a:lvl1pPr>
          </a:lstStyle>
          <a:p>
            <a:pPr lvl="0"/>
            <a:r>
              <a:rPr lang="en-US" dirty="0"/>
              <a:t>Optional side text for lab information</a:t>
            </a:r>
          </a:p>
        </p:txBody>
      </p:sp>
    </p:spTree>
    <p:extLst>
      <p:ext uri="{BB962C8B-B14F-4D97-AF65-F5344CB8AC3E}">
        <p14:creationId xmlns:p14="http://schemas.microsoft.com/office/powerpoint/2010/main" val="1435316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714" r:id="rId2"/>
    <p:sldLayoutId id="2147483715" r:id="rId3"/>
    <p:sldLayoutId id="2147483716" r:id="rId4"/>
    <p:sldLayoutId id="2147483718" r:id="rId5"/>
    <p:sldLayoutId id="2147483710" r:id="rId6"/>
    <p:sldLayoutId id="2147483709" r:id="rId7"/>
    <p:sldLayoutId id="2147483675" r:id="rId8"/>
    <p:sldLayoutId id="2147483708" r:id="rId9"/>
    <p:sldLayoutId id="2147483672" r:id="rId10"/>
    <p:sldLayoutId id="2147483688" r:id="rId11"/>
    <p:sldLayoutId id="2147483719" r:id="rId12"/>
    <p:sldLayoutId id="2147483713" r:id="rId13"/>
    <p:sldLayoutId id="2147483678" r:id="rId14"/>
    <p:sldLayoutId id="2147483679" r:id="rId15"/>
    <p:sldLayoutId id="2147483687" r:id="rId16"/>
    <p:sldLayoutId id="2147483680" r:id="rId17"/>
    <p:sldLayoutId id="2147483711" r:id="rId18"/>
    <p:sldLayoutId id="2147483717" r:id="rId19"/>
    <p:sldLayoutId id="2147483720"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lnSpc>
          <a:spcPct val="150000"/>
        </a:lnSpc>
        <a:spcBef>
          <a:spcPts val="0"/>
        </a:spcBef>
        <a:spcAft>
          <a:spcPts val="1000"/>
        </a:spcAft>
        <a:buClr>
          <a:schemeClr val="tx1"/>
        </a:buClr>
        <a:buSzPct val="100000"/>
        <a:buFont typeface="Arial" panose="020B0604020202020204" pitchFamily="34" charset="0"/>
        <a:buChar char="•"/>
        <a:defRPr sz="22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20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2pPr>
      <a:lvl3pPr marL="1200150" indent="-2857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18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3pPr>
      <a:lvl4pPr marL="1543050" indent="-1714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16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4pPr>
      <a:lvl5pPr marL="2000250" indent="-171450" algn="l" defTabSz="457200" rtl="0" eaLnBrk="1" latinLnBrk="0" hangingPunct="1">
        <a:lnSpc>
          <a:spcPct val="150000"/>
        </a:lnSpc>
        <a:spcBef>
          <a:spcPts val="0"/>
        </a:spcBef>
        <a:spcAft>
          <a:spcPts val="1000"/>
        </a:spcAft>
        <a:buClr>
          <a:schemeClr val="tx1"/>
        </a:buClr>
        <a:buSzPct val="100000"/>
        <a:buFont typeface="Wingdings" panose="05000000000000000000" pitchFamily="2" charset="2"/>
        <a:buChar char=" "/>
        <a:defRPr sz="14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14.xml"/><Relationship Id="rId7" Type="http://schemas.openxmlformats.org/officeDocument/2006/relationships/slide" Target="slide24.xml"/><Relationship Id="rId2" Type="http://schemas.openxmlformats.org/officeDocument/2006/relationships/slide" Target="slide5.xml"/><Relationship Id="rId1" Type="http://schemas.openxmlformats.org/officeDocument/2006/relationships/slideLayout" Target="../slideLayouts/slideLayout3.xml"/><Relationship Id="rId6" Type="http://schemas.openxmlformats.org/officeDocument/2006/relationships/slide" Target="slide20.xml"/><Relationship Id="rId11" Type="http://schemas.openxmlformats.org/officeDocument/2006/relationships/slide" Target="slide45.xml"/><Relationship Id="rId5" Type="http://schemas.openxmlformats.org/officeDocument/2006/relationships/slide" Target="slide18.xml"/><Relationship Id="rId10" Type="http://schemas.openxmlformats.org/officeDocument/2006/relationships/slide" Target="slide40.xml"/><Relationship Id="rId4" Type="http://schemas.openxmlformats.org/officeDocument/2006/relationships/slide" Target="slide16.xml"/><Relationship Id="rId9" Type="http://schemas.openxmlformats.org/officeDocument/2006/relationships/slide" Target="slide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datatracker.ietf.org/doc/html/rfc4555"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slide" Target="slide48.xml"/><Relationship Id="rId1" Type="http://schemas.openxmlformats.org/officeDocument/2006/relationships/slideLayout" Target="../slideLayouts/slideLayout3.xml"/><Relationship Id="rId6" Type="http://schemas.openxmlformats.org/officeDocument/2006/relationships/slide" Target="slide62.xml"/><Relationship Id="rId5" Type="http://schemas.openxmlformats.org/officeDocument/2006/relationships/slide" Target="slide59.xml"/><Relationship Id="rId4" Type="http://schemas.openxmlformats.org/officeDocument/2006/relationships/slide" Target="slide5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techsearch.watchguard.com/KB?type=Article&amp;SFDCID=kA10H000000bpK3SAI&amp;lang=en_US" TargetMode="Externa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hyperlink" Target="https://www.watchguard.com/help/video-tutorials/Secure_Firebox_Mgmt_Access/Securing_Firebox_Mgmt_Access.mp4" TargetMode="External"/><Relationship Id="rId2" Type="http://schemas.openxmlformats.org/officeDocument/2006/relationships/hyperlink" Target="https://techsearch.watchguard.com/KB?type=Article&amp;SFDCID=kA10H000000XeAtSAK&amp;lang=en_US" TargetMode="Externa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1A4B5-666B-4BFF-AD33-8D273933ACA2}"/>
              </a:ext>
            </a:extLst>
          </p:cNvPr>
          <p:cNvSpPr>
            <a:spLocks noGrp="1"/>
          </p:cNvSpPr>
          <p:nvPr>
            <p:ph type="ctrTitle"/>
          </p:nvPr>
        </p:nvSpPr>
        <p:spPr>
          <a:xfrm>
            <a:off x="5084404" y="2183425"/>
            <a:ext cx="6800051" cy="1569660"/>
          </a:xfrm>
        </p:spPr>
        <p:txBody>
          <a:bodyPr/>
          <a:lstStyle/>
          <a:p>
            <a:r>
              <a:rPr lang="en-US" dirty="0"/>
              <a:t>What’s new in fireware 12.8</a:t>
            </a:r>
          </a:p>
        </p:txBody>
      </p:sp>
    </p:spTree>
    <p:extLst>
      <p:ext uri="{BB962C8B-B14F-4D97-AF65-F5344CB8AC3E}">
        <p14:creationId xmlns:p14="http://schemas.microsoft.com/office/powerpoint/2010/main" val="244415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C073-7577-4FCE-A28F-86B2C031B135}"/>
              </a:ext>
            </a:extLst>
          </p:cNvPr>
          <p:cNvSpPr>
            <a:spLocks noGrp="1"/>
          </p:cNvSpPr>
          <p:nvPr>
            <p:ph type="title"/>
          </p:nvPr>
        </p:nvSpPr>
        <p:spPr/>
        <p:txBody>
          <a:bodyPr/>
          <a:lstStyle/>
          <a:p>
            <a:r>
              <a:rPr lang="en-US" dirty="0"/>
              <a:t>SD-WAN Round Robin</a:t>
            </a:r>
          </a:p>
        </p:txBody>
      </p:sp>
      <p:sp>
        <p:nvSpPr>
          <p:cNvPr id="3" name="Content Placeholder 2">
            <a:extLst>
              <a:ext uri="{FF2B5EF4-FFF2-40B4-BE49-F238E27FC236}">
                <a16:creationId xmlns:a16="http://schemas.microsoft.com/office/drawing/2014/main" id="{2A377199-B42A-4A58-A0EC-ABE56A192E62}"/>
              </a:ext>
            </a:extLst>
          </p:cNvPr>
          <p:cNvSpPr>
            <a:spLocks noGrp="1"/>
          </p:cNvSpPr>
          <p:nvPr>
            <p:ph idx="1"/>
          </p:nvPr>
        </p:nvSpPr>
        <p:spPr/>
        <p:txBody>
          <a:bodyPr/>
          <a:lstStyle/>
          <a:p>
            <a:r>
              <a:rPr lang="en-US" dirty="0"/>
              <a:t>Optionally, you can configure loss rate, latency, and jitter measures that apply to all interfaces in the SD-WAN action</a:t>
            </a:r>
          </a:p>
          <a:p>
            <a:pPr lvl="1"/>
            <a:r>
              <a:rPr lang="en-US" dirty="0"/>
              <a:t>These measures determine whether an interface qualifies to be part of the path selection</a:t>
            </a:r>
          </a:p>
          <a:p>
            <a:pPr lvl="1"/>
            <a:r>
              <a:rPr lang="en-US" dirty="0"/>
              <a:t>To qualify, an interface must have loss rate, latency, and jitter values equal to or less than those you specified</a:t>
            </a:r>
          </a:p>
          <a:p>
            <a:endParaRPr lang="en-US" dirty="0"/>
          </a:p>
        </p:txBody>
      </p:sp>
      <p:pic>
        <p:nvPicPr>
          <p:cNvPr id="5" name="Picture 4" descr="Graphical user interface, application&#10;&#10;Description automatically generated">
            <a:extLst>
              <a:ext uri="{FF2B5EF4-FFF2-40B4-BE49-F238E27FC236}">
                <a16:creationId xmlns:a16="http://schemas.microsoft.com/office/drawing/2014/main" id="{AB4673A1-6E1D-4F2D-8280-1439E604A30C}"/>
              </a:ext>
            </a:extLst>
          </p:cNvPr>
          <p:cNvPicPr>
            <a:picLocks noChangeAspect="1"/>
          </p:cNvPicPr>
          <p:nvPr/>
        </p:nvPicPr>
        <p:blipFill>
          <a:blip r:embed="rId2"/>
          <a:stretch>
            <a:fillRect/>
          </a:stretch>
        </p:blipFill>
        <p:spPr>
          <a:xfrm>
            <a:off x="1775022" y="3670282"/>
            <a:ext cx="6890805" cy="2528812"/>
          </a:xfrm>
          <a:prstGeom prst="rect">
            <a:avLst/>
          </a:prstGeom>
        </p:spPr>
      </p:pic>
    </p:spTree>
    <p:extLst>
      <p:ext uri="{BB962C8B-B14F-4D97-AF65-F5344CB8AC3E}">
        <p14:creationId xmlns:p14="http://schemas.microsoft.com/office/powerpoint/2010/main" val="3319593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C2DDA-FAA0-4821-A64C-3E91DA54955C}"/>
              </a:ext>
            </a:extLst>
          </p:cNvPr>
          <p:cNvSpPr>
            <a:spLocks noGrp="1"/>
          </p:cNvSpPr>
          <p:nvPr>
            <p:ph type="title"/>
          </p:nvPr>
        </p:nvSpPr>
        <p:spPr/>
        <p:txBody>
          <a:bodyPr/>
          <a:lstStyle/>
          <a:p>
            <a:r>
              <a:rPr lang="en-US" dirty="0"/>
              <a:t>SD-WAN Round Robin</a:t>
            </a:r>
          </a:p>
        </p:txBody>
      </p:sp>
      <p:sp>
        <p:nvSpPr>
          <p:cNvPr id="3" name="Content Placeholder 2">
            <a:extLst>
              <a:ext uri="{FF2B5EF4-FFF2-40B4-BE49-F238E27FC236}">
                <a16:creationId xmlns:a16="http://schemas.microsoft.com/office/drawing/2014/main" id="{4A03AD66-FBC4-4C65-8B7F-7F6F3180F256}"/>
              </a:ext>
            </a:extLst>
          </p:cNvPr>
          <p:cNvSpPr>
            <a:spLocks noGrp="1"/>
          </p:cNvSpPr>
          <p:nvPr>
            <p:ph idx="1"/>
          </p:nvPr>
        </p:nvSpPr>
        <p:spPr/>
        <p:txBody>
          <a:bodyPr/>
          <a:lstStyle/>
          <a:p>
            <a:r>
              <a:rPr lang="en-US" dirty="0"/>
              <a:t>Add one or more policies that use the SD-WAN action</a:t>
            </a:r>
          </a:p>
          <a:p>
            <a:pPr lvl="1"/>
            <a:r>
              <a:rPr lang="en-US" dirty="0"/>
              <a:t>Example HTTP and HTTPS policies</a:t>
            </a:r>
          </a:p>
        </p:txBody>
      </p:sp>
      <p:pic>
        <p:nvPicPr>
          <p:cNvPr id="5" name="Picture 4">
            <a:extLst>
              <a:ext uri="{FF2B5EF4-FFF2-40B4-BE49-F238E27FC236}">
                <a16:creationId xmlns:a16="http://schemas.microsoft.com/office/drawing/2014/main" id="{96D3BBFD-1BE3-490A-A1FD-C8ACEBD7DCBF}"/>
              </a:ext>
            </a:extLst>
          </p:cNvPr>
          <p:cNvPicPr>
            <a:picLocks noChangeAspect="1"/>
          </p:cNvPicPr>
          <p:nvPr/>
        </p:nvPicPr>
        <p:blipFill>
          <a:blip r:embed="rId2"/>
          <a:stretch>
            <a:fillRect/>
          </a:stretch>
        </p:blipFill>
        <p:spPr>
          <a:xfrm>
            <a:off x="1768985" y="2288095"/>
            <a:ext cx="8201025" cy="809625"/>
          </a:xfrm>
          <a:prstGeom prst="rect">
            <a:avLst/>
          </a:prstGeom>
        </p:spPr>
      </p:pic>
      <p:sp>
        <p:nvSpPr>
          <p:cNvPr id="4" name="Rectangle: Rounded Corners 3">
            <a:extLst>
              <a:ext uri="{FF2B5EF4-FFF2-40B4-BE49-F238E27FC236}">
                <a16:creationId xmlns:a16="http://schemas.microsoft.com/office/drawing/2014/main" id="{FF41051E-0610-40F3-9EC0-93FF6C605E9D}"/>
              </a:ext>
            </a:extLst>
          </p:cNvPr>
          <p:cNvSpPr/>
          <p:nvPr/>
        </p:nvSpPr>
        <p:spPr>
          <a:xfrm>
            <a:off x="8640661" y="2365695"/>
            <a:ext cx="1258348" cy="63756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8696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2720A-6908-4B6C-B8B3-8B07722B3864}"/>
              </a:ext>
            </a:extLst>
          </p:cNvPr>
          <p:cNvSpPr>
            <a:spLocks noGrp="1"/>
          </p:cNvSpPr>
          <p:nvPr>
            <p:ph type="title"/>
          </p:nvPr>
        </p:nvSpPr>
        <p:spPr/>
        <p:txBody>
          <a:bodyPr/>
          <a:lstStyle/>
          <a:p>
            <a:r>
              <a:rPr lang="en-US" dirty="0"/>
              <a:t>SD-WAN Round Robin</a:t>
            </a:r>
          </a:p>
        </p:txBody>
      </p:sp>
      <p:sp>
        <p:nvSpPr>
          <p:cNvPr id="3" name="Content Placeholder 2">
            <a:extLst>
              <a:ext uri="{FF2B5EF4-FFF2-40B4-BE49-F238E27FC236}">
                <a16:creationId xmlns:a16="http://schemas.microsoft.com/office/drawing/2014/main" id="{102FFF1A-E888-49F4-A9D1-4A16ABE1407C}"/>
              </a:ext>
            </a:extLst>
          </p:cNvPr>
          <p:cNvSpPr>
            <a:spLocks noGrp="1"/>
          </p:cNvSpPr>
          <p:nvPr>
            <p:ph idx="1"/>
          </p:nvPr>
        </p:nvSpPr>
        <p:spPr/>
        <p:txBody>
          <a:bodyPr/>
          <a:lstStyle/>
          <a:p>
            <a:r>
              <a:rPr lang="en-US" dirty="0"/>
              <a:t>The Firebox removes an interface from Round Robin path selection in these cases:</a:t>
            </a:r>
          </a:p>
          <a:p>
            <a:pPr lvl="1"/>
            <a:r>
              <a:rPr lang="en-US" b="1" dirty="0"/>
              <a:t>Inactive (down) </a:t>
            </a:r>
            <a:r>
              <a:rPr lang="en-US" dirty="0"/>
              <a:t>— Interface is physically disconnected, or Link Monitor probes fail</a:t>
            </a:r>
          </a:p>
          <a:p>
            <a:pPr lvl="1"/>
            <a:r>
              <a:rPr lang="en-US" b="1" dirty="0"/>
              <a:t>Unqualified </a:t>
            </a:r>
            <a:r>
              <a:rPr lang="en-US" dirty="0"/>
              <a:t>— Interface exceeds the loss rate, latency, or jitter values</a:t>
            </a:r>
          </a:p>
          <a:p>
            <a:r>
              <a:rPr lang="en-US" dirty="0"/>
              <a:t>The Firebox distributes traffic among the qualified interfaces that remain</a:t>
            </a:r>
          </a:p>
          <a:p>
            <a:pPr lvl="1"/>
            <a:r>
              <a:rPr lang="en-US" dirty="0"/>
              <a:t>If no interfaces are qualified, the Firebox routes traffic to the first active (up) interface, which is the first active interface in the SD-WAN action configuration</a:t>
            </a:r>
          </a:p>
          <a:p>
            <a:pPr lvl="2"/>
            <a:r>
              <a:rPr lang="en-US" dirty="0"/>
              <a:t>If no interfaces are active, the Firebox drops packets that match the SD-WAN action</a:t>
            </a:r>
          </a:p>
          <a:p>
            <a:pPr lvl="2"/>
            <a:r>
              <a:rPr lang="en-US" dirty="0"/>
              <a:t>If an interface becomes active or qualified again, it automatically becomes available for Round Robin selection </a:t>
            </a:r>
          </a:p>
        </p:txBody>
      </p:sp>
    </p:spTree>
    <p:extLst>
      <p:ext uri="{BB962C8B-B14F-4D97-AF65-F5344CB8AC3E}">
        <p14:creationId xmlns:p14="http://schemas.microsoft.com/office/powerpoint/2010/main" val="1531287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able&#10;&#10;Description automatically generated">
            <a:extLst>
              <a:ext uri="{FF2B5EF4-FFF2-40B4-BE49-F238E27FC236}">
                <a16:creationId xmlns:a16="http://schemas.microsoft.com/office/drawing/2014/main" id="{9CA40E06-0034-4ABB-9276-E3A3E23516E6}"/>
              </a:ext>
            </a:extLst>
          </p:cNvPr>
          <p:cNvPicPr>
            <a:picLocks noChangeAspect="1"/>
          </p:cNvPicPr>
          <p:nvPr/>
        </p:nvPicPr>
        <p:blipFill>
          <a:blip r:embed="rId2"/>
          <a:stretch>
            <a:fillRect/>
          </a:stretch>
        </p:blipFill>
        <p:spPr>
          <a:xfrm>
            <a:off x="1756148" y="3872939"/>
            <a:ext cx="7947062" cy="2506088"/>
          </a:xfrm>
          <a:prstGeom prst="rect">
            <a:avLst/>
          </a:prstGeom>
        </p:spPr>
      </p:pic>
      <p:sp>
        <p:nvSpPr>
          <p:cNvPr id="2" name="Title 1">
            <a:extLst>
              <a:ext uri="{FF2B5EF4-FFF2-40B4-BE49-F238E27FC236}">
                <a16:creationId xmlns:a16="http://schemas.microsoft.com/office/drawing/2014/main" id="{DF6BC1D8-5025-474E-9631-1550E00F52D0}"/>
              </a:ext>
            </a:extLst>
          </p:cNvPr>
          <p:cNvSpPr>
            <a:spLocks noGrp="1"/>
          </p:cNvSpPr>
          <p:nvPr>
            <p:ph type="title"/>
          </p:nvPr>
        </p:nvSpPr>
        <p:spPr/>
        <p:txBody>
          <a:bodyPr/>
          <a:lstStyle/>
          <a:p>
            <a:r>
              <a:rPr lang="en-US" dirty="0"/>
              <a:t>SD-WAN Round Robin</a:t>
            </a:r>
          </a:p>
        </p:txBody>
      </p:sp>
      <p:sp>
        <p:nvSpPr>
          <p:cNvPr id="3" name="Content Placeholder 2">
            <a:extLst>
              <a:ext uri="{FF2B5EF4-FFF2-40B4-BE49-F238E27FC236}">
                <a16:creationId xmlns:a16="http://schemas.microsoft.com/office/drawing/2014/main" id="{9D18B156-AF05-43F6-BE59-D9F5284E5C9E}"/>
              </a:ext>
            </a:extLst>
          </p:cNvPr>
          <p:cNvSpPr>
            <a:spLocks noGrp="1"/>
          </p:cNvSpPr>
          <p:nvPr>
            <p:ph idx="1"/>
          </p:nvPr>
        </p:nvSpPr>
        <p:spPr/>
        <p:txBody>
          <a:bodyPr/>
          <a:lstStyle/>
          <a:p>
            <a:r>
              <a:rPr lang="en-US" dirty="0"/>
              <a:t>On the </a:t>
            </a:r>
            <a:r>
              <a:rPr lang="en-US" b="1" dirty="0"/>
              <a:t>SD-WAN Status </a:t>
            </a:r>
            <a:r>
              <a:rPr lang="en-US" dirty="0"/>
              <a:t>page, you can see the percent of connections handled by each interface in the SD-WAN action</a:t>
            </a:r>
          </a:p>
          <a:p>
            <a:pPr lvl="1"/>
            <a:r>
              <a:rPr lang="en-US" dirty="0"/>
              <a:t>When an SD-WAN action handles many connections (hundreds or thousands), the load balancing percentage more closely matches the weight ratio </a:t>
            </a:r>
          </a:p>
          <a:p>
            <a:pPr lvl="1"/>
            <a:r>
              <a:rPr lang="en-US" dirty="0"/>
              <a:t>The percentage resets after any interface status change</a:t>
            </a:r>
          </a:p>
          <a:p>
            <a:pPr lvl="1"/>
            <a:r>
              <a:rPr lang="en-US" dirty="0"/>
              <a:t>For an SD-WAN action with no usage, the percentage is 0%</a:t>
            </a:r>
          </a:p>
          <a:p>
            <a:pPr marL="0" indent="0">
              <a:buNone/>
            </a:pPr>
            <a:endParaRPr lang="en-US" dirty="0"/>
          </a:p>
          <a:p>
            <a:endParaRPr lang="en-US" dirty="0"/>
          </a:p>
        </p:txBody>
      </p:sp>
      <p:sp>
        <p:nvSpPr>
          <p:cNvPr id="7" name="Rectangle: Rounded Corners 6">
            <a:extLst>
              <a:ext uri="{FF2B5EF4-FFF2-40B4-BE49-F238E27FC236}">
                <a16:creationId xmlns:a16="http://schemas.microsoft.com/office/drawing/2014/main" id="{DC7CEB3D-27D5-49D7-8492-29007845393D}"/>
              </a:ext>
            </a:extLst>
          </p:cNvPr>
          <p:cNvSpPr/>
          <p:nvPr/>
        </p:nvSpPr>
        <p:spPr>
          <a:xfrm>
            <a:off x="6040072" y="5797882"/>
            <a:ext cx="1199626" cy="5117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6405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a:xfrm>
            <a:off x="672245" y="2644171"/>
            <a:ext cx="10847511" cy="1569660"/>
          </a:xfrm>
        </p:spPr>
        <p:txBody>
          <a:bodyPr/>
          <a:lstStyle/>
          <a:p>
            <a:r>
              <a:rPr lang="en-US" dirty="0"/>
              <a:t>SD-WAN Actions iN </a:t>
            </a:r>
            <a:br>
              <a:rPr lang="en-US" dirty="0"/>
            </a:br>
            <a:r>
              <a:rPr lang="en-US" dirty="0"/>
              <a:t>Centralized Management</a:t>
            </a:r>
          </a:p>
        </p:txBody>
      </p:sp>
    </p:spTree>
    <p:extLst>
      <p:ext uri="{BB962C8B-B14F-4D97-AF65-F5344CB8AC3E}">
        <p14:creationId xmlns:p14="http://schemas.microsoft.com/office/powerpoint/2010/main" val="67619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DB08A26-88C5-49D5-A0B5-EA2474DC5E66}"/>
              </a:ext>
            </a:extLst>
          </p:cNvPr>
          <p:cNvPicPr>
            <a:picLocks noChangeAspect="1"/>
          </p:cNvPicPr>
          <p:nvPr/>
        </p:nvPicPr>
        <p:blipFill>
          <a:blip r:embed="rId2"/>
          <a:stretch>
            <a:fillRect/>
          </a:stretch>
        </p:blipFill>
        <p:spPr>
          <a:xfrm>
            <a:off x="3375826" y="3008021"/>
            <a:ext cx="4904778" cy="3699167"/>
          </a:xfrm>
          <a:prstGeom prst="rect">
            <a:avLst/>
          </a:prstGeom>
        </p:spPr>
      </p:pic>
      <p:sp>
        <p:nvSpPr>
          <p:cNvPr id="2" name="Title 1">
            <a:extLst>
              <a:ext uri="{FF2B5EF4-FFF2-40B4-BE49-F238E27FC236}">
                <a16:creationId xmlns:a16="http://schemas.microsoft.com/office/drawing/2014/main" id="{9EF3BF7C-C3DB-406D-B4AA-05F133B2D9D9}"/>
              </a:ext>
            </a:extLst>
          </p:cNvPr>
          <p:cNvSpPr>
            <a:spLocks noGrp="1"/>
          </p:cNvSpPr>
          <p:nvPr>
            <p:ph type="title"/>
          </p:nvPr>
        </p:nvSpPr>
        <p:spPr>
          <a:xfrm>
            <a:off x="2116283" y="478973"/>
            <a:ext cx="7959435" cy="457200"/>
          </a:xfrm>
        </p:spPr>
        <p:txBody>
          <a:bodyPr/>
          <a:lstStyle/>
          <a:p>
            <a:r>
              <a:rPr lang="en-US" dirty="0"/>
              <a:t>SD-WAN Action in Centralized Management</a:t>
            </a:r>
          </a:p>
        </p:txBody>
      </p:sp>
      <p:sp>
        <p:nvSpPr>
          <p:cNvPr id="3" name="Content Placeholder 2">
            <a:extLst>
              <a:ext uri="{FF2B5EF4-FFF2-40B4-BE49-F238E27FC236}">
                <a16:creationId xmlns:a16="http://schemas.microsoft.com/office/drawing/2014/main" id="{DFDBC25D-1955-4C59-8A94-5832ABB874A7}"/>
              </a:ext>
            </a:extLst>
          </p:cNvPr>
          <p:cNvSpPr>
            <a:spLocks noGrp="1"/>
          </p:cNvSpPr>
          <p:nvPr>
            <p:ph idx="1"/>
          </p:nvPr>
        </p:nvSpPr>
        <p:spPr>
          <a:xfrm>
            <a:off x="1038726" y="1322362"/>
            <a:ext cx="10115104" cy="4999021"/>
          </a:xfrm>
        </p:spPr>
        <p:txBody>
          <a:bodyPr/>
          <a:lstStyle/>
          <a:p>
            <a:r>
              <a:rPr lang="en-US" dirty="0"/>
              <a:t>You can now create and apply SD-WAN actions in a Centralized Management policy template</a:t>
            </a:r>
          </a:p>
          <a:p>
            <a:r>
              <a:rPr lang="en-US" dirty="0"/>
              <a:t>Enables you to apply SD-WAN metrics and failback settings to multiple Fireboxes at the same time (requires the same SD-WAN action name on the Firebox)</a:t>
            </a:r>
          </a:p>
        </p:txBody>
      </p:sp>
      <p:pic>
        <p:nvPicPr>
          <p:cNvPr id="10" name="Picture 9">
            <a:extLst>
              <a:ext uri="{FF2B5EF4-FFF2-40B4-BE49-F238E27FC236}">
                <a16:creationId xmlns:a16="http://schemas.microsoft.com/office/drawing/2014/main" id="{759B0896-DE5D-450F-B890-78C3EB0F8D0B}"/>
              </a:ext>
            </a:extLst>
          </p:cNvPr>
          <p:cNvPicPr>
            <a:picLocks noChangeAspect="1"/>
          </p:cNvPicPr>
          <p:nvPr/>
        </p:nvPicPr>
        <p:blipFill>
          <a:blip r:embed="rId3"/>
          <a:stretch>
            <a:fillRect/>
          </a:stretch>
        </p:blipFill>
        <p:spPr>
          <a:xfrm>
            <a:off x="6427789" y="3529373"/>
            <a:ext cx="4900085" cy="3177815"/>
          </a:xfrm>
          <a:prstGeom prst="rect">
            <a:avLst/>
          </a:prstGeom>
        </p:spPr>
      </p:pic>
      <p:cxnSp>
        <p:nvCxnSpPr>
          <p:cNvPr id="12" name="Straight Arrow Connector 11">
            <a:extLst>
              <a:ext uri="{FF2B5EF4-FFF2-40B4-BE49-F238E27FC236}">
                <a16:creationId xmlns:a16="http://schemas.microsoft.com/office/drawing/2014/main" id="{BDA5DB96-03F8-49BF-B8D3-FE4B92D68206}"/>
              </a:ext>
            </a:extLst>
          </p:cNvPr>
          <p:cNvCxnSpPr/>
          <p:nvPr/>
        </p:nvCxnSpPr>
        <p:spPr>
          <a:xfrm>
            <a:off x="6107837" y="5379416"/>
            <a:ext cx="506027"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1199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07CAB-5F25-459B-A397-8C1CC454C3B5}"/>
              </a:ext>
            </a:extLst>
          </p:cNvPr>
          <p:cNvSpPr>
            <a:spLocks noGrp="1"/>
          </p:cNvSpPr>
          <p:nvPr>
            <p:ph type="ctrTitle"/>
          </p:nvPr>
        </p:nvSpPr>
        <p:spPr/>
        <p:txBody>
          <a:bodyPr/>
          <a:lstStyle/>
          <a:p>
            <a:r>
              <a:rPr lang="en-US" dirty="0"/>
              <a:t>EXTERNAL VLAN Enhancements</a:t>
            </a:r>
          </a:p>
        </p:txBody>
      </p:sp>
    </p:spTree>
    <p:extLst>
      <p:ext uri="{BB962C8B-B14F-4D97-AF65-F5344CB8AC3E}">
        <p14:creationId xmlns:p14="http://schemas.microsoft.com/office/powerpoint/2010/main" val="737815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BB9A2-C502-47F2-9AF8-FE7C3AD79CC9}"/>
              </a:ext>
            </a:extLst>
          </p:cNvPr>
          <p:cNvSpPr>
            <a:spLocks noGrp="1"/>
          </p:cNvSpPr>
          <p:nvPr>
            <p:ph type="title"/>
          </p:nvPr>
        </p:nvSpPr>
        <p:spPr/>
        <p:txBody>
          <a:bodyPr/>
          <a:lstStyle/>
          <a:p>
            <a:r>
              <a:rPr lang="en-US" dirty="0"/>
              <a:t>External VLAN Enhancements</a:t>
            </a:r>
          </a:p>
        </p:txBody>
      </p:sp>
      <p:sp>
        <p:nvSpPr>
          <p:cNvPr id="3" name="Content Placeholder 2">
            <a:extLst>
              <a:ext uri="{FF2B5EF4-FFF2-40B4-BE49-F238E27FC236}">
                <a16:creationId xmlns:a16="http://schemas.microsoft.com/office/drawing/2014/main" id="{5C604622-3FFD-48BB-BD2D-557CCC1177C6}"/>
              </a:ext>
            </a:extLst>
          </p:cNvPr>
          <p:cNvSpPr>
            <a:spLocks noGrp="1"/>
          </p:cNvSpPr>
          <p:nvPr>
            <p:ph idx="1"/>
          </p:nvPr>
        </p:nvSpPr>
        <p:spPr/>
        <p:txBody>
          <a:bodyPr/>
          <a:lstStyle/>
          <a:p>
            <a:r>
              <a:rPr lang="en-US" dirty="0"/>
              <a:t>To increase network design flexibility, external VLAN configurations now have fewer restrictions:</a:t>
            </a:r>
          </a:p>
          <a:p>
            <a:pPr lvl="1"/>
            <a:r>
              <a:rPr lang="en-US" dirty="0"/>
              <a:t>An external VLAN can now have more than one physical interface member</a:t>
            </a:r>
          </a:p>
          <a:p>
            <a:pPr lvl="1"/>
            <a:r>
              <a:rPr lang="en-US" dirty="0"/>
              <a:t>External VLAN members that are physical interfaces can now be untagged</a:t>
            </a:r>
          </a:p>
          <a:p>
            <a:pPr lvl="1"/>
            <a:r>
              <a:rPr lang="en-US" dirty="0"/>
              <a:t>An interface can now simultaneously belong to both an External and Internal VLAN</a:t>
            </a:r>
          </a:p>
          <a:p>
            <a:pPr marL="0" indent="0">
              <a:buNone/>
            </a:pPr>
            <a:endParaRPr lang="en-US" dirty="0"/>
          </a:p>
        </p:txBody>
      </p:sp>
    </p:spTree>
    <p:extLst>
      <p:ext uri="{BB962C8B-B14F-4D97-AF65-F5344CB8AC3E}">
        <p14:creationId xmlns:p14="http://schemas.microsoft.com/office/powerpoint/2010/main" val="174707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07CAB-5F25-459B-A397-8C1CC454C3B5}"/>
              </a:ext>
            </a:extLst>
          </p:cNvPr>
          <p:cNvSpPr>
            <a:spLocks noGrp="1"/>
          </p:cNvSpPr>
          <p:nvPr>
            <p:ph type="ctrTitle"/>
          </p:nvPr>
        </p:nvSpPr>
        <p:spPr>
          <a:xfrm>
            <a:off x="672245" y="2274839"/>
            <a:ext cx="10847511" cy="2308324"/>
          </a:xfrm>
        </p:spPr>
        <p:txBody>
          <a:bodyPr/>
          <a:lstStyle/>
          <a:p>
            <a:r>
              <a:rPr lang="en-US" dirty="0"/>
              <a:t>Set External Interface and VLAN ID in</a:t>
            </a:r>
            <a:br>
              <a:rPr lang="en-US" dirty="0"/>
            </a:br>
            <a:r>
              <a:rPr lang="en-US" dirty="0"/>
              <a:t>Quick Setup Wizard</a:t>
            </a:r>
          </a:p>
        </p:txBody>
      </p:sp>
    </p:spTree>
    <p:extLst>
      <p:ext uri="{BB962C8B-B14F-4D97-AF65-F5344CB8AC3E}">
        <p14:creationId xmlns:p14="http://schemas.microsoft.com/office/powerpoint/2010/main" val="130543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604622-3FFD-48BB-BD2D-557CCC1177C6}"/>
              </a:ext>
            </a:extLst>
          </p:cNvPr>
          <p:cNvSpPr>
            <a:spLocks noGrp="1"/>
          </p:cNvSpPr>
          <p:nvPr>
            <p:ph idx="11"/>
          </p:nvPr>
        </p:nvSpPr>
        <p:spPr/>
        <p:txBody>
          <a:bodyPr/>
          <a:lstStyle/>
          <a:p>
            <a:r>
              <a:rPr lang="en-US" dirty="0"/>
              <a:t>You can now select which interface you want to use as the external interface in the Fireware Web UI Quick Setup Wizard</a:t>
            </a:r>
          </a:p>
          <a:p>
            <a:r>
              <a:rPr lang="en-US" dirty="0"/>
              <a:t>You can also enable and specify a VLAN ID for the external interface if required by your provider</a:t>
            </a:r>
          </a:p>
          <a:p>
            <a:pPr marL="0" indent="0">
              <a:buNone/>
            </a:pPr>
            <a:endParaRPr lang="en-US" dirty="0"/>
          </a:p>
        </p:txBody>
      </p:sp>
      <p:sp>
        <p:nvSpPr>
          <p:cNvPr id="2" name="Title 1">
            <a:extLst>
              <a:ext uri="{FF2B5EF4-FFF2-40B4-BE49-F238E27FC236}">
                <a16:creationId xmlns:a16="http://schemas.microsoft.com/office/drawing/2014/main" id="{F2CBB9A2-C502-47F2-9AF8-FE7C3AD79CC9}"/>
              </a:ext>
            </a:extLst>
          </p:cNvPr>
          <p:cNvSpPr>
            <a:spLocks noGrp="1"/>
          </p:cNvSpPr>
          <p:nvPr>
            <p:ph type="title"/>
          </p:nvPr>
        </p:nvSpPr>
        <p:spPr/>
        <p:txBody>
          <a:bodyPr/>
          <a:lstStyle/>
          <a:p>
            <a:r>
              <a:rPr lang="en-US" dirty="0"/>
              <a:t>Set External Interface and VLAN ID in Quick Setup Wizard</a:t>
            </a:r>
          </a:p>
        </p:txBody>
      </p:sp>
      <p:pic>
        <p:nvPicPr>
          <p:cNvPr id="5" name="Picture 4">
            <a:extLst>
              <a:ext uri="{FF2B5EF4-FFF2-40B4-BE49-F238E27FC236}">
                <a16:creationId xmlns:a16="http://schemas.microsoft.com/office/drawing/2014/main" id="{63D90DFD-9005-4C37-9444-C5A469C3B0E9}"/>
              </a:ext>
            </a:extLst>
          </p:cNvPr>
          <p:cNvPicPr>
            <a:picLocks noChangeAspect="1"/>
          </p:cNvPicPr>
          <p:nvPr/>
        </p:nvPicPr>
        <p:blipFill>
          <a:blip r:embed="rId2"/>
          <a:stretch>
            <a:fillRect/>
          </a:stretch>
        </p:blipFill>
        <p:spPr>
          <a:xfrm>
            <a:off x="6371727" y="1435078"/>
            <a:ext cx="5265876" cy="4442845"/>
          </a:xfrm>
          <a:prstGeom prst="rect">
            <a:avLst/>
          </a:prstGeom>
        </p:spPr>
      </p:pic>
    </p:spTree>
    <p:extLst>
      <p:ext uri="{BB962C8B-B14F-4D97-AF65-F5344CB8AC3E}">
        <p14:creationId xmlns:p14="http://schemas.microsoft.com/office/powerpoint/2010/main" val="144691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6D3553-7291-45A6-A5D3-CE7B6755F389}"/>
              </a:ext>
            </a:extLst>
          </p:cNvPr>
          <p:cNvSpPr>
            <a:spLocks noGrp="1"/>
          </p:cNvSpPr>
          <p:nvPr>
            <p:ph type="title"/>
          </p:nvPr>
        </p:nvSpPr>
        <p:spPr/>
        <p:txBody>
          <a:bodyPr>
            <a:normAutofit/>
          </a:bodyPr>
          <a:lstStyle/>
          <a:p>
            <a:r>
              <a:rPr lang="en-US" dirty="0"/>
              <a:t>What’s new in Fireware </a:t>
            </a:r>
            <a:r>
              <a:rPr lang="en-US" cap="none" dirty="0"/>
              <a:t>v12.8</a:t>
            </a:r>
            <a:endParaRPr lang="en-US" dirty="0"/>
          </a:p>
        </p:txBody>
      </p:sp>
      <p:sp>
        <p:nvSpPr>
          <p:cNvPr id="5" name="Content Placeholder 4">
            <a:extLst>
              <a:ext uri="{FF2B5EF4-FFF2-40B4-BE49-F238E27FC236}">
                <a16:creationId xmlns:a16="http://schemas.microsoft.com/office/drawing/2014/main" id="{2D09FB0A-CF49-4741-88DA-089C8D32C852}"/>
              </a:ext>
            </a:extLst>
          </p:cNvPr>
          <p:cNvSpPr>
            <a:spLocks noGrp="1"/>
          </p:cNvSpPr>
          <p:nvPr>
            <p:ph idx="10"/>
          </p:nvPr>
        </p:nvSpPr>
        <p:spPr/>
        <p:txBody>
          <a:bodyPr/>
          <a:lstStyle/>
          <a:p>
            <a:r>
              <a:rPr lang="en-US" sz="2000" dirty="0">
                <a:hlinkClick r:id="rId2" action="ppaction://hlinksldjump"/>
              </a:rPr>
              <a:t>SD-WAN Round Robin</a:t>
            </a:r>
            <a:endParaRPr lang="en-US" sz="2000" dirty="0"/>
          </a:p>
          <a:p>
            <a:r>
              <a:rPr lang="en-US" sz="2000" dirty="0">
                <a:hlinkClick r:id="rId3" action="ppaction://hlinksldjump"/>
              </a:rPr>
              <a:t>SD-WAN Actions in Centralized Management</a:t>
            </a:r>
            <a:endParaRPr lang="en-US" sz="2000" dirty="0"/>
          </a:p>
          <a:p>
            <a:r>
              <a:rPr lang="en-US" sz="2000" dirty="0">
                <a:hlinkClick r:id="rId4" action="ppaction://hlinksldjump"/>
              </a:rPr>
              <a:t>External VLAN Enhancements</a:t>
            </a:r>
            <a:endParaRPr lang="en-US" sz="2000" dirty="0"/>
          </a:p>
          <a:p>
            <a:r>
              <a:rPr lang="en-US" sz="2000" dirty="0">
                <a:hlinkClick r:id="rId5" action="ppaction://hlinksldjump"/>
              </a:rPr>
              <a:t>Set External Interface and VLAN ID in Quick Setup Wizard</a:t>
            </a:r>
            <a:endParaRPr lang="en-US" sz="2000" dirty="0"/>
          </a:p>
          <a:p>
            <a:r>
              <a:rPr lang="en-US" sz="2000" dirty="0">
                <a:hlinkClick r:id="rId6" action="ppaction://hlinksldjump"/>
              </a:rPr>
              <a:t>MOBIKE Support for Mobile VPN with IKEv2</a:t>
            </a:r>
            <a:endParaRPr lang="en-US" sz="2000" dirty="0"/>
          </a:p>
          <a:p>
            <a:r>
              <a:rPr lang="en-US" sz="2000" dirty="0">
                <a:hlinkClick r:id="rId7" action="ppaction://hlinksldjump"/>
              </a:rPr>
              <a:t>Intra-Interface Inspection</a:t>
            </a:r>
            <a:endParaRPr lang="en-US" sz="2000" dirty="0"/>
          </a:p>
          <a:p>
            <a:r>
              <a:rPr lang="en-US" sz="2000" dirty="0">
                <a:hlinkClick r:id="rId8" action="ppaction://hlinksldjump"/>
              </a:rPr>
              <a:t>IPv6 in Bridge Mode</a:t>
            </a:r>
            <a:endParaRPr lang="en-US" sz="2000" dirty="0"/>
          </a:p>
          <a:p>
            <a:r>
              <a:rPr lang="en-US" sz="2000" dirty="0">
                <a:hlinkClick r:id="rId9" action="ppaction://hlinksldjump"/>
              </a:rPr>
              <a:t>Disable GARP</a:t>
            </a:r>
            <a:endParaRPr lang="en-US" sz="2000" dirty="0"/>
          </a:p>
          <a:p>
            <a:r>
              <a:rPr lang="en-US" sz="2000" dirty="0">
                <a:hlinkClick r:id="rId10" action="ppaction://hlinksldjump"/>
              </a:rPr>
              <a:t>Disable the Geolocation Deny Page</a:t>
            </a:r>
            <a:endParaRPr lang="en-US" sz="2000" dirty="0"/>
          </a:p>
          <a:p>
            <a:r>
              <a:rPr lang="en-US" sz="2000" dirty="0">
                <a:hlinkClick r:id="rId11" action="ppaction://hlinksldjump"/>
              </a:rPr>
              <a:t>Specify Logging and Notification Settings for Default Packet Handling</a:t>
            </a:r>
            <a:endParaRPr lang="en-US" sz="2000" dirty="0"/>
          </a:p>
          <a:p>
            <a:endParaRPr lang="en-US" dirty="0"/>
          </a:p>
          <a:p>
            <a:endParaRPr lang="en-US" dirty="0"/>
          </a:p>
          <a:p>
            <a:endParaRPr lang="en-US" dirty="0"/>
          </a:p>
        </p:txBody>
      </p:sp>
    </p:spTree>
    <p:extLst>
      <p:ext uri="{BB962C8B-B14F-4D97-AF65-F5344CB8AC3E}">
        <p14:creationId xmlns:p14="http://schemas.microsoft.com/office/powerpoint/2010/main" val="149145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CB2D-75CE-422F-A8DA-2E5DC03636FB}"/>
              </a:ext>
            </a:extLst>
          </p:cNvPr>
          <p:cNvSpPr>
            <a:spLocks noGrp="1"/>
          </p:cNvSpPr>
          <p:nvPr>
            <p:ph type="ctrTitle"/>
          </p:nvPr>
        </p:nvSpPr>
        <p:spPr>
          <a:xfrm>
            <a:off x="672245" y="2644171"/>
            <a:ext cx="10847511" cy="1569660"/>
          </a:xfrm>
        </p:spPr>
        <p:txBody>
          <a:bodyPr/>
          <a:lstStyle/>
          <a:p>
            <a:r>
              <a:rPr lang="en-US" dirty="0"/>
              <a:t>MOBIKE for Mobile VPN with IKEv2</a:t>
            </a:r>
          </a:p>
        </p:txBody>
      </p:sp>
    </p:spTree>
    <p:extLst>
      <p:ext uri="{BB962C8B-B14F-4D97-AF65-F5344CB8AC3E}">
        <p14:creationId xmlns:p14="http://schemas.microsoft.com/office/powerpoint/2010/main" val="317710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2967F-694D-45A6-A2D8-5901BC71C46B}"/>
              </a:ext>
            </a:extLst>
          </p:cNvPr>
          <p:cNvSpPr>
            <a:spLocks noGrp="1"/>
          </p:cNvSpPr>
          <p:nvPr>
            <p:ph type="title"/>
          </p:nvPr>
        </p:nvSpPr>
        <p:spPr/>
        <p:txBody>
          <a:bodyPr/>
          <a:lstStyle/>
          <a:p>
            <a:r>
              <a:rPr lang="en-US" dirty="0"/>
              <a:t>MOBIKE for Mobile VPN with IKEv2</a:t>
            </a:r>
          </a:p>
        </p:txBody>
      </p:sp>
      <p:sp>
        <p:nvSpPr>
          <p:cNvPr id="3" name="Content Placeholder 2">
            <a:extLst>
              <a:ext uri="{FF2B5EF4-FFF2-40B4-BE49-F238E27FC236}">
                <a16:creationId xmlns:a16="http://schemas.microsoft.com/office/drawing/2014/main" id="{985FA5AF-B95C-4E4F-8BA7-DEE36DF95E40}"/>
              </a:ext>
            </a:extLst>
          </p:cNvPr>
          <p:cNvSpPr>
            <a:spLocks noGrp="1"/>
          </p:cNvSpPr>
          <p:nvPr>
            <p:ph idx="1"/>
          </p:nvPr>
        </p:nvSpPr>
        <p:spPr/>
        <p:txBody>
          <a:bodyPr/>
          <a:lstStyle/>
          <a:p>
            <a:r>
              <a:rPr lang="en-US" dirty="0"/>
              <a:t>Mobile VPN with IKEv2 now automatically supports the MOBIKE protocol</a:t>
            </a:r>
          </a:p>
          <a:p>
            <a:r>
              <a:rPr lang="en-US" dirty="0"/>
              <a:t>The Firebox can keep or reuse a VPN connection because MOBIKE allows changes to the IP address associated with IKEv2 and the tunnel mode IPSec security association (SA)</a:t>
            </a:r>
          </a:p>
          <a:p>
            <a:r>
              <a:rPr lang="en-US" dirty="0"/>
              <a:t>This means your remote workers can remain connected to the VPN even if they move to a different network </a:t>
            </a:r>
          </a:p>
          <a:p>
            <a:pPr lvl="1"/>
            <a:r>
              <a:rPr lang="en-US" dirty="0"/>
              <a:t>For example, a remote worker is connected to Mobile VPN with IKEv2. The worker changes physical locations, which causes the laptop to connect to a different wi-fi network and obtain a different IP address. Traffic continues to flow through the tunnel, and the user does not have to re-authenticate to remain connected to the VPN.</a:t>
            </a:r>
          </a:p>
          <a:p>
            <a:endParaRPr lang="en-US" dirty="0"/>
          </a:p>
        </p:txBody>
      </p:sp>
    </p:spTree>
    <p:extLst>
      <p:ext uri="{BB962C8B-B14F-4D97-AF65-F5344CB8AC3E}">
        <p14:creationId xmlns:p14="http://schemas.microsoft.com/office/powerpoint/2010/main" val="2527401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2B5B-F046-4967-A94A-D15BA31999AC}"/>
              </a:ext>
            </a:extLst>
          </p:cNvPr>
          <p:cNvSpPr>
            <a:spLocks noGrp="1"/>
          </p:cNvSpPr>
          <p:nvPr>
            <p:ph type="title"/>
          </p:nvPr>
        </p:nvSpPr>
        <p:spPr/>
        <p:txBody>
          <a:bodyPr/>
          <a:lstStyle/>
          <a:p>
            <a:r>
              <a:rPr lang="en-US" dirty="0"/>
              <a:t>MOBIKE for Mobile VPN with IKEv2</a:t>
            </a:r>
          </a:p>
        </p:txBody>
      </p:sp>
      <p:sp>
        <p:nvSpPr>
          <p:cNvPr id="3" name="Content Placeholder 2">
            <a:extLst>
              <a:ext uri="{FF2B5EF4-FFF2-40B4-BE49-F238E27FC236}">
                <a16:creationId xmlns:a16="http://schemas.microsoft.com/office/drawing/2014/main" id="{05075431-D224-4D7A-95FC-CA7ACA60AAEE}"/>
              </a:ext>
            </a:extLst>
          </p:cNvPr>
          <p:cNvSpPr>
            <a:spLocks noGrp="1"/>
          </p:cNvSpPr>
          <p:nvPr>
            <p:ph idx="1"/>
          </p:nvPr>
        </p:nvSpPr>
        <p:spPr/>
        <p:txBody>
          <a:bodyPr/>
          <a:lstStyle/>
          <a:p>
            <a:r>
              <a:rPr lang="en-US" dirty="0"/>
              <a:t>MOBIKE applies to IKEv2 VPN clients only</a:t>
            </a:r>
          </a:p>
          <a:p>
            <a:pPr lvl="1"/>
            <a:r>
              <a:rPr lang="en-US" dirty="0"/>
              <a:t>MOBIKE does not apply to the gateway</a:t>
            </a:r>
          </a:p>
          <a:p>
            <a:pPr lvl="1"/>
            <a:r>
              <a:rPr lang="en-US" dirty="0"/>
              <a:t>For example, if you change the Mobile VPN with IKEv2 IP address in the Firebox configuration, users experience an interrupted VPN connection</a:t>
            </a:r>
          </a:p>
          <a:p>
            <a:r>
              <a:rPr lang="en-US" dirty="0"/>
              <a:t>For detailed information about the MOBIKE protocol, see </a:t>
            </a:r>
            <a:r>
              <a:rPr lang="en-US" dirty="0">
                <a:hlinkClick r:id="rId2"/>
              </a:rPr>
              <a:t>RFC 4555</a:t>
            </a:r>
            <a:endParaRPr lang="en-US" dirty="0"/>
          </a:p>
          <a:p>
            <a:pPr lvl="1"/>
            <a:r>
              <a:rPr lang="en-US" dirty="0"/>
              <a:t>In the RFC, the terms “initiator” and “responder” correspond to the IKEv2 VPN client and the Firebox, respectively</a:t>
            </a:r>
          </a:p>
          <a:p>
            <a:pPr marL="0" indent="0">
              <a:buNone/>
            </a:pPr>
            <a:endParaRPr lang="en-US" dirty="0"/>
          </a:p>
        </p:txBody>
      </p:sp>
    </p:spTree>
    <p:extLst>
      <p:ext uri="{BB962C8B-B14F-4D97-AF65-F5344CB8AC3E}">
        <p14:creationId xmlns:p14="http://schemas.microsoft.com/office/powerpoint/2010/main" val="151329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97B1F-7526-4B58-95C1-47CC114D0D4E}"/>
              </a:ext>
            </a:extLst>
          </p:cNvPr>
          <p:cNvSpPr>
            <a:spLocks noGrp="1"/>
          </p:cNvSpPr>
          <p:nvPr>
            <p:ph type="ctrTitle"/>
          </p:nvPr>
        </p:nvSpPr>
        <p:spPr/>
        <p:txBody>
          <a:bodyPr/>
          <a:lstStyle/>
          <a:p>
            <a:r>
              <a:rPr lang="en-US" dirty="0"/>
              <a:t>INTRA-INTERFACE INSPECTION</a:t>
            </a:r>
          </a:p>
        </p:txBody>
      </p:sp>
    </p:spTree>
    <p:extLst>
      <p:ext uri="{BB962C8B-B14F-4D97-AF65-F5344CB8AC3E}">
        <p14:creationId xmlns:p14="http://schemas.microsoft.com/office/powerpoint/2010/main" val="223654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CE47D-1022-488B-99C5-7F5C8C0CCD20}"/>
              </a:ext>
            </a:extLst>
          </p:cNvPr>
          <p:cNvSpPr>
            <a:spLocks noGrp="1"/>
          </p:cNvSpPr>
          <p:nvPr>
            <p:ph type="title"/>
          </p:nvPr>
        </p:nvSpPr>
        <p:spPr/>
        <p:txBody>
          <a:bodyPr/>
          <a:lstStyle/>
          <a:p>
            <a:r>
              <a:rPr lang="en-US" dirty="0"/>
              <a:t>Intra-Interface Inspection</a:t>
            </a:r>
          </a:p>
        </p:txBody>
      </p:sp>
      <p:sp>
        <p:nvSpPr>
          <p:cNvPr id="3" name="Content Placeholder 2">
            <a:extLst>
              <a:ext uri="{FF2B5EF4-FFF2-40B4-BE49-F238E27FC236}">
                <a16:creationId xmlns:a16="http://schemas.microsoft.com/office/drawing/2014/main" id="{4A248CF9-92CE-4275-8DC8-A971841E42AB}"/>
              </a:ext>
            </a:extLst>
          </p:cNvPr>
          <p:cNvSpPr>
            <a:spLocks noGrp="1"/>
          </p:cNvSpPr>
          <p:nvPr>
            <p:ph idx="1"/>
          </p:nvPr>
        </p:nvSpPr>
        <p:spPr/>
        <p:txBody>
          <a:bodyPr/>
          <a:lstStyle/>
          <a:p>
            <a:r>
              <a:rPr lang="en-US" dirty="0"/>
              <a:t>In Fireware CLI, you can now specify a command to apply firewall policies to intra-interface traffic on physical and link aggregation interfaces</a:t>
            </a:r>
          </a:p>
          <a:p>
            <a:pPr marL="800100" lvl="1" indent="-457200">
              <a:buFont typeface="+mj-lt"/>
              <a:buAutoNum type="arabicPeriod"/>
            </a:pPr>
            <a:r>
              <a:rPr lang="en-US" dirty="0">
                <a:latin typeface="+mj-lt"/>
                <a:cs typeface="Courier New" panose="02070309020205020404" pitchFamily="49" charset="0"/>
              </a:rPr>
              <a:t>In the Configuration Command Mode, enter the Interface Command Mode and specify an interface</a:t>
            </a:r>
          </a:p>
          <a:p>
            <a:pPr marL="800100" lvl="1" indent="-457200">
              <a:buFont typeface="+mj-lt"/>
              <a:buAutoNum type="arabicPeriod"/>
            </a:pPr>
            <a:r>
              <a:rPr lang="en-US" dirty="0">
                <a:latin typeface="+mj-lt"/>
                <a:cs typeface="Courier New" panose="02070309020205020404" pitchFamily="49" charset="0"/>
              </a:rPr>
              <a:t>To enable intra-interface inspection, run this command: </a:t>
            </a:r>
            <a:br>
              <a:rPr lang="en-US" dirty="0">
                <a:latin typeface="+mj-lt"/>
                <a:cs typeface="Courier New" panose="02070309020205020404" pitchFamily="49" charset="0"/>
              </a:rPr>
            </a:br>
            <a:r>
              <a:rPr lang="en-US" dirty="0">
                <a:latin typeface="Courier New" panose="02070309020205020404" pitchFamily="49" charset="0"/>
                <a:cs typeface="Courier New" panose="02070309020205020404" pitchFamily="49" charset="0"/>
              </a:rPr>
              <a:t>intra-if-inspection enable</a:t>
            </a:r>
          </a:p>
          <a:p>
            <a:pPr marL="800100" lvl="1" indent="-457200">
              <a:buFont typeface="+mj-lt"/>
              <a:buAutoNum type="arabicPeriod"/>
            </a:pPr>
            <a:r>
              <a:rPr lang="en-US" dirty="0">
                <a:latin typeface="+mj-lt"/>
                <a:cs typeface="Courier New" panose="02070309020205020404" pitchFamily="49" charset="0"/>
              </a:rPr>
              <a:t>To disable intra-interface inspection, run this command: </a:t>
            </a:r>
            <a:br>
              <a:rPr lang="en-US" dirty="0">
                <a:latin typeface="+mj-lt"/>
                <a:cs typeface="Courier New" panose="02070309020205020404" pitchFamily="49" charset="0"/>
              </a:rPr>
            </a:br>
            <a:r>
              <a:rPr lang="en-US" dirty="0">
                <a:latin typeface="Courier New" panose="02070309020205020404" pitchFamily="49" charset="0"/>
                <a:cs typeface="Courier New" panose="02070309020205020404" pitchFamily="49" charset="0"/>
              </a:rPr>
              <a:t>no intra-if-inspection enable</a:t>
            </a:r>
          </a:p>
          <a:p>
            <a:pPr marL="514350" indent="-457200"/>
            <a:r>
              <a:rPr lang="en-US" dirty="0">
                <a:latin typeface="+mj-lt"/>
                <a:cs typeface="Courier New" panose="02070309020205020404" pitchFamily="49" charset="0"/>
              </a:rPr>
              <a:t>Examples</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WG(config/if-fe01)#intra-if-inspection enable</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WG(config/if-fe01)#no intra-if-inspection enable</a:t>
            </a:r>
          </a:p>
          <a:p>
            <a:pPr marL="342900" lvl="1" indent="0">
              <a:buNone/>
            </a:pPr>
            <a:endParaRPr lang="en-US" dirty="0">
              <a:latin typeface="Courier New" panose="02070309020205020404" pitchFamily="49" charset="0"/>
              <a:cs typeface="Courier New" panose="02070309020205020404" pitchFamily="49" charset="0"/>
            </a:endParaRPr>
          </a:p>
          <a:p>
            <a:endParaRPr lang="en-US" dirty="0"/>
          </a:p>
        </p:txBody>
      </p:sp>
    </p:spTree>
    <p:extLst>
      <p:ext uri="{BB962C8B-B14F-4D97-AF65-F5344CB8AC3E}">
        <p14:creationId xmlns:p14="http://schemas.microsoft.com/office/powerpoint/2010/main" val="317451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CA16B-C43E-4DAF-AE48-3937D7E730F3}"/>
              </a:ext>
            </a:extLst>
          </p:cNvPr>
          <p:cNvSpPr>
            <a:spLocks noGrp="1"/>
          </p:cNvSpPr>
          <p:nvPr>
            <p:ph type="title"/>
          </p:nvPr>
        </p:nvSpPr>
        <p:spPr/>
        <p:txBody>
          <a:bodyPr/>
          <a:lstStyle/>
          <a:p>
            <a:r>
              <a:rPr lang="en-US" dirty="0"/>
              <a:t>Intra-Interface Inspection</a:t>
            </a:r>
          </a:p>
        </p:txBody>
      </p:sp>
      <p:sp>
        <p:nvSpPr>
          <p:cNvPr id="3" name="Content Placeholder 2">
            <a:extLst>
              <a:ext uri="{FF2B5EF4-FFF2-40B4-BE49-F238E27FC236}">
                <a16:creationId xmlns:a16="http://schemas.microsoft.com/office/drawing/2014/main" id="{43F77241-8EA9-42BE-A059-6451A2C0970F}"/>
              </a:ext>
            </a:extLst>
          </p:cNvPr>
          <p:cNvSpPr>
            <a:spLocks noGrp="1"/>
          </p:cNvSpPr>
          <p:nvPr>
            <p:ph idx="1"/>
          </p:nvPr>
        </p:nvSpPr>
        <p:spPr/>
        <p:txBody>
          <a:bodyPr/>
          <a:lstStyle/>
          <a:p>
            <a:r>
              <a:rPr lang="en-US" dirty="0"/>
              <a:t>To verify that intra-interface inspection is enabled or disabled, run the </a:t>
            </a:r>
            <a:r>
              <a:rPr lang="en-US" dirty="0">
                <a:latin typeface="Courier New" panose="02070309020205020404" pitchFamily="49" charset="0"/>
                <a:cs typeface="Courier New" panose="02070309020205020404" pitchFamily="49" charset="0"/>
              </a:rPr>
              <a:t>show interface </a:t>
            </a:r>
            <a:r>
              <a:rPr lang="en-US" dirty="0"/>
              <a:t>command and specify the interface number</a:t>
            </a:r>
          </a:p>
        </p:txBody>
      </p:sp>
      <p:pic>
        <p:nvPicPr>
          <p:cNvPr id="13" name="Picture 12">
            <a:extLst>
              <a:ext uri="{FF2B5EF4-FFF2-40B4-BE49-F238E27FC236}">
                <a16:creationId xmlns:a16="http://schemas.microsoft.com/office/drawing/2014/main" id="{50B6FFB7-1D1A-4719-803C-13C2D3BAB99F}"/>
              </a:ext>
            </a:extLst>
          </p:cNvPr>
          <p:cNvPicPr>
            <a:picLocks noChangeAspect="1"/>
          </p:cNvPicPr>
          <p:nvPr/>
        </p:nvPicPr>
        <p:blipFill>
          <a:blip r:embed="rId2"/>
          <a:stretch>
            <a:fillRect/>
          </a:stretch>
        </p:blipFill>
        <p:spPr>
          <a:xfrm>
            <a:off x="1421958" y="2132318"/>
            <a:ext cx="4081219" cy="4141090"/>
          </a:xfrm>
          <a:prstGeom prst="rect">
            <a:avLst/>
          </a:prstGeom>
        </p:spPr>
      </p:pic>
    </p:spTree>
    <p:extLst>
      <p:ext uri="{BB962C8B-B14F-4D97-AF65-F5344CB8AC3E}">
        <p14:creationId xmlns:p14="http://schemas.microsoft.com/office/powerpoint/2010/main" val="1408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E7608-D899-4537-9860-4431F9AF882F}"/>
              </a:ext>
            </a:extLst>
          </p:cNvPr>
          <p:cNvSpPr>
            <a:spLocks noGrp="1"/>
          </p:cNvSpPr>
          <p:nvPr>
            <p:ph type="title"/>
          </p:nvPr>
        </p:nvSpPr>
        <p:spPr/>
        <p:txBody>
          <a:bodyPr/>
          <a:lstStyle/>
          <a:p>
            <a:r>
              <a:rPr lang="en-US" dirty="0"/>
              <a:t>Intra-Interface Inspection</a:t>
            </a:r>
          </a:p>
        </p:txBody>
      </p:sp>
      <p:sp>
        <p:nvSpPr>
          <p:cNvPr id="3" name="Content Placeholder 2">
            <a:extLst>
              <a:ext uri="{FF2B5EF4-FFF2-40B4-BE49-F238E27FC236}">
                <a16:creationId xmlns:a16="http://schemas.microsoft.com/office/drawing/2014/main" id="{27DE5B08-3E6B-4800-BB8D-5D2BB56E2AB9}"/>
              </a:ext>
            </a:extLst>
          </p:cNvPr>
          <p:cNvSpPr>
            <a:spLocks noGrp="1"/>
          </p:cNvSpPr>
          <p:nvPr>
            <p:ph idx="1"/>
          </p:nvPr>
        </p:nvSpPr>
        <p:spPr/>
        <p:txBody>
          <a:bodyPr/>
          <a:lstStyle/>
          <a:p>
            <a:r>
              <a:rPr lang="en-US" dirty="0"/>
              <a:t>The default intra-interface inspection behavior from previous Fireware versions remains unchanged:</a:t>
            </a:r>
          </a:p>
          <a:p>
            <a:pPr lvl="1"/>
            <a:r>
              <a:rPr lang="en-US" b="1" dirty="0"/>
              <a:t>External interfaces </a:t>
            </a:r>
            <a:r>
              <a:rPr lang="en-US" dirty="0"/>
              <a:t>— Enabled by default</a:t>
            </a:r>
          </a:p>
          <a:p>
            <a:pPr lvl="1"/>
            <a:r>
              <a:rPr lang="en-US" b="1" dirty="0"/>
              <a:t>Non-external interfaces </a:t>
            </a:r>
            <a:r>
              <a:rPr lang="en-US" dirty="0"/>
              <a:t>— Disabled by default</a:t>
            </a:r>
          </a:p>
          <a:p>
            <a:pPr marL="0" indent="0">
              <a:buNone/>
            </a:pPr>
            <a:endParaRPr lang="en-US" dirty="0"/>
          </a:p>
        </p:txBody>
      </p:sp>
    </p:spTree>
    <p:extLst>
      <p:ext uri="{BB962C8B-B14F-4D97-AF65-F5344CB8AC3E}">
        <p14:creationId xmlns:p14="http://schemas.microsoft.com/office/powerpoint/2010/main" val="136500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E719A-79AF-4B9E-AD3D-8C4D2EE3A33C}"/>
              </a:ext>
            </a:extLst>
          </p:cNvPr>
          <p:cNvSpPr>
            <a:spLocks noGrp="1"/>
          </p:cNvSpPr>
          <p:nvPr>
            <p:ph type="ctrTitle"/>
          </p:nvPr>
        </p:nvSpPr>
        <p:spPr/>
        <p:txBody>
          <a:bodyPr/>
          <a:lstStyle/>
          <a:p>
            <a:r>
              <a:rPr lang="en-US" dirty="0"/>
              <a:t>IPv6 in Bridge Mode</a:t>
            </a:r>
          </a:p>
        </p:txBody>
      </p:sp>
    </p:spTree>
    <p:extLst>
      <p:ext uri="{BB962C8B-B14F-4D97-AF65-F5344CB8AC3E}">
        <p14:creationId xmlns:p14="http://schemas.microsoft.com/office/powerpoint/2010/main" val="334103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4BD8B-2DF3-4B8E-87FD-5C80082EB463}"/>
              </a:ext>
            </a:extLst>
          </p:cNvPr>
          <p:cNvSpPr>
            <a:spLocks noGrp="1"/>
          </p:cNvSpPr>
          <p:nvPr>
            <p:ph type="title"/>
          </p:nvPr>
        </p:nvSpPr>
        <p:spPr>
          <a:xfrm>
            <a:off x="2175006" y="478973"/>
            <a:ext cx="7959435" cy="457200"/>
          </a:xfrm>
        </p:spPr>
        <p:txBody>
          <a:bodyPr/>
          <a:lstStyle/>
          <a:p>
            <a:r>
              <a:rPr lang="en-US" dirty="0"/>
              <a:t>IPv6 in Bridge Mode</a:t>
            </a:r>
          </a:p>
        </p:txBody>
      </p:sp>
      <p:sp>
        <p:nvSpPr>
          <p:cNvPr id="3" name="Content Placeholder 2">
            <a:extLst>
              <a:ext uri="{FF2B5EF4-FFF2-40B4-BE49-F238E27FC236}">
                <a16:creationId xmlns:a16="http://schemas.microsoft.com/office/drawing/2014/main" id="{BF055C21-87A3-4C6E-A70D-3246704F1E8C}"/>
              </a:ext>
            </a:extLst>
          </p:cNvPr>
          <p:cNvSpPr>
            <a:spLocks noGrp="1"/>
          </p:cNvSpPr>
          <p:nvPr>
            <p:ph idx="1"/>
          </p:nvPr>
        </p:nvSpPr>
        <p:spPr/>
        <p:txBody>
          <a:bodyPr/>
          <a:lstStyle/>
          <a:p>
            <a:r>
              <a:rPr lang="en-US" dirty="0"/>
              <a:t>In Bridge mode, you can now specify a static IPv6 address and other IPv6 settings </a:t>
            </a:r>
          </a:p>
          <a:p>
            <a:r>
              <a:rPr lang="en-US" dirty="0"/>
              <a:t>On the </a:t>
            </a:r>
            <a:r>
              <a:rPr lang="en-US" b="1" dirty="0"/>
              <a:t>Bridge Mode Properties </a:t>
            </a:r>
            <a:r>
              <a:rPr lang="en-US" dirty="0"/>
              <a:t>page, select the </a:t>
            </a:r>
            <a:r>
              <a:rPr lang="en-US" b="1" dirty="0"/>
              <a:t>IPv6</a:t>
            </a:r>
            <a:r>
              <a:rPr lang="en-US" dirty="0"/>
              <a:t> tab</a:t>
            </a:r>
          </a:p>
        </p:txBody>
      </p:sp>
      <p:pic>
        <p:nvPicPr>
          <p:cNvPr id="7" name="Picture 6">
            <a:extLst>
              <a:ext uri="{FF2B5EF4-FFF2-40B4-BE49-F238E27FC236}">
                <a16:creationId xmlns:a16="http://schemas.microsoft.com/office/drawing/2014/main" id="{545C91AA-A57A-4DE3-A5AC-57A21DB7957F}"/>
              </a:ext>
            </a:extLst>
          </p:cNvPr>
          <p:cNvPicPr>
            <a:picLocks noChangeAspect="1"/>
          </p:cNvPicPr>
          <p:nvPr/>
        </p:nvPicPr>
        <p:blipFill>
          <a:blip r:embed="rId2"/>
          <a:stretch>
            <a:fillRect/>
          </a:stretch>
        </p:blipFill>
        <p:spPr>
          <a:xfrm>
            <a:off x="1495498" y="2629519"/>
            <a:ext cx="4884111" cy="3749508"/>
          </a:xfrm>
          <a:prstGeom prst="rect">
            <a:avLst/>
          </a:prstGeom>
        </p:spPr>
      </p:pic>
    </p:spTree>
    <p:extLst>
      <p:ext uri="{BB962C8B-B14F-4D97-AF65-F5344CB8AC3E}">
        <p14:creationId xmlns:p14="http://schemas.microsoft.com/office/powerpoint/2010/main" val="385681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4BD8B-2DF3-4B8E-87FD-5C80082EB463}"/>
              </a:ext>
            </a:extLst>
          </p:cNvPr>
          <p:cNvSpPr>
            <a:spLocks noGrp="1"/>
          </p:cNvSpPr>
          <p:nvPr>
            <p:ph type="title"/>
          </p:nvPr>
        </p:nvSpPr>
        <p:spPr/>
        <p:txBody>
          <a:bodyPr/>
          <a:lstStyle/>
          <a:p>
            <a:r>
              <a:rPr lang="en-US" dirty="0"/>
              <a:t>IPv6 in Bridge Mode</a:t>
            </a:r>
          </a:p>
        </p:txBody>
      </p:sp>
      <p:sp>
        <p:nvSpPr>
          <p:cNvPr id="3" name="Content Placeholder 2">
            <a:extLst>
              <a:ext uri="{FF2B5EF4-FFF2-40B4-BE49-F238E27FC236}">
                <a16:creationId xmlns:a16="http://schemas.microsoft.com/office/drawing/2014/main" id="{BF055C21-87A3-4C6E-A70D-3246704F1E8C}"/>
              </a:ext>
            </a:extLst>
          </p:cNvPr>
          <p:cNvSpPr>
            <a:spLocks noGrp="1"/>
          </p:cNvSpPr>
          <p:nvPr>
            <p:ph idx="1"/>
          </p:nvPr>
        </p:nvSpPr>
        <p:spPr/>
        <p:txBody>
          <a:bodyPr/>
          <a:lstStyle/>
          <a:p>
            <a:pPr lvl="1">
              <a:buFont typeface="Arial" panose="020B0604020202020204" pitchFamily="34" charset="0"/>
              <a:buChar char="•"/>
            </a:pPr>
            <a:r>
              <a:rPr lang="en-US" b="1" dirty="0"/>
              <a:t>IPv6 Bridge Mode settings</a:t>
            </a:r>
          </a:p>
          <a:p>
            <a:pPr lvl="2"/>
            <a:r>
              <a:rPr lang="en-US" b="1" dirty="0"/>
              <a:t>Static IPv6 Address </a:t>
            </a:r>
            <a:r>
              <a:rPr lang="en-US" dirty="0"/>
              <a:t>— Specify a system IP address and netmask for redundant management access</a:t>
            </a:r>
            <a:endParaRPr lang="en-US" b="1" dirty="0"/>
          </a:p>
          <a:p>
            <a:pPr lvl="2"/>
            <a:r>
              <a:rPr lang="en-US" b="1" dirty="0"/>
              <a:t>(Optional) IP Address Autoconfiguration </a:t>
            </a:r>
            <a:r>
              <a:rPr lang="en-US" dirty="0"/>
              <a:t>— Automatically assign an IPv6 link-local address to the interface</a:t>
            </a:r>
          </a:p>
          <a:p>
            <a:pPr lvl="2"/>
            <a:r>
              <a:rPr lang="en-US" b="1" dirty="0"/>
              <a:t>(Optional) Enable DHCPv6 Client </a:t>
            </a:r>
            <a:r>
              <a:rPr lang="en-US" dirty="0"/>
              <a:t>— Enable DHCPv6 clients on the interface to request an IP address from a DHCPv6 server</a:t>
            </a:r>
          </a:p>
          <a:p>
            <a:pPr lvl="2"/>
            <a:r>
              <a:rPr lang="en-US" b="1" dirty="0"/>
              <a:t>(Optional) Rapid Commit </a:t>
            </a:r>
            <a:r>
              <a:rPr lang="en-US" dirty="0"/>
              <a:t>— Use a two-message exchange instead of a four-message exchange for DHCPv6 requests from clients to a DHCPv6 server</a:t>
            </a:r>
          </a:p>
          <a:p>
            <a:pPr lvl="2"/>
            <a:r>
              <a:rPr lang="en-US" b="1" dirty="0"/>
              <a:t>Default Gateway </a:t>
            </a:r>
            <a:r>
              <a:rPr lang="en-US" dirty="0"/>
              <a:t>— Specify the gateway for the static IPv6 address (required unless you select </a:t>
            </a:r>
            <a:r>
              <a:rPr lang="en-US" b="1" dirty="0"/>
              <a:t>IP Address Autoconfiguration)</a:t>
            </a:r>
          </a:p>
          <a:p>
            <a:pPr lvl="2"/>
            <a:r>
              <a:rPr lang="en-US" b="1" dirty="0"/>
              <a:t>Hop Limit  </a:t>
            </a:r>
            <a:r>
              <a:rPr lang="en-US" dirty="0"/>
              <a:t>— Specify the number of segments a packet can traverse before a router discards it</a:t>
            </a:r>
          </a:p>
          <a:p>
            <a:pPr lvl="2"/>
            <a:r>
              <a:rPr lang="en-US" b="1" dirty="0"/>
              <a:t>DAD Transmits </a:t>
            </a:r>
            <a:r>
              <a:rPr lang="en-US" dirty="0"/>
              <a:t>— Specify the number of Duplication Address Detection transmits</a:t>
            </a:r>
          </a:p>
        </p:txBody>
      </p:sp>
    </p:spTree>
    <p:extLst>
      <p:ext uri="{BB962C8B-B14F-4D97-AF65-F5344CB8AC3E}">
        <p14:creationId xmlns:p14="http://schemas.microsoft.com/office/powerpoint/2010/main" val="2352179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6D3553-7291-45A6-A5D3-CE7B6755F389}"/>
              </a:ext>
            </a:extLst>
          </p:cNvPr>
          <p:cNvSpPr>
            <a:spLocks noGrp="1"/>
          </p:cNvSpPr>
          <p:nvPr>
            <p:ph type="title"/>
          </p:nvPr>
        </p:nvSpPr>
        <p:spPr/>
        <p:txBody>
          <a:bodyPr>
            <a:normAutofit/>
          </a:bodyPr>
          <a:lstStyle/>
          <a:p>
            <a:r>
              <a:rPr lang="en-US" dirty="0"/>
              <a:t>What’s new in Fireware </a:t>
            </a:r>
            <a:r>
              <a:rPr lang="en-US" cap="none" dirty="0"/>
              <a:t>v12.8</a:t>
            </a:r>
            <a:endParaRPr lang="en-US" dirty="0"/>
          </a:p>
        </p:txBody>
      </p:sp>
      <p:sp>
        <p:nvSpPr>
          <p:cNvPr id="5" name="Content Placeholder 4">
            <a:extLst>
              <a:ext uri="{FF2B5EF4-FFF2-40B4-BE49-F238E27FC236}">
                <a16:creationId xmlns:a16="http://schemas.microsoft.com/office/drawing/2014/main" id="{2D09FB0A-CF49-4741-88DA-089C8D32C852}"/>
              </a:ext>
            </a:extLst>
          </p:cNvPr>
          <p:cNvSpPr>
            <a:spLocks noGrp="1"/>
          </p:cNvSpPr>
          <p:nvPr>
            <p:ph idx="10"/>
          </p:nvPr>
        </p:nvSpPr>
        <p:spPr/>
        <p:txBody>
          <a:bodyPr/>
          <a:lstStyle/>
          <a:p>
            <a:r>
              <a:rPr lang="en-US" sz="2000" dirty="0">
                <a:hlinkClick r:id="rId2" action="ppaction://hlinksldjump"/>
              </a:rPr>
              <a:t>APT Blocker Automatically Submits PDF Files for Analysis</a:t>
            </a:r>
            <a:endParaRPr lang="en-US" sz="2000" dirty="0"/>
          </a:p>
          <a:p>
            <a:r>
              <a:rPr lang="en-US" sz="2000" dirty="0">
                <a:hlinkClick r:id="rId3" action="ppaction://hlinksldjump"/>
              </a:rPr>
              <a:t>DF Bit for Mobile VPN with IKEv2</a:t>
            </a:r>
            <a:endParaRPr lang="en-US" sz="2000" dirty="0"/>
          </a:p>
          <a:p>
            <a:r>
              <a:rPr lang="en-US" sz="2000" dirty="0">
                <a:hlinkClick r:id="rId4" action="ppaction://hlinksldjump"/>
              </a:rPr>
              <a:t>System Integrity Checks</a:t>
            </a:r>
            <a:endParaRPr lang="en-US" sz="2000" dirty="0"/>
          </a:p>
          <a:p>
            <a:r>
              <a:rPr lang="en-US" sz="2000" dirty="0">
                <a:hlinkClick r:id="rId5" action="ppaction://hlinksldjump"/>
              </a:rPr>
              <a:t>Firebox Management Policy Warnings</a:t>
            </a:r>
            <a:endParaRPr lang="en-US" sz="2000" dirty="0"/>
          </a:p>
          <a:p>
            <a:r>
              <a:rPr lang="en-US" sz="2000" dirty="0">
                <a:hlinkClick r:id="rId6" action="ppaction://hlinksldjump"/>
              </a:rPr>
              <a:t>OS checksum</a:t>
            </a:r>
            <a:endParaRPr lang="en-US" dirty="0"/>
          </a:p>
          <a:p>
            <a:endParaRPr lang="en-US" dirty="0"/>
          </a:p>
        </p:txBody>
      </p:sp>
    </p:spTree>
    <p:extLst>
      <p:ext uri="{BB962C8B-B14F-4D97-AF65-F5344CB8AC3E}">
        <p14:creationId xmlns:p14="http://schemas.microsoft.com/office/powerpoint/2010/main" val="69069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AA682-085C-4CA4-AD2D-BE80F1B46D81}"/>
              </a:ext>
            </a:extLst>
          </p:cNvPr>
          <p:cNvSpPr>
            <a:spLocks noGrp="1"/>
          </p:cNvSpPr>
          <p:nvPr>
            <p:ph type="title"/>
          </p:nvPr>
        </p:nvSpPr>
        <p:spPr/>
        <p:txBody>
          <a:bodyPr/>
          <a:lstStyle/>
          <a:p>
            <a:r>
              <a:rPr lang="en-US" dirty="0"/>
              <a:t>IPv6 in Bridge Mode</a:t>
            </a:r>
          </a:p>
        </p:txBody>
      </p:sp>
      <p:sp>
        <p:nvSpPr>
          <p:cNvPr id="3" name="Content Placeholder 2">
            <a:extLst>
              <a:ext uri="{FF2B5EF4-FFF2-40B4-BE49-F238E27FC236}">
                <a16:creationId xmlns:a16="http://schemas.microsoft.com/office/drawing/2014/main" id="{293BB709-830D-44EB-9C42-EC8AFE14A4BC}"/>
              </a:ext>
            </a:extLst>
          </p:cNvPr>
          <p:cNvSpPr>
            <a:spLocks noGrp="1"/>
          </p:cNvSpPr>
          <p:nvPr>
            <p:ph idx="1"/>
          </p:nvPr>
        </p:nvSpPr>
        <p:spPr/>
        <p:txBody>
          <a:bodyPr/>
          <a:lstStyle/>
          <a:p>
            <a:r>
              <a:rPr lang="en-US" dirty="0"/>
              <a:t>On the </a:t>
            </a:r>
            <a:r>
              <a:rPr lang="en-US" b="1" dirty="0"/>
              <a:t>Bridge Settings </a:t>
            </a:r>
            <a:r>
              <a:rPr lang="en-US" dirty="0"/>
              <a:t>tab, you can manually add IPv6 related hosts</a:t>
            </a:r>
          </a:p>
          <a:p>
            <a:r>
              <a:rPr lang="en-US" dirty="0"/>
              <a:t>The IPv6 gateway is added automatically to related hosts</a:t>
            </a:r>
          </a:p>
          <a:p>
            <a:pPr lvl="2"/>
            <a:r>
              <a:rPr lang="en-US" dirty="0"/>
              <a:t>If you change the IPv6 gateway, the related hosts are updated automatically</a:t>
            </a:r>
          </a:p>
          <a:p>
            <a:r>
              <a:rPr lang="en-US" dirty="0"/>
              <a:t>Related hosts are removed if you enable </a:t>
            </a:r>
            <a:r>
              <a:rPr lang="en-US" b="1" dirty="0"/>
              <a:t>IP Address Autoconfiguration</a:t>
            </a:r>
            <a:r>
              <a:rPr lang="en-US" dirty="0"/>
              <a:t> or </a:t>
            </a:r>
            <a:r>
              <a:rPr lang="en-US" b="1" dirty="0"/>
              <a:t>Enable DHCPv6 Client</a:t>
            </a:r>
            <a:r>
              <a:rPr lang="en-US" dirty="0"/>
              <a:t> on the </a:t>
            </a:r>
            <a:r>
              <a:rPr lang="en-US" b="1" dirty="0"/>
              <a:t>IPv6 </a:t>
            </a:r>
            <a:r>
              <a:rPr lang="en-US" dirty="0"/>
              <a:t>tab</a:t>
            </a:r>
          </a:p>
          <a:p>
            <a:r>
              <a:rPr lang="en-US" dirty="0"/>
              <a:t>Related hosts must be on the same subnet as the static IPv6 address that you configured</a:t>
            </a:r>
          </a:p>
        </p:txBody>
      </p:sp>
    </p:spTree>
    <p:extLst>
      <p:ext uri="{BB962C8B-B14F-4D97-AF65-F5344CB8AC3E}">
        <p14:creationId xmlns:p14="http://schemas.microsoft.com/office/powerpoint/2010/main" val="2998078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4BAF6-A5D0-4806-99CE-B69B3DB1CAAE}"/>
              </a:ext>
            </a:extLst>
          </p:cNvPr>
          <p:cNvSpPr>
            <a:spLocks noGrp="1"/>
          </p:cNvSpPr>
          <p:nvPr>
            <p:ph type="title"/>
          </p:nvPr>
        </p:nvSpPr>
        <p:spPr/>
        <p:txBody>
          <a:bodyPr/>
          <a:lstStyle/>
          <a:p>
            <a:r>
              <a:rPr lang="en-US" dirty="0"/>
              <a:t>IPv6 in Bridge Mode</a:t>
            </a:r>
          </a:p>
        </p:txBody>
      </p:sp>
      <p:sp>
        <p:nvSpPr>
          <p:cNvPr id="3" name="Content Placeholder 2">
            <a:extLst>
              <a:ext uri="{FF2B5EF4-FFF2-40B4-BE49-F238E27FC236}">
                <a16:creationId xmlns:a16="http://schemas.microsoft.com/office/drawing/2014/main" id="{43C35038-ABAA-4C12-A3D7-029A27243B27}"/>
              </a:ext>
            </a:extLst>
          </p:cNvPr>
          <p:cNvSpPr>
            <a:spLocks noGrp="1"/>
          </p:cNvSpPr>
          <p:nvPr>
            <p:ph idx="1"/>
          </p:nvPr>
        </p:nvSpPr>
        <p:spPr/>
        <p:txBody>
          <a:bodyPr/>
          <a:lstStyle/>
          <a:p>
            <a:r>
              <a:rPr lang="en-US" dirty="0"/>
              <a:t>Related Hosts example (Fireware Web UI) </a:t>
            </a:r>
          </a:p>
        </p:txBody>
      </p:sp>
      <p:pic>
        <p:nvPicPr>
          <p:cNvPr id="9" name="Picture 8">
            <a:extLst>
              <a:ext uri="{FF2B5EF4-FFF2-40B4-BE49-F238E27FC236}">
                <a16:creationId xmlns:a16="http://schemas.microsoft.com/office/drawing/2014/main" id="{B144908D-DD1C-424D-8462-21443BD9D655}"/>
              </a:ext>
            </a:extLst>
          </p:cNvPr>
          <p:cNvPicPr>
            <a:picLocks noChangeAspect="1"/>
          </p:cNvPicPr>
          <p:nvPr/>
        </p:nvPicPr>
        <p:blipFill>
          <a:blip r:embed="rId2"/>
          <a:stretch>
            <a:fillRect/>
          </a:stretch>
        </p:blipFill>
        <p:spPr>
          <a:xfrm>
            <a:off x="1493765" y="1834349"/>
            <a:ext cx="9791700" cy="4162425"/>
          </a:xfrm>
          <a:prstGeom prst="rect">
            <a:avLst/>
          </a:prstGeom>
        </p:spPr>
      </p:pic>
    </p:spTree>
    <p:extLst>
      <p:ext uri="{BB962C8B-B14F-4D97-AF65-F5344CB8AC3E}">
        <p14:creationId xmlns:p14="http://schemas.microsoft.com/office/powerpoint/2010/main" val="390284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1ADD1-A65B-48BF-ACC7-59ECFE1FC018}"/>
              </a:ext>
            </a:extLst>
          </p:cNvPr>
          <p:cNvSpPr>
            <a:spLocks noGrp="1"/>
          </p:cNvSpPr>
          <p:nvPr>
            <p:ph type="title"/>
          </p:nvPr>
        </p:nvSpPr>
        <p:spPr/>
        <p:txBody>
          <a:bodyPr/>
          <a:lstStyle/>
          <a:p>
            <a:r>
              <a:rPr lang="en-US" dirty="0"/>
              <a:t>IPv6 in Bridge Mode</a:t>
            </a:r>
          </a:p>
        </p:txBody>
      </p:sp>
      <p:sp>
        <p:nvSpPr>
          <p:cNvPr id="3" name="Content Placeholder 2">
            <a:extLst>
              <a:ext uri="{FF2B5EF4-FFF2-40B4-BE49-F238E27FC236}">
                <a16:creationId xmlns:a16="http://schemas.microsoft.com/office/drawing/2014/main" id="{B79FC8E8-C355-4A47-AC6F-37702A35C80B}"/>
              </a:ext>
            </a:extLst>
          </p:cNvPr>
          <p:cNvSpPr>
            <a:spLocks noGrp="1"/>
          </p:cNvSpPr>
          <p:nvPr>
            <p:ph idx="1"/>
          </p:nvPr>
        </p:nvSpPr>
        <p:spPr/>
        <p:txBody>
          <a:bodyPr/>
          <a:lstStyle/>
          <a:p>
            <a:r>
              <a:rPr lang="en-US" dirty="0"/>
              <a:t>IPv4 is always required for Bridge Mode, even if you specify IPv6 settings</a:t>
            </a:r>
          </a:p>
        </p:txBody>
      </p:sp>
      <p:pic>
        <p:nvPicPr>
          <p:cNvPr id="5" name="Picture 4">
            <a:extLst>
              <a:ext uri="{FF2B5EF4-FFF2-40B4-BE49-F238E27FC236}">
                <a16:creationId xmlns:a16="http://schemas.microsoft.com/office/drawing/2014/main" id="{53A9ADBF-21F6-4BAD-A96E-F11C417650EF}"/>
              </a:ext>
            </a:extLst>
          </p:cNvPr>
          <p:cNvPicPr>
            <a:picLocks noChangeAspect="1"/>
          </p:cNvPicPr>
          <p:nvPr/>
        </p:nvPicPr>
        <p:blipFill>
          <a:blip r:embed="rId2"/>
          <a:stretch>
            <a:fillRect/>
          </a:stretch>
        </p:blipFill>
        <p:spPr>
          <a:xfrm>
            <a:off x="1513469" y="1870358"/>
            <a:ext cx="8124825" cy="1781175"/>
          </a:xfrm>
          <a:prstGeom prst="rect">
            <a:avLst/>
          </a:prstGeom>
        </p:spPr>
      </p:pic>
    </p:spTree>
    <p:extLst>
      <p:ext uri="{BB962C8B-B14F-4D97-AF65-F5344CB8AC3E}">
        <p14:creationId xmlns:p14="http://schemas.microsoft.com/office/powerpoint/2010/main" val="375685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0FA7-D704-40FD-AA81-3489130B7FBD}"/>
              </a:ext>
            </a:extLst>
          </p:cNvPr>
          <p:cNvSpPr>
            <a:spLocks noGrp="1"/>
          </p:cNvSpPr>
          <p:nvPr>
            <p:ph type="title"/>
          </p:nvPr>
        </p:nvSpPr>
        <p:spPr/>
        <p:txBody>
          <a:bodyPr/>
          <a:lstStyle/>
          <a:p>
            <a:r>
              <a:rPr lang="en-US" dirty="0"/>
              <a:t>IPv6 in Bridge Mode</a:t>
            </a:r>
          </a:p>
        </p:txBody>
      </p:sp>
      <p:sp>
        <p:nvSpPr>
          <p:cNvPr id="3" name="Content Placeholder 2">
            <a:extLst>
              <a:ext uri="{FF2B5EF4-FFF2-40B4-BE49-F238E27FC236}">
                <a16:creationId xmlns:a16="http://schemas.microsoft.com/office/drawing/2014/main" id="{1040E582-B432-4B35-ABD7-21426BACA652}"/>
              </a:ext>
            </a:extLst>
          </p:cNvPr>
          <p:cNvSpPr>
            <a:spLocks noGrp="1"/>
          </p:cNvSpPr>
          <p:nvPr>
            <p:ph idx="1"/>
          </p:nvPr>
        </p:nvSpPr>
        <p:spPr/>
        <p:txBody>
          <a:bodyPr/>
          <a:lstStyle/>
          <a:p>
            <a:r>
              <a:rPr lang="en-US" dirty="0"/>
              <a:t>IPv6 policies</a:t>
            </a:r>
          </a:p>
          <a:p>
            <a:pPr lvl="1"/>
            <a:r>
              <a:rPr lang="en-US" dirty="0"/>
              <a:t>In Bridge mode, the Firebox now supports policy matching for policies that include IPv6 hosts, IPv6 networks, and IPv6 ranges </a:t>
            </a:r>
          </a:p>
          <a:p>
            <a:r>
              <a:rPr lang="en-US" dirty="0"/>
              <a:t>IPv6 traffic </a:t>
            </a:r>
          </a:p>
          <a:p>
            <a:pPr lvl="1"/>
            <a:r>
              <a:rPr lang="en-US" dirty="0"/>
              <a:t>If you configure a Firebox to use Bridge mode, and you do not enable IPv6, the Firebox drops IPv6 traffic that does not match a policy rather than allow the traffic to pass through the bridge</a:t>
            </a:r>
          </a:p>
          <a:p>
            <a:pPr lvl="2"/>
            <a:r>
              <a:rPr lang="en-US" dirty="0"/>
              <a:t>In previous Fireware versions, which did not support IPv6 in Bridge mode, the Firebox allowed IPv6 traffic to pass through the bridge</a:t>
            </a:r>
          </a:p>
        </p:txBody>
      </p:sp>
    </p:spTree>
    <p:extLst>
      <p:ext uri="{BB962C8B-B14F-4D97-AF65-F5344CB8AC3E}">
        <p14:creationId xmlns:p14="http://schemas.microsoft.com/office/powerpoint/2010/main" val="17421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0FA7-D704-40FD-AA81-3489130B7FBD}"/>
              </a:ext>
            </a:extLst>
          </p:cNvPr>
          <p:cNvSpPr>
            <a:spLocks noGrp="1"/>
          </p:cNvSpPr>
          <p:nvPr>
            <p:ph type="title"/>
          </p:nvPr>
        </p:nvSpPr>
        <p:spPr/>
        <p:txBody>
          <a:bodyPr/>
          <a:lstStyle/>
          <a:p>
            <a:r>
              <a:rPr lang="en-US" dirty="0"/>
              <a:t>IPv6 in Bridge Mode</a:t>
            </a:r>
          </a:p>
        </p:txBody>
      </p:sp>
      <p:sp>
        <p:nvSpPr>
          <p:cNvPr id="3" name="Content Placeholder 2">
            <a:extLst>
              <a:ext uri="{FF2B5EF4-FFF2-40B4-BE49-F238E27FC236}">
                <a16:creationId xmlns:a16="http://schemas.microsoft.com/office/drawing/2014/main" id="{1040E582-B432-4B35-ABD7-21426BACA652}"/>
              </a:ext>
            </a:extLst>
          </p:cNvPr>
          <p:cNvSpPr>
            <a:spLocks noGrp="1"/>
          </p:cNvSpPr>
          <p:nvPr>
            <p:ph idx="1"/>
          </p:nvPr>
        </p:nvSpPr>
        <p:spPr/>
        <p:txBody>
          <a:bodyPr/>
          <a:lstStyle/>
          <a:p>
            <a:r>
              <a:rPr lang="en-US" dirty="0"/>
              <a:t>Bridge mode supports these Firebox features that support IPv6:</a:t>
            </a:r>
          </a:p>
          <a:p>
            <a:pPr lvl="1"/>
            <a:r>
              <a:rPr lang="en-US" dirty="0"/>
              <a:t>Blocked Sites and Ports  </a:t>
            </a:r>
          </a:p>
          <a:p>
            <a:pPr lvl="1"/>
            <a:r>
              <a:rPr lang="en-US" dirty="0"/>
              <a:t>Quotas </a:t>
            </a:r>
          </a:p>
          <a:p>
            <a:pPr lvl="1"/>
            <a:r>
              <a:rPr lang="en-US" dirty="0"/>
              <a:t>IPS and Application Control    </a:t>
            </a:r>
          </a:p>
          <a:p>
            <a:pPr lvl="1"/>
            <a:r>
              <a:rPr lang="en-US" dirty="0"/>
              <a:t>QoS                  </a:t>
            </a:r>
          </a:p>
          <a:p>
            <a:pPr lvl="1"/>
            <a:r>
              <a:rPr lang="en-US" dirty="0"/>
              <a:t>Geolocation</a:t>
            </a:r>
          </a:p>
          <a:p>
            <a:pPr lvl="1"/>
            <a:r>
              <a:rPr lang="en-US" dirty="0"/>
              <a:t>Traffic Management</a:t>
            </a:r>
          </a:p>
          <a:p>
            <a:pPr lvl="1"/>
            <a:r>
              <a:rPr lang="en-US" dirty="0"/>
              <a:t>Schedule</a:t>
            </a:r>
          </a:p>
          <a:p>
            <a:pPr lvl="1"/>
            <a:r>
              <a:rPr lang="en-US" dirty="0"/>
              <a:t>Default Packet Handling</a:t>
            </a:r>
          </a:p>
          <a:p>
            <a:pPr lvl="1"/>
            <a:r>
              <a:rPr lang="en-US" dirty="0"/>
              <a:t>Proxy policies</a:t>
            </a:r>
          </a:p>
          <a:p>
            <a:pPr lvl="1"/>
            <a:endParaRPr lang="en-US" dirty="0"/>
          </a:p>
          <a:p>
            <a:pPr lvl="2"/>
            <a:endParaRPr lang="en-US" dirty="0"/>
          </a:p>
        </p:txBody>
      </p:sp>
    </p:spTree>
    <p:extLst>
      <p:ext uri="{BB962C8B-B14F-4D97-AF65-F5344CB8AC3E}">
        <p14:creationId xmlns:p14="http://schemas.microsoft.com/office/powerpoint/2010/main" val="163119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7258D-5FA4-4088-982C-7C6ABB4FCF75}"/>
              </a:ext>
            </a:extLst>
          </p:cNvPr>
          <p:cNvSpPr>
            <a:spLocks noGrp="1"/>
          </p:cNvSpPr>
          <p:nvPr>
            <p:ph type="ctrTitle"/>
          </p:nvPr>
        </p:nvSpPr>
        <p:spPr/>
        <p:txBody>
          <a:bodyPr/>
          <a:lstStyle/>
          <a:p>
            <a:r>
              <a:rPr lang="en-US" dirty="0"/>
              <a:t>DISABLE GARP</a:t>
            </a:r>
          </a:p>
        </p:txBody>
      </p:sp>
    </p:spTree>
    <p:extLst>
      <p:ext uri="{BB962C8B-B14F-4D97-AF65-F5344CB8AC3E}">
        <p14:creationId xmlns:p14="http://schemas.microsoft.com/office/powerpoint/2010/main" val="113187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66A66-EC25-4BFB-9501-193DBA4FEA37}"/>
              </a:ext>
            </a:extLst>
          </p:cNvPr>
          <p:cNvSpPr>
            <a:spLocks noGrp="1"/>
          </p:cNvSpPr>
          <p:nvPr>
            <p:ph type="title"/>
          </p:nvPr>
        </p:nvSpPr>
        <p:spPr/>
        <p:txBody>
          <a:bodyPr/>
          <a:lstStyle/>
          <a:p>
            <a:r>
              <a:rPr lang="en-US" dirty="0"/>
              <a:t>DISABLE GARP</a:t>
            </a:r>
          </a:p>
        </p:txBody>
      </p:sp>
      <p:sp>
        <p:nvSpPr>
          <p:cNvPr id="3" name="Content Placeholder 2">
            <a:extLst>
              <a:ext uri="{FF2B5EF4-FFF2-40B4-BE49-F238E27FC236}">
                <a16:creationId xmlns:a16="http://schemas.microsoft.com/office/drawing/2014/main" id="{51CDC706-59A1-4C31-8E15-CB0C426F673C}"/>
              </a:ext>
            </a:extLst>
          </p:cNvPr>
          <p:cNvSpPr>
            <a:spLocks noGrp="1"/>
          </p:cNvSpPr>
          <p:nvPr>
            <p:ph idx="1"/>
          </p:nvPr>
        </p:nvSpPr>
        <p:spPr/>
        <p:txBody>
          <a:bodyPr/>
          <a:lstStyle/>
          <a:p>
            <a:r>
              <a:rPr lang="en-US" dirty="0"/>
              <a:t>In Mixed Routing mode only, you can now run a Fireware CLI command to disable gratuitous ARP (GARP) on Ethernet-like interfaces:</a:t>
            </a:r>
          </a:p>
          <a:p>
            <a:pPr lvl="1"/>
            <a:r>
              <a:rPr lang="en-US" dirty="0"/>
              <a:t>Physical interfaces</a:t>
            </a:r>
          </a:p>
          <a:p>
            <a:pPr lvl="1"/>
            <a:r>
              <a:rPr lang="en-US" dirty="0"/>
              <a:t>Link aggregation interfaces</a:t>
            </a:r>
          </a:p>
          <a:p>
            <a:pPr lvl="1"/>
            <a:r>
              <a:rPr lang="en-US" dirty="0"/>
              <a:t>Bridge interfaces</a:t>
            </a:r>
          </a:p>
          <a:p>
            <a:pPr lvl="1"/>
            <a:r>
              <a:rPr lang="en-US" dirty="0"/>
              <a:t>VLAN interfaces</a:t>
            </a:r>
          </a:p>
          <a:p>
            <a:pPr lvl="1"/>
            <a:r>
              <a:rPr lang="en-US" dirty="0"/>
              <a:t>Wireless interfaces</a:t>
            </a:r>
          </a:p>
          <a:p>
            <a:pPr lvl="1"/>
            <a:endParaRPr lang="en-US" dirty="0"/>
          </a:p>
        </p:txBody>
      </p:sp>
    </p:spTree>
    <p:extLst>
      <p:ext uri="{BB962C8B-B14F-4D97-AF65-F5344CB8AC3E}">
        <p14:creationId xmlns:p14="http://schemas.microsoft.com/office/powerpoint/2010/main" val="379686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08409-8E86-46C1-823D-E30909CD6554}"/>
              </a:ext>
            </a:extLst>
          </p:cNvPr>
          <p:cNvSpPr>
            <a:spLocks noGrp="1"/>
          </p:cNvSpPr>
          <p:nvPr>
            <p:ph type="title"/>
          </p:nvPr>
        </p:nvSpPr>
        <p:spPr/>
        <p:txBody>
          <a:bodyPr/>
          <a:lstStyle/>
          <a:p>
            <a:r>
              <a:rPr lang="en-US" dirty="0"/>
              <a:t>DISABLE GARP</a:t>
            </a:r>
          </a:p>
        </p:txBody>
      </p:sp>
      <p:sp>
        <p:nvSpPr>
          <p:cNvPr id="3" name="Content Placeholder 2">
            <a:extLst>
              <a:ext uri="{FF2B5EF4-FFF2-40B4-BE49-F238E27FC236}">
                <a16:creationId xmlns:a16="http://schemas.microsoft.com/office/drawing/2014/main" id="{A7832DEA-9110-4A63-9D6A-3913C9DCAC5A}"/>
              </a:ext>
            </a:extLst>
          </p:cNvPr>
          <p:cNvSpPr>
            <a:spLocks noGrp="1"/>
          </p:cNvSpPr>
          <p:nvPr>
            <p:ph idx="1"/>
          </p:nvPr>
        </p:nvSpPr>
        <p:spPr/>
        <p:txBody>
          <a:bodyPr/>
          <a:lstStyle/>
          <a:p>
            <a:r>
              <a:rPr lang="en-US" dirty="0"/>
              <a:t>By default, GARP is enabled for these interface types</a:t>
            </a:r>
          </a:p>
          <a:p>
            <a:pPr lvl="1"/>
            <a:r>
              <a:rPr lang="en-US" dirty="0"/>
              <a:t>If you disable GARP, the Firebox no longer sends GARP broadcasts</a:t>
            </a:r>
          </a:p>
          <a:p>
            <a:r>
              <a:rPr lang="en-US" dirty="0"/>
              <a:t>You cannot disable GARP for 1-to-1 NAT or for FireCluster failover</a:t>
            </a:r>
          </a:p>
          <a:p>
            <a:pPr lvl="1"/>
            <a:r>
              <a:rPr lang="en-US" dirty="0"/>
              <a:t>Even if you disable GARP for interfaces included in 1-to-1 NAT or FireCluster failover configurations, GARP broadcasts required for these features are not suppressed</a:t>
            </a:r>
          </a:p>
          <a:p>
            <a:endParaRPr lang="en-US" dirty="0"/>
          </a:p>
        </p:txBody>
      </p:sp>
    </p:spTree>
    <p:extLst>
      <p:ext uri="{BB962C8B-B14F-4D97-AF65-F5344CB8AC3E}">
        <p14:creationId xmlns:p14="http://schemas.microsoft.com/office/powerpoint/2010/main" val="408916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66A66-EC25-4BFB-9501-193DBA4FEA37}"/>
              </a:ext>
            </a:extLst>
          </p:cNvPr>
          <p:cNvSpPr>
            <a:spLocks noGrp="1"/>
          </p:cNvSpPr>
          <p:nvPr>
            <p:ph type="title"/>
          </p:nvPr>
        </p:nvSpPr>
        <p:spPr/>
        <p:txBody>
          <a:bodyPr/>
          <a:lstStyle/>
          <a:p>
            <a:r>
              <a:rPr lang="en-US" dirty="0"/>
              <a:t>DISABLE GARP</a:t>
            </a:r>
          </a:p>
        </p:txBody>
      </p:sp>
      <p:sp>
        <p:nvSpPr>
          <p:cNvPr id="3" name="Content Placeholder 2">
            <a:extLst>
              <a:ext uri="{FF2B5EF4-FFF2-40B4-BE49-F238E27FC236}">
                <a16:creationId xmlns:a16="http://schemas.microsoft.com/office/drawing/2014/main" id="{51CDC706-59A1-4C31-8E15-CB0C426F673C}"/>
              </a:ext>
            </a:extLst>
          </p:cNvPr>
          <p:cNvSpPr>
            <a:spLocks noGrp="1"/>
          </p:cNvSpPr>
          <p:nvPr>
            <p:ph idx="1"/>
          </p:nvPr>
        </p:nvSpPr>
        <p:spPr/>
        <p:txBody>
          <a:bodyPr/>
          <a:lstStyle/>
          <a:p>
            <a:r>
              <a:rPr lang="en-US" dirty="0"/>
              <a:t>To disable GARP, from Fireware CLI:</a:t>
            </a:r>
            <a:endParaRPr lang="en-US" dirty="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a:latin typeface="+mj-lt"/>
                <a:cs typeface="Courier New" panose="02070309020205020404" pitchFamily="49" charset="0"/>
              </a:rPr>
              <a:t>In the Configuration Command Mode, enter the Interface Command Mode and specify an interface</a:t>
            </a:r>
          </a:p>
          <a:p>
            <a:pPr marL="800100" lvl="1" indent="-457200">
              <a:buFont typeface="+mj-lt"/>
              <a:buAutoNum type="arabicPeriod"/>
            </a:pPr>
            <a:r>
              <a:rPr lang="en-US" dirty="0">
                <a:latin typeface="+mj-lt"/>
                <a:cs typeface="Courier New" panose="02070309020205020404" pitchFamily="49" charset="0"/>
              </a:rPr>
              <a:t>To disable GARP for the interface, run this command: </a:t>
            </a:r>
            <a:br>
              <a:rPr lang="en-US" dirty="0">
                <a:latin typeface="+mj-lt"/>
                <a:cs typeface="Courier New" panose="02070309020205020404" pitchFamily="49" charset="0"/>
              </a:rPr>
            </a:br>
            <a:r>
              <a:rPr lang="en-US" dirty="0">
                <a:latin typeface="Courier New" panose="02070309020205020404" pitchFamily="49" charset="0"/>
                <a:cs typeface="Courier New" panose="02070309020205020404" pitchFamily="49" charset="0"/>
              </a:rPr>
              <a:t>no garp enable</a:t>
            </a:r>
          </a:p>
          <a:p>
            <a:pPr marL="800100" lvl="1" indent="-457200">
              <a:buFont typeface="+mj-lt"/>
              <a:buAutoNum type="arabicPeriod"/>
            </a:pPr>
            <a:r>
              <a:rPr lang="en-US" dirty="0">
                <a:latin typeface="+mj-lt"/>
                <a:cs typeface="Courier New" panose="02070309020205020404" pitchFamily="49" charset="0"/>
              </a:rPr>
              <a:t>To enable GARP for the interface, run this command: </a:t>
            </a:r>
            <a:br>
              <a:rPr lang="en-US" dirty="0">
                <a:latin typeface="+mj-lt"/>
                <a:cs typeface="Courier New" panose="02070309020205020404" pitchFamily="49" charset="0"/>
              </a:rPr>
            </a:br>
            <a:r>
              <a:rPr lang="en-US" dirty="0">
                <a:latin typeface="Courier New" panose="02070309020205020404" pitchFamily="49" charset="0"/>
                <a:cs typeface="Courier New" panose="02070309020205020404" pitchFamily="49" charset="0"/>
              </a:rPr>
              <a:t>garp enable</a:t>
            </a:r>
          </a:p>
          <a:p>
            <a:r>
              <a:rPr lang="en-US" dirty="0"/>
              <a:t>Examples:</a:t>
            </a:r>
            <a:br>
              <a:rPr lang="en-US" dirty="0"/>
            </a:br>
            <a:r>
              <a:rPr lang="en-US" dirty="0">
                <a:latin typeface="Courier New" panose="02070309020205020404" pitchFamily="49" charset="0"/>
                <a:cs typeface="Courier New" panose="02070309020205020404" pitchFamily="49" charset="0"/>
              </a:rPr>
              <a:t>WG(config/if-fe01)#garp enable</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WG(config/if-fe01)#no garp enable</a:t>
            </a:r>
          </a:p>
          <a:p>
            <a:endParaRPr lang="en-US" dirty="0"/>
          </a:p>
        </p:txBody>
      </p:sp>
    </p:spTree>
    <p:extLst>
      <p:ext uri="{BB962C8B-B14F-4D97-AF65-F5344CB8AC3E}">
        <p14:creationId xmlns:p14="http://schemas.microsoft.com/office/powerpoint/2010/main" val="381787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66A66-EC25-4BFB-9501-193DBA4FEA37}"/>
              </a:ext>
            </a:extLst>
          </p:cNvPr>
          <p:cNvSpPr>
            <a:spLocks noGrp="1"/>
          </p:cNvSpPr>
          <p:nvPr>
            <p:ph type="title"/>
          </p:nvPr>
        </p:nvSpPr>
        <p:spPr/>
        <p:txBody>
          <a:bodyPr/>
          <a:lstStyle/>
          <a:p>
            <a:r>
              <a:rPr lang="en-US" dirty="0"/>
              <a:t>DISABLE GARP</a:t>
            </a:r>
          </a:p>
        </p:txBody>
      </p:sp>
      <p:sp>
        <p:nvSpPr>
          <p:cNvPr id="3" name="Content Placeholder 2">
            <a:extLst>
              <a:ext uri="{FF2B5EF4-FFF2-40B4-BE49-F238E27FC236}">
                <a16:creationId xmlns:a16="http://schemas.microsoft.com/office/drawing/2014/main" id="{51CDC706-59A1-4C31-8E15-CB0C426F673C}"/>
              </a:ext>
            </a:extLst>
          </p:cNvPr>
          <p:cNvSpPr>
            <a:spLocks noGrp="1"/>
          </p:cNvSpPr>
          <p:nvPr>
            <p:ph idx="1"/>
          </p:nvPr>
        </p:nvSpPr>
        <p:spPr/>
        <p:txBody>
          <a:bodyPr/>
          <a:lstStyle/>
          <a:p>
            <a:r>
              <a:rPr lang="en-US" dirty="0"/>
              <a:t>The GARP setting is added to the Firebox XML configuration and remains after a reboot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32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6D3553-7291-45A6-A5D3-CE7B6755F389}"/>
              </a:ext>
            </a:extLst>
          </p:cNvPr>
          <p:cNvSpPr>
            <a:spLocks noGrp="1"/>
          </p:cNvSpPr>
          <p:nvPr>
            <p:ph type="title"/>
          </p:nvPr>
        </p:nvSpPr>
        <p:spPr/>
        <p:txBody>
          <a:bodyPr>
            <a:normAutofit/>
          </a:bodyPr>
          <a:lstStyle/>
          <a:p>
            <a:r>
              <a:rPr lang="en-US" dirty="0"/>
              <a:t>What’s new in Fireware </a:t>
            </a:r>
            <a:r>
              <a:rPr lang="en-US" cap="none" dirty="0"/>
              <a:t>v12.8</a:t>
            </a:r>
            <a:endParaRPr lang="en-US" dirty="0"/>
          </a:p>
        </p:txBody>
      </p:sp>
      <p:sp>
        <p:nvSpPr>
          <p:cNvPr id="5" name="Content Placeholder 4">
            <a:extLst>
              <a:ext uri="{FF2B5EF4-FFF2-40B4-BE49-F238E27FC236}">
                <a16:creationId xmlns:a16="http://schemas.microsoft.com/office/drawing/2014/main" id="{2D09FB0A-CF49-4741-88DA-089C8D32C852}"/>
              </a:ext>
            </a:extLst>
          </p:cNvPr>
          <p:cNvSpPr>
            <a:spLocks noGrp="1"/>
          </p:cNvSpPr>
          <p:nvPr>
            <p:ph idx="10"/>
          </p:nvPr>
        </p:nvSpPr>
        <p:spPr/>
        <p:txBody>
          <a:bodyPr/>
          <a:lstStyle/>
          <a:p>
            <a:pPr lvl="0"/>
            <a:r>
              <a:rPr lang="en-US" dirty="0"/>
              <a:t>Fireware v12.8 is available for these Firebox models:</a:t>
            </a:r>
          </a:p>
          <a:p>
            <a:pPr lvl="1"/>
            <a:r>
              <a:rPr lang="en-US" dirty="0"/>
              <a:t>Firebox M Series: M270, M290, M370, M390, M400, M440, M470, M500, M570, M590, M670, M690, M4600, M4800, M5600, M5800</a:t>
            </a:r>
          </a:p>
          <a:p>
            <a:pPr lvl="1"/>
            <a:r>
              <a:rPr lang="en-US" dirty="0"/>
              <a:t>Firebox T Series: T20, T40, T55, T70, T80</a:t>
            </a:r>
          </a:p>
          <a:p>
            <a:pPr lvl="1"/>
            <a:r>
              <a:rPr lang="en-US" dirty="0"/>
              <a:t>FireboxV and Firebox Cloud</a:t>
            </a:r>
          </a:p>
          <a:p>
            <a:pPr lvl="0"/>
            <a:r>
              <a:rPr lang="en-US" dirty="0"/>
              <a:t>Fireware v12.8 does not support these models:</a:t>
            </a:r>
          </a:p>
          <a:p>
            <a:pPr lvl="1"/>
            <a:r>
              <a:rPr lang="en-US" dirty="0"/>
              <a:t>Firebox T10, T15, T30, T35, T50, M200, M300</a:t>
            </a:r>
          </a:p>
          <a:p>
            <a:pPr lvl="1"/>
            <a:r>
              <a:rPr lang="en-US" dirty="0"/>
              <a:t>We continue to support these models with Fireware v12.5.x firmware. For more information, see </a:t>
            </a:r>
            <a:r>
              <a:rPr lang="en-US" dirty="0">
                <a:hlinkClick r:id="rId2"/>
              </a:rPr>
              <a:t>this KB article</a:t>
            </a:r>
            <a:endParaRPr lang="en-US" dirty="0"/>
          </a:p>
        </p:txBody>
      </p:sp>
    </p:spTree>
    <p:extLst>
      <p:ext uri="{BB962C8B-B14F-4D97-AF65-F5344CB8AC3E}">
        <p14:creationId xmlns:p14="http://schemas.microsoft.com/office/powerpoint/2010/main" val="172108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40EC7F-587F-457C-A557-F56B576B8DBB}"/>
              </a:ext>
            </a:extLst>
          </p:cNvPr>
          <p:cNvSpPr>
            <a:spLocks noGrp="1"/>
          </p:cNvSpPr>
          <p:nvPr>
            <p:ph type="ctrTitle"/>
          </p:nvPr>
        </p:nvSpPr>
        <p:spPr>
          <a:xfrm>
            <a:off x="672245" y="2644171"/>
            <a:ext cx="10847511" cy="1569660"/>
          </a:xfrm>
        </p:spPr>
        <p:txBody>
          <a:bodyPr/>
          <a:lstStyle/>
          <a:p>
            <a:r>
              <a:rPr lang="en-US" i="0" dirty="0">
                <a:effectLst/>
              </a:rPr>
              <a:t>Disable Geolocation</a:t>
            </a:r>
            <a:br>
              <a:rPr lang="en-US" i="0" dirty="0">
                <a:effectLst/>
              </a:rPr>
            </a:br>
            <a:r>
              <a:rPr lang="en-US" i="0" dirty="0">
                <a:effectLst/>
              </a:rPr>
              <a:t>Deny Page</a:t>
            </a:r>
            <a:endParaRPr lang="en-US" dirty="0"/>
          </a:p>
        </p:txBody>
      </p:sp>
    </p:spTree>
    <p:extLst>
      <p:ext uri="{BB962C8B-B14F-4D97-AF65-F5344CB8AC3E}">
        <p14:creationId xmlns:p14="http://schemas.microsoft.com/office/powerpoint/2010/main" val="14136903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43B38E-794D-456D-8E9F-A0FA7D4484AF}"/>
              </a:ext>
            </a:extLst>
          </p:cNvPr>
          <p:cNvSpPr>
            <a:spLocks noGrp="1"/>
          </p:cNvSpPr>
          <p:nvPr>
            <p:ph type="title"/>
          </p:nvPr>
        </p:nvSpPr>
        <p:spPr/>
        <p:txBody>
          <a:bodyPr/>
          <a:lstStyle/>
          <a:p>
            <a:r>
              <a:rPr lang="en-US" b="0" i="0" dirty="0">
                <a:effectLst/>
                <a:latin typeface="Libre Baskerville"/>
              </a:rPr>
              <a:t>Disable the Geolocation Deny Page</a:t>
            </a:r>
            <a:endParaRPr lang="en-US" dirty="0"/>
          </a:p>
        </p:txBody>
      </p:sp>
      <p:sp>
        <p:nvSpPr>
          <p:cNvPr id="4" name="Content Placeholder 3">
            <a:extLst>
              <a:ext uri="{FF2B5EF4-FFF2-40B4-BE49-F238E27FC236}">
                <a16:creationId xmlns:a16="http://schemas.microsoft.com/office/drawing/2014/main" id="{885EC370-2FCA-4B27-BB05-127E3DD35F61}"/>
              </a:ext>
            </a:extLst>
          </p:cNvPr>
          <p:cNvSpPr>
            <a:spLocks noGrp="1"/>
          </p:cNvSpPr>
          <p:nvPr>
            <p:ph idx="1"/>
          </p:nvPr>
        </p:nvSpPr>
        <p:spPr/>
        <p:txBody>
          <a:bodyPr/>
          <a:lstStyle/>
          <a:p>
            <a:r>
              <a:rPr lang="en-US" b="0" i="0" dirty="0">
                <a:effectLst/>
                <a:latin typeface="+mn-lt"/>
              </a:rPr>
              <a:t>In Fireware Web UI, WSM, and the Command Line </a:t>
            </a:r>
            <a:r>
              <a:rPr lang="en-US" dirty="0">
                <a:latin typeface="+mn-lt"/>
              </a:rPr>
              <a:t>I</a:t>
            </a:r>
            <a:r>
              <a:rPr lang="en-US" b="0" i="0" dirty="0">
                <a:effectLst/>
                <a:latin typeface="+mn-lt"/>
              </a:rPr>
              <a:t>nterface (CLI), you can now enable or disable the Geolocation deny page for policies</a:t>
            </a:r>
          </a:p>
          <a:p>
            <a:r>
              <a:rPr lang="en-US" dirty="0"/>
              <a:t>Disable the G</a:t>
            </a:r>
            <a:r>
              <a:rPr lang="en-US" b="0" i="0" dirty="0">
                <a:effectLst/>
                <a:latin typeface="+mn-lt"/>
              </a:rPr>
              <a:t>eolocation deny page if you do not want inbound traffic to receive a deny page that attackers could use to confirm the presence of a Firebox in your network</a:t>
            </a:r>
          </a:p>
          <a:p>
            <a:r>
              <a:rPr lang="en-US" dirty="0">
                <a:latin typeface="+mn-lt"/>
              </a:rPr>
              <a:t>The deny page applies to HTTP and HTTPS traffic on ports 80 and 443</a:t>
            </a:r>
            <a:endParaRPr lang="en-US" b="0" i="0" dirty="0">
              <a:effectLst/>
              <a:latin typeface="+mn-lt"/>
            </a:endParaRPr>
          </a:p>
          <a:p>
            <a:r>
              <a:rPr lang="en-US" dirty="0">
                <a:latin typeface="+mn-lt"/>
              </a:rPr>
              <a:t>In Fireware v12.8, the new </a:t>
            </a:r>
            <a:r>
              <a:rPr lang="en-US" b="1" dirty="0">
                <a:latin typeface="+mn-lt"/>
              </a:rPr>
              <a:t>Enable Deny Page </a:t>
            </a:r>
            <a:r>
              <a:rPr lang="en-US" dirty="0">
                <a:latin typeface="+mn-lt"/>
              </a:rPr>
              <a:t>check box is selected by default</a:t>
            </a:r>
          </a:p>
          <a:p>
            <a:r>
              <a:rPr lang="en-US" dirty="0">
                <a:latin typeface="+mn-lt"/>
              </a:rPr>
              <a:t>To disable the deny page, clear the </a:t>
            </a:r>
            <a:r>
              <a:rPr lang="en-US" b="1" dirty="0">
                <a:latin typeface="+mn-lt"/>
              </a:rPr>
              <a:t>Enable Deny Page </a:t>
            </a:r>
            <a:r>
              <a:rPr lang="en-US" dirty="0">
                <a:latin typeface="+mn-lt"/>
              </a:rPr>
              <a:t>check box</a:t>
            </a:r>
          </a:p>
        </p:txBody>
      </p:sp>
    </p:spTree>
    <p:extLst>
      <p:ext uri="{BB962C8B-B14F-4D97-AF65-F5344CB8AC3E}">
        <p14:creationId xmlns:p14="http://schemas.microsoft.com/office/powerpoint/2010/main" val="141595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F1EC4F3-FCDE-42BA-A451-38F14B79C261}"/>
              </a:ext>
            </a:extLst>
          </p:cNvPr>
          <p:cNvSpPr>
            <a:spLocks noGrp="1"/>
          </p:cNvSpPr>
          <p:nvPr>
            <p:ph idx="11"/>
          </p:nvPr>
        </p:nvSpPr>
        <p:spPr/>
        <p:txBody>
          <a:bodyPr/>
          <a:lstStyle/>
          <a:p>
            <a:r>
              <a:rPr lang="en-US" dirty="0"/>
              <a:t>To disable the deny page, from Fireware Web UI:</a:t>
            </a:r>
          </a:p>
          <a:p>
            <a:pPr marL="800100" lvl="1" indent="-457200">
              <a:buFont typeface="+mj-lt"/>
              <a:buAutoNum type="arabicPeriod"/>
            </a:pPr>
            <a:r>
              <a:rPr lang="en-US" dirty="0"/>
              <a:t>Select </a:t>
            </a:r>
            <a:r>
              <a:rPr lang="en-US" b="1" dirty="0"/>
              <a:t>Firewall</a:t>
            </a:r>
            <a:r>
              <a:rPr lang="en-US" dirty="0"/>
              <a:t> </a:t>
            </a:r>
            <a:r>
              <a:rPr lang="en-US" b="1" dirty="0"/>
              <a:t>&gt;</a:t>
            </a:r>
            <a:r>
              <a:rPr lang="en-US" dirty="0"/>
              <a:t> </a:t>
            </a:r>
            <a:r>
              <a:rPr lang="en-US" b="1" dirty="0"/>
              <a:t>Firewall Policies</a:t>
            </a:r>
            <a:r>
              <a:rPr lang="en-US" dirty="0"/>
              <a:t> </a:t>
            </a:r>
          </a:p>
          <a:p>
            <a:pPr marL="800100" lvl="1" indent="-457200">
              <a:buFont typeface="+mj-lt"/>
              <a:buAutoNum type="arabicPeriod"/>
            </a:pPr>
            <a:r>
              <a:rPr lang="en-US" dirty="0"/>
              <a:t>Select a policy</a:t>
            </a:r>
          </a:p>
          <a:p>
            <a:pPr marL="800100" lvl="1" indent="-457200">
              <a:buFont typeface="+mj-lt"/>
              <a:buAutoNum type="arabicPeriod"/>
            </a:pPr>
            <a:r>
              <a:rPr lang="en-US" dirty="0"/>
              <a:t>Select the </a:t>
            </a:r>
            <a:r>
              <a:rPr lang="en-US" b="1" dirty="0"/>
              <a:t>Geolocation</a:t>
            </a:r>
            <a:r>
              <a:rPr lang="en-US" dirty="0"/>
              <a:t> tab</a:t>
            </a:r>
          </a:p>
          <a:p>
            <a:pPr marL="800100" lvl="1" indent="-457200">
              <a:buFont typeface="+mj-lt"/>
              <a:buAutoNum type="arabicPeriod"/>
            </a:pPr>
            <a:r>
              <a:rPr lang="en-US" dirty="0"/>
              <a:t>Clear the </a:t>
            </a:r>
            <a:r>
              <a:rPr lang="en-US" b="1" dirty="0"/>
              <a:t>Enable Deny Page </a:t>
            </a:r>
            <a:r>
              <a:rPr lang="en-US" dirty="0"/>
              <a:t>check box</a:t>
            </a:r>
          </a:p>
        </p:txBody>
      </p:sp>
      <p:sp>
        <p:nvSpPr>
          <p:cNvPr id="4" name="Title 3">
            <a:extLst>
              <a:ext uri="{FF2B5EF4-FFF2-40B4-BE49-F238E27FC236}">
                <a16:creationId xmlns:a16="http://schemas.microsoft.com/office/drawing/2014/main" id="{6093EAE3-CEB6-44A1-BF15-37468822226A}"/>
              </a:ext>
            </a:extLst>
          </p:cNvPr>
          <p:cNvSpPr>
            <a:spLocks noGrp="1"/>
          </p:cNvSpPr>
          <p:nvPr>
            <p:ph type="title"/>
          </p:nvPr>
        </p:nvSpPr>
        <p:spPr/>
        <p:txBody>
          <a:bodyPr/>
          <a:lstStyle/>
          <a:p>
            <a:r>
              <a:rPr lang="en-US" i="0" dirty="0">
                <a:effectLst/>
              </a:rPr>
              <a:t>Disable Geolocation Deny Page – Web UI</a:t>
            </a:r>
            <a:endParaRPr lang="en-US" dirty="0"/>
          </a:p>
        </p:txBody>
      </p:sp>
      <p:pic>
        <p:nvPicPr>
          <p:cNvPr id="8" name="Picture Placeholder 7">
            <a:extLst>
              <a:ext uri="{FF2B5EF4-FFF2-40B4-BE49-F238E27FC236}">
                <a16:creationId xmlns:a16="http://schemas.microsoft.com/office/drawing/2014/main" id="{91405D3C-9CCA-4B3A-93E4-AC04D1E2EC67}"/>
              </a:ext>
            </a:extLst>
          </p:cNvPr>
          <p:cNvPicPr>
            <a:picLocks noGrp="1" noChangeAspect="1"/>
          </p:cNvPicPr>
          <p:nvPr>
            <p:ph type="pic" sz="quarter" idx="10"/>
          </p:nvPr>
        </p:nvPicPr>
        <p:blipFill rotWithShape="1">
          <a:blip r:embed="rId2"/>
          <a:srcRect t="-13856" b="-16245"/>
          <a:stretch/>
        </p:blipFill>
        <p:spPr>
          <a:xfrm>
            <a:off x="6195793" y="1322362"/>
            <a:ext cx="5662079" cy="5092506"/>
          </a:xfrm>
        </p:spPr>
      </p:pic>
    </p:spTree>
    <p:extLst>
      <p:ext uri="{BB962C8B-B14F-4D97-AF65-F5344CB8AC3E}">
        <p14:creationId xmlns:p14="http://schemas.microsoft.com/office/powerpoint/2010/main" val="352656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8F2E8A-5E9A-49E9-AC57-9C45C54432A3}"/>
              </a:ext>
            </a:extLst>
          </p:cNvPr>
          <p:cNvSpPr>
            <a:spLocks noGrp="1"/>
          </p:cNvSpPr>
          <p:nvPr>
            <p:ph idx="11"/>
          </p:nvPr>
        </p:nvSpPr>
        <p:spPr/>
        <p:txBody>
          <a:bodyPr/>
          <a:lstStyle/>
          <a:p>
            <a:r>
              <a:rPr lang="en-US" dirty="0"/>
              <a:t>To disable the deny page, from Policy Manager:</a:t>
            </a:r>
          </a:p>
          <a:p>
            <a:pPr marL="800100" lvl="1" indent="-457200">
              <a:buFont typeface="+mj-lt"/>
              <a:buAutoNum type="arabicPeriod"/>
            </a:pPr>
            <a:r>
              <a:rPr lang="en-US" dirty="0"/>
              <a:t>Double-click a policy</a:t>
            </a:r>
          </a:p>
          <a:p>
            <a:pPr marL="800100" lvl="1" indent="-457200">
              <a:buFont typeface="+mj-lt"/>
              <a:buAutoNum type="arabicPeriod"/>
            </a:pPr>
            <a:r>
              <a:rPr lang="en-US" dirty="0"/>
              <a:t>In the </a:t>
            </a:r>
            <a:r>
              <a:rPr lang="en-US" b="1" dirty="0"/>
              <a:t>Edit Policy Properties</a:t>
            </a:r>
            <a:r>
              <a:rPr lang="en-US" dirty="0"/>
              <a:t> dialog box, clear the </a:t>
            </a:r>
            <a:r>
              <a:rPr lang="en-US" b="1" dirty="0"/>
              <a:t>Enable Deny Page </a:t>
            </a:r>
            <a:r>
              <a:rPr lang="en-US" dirty="0"/>
              <a:t>check box</a:t>
            </a:r>
            <a:endParaRPr lang="en-US" b="1" dirty="0"/>
          </a:p>
          <a:p>
            <a:endParaRPr lang="en-US" dirty="0"/>
          </a:p>
        </p:txBody>
      </p:sp>
      <p:sp>
        <p:nvSpPr>
          <p:cNvPr id="3" name="Title 2">
            <a:extLst>
              <a:ext uri="{FF2B5EF4-FFF2-40B4-BE49-F238E27FC236}">
                <a16:creationId xmlns:a16="http://schemas.microsoft.com/office/drawing/2014/main" id="{D03805C7-75B6-40F3-AE43-35D1094FA673}"/>
              </a:ext>
            </a:extLst>
          </p:cNvPr>
          <p:cNvSpPr>
            <a:spLocks noGrp="1"/>
          </p:cNvSpPr>
          <p:nvPr>
            <p:ph type="title"/>
          </p:nvPr>
        </p:nvSpPr>
        <p:spPr/>
        <p:txBody>
          <a:bodyPr/>
          <a:lstStyle/>
          <a:p>
            <a:r>
              <a:rPr lang="en-US" dirty="0"/>
              <a:t>Disable Geolocation Deny Page – Policy Manager</a:t>
            </a:r>
          </a:p>
        </p:txBody>
      </p:sp>
      <p:pic>
        <p:nvPicPr>
          <p:cNvPr id="6" name="Picture Placeholder 5">
            <a:extLst>
              <a:ext uri="{FF2B5EF4-FFF2-40B4-BE49-F238E27FC236}">
                <a16:creationId xmlns:a16="http://schemas.microsoft.com/office/drawing/2014/main" id="{4CCCC9F5-815D-42E1-9D98-6997DE2B7664}"/>
              </a:ext>
            </a:extLst>
          </p:cNvPr>
          <p:cNvPicPr>
            <a:picLocks noGrp="1" noChangeAspect="1"/>
          </p:cNvPicPr>
          <p:nvPr>
            <p:ph type="pic" sz="quarter" idx="10"/>
          </p:nvPr>
        </p:nvPicPr>
        <p:blipFill rotWithShape="1">
          <a:blip r:embed="rId2"/>
          <a:srcRect l="-23633" r="-23633"/>
          <a:stretch/>
        </p:blipFill>
        <p:spPr>
          <a:xfrm>
            <a:off x="6195793" y="1322362"/>
            <a:ext cx="5662079" cy="5092506"/>
          </a:xfrm>
        </p:spPr>
      </p:pic>
    </p:spTree>
    <p:extLst>
      <p:ext uri="{BB962C8B-B14F-4D97-AF65-F5344CB8AC3E}">
        <p14:creationId xmlns:p14="http://schemas.microsoft.com/office/powerpoint/2010/main" val="66895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EC429A-4F84-4190-ACA4-9C2C2C6AE328}"/>
              </a:ext>
            </a:extLst>
          </p:cNvPr>
          <p:cNvSpPr>
            <a:spLocks noGrp="1"/>
          </p:cNvSpPr>
          <p:nvPr>
            <p:ph idx="11"/>
          </p:nvPr>
        </p:nvSpPr>
        <p:spPr/>
        <p:txBody>
          <a:bodyPr/>
          <a:lstStyle/>
          <a:p>
            <a:r>
              <a:rPr lang="en-US" dirty="0"/>
              <a:t>To disable the deny page, from the CLI:</a:t>
            </a:r>
          </a:p>
          <a:p>
            <a:pPr marL="800100" lvl="1" indent="-457200">
              <a:buFont typeface="+mj-lt"/>
              <a:buAutoNum type="arabicPeriod"/>
            </a:pPr>
            <a:r>
              <a:rPr lang="en-US" dirty="0"/>
              <a:t>Use the CLI to connect to your Firebox</a:t>
            </a:r>
          </a:p>
          <a:p>
            <a:pPr marL="800100" lvl="1" indent="-457200">
              <a:buFont typeface="+mj-lt"/>
              <a:buAutoNum type="arabicPeriod"/>
            </a:pPr>
            <a:r>
              <a:rPr lang="en-US" dirty="0"/>
              <a:t>At the command prompt, type:</a:t>
            </a:r>
            <a:br>
              <a:rPr lang="en-US" dirty="0"/>
            </a:br>
            <a:br>
              <a:rPr lang="en-US" dirty="0"/>
            </a:br>
            <a:r>
              <a:rPr lang="en-US" dirty="0">
                <a:latin typeface="Courier New" panose="02070309020205020404" pitchFamily="49" charset="0"/>
                <a:cs typeface="Courier New" panose="02070309020205020404" pitchFamily="49" charset="0"/>
              </a:rPr>
              <a:t>WG(config/policy/rule-HTTP-proxy)#</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no geolocation deny-page enable</a:t>
            </a:r>
            <a:br>
              <a:rPr lang="en-US" dirty="0">
                <a:latin typeface="Courier New" panose="02070309020205020404" pitchFamily="49" charset="0"/>
                <a:cs typeface="Courier New" panose="02070309020205020404" pitchFamily="49" charset="0"/>
              </a:rPr>
            </a:br>
            <a:br>
              <a:rPr lang="en-US" dirty="0">
                <a:latin typeface="Cordia New" panose="020B0502040204020203" pitchFamily="34" charset="-34"/>
                <a:cs typeface="Cordia New" panose="020B0502040204020203" pitchFamily="34" charset="-34"/>
              </a:rPr>
            </a:br>
            <a:r>
              <a:rPr lang="en-US" dirty="0"/>
              <a:t>Note: In this example, HTTP-proxy is the name of the policy</a:t>
            </a:r>
          </a:p>
        </p:txBody>
      </p:sp>
      <p:sp>
        <p:nvSpPr>
          <p:cNvPr id="3" name="Title 2">
            <a:extLst>
              <a:ext uri="{FF2B5EF4-FFF2-40B4-BE49-F238E27FC236}">
                <a16:creationId xmlns:a16="http://schemas.microsoft.com/office/drawing/2014/main" id="{BF168D89-4AEB-4693-BCC6-D5F97068AA01}"/>
              </a:ext>
            </a:extLst>
          </p:cNvPr>
          <p:cNvSpPr>
            <a:spLocks noGrp="1"/>
          </p:cNvSpPr>
          <p:nvPr>
            <p:ph type="title"/>
          </p:nvPr>
        </p:nvSpPr>
        <p:spPr/>
        <p:txBody>
          <a:bodyPr/>
          <a:lstStyle/>
          <a:p>
            <a:r>
              <a:rPr lang="en-US" dirty="0"/>
              <a:t>Disable Geolocation Deny Page – CLI</a:t>
            </a:r>
          </a:p>
        </p:txBody>
      </p:sp>
      <p:pic>
        <p:nvPicPr>
          <p:cNvPr id="6" name="Picture Placeholder 5">
            <a:extLst>
              <a:ext uri="{FF2B5EF4-FFF2-40B4-BE49-F238E27FC236}">
                <a16:creationId xmlns:a16="http://schemas.microsoft.com/office/drawing/2014/main" id="{1D0ABFD6-843B-45AF-BF70-218C73E5EF53}"/>
              </a:ext>
            </a:extLst>
          </p:cNvPr>
          <p:cNvPicPr>
            <a:picLocks noGrp="1" noChangeAspect="1"/>
          </p:cNvPicPr>
          <p:nvPr>
            <p:ph type="pic" sz="quarter" idx="10"/>
          </p:nvPr>
        </p:nvPicPr>
        <p:blipFill rotWithShape="1">
          <a:blip r:embed="rId2"/>
          <a:srcRect l="-19769" r="-19767"/>
          <a:stretch/>
        </p:blipFill>
        <p:spPr>
          <a:xfrm>
            <a:off x="6195793" y="1322362"/>
            <a:ext cx="5662079" cy="5092506"/>
          </a:xfrm>
        </p:spPr>
      </p:pic>
    </p:spTree>
    <p:extLst>
      <p:ext uri="{BB962C8B-B14F-4D97-AF65-F5344CB8AC3E}">
        <p14:creationId xmlns:p14="http://schemas.microsoft.com/office/powerpoint/2010/main" val="345404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97B1F-7526-4B58-95C1-47CC114D0D4E}"/>
              </a:ext>
            </a:extLst>
          </p:cNvPr>
          <p:cNvSpPr>
            <a:spLocks noGrp="1"/>
          </p:cNvSpPr>
          <p:nvPr>
            <p:ph type="ctrTitle"/>
          </p:nvPr>
        </p:nvSpPr>
        <p:spPr>
          <a:xfrm>
            <a:off x="672245" y="2274839"/>
            <a:ext cx="10847511" cy="2308324"/>
          </a:xfrm>
        </p:spPr>
        <p:txBody>
          <a:bodyPr/>
          <a:lstStyle/>
          <a:p>
            <a:r>
              <a:rPr lang="en-US" dirty="0"/>
              <a:t>Specify Logging and Notification Settings for Default Packet Handling</a:t>
            </a:r>
          </a:p>
        </p:txBody>
      </p:sp>
    </p:spTree>
    <p:extLst>
      <p:ext uri="{BB962C8B-B14F-4D97-AF65-F5344CB8AC3E}">
        <p14:creationId xmlns:p14="http://schemas.microsoft.com/office/powerpoint/2010/main" val="87494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2967F-694D-45A6-A2D8-5901BC71C46B}"/>
              </a:ext>
            </a:extLst>
          </p:cNvPr>
          <p:cNvSpPr>
            <a:spLocks noGrp="1"/>
          </p:cNvSpPr>
          <p:nvPr>
            <p:ph type="title"/>
          </p:nvPr>
        </p:nvSpPr>
        <p:spPr/>
        <p:txBody>
          <a:bodyPr/>
          <a:lstStyle/>
          <a:p>
            <a:r>
              <a:rPr lang="en-US" dirty="0"/>
              <a:t>Default Packet Handling Logging Settings</a:t>
            </a:r>
            <a:br>
              <a:rPr lang="en-US" dirty="0"/>
            </a:br>
            <a:endParaRPr lang="en-US" dirty="0"/>
          </a:p>
        </p:txBody>
      </p:sp>
      <p:sp>
        <p:nvSpPr>
          <p:cNvPr id="3" name="Content Placeholder 2">
            <a:extLst>
              <a:ext uri="{FF2B5EF4-FFF2-40B4-BE49-F238E27FC236}">
                <a16:creationId xmlns:a16="http://schemas.microsoft.com/office/drawing/2014/main" id="{985FA5AF-B95C-4E4F-8BA7-DEE36DF95E40}"/>
              </a:ext>
            </a:extLst>
          </p:cNvPr>
          <p:cNvSpPr>
            <a:spLocks noGrp="1"/>
          </p:cNvSpPr>
          <p:nvPr>
            <p:ph idx="1"/>
          </p:nvPr>
        </p:nvSpPr>
        <p:spPr>
          <a:xfrm>
            <a:off x="1038726" y="1322363"/>
            <a:ext cx="10115104" cy="920324"/>
          </a:xfrm>
        </p:spPr>
        <p:txBody>
          <a:bodyPr numCol="1"/>
          <a:lstStyle/>
          <a:p>
            <a:r>
              <a:rPr lang="en-US" b="0" i="0" dirty="0">
                <a:effectLst/>
                <a:latin typeface="+mn-lt"/>
              </a:rPr>
              <a:t>In Fireware Web UI, you can now specify logging and notification settings for different Default Packet Handling dangerous activities:</a:t>
            </a:r>
          </a:p>
          <a:p>
            <a:endParaRPr lang="en-US" b="0" i="0" dirty="0">
              <a:effectLst/>
              <a:latin typeface="+mn-lt"/>
            </a:endParaRPr>
          </a:p>
          <a:p>
            <a:endParaRPr lang="en-US" sz="1800" b="0" i="0" dirty="0">
              <a:effectLst/>
              <a:latin typeface="+mn-lt"/>
            </a:endParaRPr>
          </a:p>
          <a:p>
            <a:pPr lvl="1"/>
            <a:endParaRPr lang="en-US" sz="1600" b="0" i="0" dirty="0">
              <a:effectLst/>
              <a:latin typeface="+mn-lt"/>
            </a:endParaRPr>
          </a:p>
          <a:p>
            <a:endParaRPr lang="en-US" b="0" i="0" dirty="0">
              <a:effectLst/>
              <a:latin typeface="+mn-lt"/>
            </a:endParaRPr>
          </a:p>
        </p:txBody>
      </p:sp>
      <p:sp>
        <p:nvSpPr>
          <p:cNvPr id="6" name="Content Placeholder 2">
            <a:extLst>
              <a:ext uri="{FF2B5EF4-FFF2-40B4-BE49-F238E27FC236}">
                <a16:creationId xmlns:a16="http://schemas.microsoft.com/office/drawing/2014/main" id="{C8D84B47-67E8-4EA6-BEA1-524ADFDFFAA3}"/>
              </a:ext>
            </a:extLst>
          </p:cNvPr>
          <p:cNvSpPr txBox="1">
            <a:spLocks/>
          </p:cNvSpPr>
          <p:nvPr/>
        </p:nvSpPr>
        <p:spPr>
          <a:xfrm>
            <a:off x="1038726" y="2177159"/>
            <a:ext cx="10115104" cy="2904979"/>
          </a:xfrm>
          <a:prstGeom prst="rect">
            <a:avLst/>
          </a:prstGeom>
        </p:spPr>
        <p:txBody>
          <a:bodyPr vert="horz" wrap="square" lIns="91440" tIns="45720" rIns="91440" bIns="45720" numCol="2" rtlCol="0" anchor="t">
            <a:noAutofit/>
          </a:bodyPr>
          <a:lstStyle>
            <a:lvl1pPr marL="342900" indent="-342900" algn="l" defTabSz="457200" rtl="0" eaLnBrk="1" latinLnBrk="0" hangingPunct="1">
              <a:lnSpc>
                <a:spcPct val="100000"/>
              </a:lnSpc>
              <a:spcBef>
                <a:spcPts val="0"/>
              </a:spcBef>
              <a:spcAft>
                <a:spcPts val="1400"/>
              </a:spcAft>
              <a:buClr>
                <a:schemeClr val="tx1"/>
              </a:buClr>
              <a:buSzPct val="110000"/>
              <a:buFont typeface="Arial" panose="020B0604020202020204" pitchFamily="34" charset="0"/>
              <a:buChar char="•"/>
              <a:defRPr sz="22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marL="628650" indent="-285750" algn="l" defTabSz="457200" rtl="0" eaLnBrk="1" latinLnBrk="0" hangingPunct="1">
              <a:lnSpc>
                <a:spcPct val="100000"/>
              </a:lnSpc>
              <a:spcBef>
                <a:spcPts val="0"/>
              </a:spcBef>
              <a:spcAft>
                <a:spcPts val="1400"/>
              </a:spcAft>
              <a:buClr>
                <a:schemeClr val="tx1"/>
              </a:buClr>
              <a:buSzPct val="80000"/>
              <a:buFont typeface="Courier New" panose="02070309020205020404" pitchFamily="49" charset="0"/>
              <a:buChar char="o"/>
              <a:tabLst/>
              <a:defRPr sz="20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2pPr>
            <a:lvl3pPr marL="925513" indent="-238125" algn="l" defTabSz="457200" rtl="0" eaLnBrk="1" latinLnBrk="0" hangingPunct="1">
              <a:lnSpc>
                <a:spcPct val="100000"/>
              </a:lnSpc>
              <a:spcBef>
                <a:spcPts val="0"/>
              </a:spcBef>
              <a:spcAft>
                <a:spcPts val="1400"/>
              </a:spcAft>
              <a:buClr>
                <a:schemeClr val="tx1"/>
              </a:buClr>
              <a:buSzPct val="100000"/>
              <a:buFont typeface="Geneva" panose="020B0503030404040204" pitchFamily="34" charset="0"/>
              <a:buChar char="‣"/>
              <a:tabLst/>
              <a:defRPr sz="18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3pPr>
            <a:lvl4pPr marL="1543050" indent="-171450" algn="l" defTabSz="457200" rtl="0" eaLnBrk="1" latinLnBrk="0" hangingPunct="1">
              <a:lnSpc>
                <a:spcPct val="100000"/>
              </a:lnSpc>
              <a:spcBef>
                <a:spcPts val="0"/>
              </a:spcBef>
              <a:spcAft>
                <a:spcPts val="1000"/>
              </a:spcAft>
              <a:buClr>
                <a:schemeClr val="tx1"/>
              </a:buClr>
              <a:buSzPct val="100000"/>
              <a:buFont typeface="Wingdings" pitchFamily="2" charset="2"/>
              <a:buChar char="§"/>
              <a:defRPr sz="16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4pPr>
            <a:lvl5pPr marL="2000250" indent="-171450" algn="l" defTabSz="457200" rtl="0" eaLnBrk="1" latinLnBrk="0" hangingPunct="1">
              <a:lnSpc>
                <a:spcPct val="100000"/>
              </a:lnSpc>
              <a:spcBef>
                <a:spcPts val="0"/>
              </a:spcBef>
              <a:spcAft>
                <a:spcPts val="1000"/>
              </a:spcAft>
              <a:buClr>
                <a:schemeClr val="tx1"/>
              </a:buClr>
              <a:buSzPct val="100000"/>
              <a:buFont typeface="Arial"/>
              <a:buChar char="•"/>
              <a:defRPr sz="14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lvl="1"/>
            <a:r>
              <a:rPr lang="en-US" b="0" i="0" dirty="0">
                <a:effectLst/>
                <a:latin typeface="+mn-lt"/>
              </a:rPr>
              <a:t>SYN flood attack</a:t>
            </a:r>
          </a:p>
          <a:p>
            <a:pPr lvl="1"/>
            <a:r>
              <a:rPr lang="en-US" b="0" i="0" dirty="0">
                <a:effectLst/>
                <a:latin typeface="+mn-lt"/>
              </a:rPr>
              <a:t>UDP flood attack</a:t>
            </a:r>
          </a:p>
          <a:p>
            <a:pPr lvl="1"/>
            <a:r>
              <a:rPr lang="en-US" b="0" i="0" dirty="0">
                <a:effectLst/>
                <a:latin typeface="+mn-lt"/>
              </a:rPr>
              <a:t>ICMP flood attack</a:t>
            </a:r>
          </a:p>
          <a:p>
            <a:pPr lvl="1"/>
            <a:r>
              <a:rPr lang="en-US" b="0" i="0" dirty="0">
                <a:effectLst/>
                <a:latin typeface="+mn-lt"/>
              </a:rPr>
              <a:t>IPsec flood attack</a:t>
            </a:r>
          </a:p>
          <a:p>
            <a:pPr lvl="1"/>
            <a:r>
              <a:rPr lang="en-US" b="0" i="0" dirty="0">
                <a:effectLst/>
                <a:latin typeface="+mn-lt"/>
              </a:rPr>
              <a:t>IKE flood attack</a:t>
            </a:r>
          </a:p>
          <a:p>
            <a:pPr lvl="1"/>
            <a:r>
              <a:rPr lang="en-US" b="0" i="0" dirty="0">
                <a:effectLst/>
                <a:latin typeface="+mn-lt"/>
              </a:rPr>
              <a:t>IP source route</a:t>
            </a:r>
          </a:p>
          <a:p>
            <a:pPr lvl="1"/>
            <a:r>
              <a:rPr lang="en-US" b="0" i="0" dirty="0">
                <a:effectLst/>
                <a:latin typeface="+mn-lt"/>
              </a:rPr>
              <a:t>DDOS source attack</a:t>
            </a:r>
          </a:p>
          <a:p>
            <a:pPr lvl="1"/>
            <a:r>
              <a:rPr lang="en-US" b="0" i="0" dirty="0">
                <a:effectLst/>
                <a:latin typeface="+mn-lt"/>
              </a:rPr>
              <a:t>DDOS destination attack</a:t>
            </a:r>
          </a:p>
          <a:p>
            <a:pPr lvl="1"/>
            <a:r>
              <a:rPr lang="en-US" b="0" i="0" dirty="0">
                <a:effectLst/>
                <a:latin typeface="+mn-lt"/>
              </a:rPr>
              <a:t>Port scan</a:t>
            </a:r>
          </a:p>
          <a:p>
            <a:pPr lvl="1"/>
            <a:r>
              <a:rPr lang="en-US" b="0" i="0" dirty="0">
                <a:effectLst/>
                <a:latin typeface="+mn-lt"/>
              </a:rPr>
              <a:t>IP scan</a:t>
            </a:r>
          </a:p>
          <a:p>
            <a:pPr lvl="1"/>
            <a:r>
              <a:rPr lang="en-US" b="0" i="0" dirty="0">
                <a:effectLst/>
                <a:latin typeface="+mn-lt"/>
              </a:rPr>
              <a:t>IP spoofing attack</a:t>
            </a:r>
          </a:p>
          <a:p>
            <a:endParaRPr lang="en-US" dirty="0">
              <a:latin typeface="+mn-lt"/>
            </a:endParaRPr>
          </a:p>
        </p:txBody>
      </p:sp>
      <p:sp>
        <p:nvSpPr>
          <p:cNvPr id="9" name="Content Placeholder 2">
            <a:extLst>
              <a:ext uri="{FF2B5EF4-FFF2-40B4-BE49-F238E27FC236}">
                <a16:creationId xmlns:a16="http://schemas.microsoft.com/office/drawing/2014/main" id="{33753F62-BB21-4E71-AD8C-11E814E42D8A}"/>
              </a:ext>
            </a:extLst>
          </p:cNvPr>
          <p:cNvSpPr txBox="1">
            <a:spLocks/>
          </p:cNvSpPr>
          <p:nvPr/>
        </p:nvSpPr>
        <p:spPr>
          <a:xfrm>
            <a:off x="1038170" y="5082138"/>
            <a:ext cx="10115104" cy="920324"/>
          </a:xfrm>
          <a:prstGeom prst="rect">
            <a:avLst/>
          </a:prstGeom>
        </p:spPr>
        <p:txBody>
          <a:bodyPr vert="horz" wrap="square" lIns="91440" tIns="45720" rIns="91440" bIns="45720" numCol="1" rtlCol="0" anchor="t">
            <a:noAutofit/>
          </a:bodyPr>
          <a:lstStyle>
            <a:lvl1pPr marL="342900" indent="-342900" algn="l" defTabSz="457200" rtl="0" eaLnBrk="1" latinLnBrk="0" hangingPunct="1">
              <a:lnSpc>
                <a:spcPct val="100000"/>
              </a:lnSpc>
              <a:spcBef>
                <a:spcPts val="0"/>
              </a:spcBef>
              <a:spcAft>
                <a:spcPts val="1400"/>
              </a:spcAft>
              <a:buClr>
                <a:schemeClr val="tx1"/>
              </a:buClr>
              <a:buSzPct val="110000"/>
              <a:buFont typeface="Arial" panose="020B0604020202020204" pitchFamily="34" charset="0"/>
              <a:buChar char="•"/>
              <a:defRPr sz="22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1pPr>
            <a:lvl2pPr marL="628650" indent="-285750" algn="l" defTabSz="457200" rtl="0" eaLnBrk="1" latinLnBrk="0" hangingPunct="1">
              <a:lnSpc>
                <a:spcPct val="100000"/>
              </a:lnSpc>
              <a:spcBef>
                <a:spcPts val="0"/>
              </a:spcBef>
              <a:spcAft>
                <a:spcPts val="1400"/>
              </a:spcAft>
              <a:buClr>
                <a:schemeClr val="tx1"/>
              </a:buClr>
              <a:buSzPct val="80000"/>
              <a:buFont typeface="Courier New" panose="02070309020205020404" pitchFamily="49" charset="0"/>
              <a:buChar char="o"/>
              <a:tabLst/>
              <a:defRPr sz="20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2pPr>
            <a:lvl3pPr marL="925513" indent="-238125" algn="l" defTabSz="457200" rtl="0" eaLnBrk="1" latinLnBrk="0" hangingPunct="1">
              <a:lnSpc>
                <a:spcPct val="100000"/>
              </a:lnSpc>
              <a:spcBef>
                <a:spcPts val="0"/>
              </a:spcBef>
              <a:spcAft>
                <a:spcPts val="1400"/>
              </a:spcAft>
              <a:buClr>
                <a:schemeClr val="tx1"/>
              </a:buClr>
              <a:buSzPct val="100000"/>
              <a:buFont typeface="Geneva" panose="020B0503030404040204" pitchFamily="34" charset="0"/>
              <a:buChar char="‣"/>
              <a:tabLst/>
              <a:defRPr sz="18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3pPr>
            <a:lvl4pPr marL="1543050" indent="-171450" algn="l" defTabSz="457200" rtl="0" eaLnBrk="1" latinLnBrk="0" hangingPunct="1">
              <a:lnSpc>
                <a:spcPct val="100000"/>
              </a:lnSpc>
              <a:spcBef>
                <a:spcPts val="0"/>
              </a:spcBef>
              <a:spcAft>
                <a:spcPts val="1000"/>
              </a:spcAft>
              <a:buClr>
                <a:schemeClr val="tx1"/>
              </a:buClr>
              <a:buSzPct val="100000"/>
              <a:buFont typeface="Wingdings" pitchFamily="2" charset="2"/>
              <a:buChar char="§"/>
              <a:defRPr sz="16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4pPr>
            <a:lvl5pPr marL="2000250" indent="-171450" algn="l" defTabSz="457200" rtl="0" eaLnBrk="1" latinLnBrk="0" hangingPunct="1">
              <a:lnSpc>
                <a:spcPct val="100000"/>
              </a:lnSpc>
              <a:spcBef>
                <a:spcPts val="0"/>
              </a:spcBef>
              <a:spcAft>
                <a:spcPts val="1000"/>
              </a:spcAft>
              <a:buClr>
                <a:schemeClr val="tx1"/>
              </a:buClr>
              <a:buSzPct val="100000"/>
              <a:buFont typeface="Arial"/>
              <a:buChar char="•"/>
              <a:defRPr sz="1400" kern="1200" cap="none">
                <a:solidFill>
                  <a:schemeClr val="tx1"/>
                </a:solidFill>
                <a:effectLst/>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dirty="0">
                <a:latin typeface="+mn-lt"/>
              </a:rPr>
              <a:t>Select the dangerous activity and specify the log rate and notifications you want to receive when that activity is detected</a:t>
            </a:r>
          </a:p>
          <a:p>
            <a:endParaRPr lang="en-US" dirty="0">
              <a:latin typeface="+mn-lt"/>
            </a:endParaRPr>
          </a:p>
          <a:p>
            <a:endParaRPr lang="en-US" sz="1800" dirty="0">
              <a:latin typeface="+mn-lt"/>
            </a:endParaRPr>
          </a:p>
          <a:p>
            <a:pPr lvl="1"/>
            <a:endParaRPr lang="en-US" sz="1600" dirty="0">
              <a:latin typeface="+mn-lt"/>
            </a:endParaRPr>
          </a:p>
          <a:p>
            <a:endParaRPr lang="en-US" dirty="0">
              <a:latin typeface="+mn-lt"/>
            </a:endParaRPr>
          </a:p>
        </p:txBody>
      </p:sp>
    </p:spTree>
    <p:extLst>
      <p:ext uri="{BB962C8B-B14F-4D97-AF65-F5344CB8AC3E}">
        <p14:creationId xmlns:p14="http://schemas.microsoft.com/office/powerpoint/2010/main" val="209419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2967F-694D-45A6-A2D8-5901BC71C46B}"/>
              </a:ext>
            </a:extLst>
          </p:cNvPr>
          <p:cNvSpPr>
            <a:spLocks noGrp="1"/>
          </p:cNvSpPr>
          <p:nvPr>
            <p:ph type="title"/>
          </p:nvPr>
        </p:nvSpPr>
        <p:spPr/>
        <p:txBody>
          <a:bodyPr/>
          <a:lstStyle/>
          <a:p>
            <a:r>
              <a:rPr lang="en-US" dirty="0"/>
              <a:t>Default Packet Handling Logging Settings</a:t>
            </a:r>
          </a:p>
        </p:txBody>
      </p:sp>
      <p:sp>
        <p:nvSpPr>
          <p:cNvPr id="3" name="Content Placeholder 2">
            <a:extLst>
              <a:ext uri="{FF2B5EF4-FFF2-40B4-BE49-F238E27FC236}">
                <a16:creationId xmlns:a16="http://schemas.microsoft.com/office/drawing/2014/main" id="{985FA5AF-B95C-4E4F-8BA7-DEE36DF95E40}"/>
              </a:ext>
            </a:extLst>
          </p:cNvPr>
          <p:cNvSpPr>
            <a:spLocks noGrp="1"/>
          </p:cNvSpPr>
          <p:nvPr>
            <p:ph idx="1"/>
          </p:nvPr>
        </p:nvSpPr>
        <p:spPr>
          <a:xfrm>
            <a:off x="1038726" y="1322363"/>
            <a:ext cx="5516078" cy="4231414"/>
          </a:xfrm>
        </p:spPr>
        <p:txBody>
          <a:bodyPr numCol="1"/>
          <a:lstStyle/>
          <a:p>
            <a:r>
              <a:rPr lang="en-US" b="0" i="0" dirty="0">
                <a:effectLst/>
                <a:latin typeface="+mn-lt"/>
              </a:rPr>
              <a:t>To specify logging and notification settings by dangerous activity type, from Fireware Web UI: </a:t>
            </a:r>
          </a:p>
          <a:p>
            <a:pPr marL="742950" lvl="1" indent="-457200">
              <a:buFont typeface="+mj-lt"/>
              <a:buAutoNum type="arabicPeriod"/>
            </a:pPr>
            <a:r>
              <a:rPr lang="en-US" dirty="0">
                <a:latin typeface="+mn-lt"/>
              </a:rPr>
              <a:t>Select </a:t>
            </a:r>
            <a:r>
              <a:rPr lang="en-US" b="1" dirty="0">
                <a:latin typeface="+mn-lt"/>
              </a:rPr>
              <a:t>Firewall</a:t>
            </a:r>
            <a:r>
              <a:rPr lang="en-US" dirty="0">
                <a:latin typeface="+mn-lt"/>
              </a:rPr>
              <a:t> &gt; </a:t>
            </a:r>
            <a:r>
              <a:rPr lang="en-US" b="1" dirty="0">
                <a:latin typeface="+mn-lt"/>
              </a:rPr>
              <a:t>Default Packet Handling</a:t>
            </a:r>
            <a:endParaRPr lang="en-US" dirty="0">
              <a:latin typeface="+mn-lt"/>
            </a:endParaRPr>
          </a:p>
          <a:p>
            <a:pPr marL="742950" lvl="1" indent="-457200">
              <a:buFont typeface="+mj-lt"/>
              <a:buAutoNum type="arabicPeriod"/>
            </a:pPr>
            <a:r>
              <a:rPr lang="en-US" dirty="0">
                <a:latin typeface="+mn-lt"/>
              </a:rPr>
              <a:t>Select the </a:t>
            </a:r>
            <a:r>
              <a:rPr lang="en-US" b="1" dirty="0">
                <a:latin typeface="+mn-lt"/>
              </a:rPr>
              <a:t>Logging</a:t>
            </a:r>
            <a:r>
              <a:rPr lang="en-US" dirty="0">
                <a:latin typeface="+mn-lt"/>
              </a:rPr>
              <a:t> tab </a:t>
            </a:r>
          </a:p>
          <a:p>
            <a:pPr marL="742950" lvl="1" indent="-457200">
              <a:buFont typeface="+mj-lt"/>
              <a:buAutoNum type="arabicPeriod"/>
            </a:pPr>
            <a:r>
              <a:rPr lang="en-US" dirty="0">
                <a:latin typeface="+mn-lt"/>
              </a:rPr>
              <a:t>Select an activity from the </a:t>
            </a:r>
            <a:r>
              <a:rPr lang="en-US" b="1" dirty="0">
                <a:latin typeface="+mn-lt"/>
              </a:rPr>
              <a:t>Select Dangerous Activity </a:t>
            </a:r>
            <a:r>
              <a:rPr lang="en-US" dirty="0">
                <a:latin typeface="+mn-lt"/>
              </a:rPr>
              <a:t>drop-down list </a:t>
            </a:r>
          </a:p>
          <a:p>
            <a:pPr marL="742950" lvl="1" indent="-457200">
              <a:buFont typeface="+mj-lt"/>
              <a:buAutoNum type="arabicPeriod"/>
            </a:pPr>
            <a:r>
              <a:rPr lang="en-US" dirty="0">
                <a:latin typeface="+mn-lt"/>
              </a:rPr>
              <a:t>Set your log and notification options for the activity</a:t>
            </a:r>
          </a:p>
          <a:p>
            <a:endParaRPr lang="en-US" b="0" i="0" dirty="0">
              <a:effectLst/>
              <a:latin typeface="+mn-lt"/>
            </a:endParaRPr>
          </a:p>
          <a:p>
            <a:endParaRPr lang="en-US" b="0" i="0" dirty="0">
              <a:effectLst/>
              <a:latin typeface="+mn-lt"/>
            </a:endParaRPr>
          </a:p>
          <a:p>
            <a:endParaRPr lang="en-US" b="0" i="0" dirty="0">
              <a:effectLst/>
              <a:latin typeface="+mn-lt"/>
            </a:endParaRPr>
          </a:p>
          <a:p>
            <a:endParaRPr lang="en-US" sz="1800" b="0" i="0" dirty="0">
              <a:effectLst/>
              <a:latin typeface="+mn-lt"/>
            </a:endParaRPr>
          </a:p>
          <a:p>
            <a:pPr lvl="1"/>
            <a:endParaRPr lang="en-US" sz="1600" b="0" i="0" dirty="0">
              <a:effectLst/>
              <a:latin typeface="+mn-lt"/>
            </a:endParaRPr>
          </a:p>
          <a:p>
            <a:endParaRPr lang="en-US" b="0" i="0" dirty="0">
              <a:effectLst/>
              <a:latin typeface="+mn-lt"/>
            </a:endParaRPr>
          </a:p>
        </p:txBody>
      </p:sp>
      <p:pic>
        <p:nvPicPr>
          <p:cNvPr id="5" name="Picture 4">
            <a:extLst>
              <a:ext uri="{FF2B5EF4-FFF2-40B4-BE49-F238E27FC236}">
                <a16:creationId xmlns:a16="http://schemas.microsoft.com/office/drawing/2014/main" id="{8F49C03F-D796-4F8E-9397-BA67075FC72C}"/>
              </a:ext>
            </a:extLst>
          </p:cNvPr>
          <p:cNvPicPr>
            <a:picLocks noChangeAspect="1"/>
          </p:cNvPicPr>
          <p:nvPr/>
        </p:nvPicPr>
        <p:blipFill>
          <a:blip r:embed="rId2"/>
          <a:stretch>
            <a:fillRect/>
          </a:stretch>
        </p:blipFill>
        <p:spPr>
          <a:xfrm>
            <a:off x="6955710" y="1389737"/>
            <a:ext cx="3834209" cy="4689961"/>
          </a:xfrm>
          <a:prstGeom prst="rect">
            <a:avLst/>
          </a:prstGeom>
        </p:spPr>
      </p:pic>
    </p:spTree>
    <p:extLst>
      <p:ext uri="{BB962C8B-B14F-4D97-AF65-F5344CB8AC3E}">
        <p14:creationId xmlns:p14="http://schemas.microsoft.com/office/powerpoint/2010/main" val="321142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97B1F-7526-4B58-95C1-47CC114D0D4E}"/>
              </a:ext>
            </a:extLst>
          </p:cNvPr>
          <p:cNvSpPr>
            <a:spLocks noGrp="1"/>
          </p:cNvSpPr>
          <p:nvPr>
            <p:ph type="ctrTitle"/>
          </p:nvPr>
        </p:nvSpPr>
        <p:spPr>
          <a:xfrm>
            <a:off x="672245" y="2644171"/>
            <a:ext cx="10847511" cy="1569660"/>
          </a:xfrm>
        </p:spPr>
        <p:txBody>
          <a:bodyPr/>
          <a:lstStyle/>
          <a:p>
            <a:r>
              <a:rPr lang="en-US" dirty="0"/>
              <a:t>APT Blocker automatically submits PDF files for Analysis</a:t>
            </a:r>
          </a:p>
        </p:txBody>
      </p:sp>
    </p:spTree>
    <p:extLst>
      <p:ext uri="{BB962C8B-B14F-4D97-AF65-F5344CB8AC3E}">
        <p14:creationId xmlns:p14="http://schemas.microsoft.com/office/powerpoint/2010/main" val="59883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2967F-694D-45A6-A2D8-5901BC71C46B}"/>
              </a:ext>
            </a:extLst>
          </p:cNvPr>
          <p:cNvSpPr>
            <a:spLocks noGrp="1"/>
          </p:cNvSpPr>
          <p:nvPr>
            <p:ph type="title"/>
          </p:nvPr>
        </p:nvSpPr>
        <p:spPr/>
        <p:txBody>
          <a:bodyPr/>
          <a:lstStyle/>
          <a:p>
            <a:r>
              <a:rPr lang="en-US" dirty="0"/>
              <a:t>APT Blocker Automatically Submits PDF Files for Analysis</a:t>
            </a:r>
          </a:p>
        </p:txBody>
      </p:sp>
      <p:sp>
        <p:nvSpPr>
          <p:cNvPr id="3" name="Content Placeholder 2">
            <a:extLst>
              <a:ext uri="{FF2B5EF4-FFF2-40B4-BE49-F238E27FC236}">
                <a16:creationId xmlns:a16="http://schemas.microsoft.com/office/drawing/2014/main" id="{985FA5AF-B95C-4E4F-8BA7-DEE36DF95E40}"/>
              </a:ext>
            </a:extLst>
          </p:cNvPr>
          <p:cNvSpPr>
            <a:spLocks noGrp="1"/>
          </p:cNvSpPr>
          <p:nvPr>
            <p:ph idx="1"/>
          </p:nvPr>
        </p:nvSpPr>
        <p:spPr>
          <a:xfrm>
            <a:off x="1038725" y="1322364"/>
            <a:ext cx="10055995" cy="2222026"/>
          </a:xfrm>
        </p:spPr>
        <p:txBody>
          <a:bodyPr numCol="1"/>
          <a:lstStyle/>
          <a:p>
            <a:r>
              <a:rPr lang="en-US" dirty="0">
                <a:latin typeface="+mn-lt"/>
              </a:rPr>
              <a:t>APT Blocker now automatically submits unrecognized PDF files to the data center for analysis</a:t>
            </a:r>
          </a:p>
          <a:p>
            <a:r>
              <a:rPr lang="en-US" b="0" i="0" dirty="0">
                <a:effectLst/>
                <a:latin typeface="+mn-lt"/>
              </a:rPr>
              <a:t>In Fireware Web UI, on the APT Blocker page, Advanced tab, the optional check box for PDF submission is removed</a:t>
            </a:r>
          </a:p>
          <a:p>
            <a:r>
              <a:rPr lang="en-US" b="0" i="0" dirty="0">
                <a:effectLst/>
                <a:latin typeface="+mn-lt"/>
              </a:rPr>
              <a:t>In Policy Manager, for Fireboxes that run a Fireware version lower than v12.8, you can still specify whether to submit unrecognized PDF files</a:t>
            </a:r>
          </a:p>
          <a:p>
            <a:endParaRPr lang="en-US" sz="1800" b="0" i="0" dirty="0">
              <a:effectLst/>
              <a:latin typeface="+mn-lt"/>
            </a:endParaRPr>
          </a:p>
          <a:p>
            <a:pPr lvl="1"/>
            <a:endParaRPr lang="en-US" sz="1600" b="0" i="0" dirty="0">
              <a:effectLst/>
              <a:latin typeface="+mn-lt"/>
            </a:endParaRPr>
          </a:p>
          <a:p>
            <a:endParaRPr lang="en-US" b="0" i="0" dirty="0">
              <a:effectLst/>
              <a:latin typeface="+mn-lt"/>
            </a:endParaRPr>
          </a:p>
        </p:txBody>
      </p:sp>
      <p:pic>
        <p:nvPicPr>
          <p:cNvPr id="6" name="Picture 5">
            <a:extLst>
              <a:ext uri="{FF2B5EF4-FFF2-40B4-BE49-F238E27FC236}">
                <a16:creationId xmlns:a16="http://schemas.microsoft.com/office/drawing/2014/main" id="{45DCDD24-03BC-4DCA-9477-D0695692616A}"/>
              </a:ext>
            </a:extLst>
          </p:cNvPr>
          <p:cNvPicPr>
            <a:picLocks noChangeAspect="1"/>
          </p:cNvPicPr>
          <p:nvPr/>
        </p:nvPicPr>
        <p:blipFill>
          <a:blip r:embed="rId2"/>
          <a:stretch>
            <a:fillRect/>
          </a:stretch>
        </p:blipFill>
        <p:spPr>
          <a:xfrm>
            <a:off x="1614341" y="3864723"/>
            <a:ext cx="8904762" cy="2742857"/>
          </a:xfrm>
          <a:prstGeom prst="rect">
            <a:avLst/>
          </a:prstGeom>
        </p:spPr>
      </p:pic>
    </p:spTree>
    <p:extLst>
      <p:ext uri="{BB962C8B-B14F-4D97-AF65-F5344CB8AC3E}">
        <p14:creationId xmlns:p14="http://schemas.microsoft.com/office/powerpoint/2010/main" val="159971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1E86-DF98-4535-A7EB-D47315D0400C}"/>
              </a:ext>
            </a:extLst>
          </p:cNvPr>
          <p:cNvSpPr>
            <a:spLocks noGrp="1"/>
          </p:cNvSpPr>
          <p:nvPr>
            <p:ph type="ctrTitle"/>
          </p:nvPr>
        </p:nvSpPr>
        <p:spPr/>
        <p:txBody>
          <a:bodyPr/>
          <a:lstStyle/>
          <a:p>
            <a:r>
              <a:rPr lang="en-US" dirty="0"/>
              <a:t>SD-WAN ROUND ROBIN</a:t>
            </a:r>
          </a:p>
        </p:txBody>
      </p:sp>
    </p:spTree>
    <p:extLst>
      <p:ext uri="{BB962C8B-B14F-4D97-AF65-F5344CB8AC3E}">
        <p14:creationId xmlns:p14="http://schemas.microsoft.com/office/powerpoint/2010/main" val="194256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6B0FA-98CD-41B9-9DA3-8188E8A4EBCC}"/>
              </a:ext>
            </a:extLst>
          </p:cNvPr>
          <p:cNvSpPr>
            <a:spLocks noGrp="1"/>
          </p:cNvSpPr>
          <p:nvPr>
            <p:ph type="ctrTitle"/>
          </p:nvPr>
        </p:nvSpPr>
        <p:spPr>
          <a:xfrm>
            <a:off x="672245" y="2644171"/>
            <a:ext cx="10847511" cy="1569660"/>
          </a:xfrm>
        </p:spPr>
        <p:txBody>
          <a:bodyPr/>
          <a:lstStyle/>
          <a:p>
            <a:r>
              <a:rPr lang="en-US" dirty="0"/>
              <a:t>DF Bit for Mobile VPN with IKEv2</a:t>
            </a:r>
          </a:p>
        </p:txBody>
      </p:sp>
    </p:spTree>
    <p:extLst>
      <p:ext uri="{BB962C8B-B14F-4D97-AF65-F5344CB8AC3E}">
        <p14:creationId xmlns:p14="http://schemas.microsoft.com/office/powerpoint/2010/main" val="371479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A7AED-8A25-4AAD-BBE5-B43638917864}"/>
              </a:ext>
            </a:extLst>
          </p:cNvPr>
          <p:cNvSpPr>
            <a:spLocks noGrp="1"/>
          </p:cNvSpPr>
          <p:nvPr>
            <p:ph type="title"/>
          </p:nvPr>
        </p:nvSpPr>
        <p:spPr/>
        <p:txBody>
          <a:bodyPr/>
          <a:lstStyle/>
          <a:p>
            <a:r>
              <a:rPr lang="en-US" dirty="0"/>
              <a:t>DF Bit for Mobile VPN with IKEv2</a:t>
            </a:r>
          </a:p>
        </p:txBody>
      </p:sp>
      <p:sp>
        <p:nvSpPr>
          <p:cNvPr id="3" name="Content Placeholder 2">
            <a:extLst>
              <a:ext uri="{FF2B5EF4-FFF2-40B4-BE49-F238E27FC236}">
                <a16:creationId xmlns:a16="http://schemas.microsoft.com/office/drawing/2014/main" id="{807DE2A5-C5F9-4A82-975D-EC8B97BE93B9}"/>
              </a:ext>
            </a:extLst>
          </p:cNvPr>
          <p:cNvSpPr>
            <a:spLocks noGrp="1"/>
          </p:cNvSpPr>
          <p:nvPr>
            <p:ph idx="1"/>
          </p:nvPr>
        </p:nvSpPr>
        <p:spPr/>
        <p:txBody>
          <a:bodyPr/>
          <a:lstStyle/>
          <a:p>
            <a:r>
              <a:rPr lang="en-US" dirty="0"/>
              <a:t>You can now specify a custom DF bit option for Mobile VPN with IKEv2 client connections</a:t>
            </a:r>
          </a:p>
          <a:p>
            <a:r>
              <a:rPr lang="en-US" dirty="0"/>
              <a:t>You must use this CLI command:</a:t>
            </a:r>
          </a:p>
          <a:p>
            <a:pPr marL="0" indent="0">
              <a:buNone/>
            </a:pPr>
            <a:r>
              <a:rPr lang="en-US" sz="2000" b="1" dirty="0">
                <a:latin typeface="Courier New" panose="02070309020205020404" pitchFamily="49" charset="0"/>
                <a:cs typeface="Courier New" panose="02070309020205020404" pitchFamily="49" charset="0"/>
              </a:rPr>
              <a:t>	</a:t>
            </a:r>
            <a:r>
              <a:rPr lang="en-US" sz="1900" b="1" dirty="0">
                <a:latin typeface="Courier New" panose="02070309020205020404" pitchFamily="49" charset="0"/>
                <a:cs typeface="Courier New" panose="02070309020205020404" pitchFamily="49" charset="0"/>
              </a:rPr>
              <a:t>diagnose </a:t>
            </a:r>
            <a:r>
              <a:rPr lang="en-US" sz="1900" b="1" dirty="0" err="1">
                <a:latin typeface="Courier New" panose="02070309020205020404" pitchFamily="49" charset="0"/>
                <a:cs typeface="Courier New" panose="02070309020205020404" pitchFamily="49" charset="0"/>
              </a:rPr>
              <a:t>vpn</a:t>
            </a:r>
            <a:r>
              <a:rPr lang="en-US" sz="1900" b="1" dirty="0">
                <a:latin typeface="Courier New" panose="02070309020205020404" pitchFamily="49" charset="0"/>
                <a:cs typeface="Courier New" panose="02070309020205020404" pitchFamily="49" charset="0"/>
              </a:rPr>
              <a:t> “/</a:t>
            </a:r>
            <a:r>
              <a:rPr lang="en-US" sz="1900" b="1" dirty="0" err="1">
                <a:latin typeface="Courier New" panose="02070309020205020404" pitchFamily="49" charset="0"/>
                <a:cs typeface="Courier New" panose="02070309020205020404" pitchFamily="49" charset="0"/>
              </a:rPr>
              <a:t>ike</a:t>
            </a:r>
            <a:r>
              <a:rPr lang="en-US" sz="1900" b="1" dirty="0">
                <a:latin typeface="Courier New" panose="02070309020205020404" pitchFamily="49" charset="0"/>
                <a:cs typeface="Courier New" panose="02070309020205020404" pitchFamily="49" charset="0"/>
              </a:rPr>
              <a:t>/param/set mobile_ikev2_dfbit=</a:t>
            </a:r>
            <a:r>
              <a:rPr lang="en-US" sz="1900" i="1" dirty="0">
                <a:latin typeface="Courier New" panose="02070309020205020404" pitchFamily="49" charset="0"/>
                <a:cs typeface="Courier New" panose="02070309020205020404" pitchFamily="49" charset="0"/>
              </a:rPr>
              <a:t>(option-number)”</a:t>
            </a:r>
          </a:p>
          <a:p>
            <a:r>
              <a:rPr lang="en-US" i="1" dirty="0">
                <a:latin typeface="+mj-lt"/>
                <a:cs typeface="Courier New" panose="02070309020205020404" pitchFamily="49" charset="0"/>
              </a:rPr>
              <a:t>option-number</a:t>
            </a:r>
            <a:r>
              <a:rPr lang="en-US" dirty="0">
                <a:latin typeface="+mj-lt"/>
                <a:cs typeface="Courier New" panose="02070309020205020404" pitchFamily="49" charset="0"/>
              </a:rPr>
              <a:t> is a number between 0 and 2 that corresponds to an option:</a:t>
            </a:r>
          </a:p>
          <a:p>
            <a:pPr lvl="1"/>
            <a:r>
              <a:rPr lang="en-US" b="1" dirty="0">
                <a:latin typeface="+mj-lt"/>
                <a:cs typeface="Courier New" panose="02070309020205020404" pitchFamily="49" charset="0"/>
              </a:rPr>
              <a:t>0</a:t>
            </a:r>
            <a:r>
              <a:rPr lang="en-US" dirty="0">
                <a:latin typeface="+mj-lt"/>
                <a:cs typeface="Courier New" panose="02070309020205020404" pitchFamily="49" charset="0"/>
              </a:rPr>
              <a:t> — </a:t>
            </a:r>
            <a:r>
              <a:rPr lang="en-US" b="1" dirty="0">
                <a:latin typeface="+mj-lt"/>
                <a:cs typeface="Courier New" panose="02070309020205020404" pitchFamily="49" charset="0"/>
              </a:rPr>
              <a:t>Copy</a:t>
            </a:r>
            <a:r>
              <a:rPr lang="en-US" dirty="0">
                <a:latin typeface="+mj-lt"/>
                <a:cs typeface="Courier New" panose="02070309020205020404" pitchFamily="49" charset="0"/>
              </a:rPr>
              <a:t> (default). Applies the DF bit setting of the original frame to the </a:t>
            </a:r>
            <a:r>
              <a:rPr lang="en-US" dirty="0" err="1">
                <a:latin typeface="+mj-lt"/>
                <a:cs typeface="Courier New" panose="02070309020205020404" pitchFamily="49" charset="0"/>
              </a:rPr>
              <a:t>IPSec</a:t>
            </a:r>
            <a:r>
              <a:rPr lang="en-US" dirty="0">
                <a:latin typeface="+mj-lt"/>
                <a:cs typeface="Courier New" panose="02070309020205020404" pitchFamily="49" charset="0"/>
              </a:rPr>
              <a:t> encrypted packet</a:t>
            </a:r>
          </a:p>
          <a:p>
            <a:pPr lvl="1"/>
            <a:r>
              <a:rPr lang="en-US" b="1" dirty="0">
                <a:latin typeface="+mj-lt"/>
                <a:cs typeface="Courier New" panose="02070309020205020404" pitchFamily="49" charset="0"/>
              </a:rPr>
              <a:t>1</a:t>
            </a:r>
            <a:r>
              <a:rPr lang="en-US" dirty="0">
                <a:latin typeface="+mj-lt"/>
                <a:cs typeface="Courier New" panose="02070309020205020404" pitchFamily="49" charset="0"/>
              </a:rPr>
              <a:t> — Set. Instructs the Firebox to not fragment the frame regardless of the original bit setting</a:t>
            </a:r>
          </a:p>
          <a:p>
            <a:pPr lvl="1"/>
            <a:r>
              <a:rPr lang="en-US" b="1" dirty="0">
                <a:latin typeface="+mj-lt"/>
                <a:cs typeface="Courier New" panose="02070309020205020404" pitchFamily="49" charset="0"/>
              </a:rPr>
              <a:t>2</a:t>
            </a:r>
            <a:r>
              <a:rPr lang="en-US" dirty="0">
                <a:latin typeface="+mj-lt"/>
                <a:cs typeface="Courier New" panose="02070309020205020404" pitchFamily="49" charset="0"/>
              </a:rPr>
              <a:t> — Clear. Breaks the frame into pieces that can fit in an </a:t>
            </a:r>
            <a:r>
              <a:rPr lang="en-US" dirty="0" err="1">
                <a:latin typeface="+mj-lt"/>
                <a:cs typeface="Courier New" panose="02070309020205020404" pitchFamily="49" charset="0"/>
              </a:rPr>
              <a:t>IPSec</a:t>
            </a:r>
            <a:r>
              <a:rPr lang="en-US" dirty="0">
                <a:latin typeface="+mj-lt"/>
                <a:cs typeface="Courier New" panose="02070309020205020404" pitchFamily="49" charset="0"/>
              </a:rPr>
              <a:t> packet with the ESP or AH header, regardless of the original bit setting</a:t>
            </a:r>
          </a:p>
        </p:txBody>
      </p:sp>
    </p:spTree>
    <p:extLst>
      <p:ext uri="{BB962C8B-B14F-4D97-AF65-F5344CB8AC3E}">
        <p14:creationId xmlns:p14="http://schemas.microsoft.com/office/powerpoint/2010/main" val="175221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A7AED-8A25-4AAD-BBE5-B43638917864}"/>
              </a:ext>
            </a:extLst>
          </p:cNvPr>
          <p:cNvSpPr>
            <a:spLocks noGrp="1"/>
          </p:cNvSpPr>
          <p:nvPr>
            <p:ph type="title"/>
          </p:nvPr>
        </p:nvSpPr>
        <p:spPr/>
        <p:txBody>
          <a:bodyPr/>
          <a:lstStyle/>
          <a:p>
            <a:r>
              <a:rPr lang="en-US" dirty="0"/>
              <a:t>DF Bit for Mobile VPN with IKEv2</a:t>
            </a:r>
          </a:p>
        </p:txBody>
      </p:sp>
      <p:sp>
        <p:nvSpPr>
          <p:cNvPr id="3" name="Content Placeholder 2">
            <a:extLst>
              <a:ext uri="{FF2B5EF4-FFF2-40B4-BE49-F238E27FC236}">
                <a16:creationId xmlns:a16="http://schemas.microsoft.com/office/drawing/2014/main" id="{807DE2A5-C5F9-4A82-975D-EC8B97BE93B9}"/>
              </a:ext>
            </a:extLst>
          </p:cNvPr>
          <p:cNvSpPr>
            <a:spLocks noGrp="1"/>
          </p:cNvSpPr>
          <p:nvPr>
            <p:ph idx="1"/>
          </p:nvPr>
        </p:nvSpPr>
        <p:spPr/>
        <p:txBody>
          <a:bodyPr/>
          <a:lstStyle/>
          <a:p>
            <a:r>
              <a:rPr lang="en-US" dirty="0">
                <a:latin typeface="+mj-lt"/>
                <a:cs typeface="Courier New" panose="02070309020205020404" pitchFamily="49" charset="0"/>
              </a:rPr>
              <a:t>If you specify </a:t>
            </a:r>
            <a:r>
              <a:rPr lang="en-US" b="1" dirty="0">
                <a:latin typeface="+mj-lt"/>
                <a:cs typeface="Courier New" panose="02070309020205020404" pitchFamily="49" charset="0"/>
              </a:rPr>
              <a:t>action=now</a:t>
            </a:r>
            <a:r>
              <a:rPr lang="en-US" dirty="0">
                <a:latin typeface="+mj-lt"/>
                <a:cs typeface="Courier New" panose="02070309020205020404" pitchFamily="49" charset="0"/>
              </a:rPr>
              <a:t>, you do not have to restart the Firebox for this setting to take effect and the tunnel will not be rekeyed. The new timeout value that you specify will apply to new IKEv2 connections</a:t>
            </a:r>
          </a:p>
          <a:p>
            <a:pPr lvl="1"/>
            <a:r>
              <a:rPr lang="en-US" dirty="0">
                <a:latin typeface="+mj-lt"/>
                <a:cs typeface="Courier New" panose="02070309020205020404" pitchFamily="49" charset="0"/>
              </a:rPr>
              <a:t>For example, to clear the DF bit, specify this command:</a:t>
            </a:r>
            <a:br>
              <a:rPr lang="en-US" dirty="0">
                <a:latin typeface="+mj-lt"/>
                <a:cs typeface="Courier New" panose="02070309020205020404" pitchFamily="49" charset="0"/>
              </a:rPr>
            </a:br>
            <a:r>
              <a:rPr lang="en-US" sz="1900" dirty="0" err="1">
                <a:latin typeface="Courier New" panose="02070309020205020404" pitchFamily="49" charset="0"/>
                <a:cs typeface="Courier New" panose="02070309020205020404" pitchFamily="49" charset="0"/>
              </a:rPr>
              <a:t>WG#diagnose</a:t>
            </a:r>
            <a:r>
              <a:rPr lang="en-US" sz="1900" dirty="0">
                <a:latin typeface="Courier New" panose="02070309020205020404" pitchFamily="49" charset="0"/>
                <a:cs typeface="Courier New" panose="02070309020205020404" pitchFamily="49" charset="0"/>
              </a:rPr>
              <a:t> </a:t>
            </a:r>
            <a:r>
              <a:rPr lang="en-US" sz="1900" dirty="0" err="1">
                <a:latin typeface="Courier New" panose="02070309020205020404" pitchFamily="49" charset="0"/>
                <a:cs typeface="Courier New" panose="02070309020205020404" pitchFamily="49" charset="0"/>
              </a:rPr>
              <a:t>vpn</a:t>
            </a:r>
            <a:r>
              <a:rPr lang="en-US" sz="1900" dirty="0">
                <a:latin typeface="Courier New" panose="02070309020205020404" pitchFamily="49" charset="0"/>
                <a:cs typeface="Courier New" panose="02070309020205020404" pitchFamily="49" charset="0"/>
              </a:rPr>
              <a:t> "/</a:t>
            </a:r>
            <a:r>
              <a:rPr lang="en-US" sz="1900" dirty="0" err="1">
                <a:latin typeface="Courier New" panose="02070309020205020404" pitchFamily="49" charset="0"/>
                <a:cs typeface="Courier New" panose="02070309020205020404" pitchFamily="49" charset="0"/>
              </a:rPr>
              <a:t>ike</a:t>
            </a:r>
            <a:r>
              <a:rPr lang="en-US" sz="1900" dirty="0">
                <a:latin typeface="Courier New" panose="02070309020205020404" pitchFamily="49" charset="0"/>
                <a:cs typeface="Courier New" panose="02070309020205020404" pitchFamily="49" charset="0"/>
              </a:rPr>
              <a:t>/param/set mobile_ikev2_dfbit=2 action=now"</a:t>
            </a:r>
          </a:p>
        </p:txBody>
      </p:sp>
    </p:spTree>
    <p:extLst>
      <p:ext uri="{BB962C8B-B14F-4D97-AF65-F5344CB8AC3E}">
        <p14:creationId xmlns:p14="http://schemas.microsoft.com/office/powerpoint/2010/main" val="344050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57B269-A5ED-44F3-9C1E-805C1BF853B2}"/>
              </a:ext>
            </a:extLst>
          </p:cNvPr>
          <p:cNvSpPr>
            <a:spLocks noGrp="1"/>
          </p:cNvSpPr>
          <p:nvPr>
            <p:ph type="ctrTitle"/>
          </p:nvPr>
        </p:nvSpPr>
        <p:spPr/>
        <p:txBody>
          <a:bodyPr/>
          <a:lstStyle/>
          <a:p>
            <a:r>
              <a:rPr lang="en-US" dirty="0"/>
              <a:t>SYSTEM Integrity Checks</a:t>
            </a:r>
          </a:p>
        </p:txBody>
      </p:sp>
    </p:spTree>
    <p:extLst>
      <p:ext uri="{BB962C8B-B14F-4D97-AF65-F5344CB8AC3E}">
        <p14:creationId xmlns:p14="http://schemas.microsoft.com/office/powerpoint/2010/main" val="151357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6D3553-7291-45A6-A5D3-CE7B6755F389}"/>
              </a:ext>
            </a:extLst>
          </p:cNvPr>
          <p:cNvSpPr>
            <a:spLocks noGrp="1"/>
          </p:cNvSpPr>
          <p:nvPr>
            <p:ph type="title"/>
          </p:nvPr>
        </p:nvSpPr>
        <p:spPr>
          <a:xfrm>
            <a:off x="609600" y="274643"/>
            <a:ext cx="7404101" cy="674687"/>
          </a:xfrm>
        </p:spPr>
        <p:txBody>
          <a:bodyPr>
            <a:normAutofit/>
          </a:bodyPr>
          <a:lstStyle/>
          <a:p>
            <a:r>
              <a:rPr lang="en-US" dirty="0"/>
              <a:t>System Integrity Checks</a:t>
            </a:r>
          </a:p>
        </p:txBody>
      </p:sp>
      <p:sp>
        <p:nvSpPr>
          <p:cNvPr id="5" name="Content Placeholder 4">
            <a:extLst>
              <a:ext uri="{FF2B5EF4-FFF2-40B4-BE49-F238E27FC236}">
                <a16:creationId xmlns:a16="http://schemas.microsoft.com/office/drawing/2014/main" id="{2D09FB0A-CF49-4741-88DA-089C8D32C852}"/>
              </a:ext>
            </a:extLst>
          </p:cNvPr>
          <p:cNvSpPr>
            <a:spLocks noGrp="1"/>
          </p:cNvSpPr>
          <p:nvPr>
            <p:ph idx="10"/>
          </p:nvPr>
        </p:nvSpPr>
        <p:spPr>
          <a:xfrm>
            <a:off x="609600" y="1069239"/>
            <a:ext cx="7404101" cy="5699685"/>
          </a:xfrm>
        </p:spPr>
        <p:txBody>
          <a:bodyPr/>
          <a:lstStyle/>
          <a:p>
            <a:r>
              <a:rPr lang="en-US" dirty="0"/>
              <a:t>The Firebox now uses a cryptographic signature to verify the integrity of the appliance</a:t>
            </a:r>
          </a:p>
          <a:p>
            <a:r>
              <a:rPr lang="en-US" dirty="0"/>
              <a:t>System integrity checks make sure that system files are valid and have not been corrupted</a:t>
            </a:r>
          </a:p>
          <a:p>
            <a:r>
              <a:rPr lang="en-US" dirty="0"/>
              <a:t>Integrity checks now run automatically:</a:t>
            </a:r>
          </a:p>
          <a:p>
            <a:pPr lvl="1"/>
            <a:r>
              <a:rPr lang="en-US" dirty="0"/>
              <a:t>Each time the Firebox boots</a:t>
            </a:r>
          </a:p>
          <a:p>
            <a:pPr lvl="1"/>
            <a:r>
              <a:rPr lang="en-US" dirty="0"/>
              <a:t>Before each software upgrade</a:t>
            </a:r>
          </a:p>
          <a:p>
            <a:r>
              <a:rPr lang="en-US" dirty="0"/>
              <a:t>You can also run an on-demand integrity check from Fireware Web UI</a:t>
            </a:r>
          </a:p>
          <a:p>
            <a:endParaRPr lang="en-US" dirty="0"/>
          </a:p>
        </p:txBody>
      </p:sp>
    </p:spTree>
    <p:extLst>
      <p:ext uri="{BB962C8B-B14F-4D97-AF65-F5344CB8AC3E}">
        <p14:creationId xmlns:p14="http://schemas.microsoft.com/office/powerpoint/2010/main" val="140771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6D3553-7291-45A6-A5D3-CE7B6755F389}"/>
              </a:ext>
            </a:extLst>
          </p:cNvPr>
          <p:cNvSpPr>
            <a:spLocks noGrp="1"/>
          </p:cNvSpPr>
          <p:nvPr>
            <p:ph type="title"/>
          </p:nvPr>
        </p:nvSpPr>
        <p:spPr>
          <a:xfrm>
            <a:off x="609600" y="274643"/>
            <a:ext cx="7404101" cy="674687"/>
          </a:xfrm>
        </p:spPr>
        <p:txBody>
          <a:bodyPr>
            <a:normAutofit/>
          </a:bodyPr>
          <a:lstStyle/>
          <a:p>
            <a:r>
              <a:rPr lang="en-US" dirty="0"/>
              <a:t>System Integrity Checks</a:t>
            </a:r>
          </a:p>
        </p:txBody>
      </p:sp>
      <p:sp>
        <p:nvSpPr>
          <p:cNvPr id="5" name="Content Placeholder 4">
            <a:extLst>
              <a:ext uri="{FF2B5EF4-FFF2-40B4-BE49-F238E27FC236}">
                <a16:creationId xmlns:a16="http://schemas.microsoft.com/office/drawing/2014/main" id="{2D09FB0A-CF49-4741-88DA-089C8D32C852}"/>
              </a:ext>
            </a:extLst>
          </p:cNvPr>
          <p:cNvSpPr>
            <a:spLocks noGrp="1"/>
          </p:cNvSpPr>
          <p:nvPr>
            <p:ph idx="10"/>
          </p:nvPr>
        </p:nvSpPr>
        <p:spPr>
          <a:xfrm>
            <a:off x="609600" y="1069239"/>
            <a:ext cx="7404101" cy="5699685"/>
          </a:xfrm>
        </p:spPr>
        <p:txBody>
          <a:bodyPr/>
          <a:lstStyle/>
          <a:p>
            <a:r>
              <a:rPr lang="en-US" dirty="0"/>
              <a:t>After you upgrade to a Fireware version that includes system integrity checks, you cannot downgrade to a Fireware version that is not signed by WatchGuard </a:t>
            </a:r>
          </a:p>
        </p:txBody>
      </p:sp>
    </p:spTree>
    <p:extLst>
      <p:ext uri="{BB962C8B-B14F-4D97-AF65-F5344CB8AC3E}">
        <p14:creationId xmlns:p14="http://schemas.microsoft.com/office/powerpoint/2010/main" val="243001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1CE80F9-A6A7-4F44-8C90-8667FE4AE3C1}"/>
              </a:ext>
            </a:extLst>
          </p:cNvPr>
          <p:cNvSpPr>
            <a:spLocks noGrp="1"/>
          </p:cNvSpPr>
          <p:nvPr>
            <p:ph type="title"/>
          </p:nvPr>
        </p:nvSpPr>
        <p:spPr>
          <a:xfrm>
            <a:off x="2116283" y="478973"/>
            <a:ext cx="7959435" cy="457200"/>
          </a:xfrm>
        </p:spPr>
        <p:txBody>
          <a:bodyPr/>
          <a:lstStyle/>
          <a:p>
            <a:r>
              <a:rPr lang="en-US" dirty="0"/>
              <a:t>Boot Time Integrity Check</a:t>
            </a:r>
          </a:p>
        </p:txBody>
      </p:sp>
      <p:sp>
        <p:nvSpPr>
          <p:cNvPr id="14" name="Content Placeholder 13">
            <a:extLst>
              <a:ext uri="{FF2B5EF4-FFF2-40B4-BE49-F238E27FC236}">
                <a16:creationId xmlns:a16="http://schemas.microsoft.com/office/drawing/2014/main" id="{D67EF91E-9617-4890-895F-F1F18784A140}"/>
              </a:ext>
            </a:extLst>
          </p:cNvPr>
          <p:cNvSpPr>
            <a:spLocks noGrp="1"/>
          </p:cNvSpPr>
          <p:nvPr>
            <p:ph idx="1"/>
          </p:nvPr>
        </p:nvSpPr>
        <p:spPr>
          <a:xfrm>
            <a:off x="1038726" y="1322362"/>
            <a:ext cx="10115104" cy="4999021"/>
          </a:xfrm>
        </p:spPr>
        <p:txBody>
          <a:bodyPr/>
          <a:lstStyle/>
          <a:p>
            <a:pPr lvl="0"/>
            <a:r>
              <a:rPr lang="en-US" dirty="0"/>
              <a:t>When the Firebox boots, it uses the public key installed with the appliance image to verify the integrity of the files and directories on the appliance </a:t>
            </a:r>
          </a:p>
          <a:p>
            <a:pPr lvl="0"/>
            <a:r>
              <a:rPr lang="en-US" dirty="0"/>
              <a:t>If the boot time integrity check fails:</a:t>
            </a:r>
          </a:p>
          <a:p>
            <a:pPr lvl="1"/>
            <a:r>
              <a:rPr lang="en-US" dirty="0"/>
              <a:t>The boot process halts but power stays on</a:t>
            </a:r>
            <a:endParaRPr lang="en-US" i="1" dirty="0">
              <a:solidFill>
                <a:srgbClr val="2BBED8"/>
              </a:solidFill>
            </a:endParaRPr>
          </a:p>
          <a:p>
            <a:pPr lvl="1"/>
            <a:r>
              <a:rPr lang="en-US" dirty="0"/>
              <a:t>All interfaces are disabled</a:t>
            </a:r>
            <a:endParaRPr lang="en-US" i="1" dirty="0">
              <a:solidFill>
                <a:srgbClr val="2BBED8"/>
              </a:solidFill>
            </a:endParaRPr>
          </a:p>
          <a:p>
            <a:pPr lvl="1"/>
            <a:r>
              <a:rPr lang="en-US" dirty="0"/>
              <a:t>You cannot connect to the Firebox to see status</a:t>
            </a:r>
            <a:endParaRPr lang="en-US" i="1" dirty="0">
              <a:solidFill>
                <a:srgbClr val="2BBED8"/>
              </a:solidFill>
            </a:endParaRPr>
          </a:p>
          <a:p>
            <a:pPr lvl="1"/>
            <a:r>
              <a:rPr lang="en-US" dirty="0"/>
              <a:t>The error </a:t>
            </a:r>
            <a:r>
              <a:rPr lang="en-US" b="1" dirty="0" err="1"/>
              <a:t>Error</a:t>
            </a:r>
            <a:r>
              <a:rPr lang="en-US" b="1" dirty="0"/>
              <a:t>: integrity check failed</a:t>
            </a:r>
            <a:r>
              <a:rPr lang="en-US" dirty="0"/>
              <a:t> appears in the serial console</a:t>
            </a:r>
          </a:p>
          <a:p>
            <a:endParaRPr lang="en-US" dirty="0"/>
          </a:p>
          <a:p>
            <a:pPr lvl="1"/>
            <a:endParaRPr lang="en-US" dirty="0"/>
          </a:p>
          <a:p>
            <a:pPr lvl="1"/>
            <a:endParaRPr lang="en-US" dirty="0"/>
          </a:p>
        </p:txBody>
      </p:sp>
    </p:spTree>
    <p:extLst>
      <p:ext uri="{BB962C8B-B14F-4D97-AF65-F5344CB8AC3E}">
        <p14:creationId xmlns:p14="http://schemas.microsoft.com/office/powerpoint/2010/main" val="403778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1CE80F9-A6A7-4F44-8C90-8667FE4AE3C1}"/>
              </a:ext>
            </a:extLst>
          </p:cNvPr>
          <p:cNvSpPr>
            <a:spLocks noGrp="1"/>
          </p:cNvSpPr>
          <p:nvPr>
            <p:ph type="title"/>
          </p:nvPr>
        </p:nvSpPr>
        <p:spPr>
          <a:xfrm>
            <a:off x="2116283" y="478973"/>
            <a:ext cx="7959435" cy="457200"/>
          </a:xfrm>
        </p:spPr>
        <p:txBody>
          <a:bodyPr/>
          <a:lstStyle/>
          <a:p>
            <a:r>
              <a:rPr lang="en-US" dirty="0"/>
              <a:t>Upgrade Integrity Check</a:t>
            </a:r>
          </a:p>
        </p:txBody>
      </p:sp>
      <p:sp>
        <p:nvSpPr>
          <p:cNvPr id="14" name="Content Placeholder 13">
            <a:extLst>
              <a:ext uri="{FF2B5EF4-FFF2-40B4-BE49-F238E27FC236}">
                <a16:creationId xmlns:a16="http://schemas.microsoft.com/office/drawing/2014/main" id="{D67EF91E-9617-4890-895F-F1F18784A140}"/>
              </a:ext>
            </a:extLst>
          </p:cNvPr>
          <p:cNvSpPr>
            <a:spLocks noGrp="1"/>
          </p:cNvSpPr>
          <p:nvPr>
            <p:ph idx="1"/>
          </p:nvPr>
        </p:nvSpPr>
        <p:spPr>
          <a:xfrm>
            <a:off x="1038726" y="1322362"/>
            <a:ext cx="10115104" cy="4999021"/>
          </a:xfrm>
        </p:spPr>
        <p:txBody>
          <a:bodyPr/>
          <a:lstStyle/>
          <a:p>
            <a:pPr lvl="0"/>
            <a:r>
              <a:rPr lang="en-US" dirty="0"/>
              <a:t>The Firebox now runs an integrity check before every firmware upgrade</a:t>
            </a:r>
          </a:p>
          <a:p>
            <a:pPr lvl="0"/>
            <a:r>
              <a:rPr lang="en-US" dirty="0"/>
              <a:t>When you select a Fireware upgrade file to install, the Firebox makes sure the file contains a cryptographic signature</a:t>
            </a:r>
          </a:p>
          <a:p>
            <a:pPr lvl="0"/>
            <a:r>
              <a:rPr lang="en-US" dirty="0"/>
              <a:t>If the cryptographic signature is present, the Firebox uses the public key from the previously installed image to verify the relevant portion of the upgrade file</a:t>
            </a:r>
          </a:p>
          <a:p>
            <a:pPr lvl="0"/>
            <a:r>
              <a:rPr lang="en-US" dirty="0"/>
              <a:t>If the Firebox cannot verify the signature, or if the signature is not present, the Firebox refuses the upgrade</a:t>
            </a:r>
          </a:p>
          <a:p>
            <a:pPr lvl="1"/>
            <a:endParaRPr lang="en-US" dirty="0"/>
          </a:p>
        </p:txBody>
      </p:sp>
    </p:spTree>
    <p:extLst>
      <p:ext uri="{BB962C8B-B14F-4D97-AF65-F5344CB8AC3E}">
        <p14:creationId xmlns:p14="http://schemas.microsoft.com/office/powerpoint/2010/main" val="321441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1CE80F9-A6A7-4F44-8C90-8667FE4AE3C1}"/>
              </a:ext>
            </a:extLst>
          </p:cNvPr>
          <p:cNvSpPr>
            <a:spLocks noGrp="1"/>
          </p:cNvSpPr>
          <p:nvPr>
            <p:ph type="title"/>
          </p:nvPr>
        </p:nvSpPr>
        <p:spPr>
          <a:xfrm>
            <a:off x="2116283" y="478973"/>
            <a:ext cx="7959435" cy="457200"/>
          </a:xfrm>
        </p:spPr>
        <p:txBody>
          <a:bodyPr/>
          <a:lstStyle/>
          <a:p>
            <a:r>
              <a:rPr lang="en-US" dirty="0"/>
              <a:t>On-Demand Integrity Check</a:t>
            </a:r>
          </a:p>
        </p:txBody>
      </p:sp>
      <p:sp>
        <p:nvSpPr>
          <p:cNvPr id="14" name="Content Placeholder 13">
            <a:extLst>
              <a:ext uri="{FF2B5EF4-FFF2-40B4-BE49-F238E27FC236}">
                <a16:creationId xmlns:a16="http://schemas.microsoft.com/office/drawing/2014/main" id="{D67EF91E-9617-4890-895F-F1F18784A140}"/>
              </a:ext>
            </a:extLst>
          </p:cNvPr>
          <p:cNvSpPr>
            <a:spLocks noGrp="1"/>
          </p:cNvSpPr>
          <p:nvPr>
            <p:ph idx="1"/>
          </p:nvPr>
        </p:nvSpPr>
        <p:spPr>
          <a:xfrm>
            <a:off x="1038726" y="1322362"/>
            <a:ext cx="10115104" cy="4999021"/>
          </a:xfrm>
        </p:spPr>
        <p:txBody>
          <a:bodyPr/>
          <a:lstStyle/>
          <a:p>
            <a:pPr lvl="0"/>
            <a:r>
              <a:rPr lang="en-US" dirty="0"/>
              <a:t>You can run a Boot Time integrity check at any time from the Web UI</a:t>
            </a:r>
          </a:p>
          <a:p>
            <a:pPr marL="1039813" lvl="2" indent="-457200">
              <a:buFont typeface="+mj-lt"/>
              <a:buAutoNum type="arabicPeriod"/>
            </a:pPr>
            <a:r>
              <a:rPr lang="en-US" sz="2200" dirty="0"/>
              <a:t>Select </a:t>
            </a:r>
            <a:r>
              <a:rPr lang="en-US" sz="2200" b="1" dirty="0"/>
              <a:t>System Status &gt; Diagnostics </a:t>
            </a:r>
            <a:r>
              <a:rPr lang="en-US" sz="2200" dirty="0"/>
              <a:t>(locally-managed Fireboxes) or select </a:t>
            </a:r>
            <a:r>
              <a:rPr lang="en-US" sz="2200" b="1" dirty="0"/>
              <a:t>Diagnostics</a:t>
            </a:r>
            <a:r>
              <a:rPr lang="en-US" sz="2200" dirty="0"/>
              <a:t> (cloud-managed Fireboxes) </a:t>
            </a:r>
          </a:p>
          <a:p>
            <a:pPr marL="1039813" lvl="2" indent="-457200">
              <a:buFont typeface="+mj-lt"/>
              <a:buAutoNum type="arabicPeriod"/>
            </a:pPr>
            <a:r>
              <a:rPr lang="en-US" sz="2200" dirty="0"/>
              <a:t>On the </a:t>
            </a:r>
            <a:r>
              <a:rPr lang="en-US" sz="2200" b="1" dirty="0"/>
              <a:t>System Integrity </a:t>
            </a:r>
            <a:r>
              <a:rPr lang="en-US" sz="2200" dirty="0"/>
              <a:t>tab, click </a:t>
            </a:r>
            <a:r>
              <a:rPr lang="en-US" sz="2200" b="1" dirty="0"/>
              <a:t>Start Check</a:t>
            </a:r>
          </a:p>
          <a:p>
            <a:pPr marL="1200150" lvl="3" indent="0">
              <a:buNone/>
            </a:pPr>
            <a:r>
              <a:rPr lang="en-US" sz="1800" dirty="0"/>
              <a:t>If the on-demand integrity check fails, the Firebox generates a fault report</a:t>
            </a:r>
          </a:p>
          <a:p>
            <a:pPr marL="1039813" lvl="2" indent="-457200">
              <a:buFont typeface="+mj-lt"/>
              <a:buAutoNum type="arabicPeriod" startAt="3"/>
            </a:pPr>
            <a:r>
              <a:rPr lang="en-US" sz="2200" dirty="0"/>
              <a:t>To see the fault report, click the </a:t>
            </a:r>
            <a:r>
              <a:rPr lang="en-US" sz="2200" b="1" dirty="0"/>
              <a:t>Diagnostics File</a:t>
            </a:r>
            <a:r>
              <a:rPr lang="en-US" sz="2200" dirty="0"/>
              <a:t> tab</a:t>
            </a:r>
          </a:p>
          <a:p>
            <a:pPr marL="285750" lvl="1" indent="0">
              <a:buNone/>
            </a:pPr>
            <a:endParaRPr lang="en-US" sz="2200" dirty="0"/>
          </a:p>
          <a:p>
            <a:pPr lvl="0"/>
            <a:endParaRPr lang="en-US" b="1" dirty="0"/>
          </a:p>
          <a:p>
            <a:pPr lvl="0"/>
            <a:endParaRPr lang="en-US" dirty="0"/>
          </a:p>
          <a:p>
            <a:pPr lvl="1"/>
            <a:endParaRPr lang="en-US" dirty="0"/>
          </a:p>
        </p:txBody>
      </p:sp>
      <p:pic>
        <p:nvPicPr>
          <p:cNvPr id="5" name="Picture 4">
            <a:extLst>
              <a:ext uri="{FF2B5EF4-FFF2-40B4-BE49-F238E27FC236}">
                <a16:creationId xmlns:a16="http://schemas.microsoft.com/office/drawing/2014/main" id="{7C22270E-D28A-48AE-8F24-BBFA6507F4BE}"/>
              </a:ext>
            </a:extLst>
          </p:cNvPr>
          <p:cNvPicPr>
            <a:picLocks noChangeAspect="1"/>
          </p:cNvPicPr>
          <p:nvPr/>
        </p:nvPicPr>
        <p:blipFill>
          <a:blip r:embed="rId2"/>
          <a:stretch>
            <a:fillRect/>
          </a:stretch>
        </p:blipFill>
        <p:spPr>
          <a:xfrm>
            <a:off x="2390104" y="4148689"/>
            <a:ext cx="6653227" cy="2427780"/>
          </a:xfrm>
          <a:prstGeom prst="rect">
            <a:avLst/>
          </a:prstGeom>
        </p:spPr>
      </p:pic>
    </p:spTree>
    <p:extLst>
      <p:ext uri="{BB962C8B-B14F-4D97-AF65-F5344CB8AC3E}">
        <p14:creationId xmlns:p14="http://schemas.microsoft.com/office/powerpoint/2010/main" val="287919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57B269-A5ED-44F3-9C1E-805C1BF853B2}"/>
              </a:ext>
            </a:extLst>
          </p:cNvPr>
          <p:cNvSpPr>
            <a:spLocks noGrp="1"/>
          </p:cNvSpPr>
          <p:nvPr>
            <p:ph type="ctrTitle"/>
          </p:nvPr>
        </p:nvSpPr>
        <p:spPr>
          <a:xfrm>
            <a:off x="672245" y="2644171"/>
            <a:ext cx="10847511" cy="1569660"/>
          </a:xfrm>
        </p:spPr>
        <p:txBody>
          <a:bodyPr/>
          <a:lstStyle/>
          <a:p>
            <a:r>
              <a:rPr lang="en-US" dirty="0"/>
              <a:t>Firebox Management Policy Warnings</a:t>
            </a:r>
          </a:p>
        </p:txBody>
      </p:sp>
    </p:spTree>
    <p:extLst>
      <p:ext uri="{BB962C8B-B14F-4D97-AF65-F5344CB8AC3E}">
        <p14:creationId xmlns:p14="http://schemas.microsoft.com/office/powerpoint/2010/main" val="214449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3BF7C-C3DB-406D-B4AA-05F133B2D9D9}"/>
              </a:ext>
            </a:extLst>
          </p:cNvPr>
          <p:cNvSpPr>
            <a:spLocks noGrp="1"/>
          </p:cNvSpPr>
          <p:nvPr>
            <p:ph type="title"/>
          </p:nvPr>
        </p:nvSpPr>
        <p:spPr/>
        <p:txBody>
          <a:bodyPr/>
          <a:lstStyle/>
          <a:p>
            <a:r>
              <a:rPr lang="en-US" dirty="0"/>
              <a:t>SD-WAN Round Robin</a:t>
            </a:r>
          </a:p>
        </p:txBody>
      </p:sp>
      <p:sp>
        <p:nvSpPr>
          <p:cNvPr id="3" name="Content Placeholder 2">
            <a:extLst>
              <a:ext uri="{FF2B5EF4-FFF2-40B4-BE49-F238E27FC236}">
                <a16:creationId xmlns:a16="http://schemas.microsoft.com/office/drawing/2014/main" id="{DFDBC25D-1955-4C59-8A94-5832ABB874A7}"/>
              </a:ext>
            </a:extLst>
          </p:cNvPr>
          <p:cNvSpPr>
            <a:spLocks noGrp="1"/>
          </p:cNvSpPr>
          <p:nvPr>
            <p:ph idx="1"/>
          </p:nvPr>
        </p:nvSpPr>
        <p:spPr/>
        <p:txBody>
          <a:bodyPr/>
          <a:lstStyle/>
          <a:p>
            <a:r>
              <a:rPr lang="en-US" dirty="0"/>
              <a:t>You can now configure an SD-WAN action to use the Round Robin method</a:t>
            </a:r>
          </a:p>
          <a:p>
            <a:pPr lvl="1"/>
            <a:r>
              <a:rPr lang="en-US" dirty="0"/>
              <a:t>Round Robin is a load-balancing method that distributes outgoing traffic between multiple interfaces based on weight and other factors</a:t>
            </a:r>
          </a:p>
          <a:p>
            <a:r>
              <a:rPr lang="en-US" dirty="0"/>
              <a:t>You can use SD-WAN Round Robin to:</a:t>
            </a:r>
          </a:p>
          <a:p>
            <a:pPr lvl="1"/>
            <a:r>
              <a:rPr lang="en-US" dirty="0"/>
              <a:t>Share traffic load across multiple ISPs or lines</a:t>
            </a:r>
          </a:p>
          <a:p>
            <a:pPr lvl="1"/>
            <a:r>
              <a:rPr lang="en-US" dirty="0"/>
              <a:t>Get the full benefit from all ISP connections to which your company subscribes. For example, you can use a secondary connection for more than just redundancy</a:t>
            </a:r>
          </a:p>
          <a:p>
            <a:pPr marL="342900" lvl="1" indent="0">
              <a:buNone/>
            </a:pPr>
            <a:endParaRPr lang="en-US" dirty="0"/>
          </a:p>
        </p:txBody>
      </p:sp>
    </p:spTree>
    <p:extLst>
      <p:ext uri="{BB962C8B-B14F-4D97-AF65-F5344CB8AC3E}">
        <p14:creationId xmlns:p14="http://schemas.microsoft.com/office/powerpoint/2010/main" val="3612038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1CE80F9-A6A7-4F44-8C90-8667FE4AE3C1}"/>
              </a:ext>
            </a:extLst>
          </p:cNvPr>
          <p:cNvSpPr>
            <a:spLocks noGrp="1"/>
          </p:cNvSpPr>
          <p:nvPr>
            <p:ph type="title"/>
          </p:nvPr>
        </p:nvSpPr>
        <p:spPr>
          <a:xfrm>
            <a:off x="2116283" y="478973"/>
            <a:ext cx="7959435" cy="457200"/>
          </a:xfrm>
        </p:spPr>
        <p:txBody>
          <a:bodyPr/>
          <a:lstStyle/>
          <a:p>
            <a:r>
              <a:rPr lang="en-US" dirty="0"/>
              <a:t>Firebox Management Policy Warnings</a:t>
            </a:r>
          </a:p>
        </p:txBody>
      </p:sp>
      <p:sp>
        <p:nvSpPr>
          <p:cNvPr id="14" name="Content Placeholder 13">
            <a:extLst>
              <a:ext uri="{FF2B5EF4-FFF2-40B4-BE49-F238E27FC236}">
                <a16:creationId xmlns:a16="http://schemas.microsoft.com/office/drawing/2014/main" id="{D67EF91E-9617-4890-895F-F1F18784A140}"/>
              </a:ext>
            </a:extLst>
          </p:cNvPr>
          <p:cNvSpPr>
            <a:spLocks noGrp="1"/>
          </p:cNvSpPr>
          <p:nvPr>
            <p:ph idx="1"/>
          </p:nvPr>
        </p:nvSpPr>
        <p:spPr>
          <a:xfrm>
            <a:off x="1038726" y="1322362"/>
            <a:ext cx="10115104" cy="4999021"/>
          </a:xfrm>
        </p:spPr>
        <p:txBody>
          <a:bodyPr/>
          <a:lstStyle/>
          <a:p>
            <a:pPr lvl="0"/>
            <a:r>
              <a:rPr lang="en-US" dirty="0"/>
              <a:t>You now see a warning in the </a:t>
            </a:r>
            <a:r>
              <a:rPr lang="en-US" b="1" dirty="0"/>
              <a:t>Front Panel</a:t>
            </a:r>
            <a:r>
              <a:rPr lang="en-US" dirty="0"/>
              <a:t> and </a:t>
            </a:r>
            <a:r>
              <a:rPr lang="en-US" b="1" dirty="0"/>
              <a:t>Policies</a:t>
            </a:r>
            <a:r>
              <a:rPr lang="en-US" dirty="0"/>
              <a:t> pages (Fireware Web UI) and above the firewall policy list (Policy Manager) when your configuration includes a Firebox management policy (such as </a:t>
            </a:r>
            <a:r>
              <a:rPr lang="en-US" i="1" dirty="0"/>
              <a:t>WatchGuard</a:t>
            </a:r>
            <a:r>
              <a:rPr lang="en-US" dirty="0"/>
              <a:t> or </a:t>
            </a:r>
            <a:r>
              <a:rPr lang="en-US" i="1" dirty="0"/>
              <a:t>WatchGuard Web UI</a:t>
            </a:r>
            <a:r>
              <a:rPr lang="en-US" dirty="0"/>
              <a:t>) that allows unrestricted Internet access to your Firebox</a:t>
            </a:r>
          </a:p>
          <a:p>
            <a:r>
              <a:rPr lang="en-US" dirty="0"/>
              <a:t>The warning message lists any affected policies</a:t>
            </a:r>
          </a:p>
          <a:p>
            <a:r>
              <a:rPr lang="en-US" dirty="0"/>
              <a:t>Click the name of a policy to open and edit it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1"/>
            <a:endParaRPr lang="en-US" dirty="0"/>
          </a:p>
        </p:txBody>
      </p:sp>
      <p:pic>
        <p:nvPicPr>
          <p:cNvPr id="7" name="Picture 6">
            <a:extLst>
              <a:ext uri="{FF2B5EF4-FFF2-40B4-BE49-F238E27FC236}">
                <a16:creationId xmlns:a16="http://schemas.microsoft.com/office/drawing/2014/main" id="{982D908D-CE1C-4340-8359-BE24B63C705B}"/>
              </a:ext>
            </a:extLst>
          </p:cNvPr>
          <p:cNvPicPr>
            <a:picLocks noChangeAspect="1"/>
          </p:cNvPicPr>
          <p:nvPr/>
        </p:nvPicPr>
        <p:blipFill>
          <a:blip r:embed="rId2"/>
          <a:stretch>
            <a:fillRect/>
          </a:stretch>
        </p:blipFill>
        <p:spPr>
          <a:xfrm>
            <a:off x="1614283" y="4274878"/>
            <a:ext cx="8963434" cy="1965957"/>
          </a:xfrm>
          <a:prstGeom prst="rect">
            <a:avLst/>
          </a:prstGeom>
        </p:spPr>
      </p:pic>
    </p:spTree>
    <p:extLst>
      <p:ext uri="{BB962C8B-B14F-4D97-AF65-F5344CB8AC3E}">
        <p14:creationId xmlns:p14="http://schemas.microsoft.com/office/powerpoint/2010/main" val="104827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1CE80F9-A6A7-4F44-8C90-8667FE4AE3C1}"/>
              </a:ext>
            </a:extLst>
          </p:cNvPr>
          <p:cNvSpPr>
            <a:spLocks noGrp="1"/>
          </p:cNvSpPr>
          <p:nvPr>
            <p:ph type="title"/>
          </p:nvPr>
        </p:nvSpPr>
        <p:spPr>
          <a:xfrm>
            <a:off x="2116283" y="478973"/>
            <a:ext cx="7959435" cy="457200"/>
          </a:xfrm>
        </p:spPr>
        <p:txBody>
          <a:bodyPr/>
          <a:lstStyle/>
          <a:p>
            <a:r>
              <a:rPr lang="en-US" dirty="0"/>
              <a:t>Firebox Management Policy Warnings</a:t>
            </a:r>
          </a:p>
        </p:txBody>
      </p:sp>
      <p:sp>
        <p:nvSpPr>
          <p:cNvPr id="14" name="Content Placeholder 13">
            <a:extLst>
              <a:ext uri="{FF2B5EF4-FFF2-40B4-BE49-F238E27FC236}">
                <a16:creationId xmlns:a16="http://schemas.microsoft.com/office/drawing/2014/main" id="{D67EF91E-9617-4890-895F-F1F18784A140}"/>
              </a:ext>
            </a:extLst>
          </p:cNvPr>
          <p:cNvSpPr>
            <a:spLocks noGrp="1"/>
          </p:cNvSpPr>
          <p:nvPr>
            <p:ph idx="1"/>
          </p:nvPr>
        </p:nvSpPr>
        <p:spPr>
          <a:xfrm>
            <a:off x="1038726" y="1322362"/>
            <a:ext cx="10115104" cy="4999021"/>
          </a:xfrm>
        </p:spPr>
        <p:txBody>
          <a:bodyPr/>
          <a:lstStyle/>
          <a:p>
            <a:pPr lvl="0"/>
            <a:r>
              <a:rPr lang="en-US" dirty="0"/>
              <a:t>You also see a warning message in Policy Manager and Fireware Web UI when you try to save a Firebox management policy that allows unrestricted Internet access to your Firebox </a:t>
            </a:r>
          </a:p>
          <a:p>
            <a:pPr lvl="0"/>
            <a:endParaRPr lang="en-US" dirty="0"/>
          </a:p>
          <a:p>
            <a:pPr lvl="0"/>
            <a:endParaRPr lang="en-US" dirty="0"/>
          </a:p>
          <a:p>
            <a:pPr lvl="0"/>
            <a:endParaRPr lang="en-US" dirty="0"/>
          </a:p>
          <a:p>
            <a:pPr lvl="0"/>
            <a:endParaRPr lang="en-US" dirty="0"/>
          </a:p>
          <a:p>
            <a:pPr lvl="0"/>
            <a:r>
              <a:rPr lang="en-US" dirty="0"/>
              <a:t>We recommend that you configure Firebox management policies to restrict management access to the Firebox</a:t>
            </a:r>
          </a:p>
          <a:p>
            <a:pPr lvl="0"/>
            <a:r>
              <a:rPr lang="en-US" dirty="0"/>
              <a:t>For more information, see the </a:t>
            </a:r>
            <a:r>
              <a:rPr lang="en-US" dirty="0">
                <a:hlinkClick r:id="rId2"/>
              </a:rPr>
              <a:t>Firebox Remote Management Best Practices</a:t>
            </a:r>
            <a:r>
              <a:rPr lang="en-US" dirty="0"/>
              <a:t> Knowledge Base article and the </a:t>
            </a:r>
            <a:r>
              <a:rPr lang="en-US" dirty="0">
                <a:hlinkClick r:id="rId3"/>
              </a:rPr>
              <a:t>Secure Firebox Management Access</a:t>
            </a:r>
            <a:r>
              <a:rPr lang="en-US" dirty="0"/>
              <a:t> Video Tutorial</a:t>
            </a:r>
          </a:p>
          <a:p>
            <a:pPr lvl="0"/>
            <a:endParaRPr lang="en-US" dirty="0"/>
          </a:p>
          <a:p>
            <a:endParaRPr lang="en-US" dirty="0"/>
          </a:p>
          <a:p>
            <a:pPr lvl="1"/>
            <a:endParaRPr lang="en-US" dirty="0"/>
          </a:p>
          <a:p>
            <a:pPr lvl="1"/>
            <a:endParaRPr lang="en-US" dirty="0"/>
          </a:p>
        </p:txBody>
      </p:sp>
      <p:pic>
        <p:nvPicPr>
          <p:cNvPr id="3" name="Picture 2">
            <a:extLst>
              <a:ext uri="{FF2B5EF4-FFF2-40B4-BE49-F238E27FC236}">
                <a16:creationId xmlns:a16="http://schemas.microsoft.com/office/drawing/2014/main" id="{3598A6A9-A5DD-4F2C-8689-B95270B53368}"/>
              </a:ext>
            </a:extLst>
          </p:cNvPr>
          <p:cNvPicPr>
            <a:picLocks noChangeAspect="1"/>
          </p:cNvPicPr>
          <p:nvPr/>
        </p:nvPicPr>
        <p:blipFill>
          <a:blip r:embed="rId4"/>
          <a:stretch>
            <a:fillRect/>
          </a:stretch>
        </p:blipFill>
        <p:spPr>
          <a:xfrm>
            <a:off x="3796149" y="2498855"/>
            <a:ext cx="4599702" cy="1860289"/>
          </a:xfrm>
          <a:prstGeom prst="rect">
            <a:avLst/>
          </a:prstGeom>
        </p:spPr>
      </p:pic>
    </p:spTree>
    <p:extLst>
      <p:ext uri="{BB962C8B-B14F-4D97-AF65-F5344CB8AC3E}">
        <p14:creationId xmlns:p14="http://schemas.microsoft.com/office/powerpoint/2010/main" val="313297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68F0A-DFC0-4EC1-BF78-B48E4D02B8A8}"/>
              </a:ext>
            </a:extLst>
          </p:cNvPr>
          <p:cNvSpPr>
            <a:spLocks noGrp="1"/>
          </p:cNvSpPr>
          <p:nvPr>
            <p:ph type="ctrTitle"/>
          </p:nvPr>
        </p:nvSpPr>
        <p:spPr/>
        <p:txBody>
          <a:bodyPr/>
          <a:lstStyle/>
          <a:p>
            <a:r>
              <a:rPr lang="en-US" dirty="0"/>
              <a:t>OS Checksum</a:t>
            </a:r>
          </a:p>
        </p:txBody>
      </p:sp>
    </p:spTree>
    <p:extLst>
      <p:ext uri="{BB962C8B-B14F-4D97-AF65-F5344CB8AC3E}">
        <p14:creationId xmlns:p14="http://schemas.microsoft.com/office/powerpoint/2010/main" val="394854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50367-B9A7-4B27-BBDD-A9852ECBCB1A}"/>
              </a:ext>
            </a:extLst>
          </p:cNvPr>
          <p:cNvSpPr>
            <a:spLocks noGrp="1"/>
          </p:cNvSpPr>
          <p:nvPr>
            <p:ph type="title"/>
          </p:nvPr>
        </p:nvSpPr>
        <p:spPr/>
        <p:txBody>
          <a:bodyPr/>
          <a:lstStyle/>
          <a:p>
            <a:r>
              <a:rPr lang="en-US" sz="2400" dirty="0"/>
              <a:t>OS </a:t>
            </a:r>
            <a:r>
              <a:rPr lang="en-US" dirty="0"/>
              <a:t>C</a:t>
            </a:r>
            <a:r>
              <a:rPr lang="en-US" sz="2400" dirty="0"/>
              <a:t>hecksum</a:t>
            </a:r>
            <a:endParaRPr lang="en-US" dirty="0"/>
          </a:p>
        </p:txBody>
      </p:sp>
      <p:sp>
        <p:nvSpPr>
          <p:cNvPr id="3" name="Content Placeholder 2">
            <a:extLst>
              <a:ext uri="{FF2B5EF4-FFF2-40B4-BE49-F238E27FC236}">
                <a16:creationId xmlns:a16="http://schemas.microsoft.com/office/drawing/2014/main" id="{514620A2-7F32-4915-8D13-BD08484CE234}"/>
              </a:ext>
            </a:extLst>
          </p:cNvPr>
          <p:cNvSpPr>
            <a:spLocks noGrp="1"/>
          </p:cNvSpPr>
          <p:nvPr>
            <p:ph idx="1"/>
          </p:nvPr>
        </p:nvSpPr>
        <p:spPr/>
        <p:txBody>
          <a:bodyPr/>
          <a:lstStyle/>
          <a:p>
            <a:r>
              <a:rPr lang="en-US" dirty="0"/>
              <a:t>The OS checksum feature has been deprecated and removed from </a:t>
            </a:r>
            <a:r>
              <a:rPr lang="en-US" dirty="0" err="1"/>
              <a:t>Fireware</a:t>
            </a:r>
            <a:r>
              <a:rPr lang="en-US" dirty="0"/>
              <a:t> Web UI and Firebox System Manager.</a:t>
            </a:r>
          </a:p>
        </p:txBody>
      </p:sp>
    </p:spTree>
    <p:extLst>
      <p:ext uri="{BB962C8B-B14F-4D97-AF65-F5344CB8AC3E}">
        <p14:creationId xmlns:p14="http://schemas.microsoft.com/office/powerpoint/2010/main" val="155296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092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EF81-D618-4BDD-9616-5B15AB21CEE6}"/>
              </a:ext>
            </a:extLst>
          </p:cNvPr>
          <p:cNvSpPr>
            <a:spLocks noGrp="1"/>
          </p:cNvSpPr>
          <p:nvPr>
            <p:ph type="title"/>
          </p:nvPr>
        </p:nvSpPr>
        <p:spPr/>
        <p:txBody>
          <a:bodyPr/>
          <a:lstStyle/>
          <a:p>
            <a:r>
              <a:rPr lang="en-US" dirty="0"/>
              <a:t>SD-WAN Round Robin</a:t>
            </a:r>
          </a:p>
        </p:txBody>
      </p:sp>
      <p:sp>
        <p:nvSpPr>
          <p:cNvPr id="3" name="Content Placeholder 2">
            <a:extLst>
              <a:ext uri="{FF2B5EF4-FFF2-40B4-BE49-F238E27FC236}">
                <a16:creationId xmlns:a16="http://schemas.microsoft.com/office/drawing/2014/main" id="{45032B8D-64C9-4D01-8B1F-FFE9BC1CE7C7}"/>
              </a:ext>
            </a:extLst>
          </p:cNvPr>
          <p:cNvSpPr>
            <a:spLocks noGrp="1"/>
          </p:cNvSpPr>
          <p:nvPr>
            <p:ph idx="1"/>
          </p:nvPr>
        </p:nvSpPr>
        <p:spPr/>
        <p:txBody>
          <a:bodyPr/>
          <a:lstStyle/>
          <a:p>
            <a:r>
              <a:rPr lang="en-US" dirty="0"/>
              <a:t>For traffic that matches the SD-WAN action, the Firebox considers these factors to determine the outgoing interface:</a:t>
            </a:r>
          </a:p>
          <a:p>
            <a:pPr lvl="1"/>
            <a:r>
              <a:rPr lang="en-US" b="1" dirty="0"/>
              <a:t>Weight</a:t>
            </a:r>
            <a:r>
              <a:rPr lang="en-US" dirty="0"/>
              <a:t> — A number that you assign to each interface in an SD-WAN action. Weight corresponds to the proportion of traffic load that the Firebox sends through an interface. A higher number indicates a greater load.</a:t>
            </a:r>
          </a:p>
          <a:p>
            <a:pPr lvl="1"/>
            <a:r>
              <a:rPr lang="en-US" b="1" dirty="0"/>
              <a:t>3-tuple</a:t>
            </a:r>
            <a:r>
              <a:rPr lang="en-US" dirty="0"/>
              <a:t> — Source IP address, destination IP address, and protocol for packets handled by an SD-WAN action. Connections are sticky, which means traffic from the same source to the same destination using the same protocol is always routed through the same interface.</a:t>
            </a:r>
          </a:p>
          <a:p>
            <a:pPr lvl="1"/>
            <a:r>
              <a:rPr lang="en-US" b="1" dirty="0"/>
              <a:t>Measures</a:t>
            </a:r>
            <a:r>
              <a:rPr lang="en-US" dirty="0"/>
              <a:t> (Optional) —Loss rate, latency, and jitter for each interface in an SD-WAN action</a:t>
            </a:r>
          </a:p>
        </p:txBody>
      </p:sp>
    </p:spTree>
    <p:extLst>
      <p:ext uri="{BB962C8B-B14F-4D97-AF65-F5344CB8AC3E}">
        <p14:creationId xmlns:p14="http://schemas.microsoft.com/office/powerpoint/2010/main" val="1610573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30E0E-1533-4882-87F5-AF1E77B28EEA}"/>
              </a:ext>
            </a:extLst>
          </p:cNvPr>
          <p:cNvSpPr>
            <a:spLocks noGrp="1"/>
          </p:cNvSpPr>
          <p:nvPr>
            <p:ph type="title"/>
          </p:nvPr>
        </p:nvSpPr>
        <p:spPr/>
        <p:txBody>
          <a:bodyPr/>
          <a:lstStyle/>
          <a:p>
            <a:r>
              <a:rPr lang="en-US" dirty="0"/>
              <a:t>SD-WAN Round Robin</a:t>
            </a:r>
          </a:p>
        </p:txBody>
      </p:sp>
      <p:sp>
        <p:nvSpPr>
          <p:cNvPr id="3" name="Content Placeholder 2">
            <a:extLst>
              <a:ext uri="{FF2B5EF4-FFF2-40B4-BE49-F238E27FC236}">
                <a16:creationId xmlns:a16="http://schemas.microsoft.com/office/drawing/2014/main" id="{F9E2C3F6-B0D5-43B6-8216-2BFB19D9FBF1}"/>
              </a:ext>
            </a:extLst>
          </p:cNvPr>
          <p:cNvSpPr>
            <a:spLocks noGrp="1"/>
          </p:cNvSpPr>
          <p:nvPr>
            <p:ph idx="1"/>
          </p:nvPr>
        </p:nvSpPr>
        <p:spPr/>
        <p:txBody>
          <a:bodyPr/>
          <a:lstStyle/>
          <a:p>
            <a:r>
              <a:rPr lang="en-US" dirty="0"/>
              <a:t>Example</a:t>
            </a:r>
          </a:p>
          <a:p>
            <a:pPr lvl="1"/>
            <a:r>
              <a:rPr lang="en-US" dirty="0"/>
              <a:t>You have two WAN links of unequal capacity for redundancy. To take advantage of the redundant link, you want to distribute outbound Internet traffic over both links.</a:t>
            </a:r>
          </a:p>
          <a:p>
            <a:pPr lvl="1"/>
            <a:r>
              <a:rPr lang="en-US" dirty="0"/>
              <a:t>Configure an SD-WAN action that includes the two WAN interfaces, </a:t>
            </a:r>
            <a:r>
              <a:rPr lang="en-US" i="1" dirty="0"/>
              <a:t>External-1</a:t>
            </a:r>
            <a:r>
              <a:rPr lang="en-US" dirty="0"/>
              <a:t> and </a:t>
            </a:r>
            <a:r>
              <a:rPr lang="en-US" i="1" dirty="0"/>
              <a:t>External-2. </a:t>
            </a:r>
            <a:r>
              <a:rPr lang="en-US" dirty="0"/>
              <a:t>The External-1 link has more capacity.</a:t>
            </a:r>
          </a:p>
          <a:p>
            <a:pPr lvl="2"/>
            <a:r>
              <a:rPr lang="en-US" dirty="0"/>
              <a:t>In the SD-WAN action, assign a weight of 6 to the </a:t>
            </a:r>
            <a:r>
              <a:rPr lang="en-US" i="1" dirty="0"/>
              <a:t>External-1</a:t>
            </a:r>
            <a:r>
              <a:rPr lang="en-US" dirty="0"/>
              <a:t> interface and a weight of 4 to the </a:t>
            </a:r>
            <a:r>
              <a:rPr lang="en-US" i="1" dirty="0"/>
              <a:t>External-2</a:t>
            </a:r>
            <a:r>
              <a:rPr lang="en-US" dirty="0"/>
              <a:t> interface</a:t>
            </a:r>
          </a:p>
          <a:p>
            <a:pPr lvl="2"/>
            <a:r>
              <a:rPr lang="en-US" dirty="0"/>
              <a:t>If 10 connections match the SD-WAN action, the </a:t>
            </a:r>
            <a:r>
              <a:rPr lang="en-US" i="1" dirty="0"/>
              <a:t>External-1</a:t>
            </a:r>
            <a:r>
              <a:rPr lang="en-US" dirty="0"/>
              <a:t> interface handles 6 of those connections. The </a:t>
            </a:r>
            <a:r>
              <a:rPr lang="en-US" i="1" dirty="0"/>
              <a:t>External-2</a:t>
            </a:r>
            <a:r>
              <a:rPr lang="en-US" dirty="0"/>
              <a:t> interface handles 4 connections</a:t>
            </a:r>
          </a:p>
        </p:txBody>
      </p:sp>
    </p:spTree>
    <p:extLst>
      <p:ext uri="{BB962C8B-B14F-4D97-AF65-F5344CB8AC3E}">
        <p14:creationId xmlns:p14="http://schemas.microsoft.com/office/powerpoint/2010/main" val="393143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7DC17-8ECA-445F-99EB-D851720F951D}"/>
              </a:ext>
            </a:extLst>
          </p:cNvPr>
          <p:cNvSpPr>
            <a:spLocks noGrp="1"/>
          </p:cNvSpPr>
          <p:nvPr>
            <p:ph type="title"/>
          </p:nvPr>
        </p:nvSpPr>
        <p:spPr/>
        <p:txBody>
          <a:bodyPr/>
          <a:lstStyle/>
          <a:p>
            <a:r>
              <a:rPr lang="en-US" dirty="0"/>
              <a:t>SD-WAN Round Robin</a:t>
            </a:r>
          </a:p>
        </p:txBody>
      </p:sp>
      <p:sp>
        <p:nvSpPr>
          <p:cNvPr id="3" name="Content Placeholder 2">
            <a:extLst>
              <a:ext uri="{FF2B5EF4-FFF2-40B4-BE49-F238E27FC236}">
                <a16:creationId xmlns:a16="http://schemas.microsoft.com/office/drawing/2014/main" id="{9428469E-D247-4369-926F-23ADAED8D834}"/>
              </a:ext>
            </a:extLst>
          </p:cNvPr>
          <p:cNvSpPr>
            <a:spLocks noGrp="1"/>
          </p:cNvSpPr>
          <p:nvPr>
            <p:ph idx="1"/>
          </p:nvPr>
        </p:nvSpPr>
        <p:spPr/>
        <p:txBody>
          <a:bodyPr/>
          <a:lstStyle/>
          <a:p>
            <a:r>
              <a:rPr lang="en-US" dirty="0"/>
              <a:t>Example (Fireware Web UI)</a:t>
            </a:r>
          </a:p>
        </p:txBody>
      </p:sp>
      <p:pic>
        <p:nvPicPr>
          <p:cNvPr id="6" name="Picture 5">
            <a:extLst>
              <a:ext uri="{FF2B5EF4-FFF2-40B4-BE49-F238E27FC236}">
                <a16:creationId xmlns:a16="http://schemas.microsoft.com/office/drawing/2014/main" id="{805F2792-B56D-428D-9EA2-6917D4ED3372}"/>
              </a:ext>
            </a:extLst>
          </p:cNvPr>
          <p:cNvPicPr>
            <a:picLocks noChangeAspect="1"/>
          </p:cNvPicPr>
          <p:nvPr/>
        </p:nvPicPr>
        <p:blipFill>
          <a:blip r:embed="rId2"/>
          <a:stretch>
            <a:fillRect/>
          </a:stretch>
        </p:blipFill>
        <p:spPr>
          <a:xfrm>
            <a:off x="1534629" y="1838603"/>
            <a:ext cx="8134350" cy="4105275"/>
          </a:xfrm>
          <a:prstGeom prst="rect">
            <a:avLst/>
          </a:prstGeom>
        </p:spPr>
      </p:pic>
      <p:sp>
        <p:nvSpPr>
          <p:cNvPr id="7" name="Rectangle: Rounded Corners 6">
            <a:extLst>
              <a:ext uri="{FF2B5EF4-FFF2-40B4-BE49-F238E27FC236}">
                <a16:creationId xmlns:a16="http://schemas.microsoft.com/office/drawing/2014/main" id="{26326F2B-BA48-4ED1-A520-F68281521D0D}"/>
              </a:ext>
            </a:extLst>
          </p:cNvPr>
          <p:cNvSpPr/>
          <p:nvPr/>
        </p:nvSpPr>
        <p:spPr>
          <a:xfrm>
            <a:off x="6878972" y="4739780"/>
            <a:ext cx="1065402" cy="110734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Rounded Corners 7">
            <a:extLst>
              <a:ext uri="{FF2B5EF4-FFF2-40B4-BE49-F238E27FC236}">
                <a16:creationId xmlns:a16="http://schemas.microsoft.com/office/drawing/2014/main" id="{47C76FF8-798A-4777-8F0C-3E6CBD5F2ABD}"/>
              </a:ext>
            </a:extLst>
          </p:cNvPr>
          <p:cNvSpPr/>
          <p:nvPr/>
        </p:nvSpPr>
        <p:spPr>
          <a:xfrm>
            <a:off x="1559796" y="2952925"/>
            <a:ext cx="4161496" cy="72984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5028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tchGuard">
  <a:themeElements>
    <a:clrScheme name="WatchGuard">
      <a:dk1>
        <a:sysClr val="windowText" lastClr="000000"/>
      </a:dk1>
      <a:lt1>
        <a:sysClr val="window" lastClr="FFFFFF"/>
      </a:lt1>
      <a:dk2>
        <a:srgbClr val="000000"/>
      </a:dk2>
      <a:lt2>
        <a:srgbClr val="E9E5DC"/>
      </a:lt2>
      <a:accent1>
        <a:srgbClr val="F89829"/>
      </a:accent1>
      <a:accent2>
        <a:srgbClr val="FF0000"/>
      </a:accent2>
      <a:accent3>
        <a:srgbClr val="2BBED8"/>
      </a:accent3>
      <a:accent4>
        <a:srgbClr val="B5B5B5"/>
      </a:accent4>
      <a:accent5>
        <a:srgbClr val="B32317"/>
      </a:accent5>
      <a:accent6>
        <a:srgbClr val="00467F"/>
      </a:accent6>
      <a:hlink>
        <a:srgbClr val="FF0000"/>
      </a:hlink>
      <a:folHlink>
        <a:srgbClr val="B32317"/>
      </a:folHlink>
    </a:clrScheme>
    <a:fontScheme name="WatchGuard">
      <a:majorFont>
        <a:latin typeface="Open Sans"/>
        <a:ea typeface=""/>
        <a:cs typeface=""/>
      </a:majorFont>
      <a:minorFont>
        <a:latin typeface="Open Sans"/>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noFill/>
        <a:ln w="38100">
          <a:solidFill>
            <a:schemeClr val="accent1"/>
          </a:solidFill>
        </a:ln>
      </a:spPr>
      <a:bodyPr rtlCol="0" anchor="ctr"/>
      <a:lstStyle>
        <a:defPPr algn="ctr">
          <a:defRPr dirty="0">
            <a:latin typeface="Open Sans" panose="020B0606030504020204" pitchFamily="34" charset="0"/>
            <a:ea typeface="Open Sans" panose="020B0606030504020204" pitchFamily="34" charset="0"/>
            <a:cs typeface="Open Sans" panose="020B0606030504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raining PPT Template 2022.potx" id="{2E2BB634-0AEF-496D-B3CF-E546FE6BB05D}" vid="{5D2A9DBF-530D-49BA-88D2-5DD3E75650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atchGuard">
    <a:dk1>
      <a:sysClr val="windowText" lastClr="000000"/>
    </a:dk1>
    <a:lt1>
      <a:sysClr val="window" lastClr="FFFFFF"/>
    </a:lt1>
    <a:dk2>
      <a:srgbClr val="000000"/>
    </a:dk2>
    <a:lt2>
      <a:srgbClr val="E9E5DC"/>
    </a:lt2>
    <a:accent1>
      <a:srgbClr val="F89829"/>
    </a:accent1>
    <a:accent2>
      <a:srgbClr val="FF0000"/>
    </a:accent2>
    <a:accent3>
      <a:srgbClr val="2BBED8"/>
    </a:accent3>
    <a:accent4>
      <a:srgbClr val="B5B5B5"/>
    </a:accent4>
    <a:accent5>
      <a:srgbClr val="B32317"/>
    </a:accent5>
    <a:accent6>
      <a:srgbClr val="00467F"/>
    </a:accent6>
    <a:hlink>
      <a:srgbClr val="FF0000"/>
    </a:hlink>
    <a:folHlink>
      <a:srgbClr val="B32317"/>
    </a:folHlink>
  </a:clrScheme>
</a:themeOverride>
</file>

<file path=docProps/app.xml><?xml version="1.0" encoding="utf-8"?>
<Properties xmlns="http://schemas.openxmlformats.org/officeDocument/2006/extended-properties" xmlns:vt="http://schemas.openxmlformats.org/officeDocument/2006/docPropsVTypes">
  <Template/>
  <TotalTime>562</TotalTime>
  <Words>3046</Words>
  <Application>Microsoft Office PowerPoint</Application>
  <PresentationFormat>Widescreen</PresentationFormat>
  <Paragraphs>289</Paragraphs>
  <Slides>64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64</vt:i4>
      </vt:variant>
    </vt:vector>
  </HeadingPairs>
  <TitlesOfParts>
    <vt:vector size="73" baseType="lpstr">
      <vt:lpstr>Arial</vt:lpstr>
      <vt:lpstr>Calibri</vt:lpstr>
      <vt:lpstr>Cordia New</vt:lpstr>
      <vt:lpstr>Courier New</vt:lpstr>
      <vt:lpstr>Geneva</vt:lpstr>
      <vt:lpstr>Libre Baskerville</vt:lpstr>
      <vt:lpstr>Open Sans</vt:lpstr>
      <vt:lpstr>Wingdings</vt:lpstr>
      <vt:lpstr>WatchGuard</vt:lpstr>
      <vt:lpstr>What’s new in fireware 12.8</vt:lpstr>
      <vt:lpstr>What’s new in Fireware v12.8</vt:lpstr>
      <vt:lpstr>What’s new in Fireware v12.8</vt:lpstr>
      <vt:lpstr>What’s new in Fireware v12.8</vt:lpstr>
      <vt:lpstr>SD-WAN ROUND ROBIN</vt:lpstr>
      <vt:lpstr>SD-WAN Round Robin</vt:lpstr>
      <vt:lpstr>SD-WAN Round Robin</vt:lpstr>
      <vt:lpstr>SD-WAN Round Robin</vt:lpstr>
      <vt:lpstr>SD-WAN Round Robin</vt:lpstr>
      <vt:lpstr>SD-WAN Round Robin</vt:lpstr>
      <vt:lpstr>SD-WAN Round Robin</vt:lpstr>
      <vt:lpstr>SD-WAN Round Robin</vt:lpstr>
      <vt:lpstr>SD-WAN Round Robin</vt:lpstr>
      <vt:lpstr>SD-WAN Actions iN  Centralized Management</vt:lpstr>
      <vt:lpstr>SD-WAN Action in Centralized Management</vt:lpstr>
      <vt:lpstr>EXTERNAL VLAN Enhancements</vt:lpstr>
      <vt:lpstr>External VLAN Enhancements</vt:lpstr>
      <vt:lpstr>Set External Interface and VLAN ID in Quick Setup Wizard</vt:lpstr>
      <vt:lpstr>Set External Interface and VLAN ID in Quick Setup Wizard</vt:lpstr>
      <vt:lpstr>MOBIKE for Mobile VPN with IKEv2</vt:lpstr>
      <vt:lpstr>MOBIKE for Mobile VPN with IKEv2</vt:lpstr>
      <vt:lpstr>MOBIKE for Mobile VPN with IKEv2</vt:lpstr>
      <vt:lpstr>INTRA-INTERFACE INSPECTION</vt:lpstr>
      <vt:lpstr>Intra-Interface Inspection</vt:lpstr>
      <vt:lpstr>Intra-Interface Inspection</vt:lpstr>
      <vt:lpstr>Intra-Interface Inspection</vt:lpstr>
      <vt:lpstr>IPv6 in Bridge Mode</vt:lpstr>
      <vt:lpstr>IPv6 in Bridge Mode</vt:lpstr>
      <vt:lpstr>IPv6 in Bridge Mode</vt:lpstr>
      <vt:lpstr>IPv6 in Bridge Mode</vt:lpstr>
      <vt:lpstr>IPv6 in Bridge Mode</vt:lpstr>
      <vt:lpstr>IPv6 in Bridge Mode</vt:lpstr>
      <vt:lpstr>IPv6 in Bridge Mode</vt:lpstr>
      <vt:lpstr>IPv6 in Bridge Mode</vt:lpstr>
      <vt:lpstr>DISABLE GARP</vt:lpstr>
      <vt:lpstr>DISABLE GARP</vt:lpstr>
      <vt:lpstr>DISABLE GARP</vt:lpstr>
      <vt:lpstr>DISABLE GARP</vt:lpstr>
      <vt:lpstr>DISABLE GARP</vt:lpstr>
      <vt:lpstr>Disable Geolocation Deny Page</vt:lpstr>
      <vt:lpstr>Disable the Geolocation Deny Page</vt:lpstr>
      <vt:lpstr>Disable Geolocation Deny Page – Web UI</vt:lpstr>
      <vt:lpstr>Disable Geolocation Deny Page – Policy Manager</vt:lpstr>
      <vt:lpstr>Disable Geolocation Deny Page – CLI</vt:lpstr>
      <vt:lpstr>Specify Logging and Notification Settings for Default Packet Handling</vt:lpstr>
      <vt:lpstr>Default Packet Handling Logging Settings </vt:lpstr>
      <vt:lpstr>Default Packet Handling Logging Settings</vt:lpstr>
      <vt:lpstr>APT Blocker automatically submits PDF files for Analysis</vt:lpstr>
      <vt:lpstr>APT Blocker Automatically Submits PDF Files for Analysis</vt:lpstr>
      <vt:lpstr>DF Bit for Mobile VPN with IKEv2</vt:lpstr>
      <vt:lpstr>DF Bit for Mobile VPN with IKEv2</vt:lpstr>
      <vt:lpstr>DF Bit for Mobile VPN with IKEv2</vt:lpstr>
      <vt:lpstr>SYSTEM Integrity Checks</vt:lpstr>
      <vt:lpstr>System Integrity Checks</vt:lpstr>
      <vt:lpstr>System Integrity Checks</vt:lpstr>
      <vt:lpstr>Boot Time Integrity Check</vt:lpstr>
      <vt:lpstr>Upgrade Integrity Check</vt:lpstr>
      <vt:lpstr>On-Demand Integrity Check</vt:lpstr>
      <vt:lpstr>Firebox Management Policy Warnings</vt:lpstr>
      <vt:lpstr>Firebox Management Policy Warnings</vt:lpstr>
      <vt:lpstr>Firebox Management Policy Warnings</vt:lpstr>
      <vt:lpstr>OS Checksum</vt:lpstr>
      <vt:lpstr>OS Checksum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fireware 12.8</dc:title>
  <dc:creator>David Busby</dc:creator>
  <cp:lastModifiedBy>Laura Adams</cp:lastModifiedBy>
  <cp:revision>18</cp:revision>
  <dcterms:created xsi:type="dcterms:W3CDTF">2022-01-26T19:53:58Z</dcterms:created>
  <dcterms:modified xsi:type="dcterms:W3CDTF">2022-03-17T18:29:02Z</dcterms:modified>
</cp:coreProperties>
</file>