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0"/>
  </p:notesMasterIdLst>
  <p:handoutMasterIdLst>
    <p:handoutMasterId r:id="rId121"/>
  </p:handoutMasterIdLst>
  <p:sldIdLst>
    <p:sldId id="256" r:id="rId2"/>
    <p:sldId id="754" r:id="rId3"/>
    <p:sldId id="747" r:id="rId4"/>
    <p:sldId id="675" r:id="rId5"/>
    <p:sldId id="676" r:id="rId6"/>
    <p:sldId id="720" r:id="rId7"/>
    <p:sldId id="677" r:id="rId8"/>
    <p:sldId id="666" r:id="rId9"/>
    <p:sldId id="678" r:id="rId10"/>
    <p:sldId id="681" r:id="rId11"/>
    <p:sldId id="746" r:id="rId12"/>
    <p:sldId id="679" r:id="rId13"/>
    <p:sldId id="615" r:id="rId14"/>
    <p:sldId id="616" r:id="rId15"/>
    <p:sldId id="635" r:id="rId16"/>
    <p:sldId id="636" r:id="rId17"/>
    <p:sldId id="637" r:id="rId18"/>
    <p:sldId id="638" r:id="rId19"/>
    <p:sldId id="617" r:id="rId20"/>
    <p:sldId id="620" r:id="rId21"/>
    <p:sldId id="639" r:id="rId22"/>
    <p:sldId id="640" r:id="rId23"/>
    <p:sldId id="641" r:id="rId24"/>
    <p:sldId id="642" r:id="rId25"/>
    <p:sldId id="643" r:id="rId26"/>
    <p:sldId id="644" r:id="rId27"/>
    <p:sldId id="645" r:id="rId28"/>
    <p:sldId id="646" r:id="rId29"/>
    <p:sldId id="634" r:id="rId30"/>
    <p:sldId id="648" r:id="rId31"/>
    <p:sldId id="651" r:id="rId32"/>
    <p:sldId id="722" r:id="rId33"/>
    <p:sldId id="650" r:id="rId34"/>
    <p:sldId id="649" r:id="rId35"/>
    <p:sldId id="623" r:id="rId36"/>
    <p:sldId id="632" r:id="rId37"/>
    <p:sldId id="624" r:id="rId38"/>
    <p:sldId id="652" r:id="rId39"/>
    <p:sldId id="657" r:id="rId40"/>
    <p:sldId id="658" r:id="rId41"/>
    <p:sldId id="625" r:id="rId42"/>
    <p:sldId id="626" r:id="rId43"/>
    <p:sldId id="627" r:id="rId44"/>
    <p:sldId id="659" r:id="rId45"/>
    <p:sldId id="660" r:id="rId46"/>
    <p:sldId id="661" r:id="rId47"/>
    <p:sldId id="653" r:id="rId48"/>
    <p:sldId id="654" r:id="rId49"/>
    <p:sldId id="745" r:id="rId50"/>
    <p:sldId id="655" r:id="rId51"/>
    <p:sldId id="662" r:id="rId52"/>
    <p:sldId id="656" r:id="rId53"/>
    <p:sldId id="663" r:id="rId54"/>
    <p:sldId id="682" r:id="rId55"/>
    <p:sldId id="688" r:id="rId56"/>
    <p:sldId id="689" r:id="rId57"/>
    <p:sldId id="690" r:id="rId58"/>
    <p:sldId id="691" r:id="rId59"/>
    <p:sldId id="708" r:id="rId60"/>
    <p:sldId id="693" r:id="rId61"/>
    <p:sldId id="707" r:id="rId62"/>
    <p:sldId id="696" r:id="rId63"/>
    <p:sldId id="697" r:id="rId64"/>
    <p:sldId id="699" r:id="rId65"/>
    <p:sldId id="683" r:id="rId66"/>
    <p:sldId id="721" r:id="rId67"/>
    <p:sldId id="709" r:id="rId68"/>
    <p:sldId id="710" r:id="rId69"/>
    <p:sldId id="711" r:id="rId70"/>
    <p:sldId id="712" r:id="rId71"/>
    <p:sldId id="713" r:id="rId72"/>
    <p:sldId id="714" r:id="rId73"/>
    <p:sldId id="715" r:id="rId74"/>
    <p:sldId id="716" r:id="rId75"/>
    <p:sldId id="717" r:id="rId76"/>
    <p:sldId id="664" r:id="rId77"/>
    <p:sldId id="665" r:id="rId78"/>
    <p:sldId id="671" r:id="rId79"/>
    <p:sldId id="672" r:id="rId80"/>
    <p:sldId id="668" r:id="rId81"/>
    <p:sldId id="669" r:id="rId82"/>
    <p:sldId id="670" r:id="rId83"/>
    <p:sldId id="673" r:id="rId84"/>
    <p:sldId id="674" r:id="rId85"/>
    <p:sldId id="718" r:id="rId86"/>
    <p:sldId id="719" r:id="rId87"/>
    <p:sldId id="737" r:id="rId88"/>
    <p:sldId id="738" r:id="rId89"/>
    <p:sldId id="748" r:id="rId90"/>
    <p:sldId id="749" r:id="rId91"/>
    <p:sldId id="724" r:id="rId92"/>
    <p:sldId id="725" r:id="rId93"/>
    <p:sldId id="727" r:id="rId94"/>
    <p:sldId id="726" r:id="rId95"/>
    <p:sldId id="728" r:id="rId96"/>
    <p:sldId id="729" r:id="rId97"/>
    <p:sldId id="730" r:id="rId98"/>
    <p:sldId id="731" r:id="rId99"/>
    <p:sldId id="732" r:id="rId100"/>
    <p:sldId id="733" r:id="rId101"/>
    <p:sldId id="734" r:id="rId102"/>
    <p:sldId id="735" r:id="rId103"/>
    <p:sldId id="739" r:id="rId104"/>
    <p:sldId id="740" r:id="rId105"/>
    <p:sldId id="741" r:id="rId106"/>
    <p:sldId id="742" r:id="rId107"/>
    <p:sldId id="743" r:id="rId108"/>
    <p:sldId id="744" r:id="rId109"/>
    <p:sldId id="736" r:id="rId110"/>
    <p:sldId id="750" r:id="rId111"/>
    <p:sldId id="751" r:id="rId112"/>
    <p:sldId id="753" r:id="rId113"/>
    <p:sldId id="752" r:id="rId114"/>
    <p:sldId id="755" r:id="rId115"/>
    <p:sldId id="756" r:id="rId116"/>
    <p:sldId id="758" r:id="rId117"/>
    <p:sldId id="757" r:id="rId118"/>
    <p:sldId id="330"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epYtNjBzOnrNF8jdArPoQ==" hashData="hORNFZKpqgTLGWJb/RHzAs4HFsoZjDjzdiBHJvpCYcR7wkNluzYlTyV5ehgRq3CtVwsYI9UX7eJTHzfwOUUmD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55" d="100"/>
          <a:sy n="55" d="100"/>
        </p:scale>
        <p:origin x="480" y="4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11/15/2021</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11/15/2021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0" y="1929599"/>
            <a:ext cx="12192000" cy="2998802"/>
          </a:xfrm>
          <a:prstGeom prst="rect">
            <a:avLst/>
          </a:prstGeom>
          <a:solidFill>
            <a:srgbClr val="C0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hasCustomPrompt="1"/>
          </p:nvPr>
        </p:nvSpPr>
        <p:spPr>
          <a:xfrm>
            <a:off x="621476" y="3013501"/>
            <a:ext cx="10949049" cy="830997"/>
          </a:xfrm>
        </p:spPr>
        <p:txBody>
          <a:bodyPr anchor="ctr">
            <a:spAutoFit/>
          </a:bodyPr>
          <a:lstStyle>
            <a:lvl1pPr algn="ctr">
              <a:defRPr sz="4800" b="1">
                <a:effectLst/>
                <a:latin typeface="Arial" panose="020B0604020202020204" pitchFamily="34" charset="0"/>
                <a:cs typeface="Arial" panose="020B0604020202020204" pitchFamily="34" charset="0"/>
              </a:defRPr>
            </a:lvl1pPr>
          </a:lstStyle>
          <a:p>
            <a:r>
              <a:rPr lang="en-US" dirty="0"/>
              <a:t>Click to edit title</a:t>
            </a:r>
          </a:p>
        </p:txBody>
      </p:sp>
      <p:sp>
        <p:nvSpPr>
          <p:cNvPr id="3" name="Subtitle 2"/>
          <p:cNvSpPr>
            <a:spLocks noGrp="1"/>
          </p:cNvSpPr>
          <p:nvPr>
            <p:ph type="subTitle" idx="1"/>
          </p:nvPr>
        </p:nvSpPr>
        <p:spPr>
          <a:xfrm>
            <a:off x="621476" y="4137447"/>
            <a:ext cx="10949049" cy="461665"/>
          </a:xfrm>
        </p:spPr>
        <p:txBody>
          <a:bodyPr anchor="t">
            <a:spAutoFit/>
          </a:bodyPr>
          <a:lstStyle>
            <a:lvl1pPr marL="0" indent="0" algn="ctr">
              <a:buNone/>
              <a:defRPr sz="240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A close up of a logo&#10;&#10;Description automatically generated">
            <a:extLst>
              <a:ext uri="{FF2B5EF4-FFF2-40B4-BE49-F238E27FC236}">
                <a16:creationId xmlns:a16="http://schemas.microsoft.com/office/drawing/2014/main" id="{B7310721-84D5-8741-AF64-D5D19CBA3255}"/>
              </a:ext>
            </a:extLst>
          </p:cNvPr>
          <p:cNvPicPr>
            <a:picLocks noChangeAspect="1"/>
          </p:cNvPicPr>
          <p:nvPr userDrawn="1"/>
        </p:nvPicPr>
        <p:blipFill>
          <a:blip r:embed="rId3"/>
          <a:stretch>
            <a:fillRect/>
          </a:stretch>
        </p:blipFill>
        <p:spPr>
          <a:xfrm>
            <a:off x="42217" y="6370137"/>
            <a:ext cx="1278609" cy="4572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609600" y="274643"/>
            <a:ext cx="7404101" cy="674687"/>
          </a:xfrm>
        </p:spPr>
        <p:txBody>
          <a:bodyPr/>
          <a:lstStyle>
            <a:lvl1pPr>
              <a:defRPr sz="3600"/>
            </a:lvl1pPr>
          </a:lstStyle>
          <a:p>
            <a:r>
              <a:rPr lang="en-US" dirty="0"/>
              <a:t>Click to add Title</a:t>
            </a:r>
          </a:p>
        </p:txBody>
      </p:sp>
      <p:sp>
        <p:nvSpPr>
          <p:cNvPr id="11" name="Content Placeholder 2"/>
          <p:cNvSpPr>
            <a:spLocks noGrp="1"/>
          </p:cNvSpPr>
          <p:nvPr>
            <p:ph idx="1" hasCustomPrompt="1"/>
          </p:nvPr>
        </p:nvSpPr>
        <p:spPr>
          <a:xfrm>
            <a:off x="609600" y="1070919"/>
            <a:ext cx="7404101" cy="5696712"/>
          </a:xfrm>
        </p:spPr>
        <p:txBody>
          <a:bodyPr anchor="t" anchorCtr="0"/>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510696" y="6211755"/>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31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lnSpc>
                <a:spcPct val="100000"/>
              </a:lnSpc>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D340D9D2-D27E-4E16-8B19-2AC4DBCE4D7E}"/>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22744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04F7D42-24DE-4193-8A45-07EDDD1ACABC}"/>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94941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E2CE9A33-9515-3444-BBB2-F92EF885BA75}"/>
              </a:ext>
            </a:extLst>
          </p:cNvPr>
          <p:cNvSpPr>
            <a:spLocks noGrp="1"/>
          </p:cNvSpPr>
          <p:nvPr>
            <p:ph type="title" hasCustomPrompt="1"/>
          </p:nvPr>
        </p:nvSpPr>
        <p:spPr>
          <a:xfrm>
            <a:off x="9383980"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8A149E40-2016-AB4E-A741-CE465CD5C3B8}"/>
              </a:ext>
            </a:extLst>
          </p:cNvPr>
          <p:cNvSpPr>
            <a:spLocks noGrp="1"/>
          </p:cNvSpPr>
          <p:nvPr>
            <p:ph idx="1"/>
          </p:nvPr>
        </p:nvSpPr>
        <p:spPr>
          <a:xfrm>
            <a:off x="911880"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CEE0383-E9BC-D74E-B51A-F1E6EA15FC87}"/>
              </a:ext>
            </a:extLst>
          </p:cNvPr>
          <p:cNvCxnSpPr>
            <a:cxnSpLocks/>
          </p:cNvCxnSpPr>
          <p:nvPr userDrawn="1"/>
        </p:nvCxnSpPr>
        <p:spPr>
          <a:xfrm>
            <a:off x="9057838"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4B7204-AC71-462B-8349-0B288E6FE476}"/>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145402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ln w="9525">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ln w="9525">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D2C3A54-CEE8-4223-BD44-F393856BF80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128405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035F043-D510-41D4-8F7E-6336EA3E9B56}"/>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185701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6C5504B-ABC0-5845-8D53-D5087AAC7D80}"/>
              </a:ext>
            </a:extLst>
          </p:cNvPr>
          <p:cNvSpPr>
            <a:spLocks noGrp="1"/>
          </p:cNvSpPr>
          <p:nvPr>
            <p:ph idx="1"/>
          </p:nvPr>
        </p:nvSpPr>
        <p:spPr>
          <a:xfrm>
            <a:off x="1038726" y="1325880"/>
            <a:ext cx="10114548" cy="4754880"/>
          </a:xfrm>
        </p:spPr>
        <p:txBody>
          <a:bodyPr wrap="square" anchor="t">
            <a:noAutofit/>
          </a:bodyPr>
          <a:lstStyle>
            <a:lvl1pPr marL="342900" indent="-342900">
              <a:lnSpc>
                <a:spcPct val="100000"/>
              </a:lnSpc>
              <a:spcBef>
                <a:spcPts val="600"/>
              </a:spcBef>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Bef>
                <a:spcPts val="600"/>
              </a:spcBef>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Bef>
                <a:spcPts val="600"/>
              </a:spcBef>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Bef>
                <a:spcPts val="600"/>
              </a:spcBef>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lnSpc>
                <a:spcPct val="100000"/>
              </a:lnSpc>
              <a:spcBef>
                <a:spcPts val="600"/>
              </a:spcBef>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A8AAB16C-D751-45C2-A271-CAFEAB08712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929110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22A22F-4EF7-4FDE-8066-B1C34650A9CC}"/>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39129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E2CE9A33-9515-3444-BBB2-F92EF885BA75}"/>
              </a:ext>
            </a:extLst>
          </p:cNvPr>
          <p:cNvSpPr>
            <a:spLocks noGrp="1"/>
          </p:cNvSpPr>
          <p:nvPr>
            <p:ph type="title" hasCustomPrompt="1"/>
          </p:nvPr>
        </p:nvSpPr>
        <p:spPr>
          <a:xfrm>
            <a:off x="9383980"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8A149E40-2016-AB4E-A741-CE465CD5C3B8}"/>
              </a:ext>
            </a:extLst>
          </p:cNvPr>
          <p:cNvSpPr>
            <a:spLocks noGrp="1"/>
          </p:cNvSpPr>
          <p:nvPr>
            <p:ph idx="1"/>
          </p:nvPr>
        </p:nvSpPr>
        <p:spPr>
          <a:xfrm>
            <a:off x="911880"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CEE0383-E9BC-D74E-B51A-F1E6EA15FC87}"/>
              </a:ext>
            </a:extLst>
          </p:cNvPr>
          <p:cNvCxnSpPr>
            <a:cxnSpLocks/>
          </p:cNvCxnSpPr>
          <p:nvPr userDrawn="1"/>
        </p:nvCxnSpPr>
        <p:spPr>
          <a:xfrm>
            <a:off x="9057838"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25BDF8A-3874-4212-A104-FA9213DA653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45309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E660DC1B-A38F-C246-8AC7-73AC9B1873BB}"/>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23FC3A-7AA4-4008-A012-5D023D1F570A}"/>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38389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0" y="2406869"/>
            <a:ext cx="12192000" cy="2049517"/>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hasCustomPrompt="1"/>
          </p:nvPr>
        </p:nvSpPr>
        <p:spPr>
          <a:xfrm>
            <a:off x="621476" y="3013501"/>
            <a:ext cx="10949049" cy="830997"/>
          </a:xfrm>
        </p:spPr>
        <p:txBody>
          <a:bodyPr anchor="ctr">
            <a:spAutoFit/>
          </a:bodyPr>
          <a:lstStyle>
            <a:lvl1pPr algn="ctr">
              <a:defRPr sz="4800" b="0">
                <a:effectLst/>
                <a:latin typeface="Arial" panose="020B0604020202020204" pitchFamily="34" charset="0"/>
                <a:cs typeface="Arial" panose="020B0604020202020204" pitchFamily="34" charset="0"/>
              </a:defRPr>
            </a:lvl1pPr>
          </a:lstStyle>
          <a:p>
            <a:r>
              <a:rPr lang="en-US" dirty="0"/>
              <a:t>Click to edit title</a:t>
            </a:r>
          </a:p>
        </p:txBody>
      </p:sp>
      <p:pic>
        <p:nvPicPr>
          <p:cNvPr id="5" name="Picture 4" descr="A close up of a logo&#10;&#10;Description automatically generated">
            <a:extLst>
              <a:ext uri="{FF2B5EF4-FFF2-40B4-BE49-F238E27FC236}">
                <a16:creationId xmlns:a16="http://schemas.microsoft.com/office/drawing/2014/main" id="{0F57CDC0-913B-DC4B-8924-BE561D31D65D}"/>
              </a:ext>
            </a:extLst>
          </p:cNvPr>
          <p:cNvPicPr>
            <a:picLocks noChangeAspect="1"/>
          </p:cNvPicPr>
          <p:nvPr userDrawn="1"/>
        </p:nvPicPr>
        <p:blipFill>
          <a:blip r:embed="rId3"/>
          <a:stretch>
            <a:fillRect/>
          </a:stretch>
        </p:blipFill>
        <p:spPr>
          <a:xfrm>
            <a:off x="42217" y="6370137"/>
            <a:ext cx="1278609" cy="457200"/>
          </a:xfrm>
          <a:prstGeom prst="rect">
            <a:avLst/>
          </a:prstGeom>
        </p:spPr>
      </p:pic>
    </p:spTree>
    <p:extLst>
      <p:ext uri="{BB962C8B-B14F-4D97-AF65-F5344CB8AC3E}">
        <p14:creationId xmlns:p14="http://schemas.microsoft.com/office/powerpoint/2010/main" val="251709500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E660DC1B-A38F-C246-8AC7-73AC9B1873BB}"/>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739CF9-AFBF-4C25-A44F-6F66E371207D}"/>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054636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1DC9EB88-F22C-624A-8450-D501164095FF}"/>
              </a:ext>
            </a:extLst>
          </p:cNvPr>
          <p:cNvSpPr>
            <a:spLocks noGrp="1"/>
          </p:cNvSpPr>
          <p:nvPr>
            <p:ph type="pic" idx="1"/>
          </p:nvPr>
        </p:nvSpPr>
        <p:spPr>
          <a:xfrm>
            <a:off x="1716087" y="1504437"/>
            <a:ext cx="8759827" cy="4364283"/>
          </a:xfrm>
          <a:prstGeom prst="roundRect">
            <a:avLst>
              <a:gd name="adj" fmla="val 4380"/>
            </a:avLst>
          </a:prstGeom>
          <a:solidFill>
            <a:schemeClr val="lt1">
              <a:alpha val="5000"/>
            </a:schemeClr>
          </a:solidFill>
          <a:ln>
            <a:noFill/>
          </a:ln>
          <a:effectLst>
            <a:glow rad="139700">
              <a:schemeClr val="accent6">
                <a:satMod val="175000"/>
                <a:alpha val="30000"/>
              </a:schemeClr>
            </a:glow>
          </a:effectLst>
        </p:spPr>
        <p:style>
          <a:lnRef idx="2">
            <a:schemeClr val="dk1"/>
          </a:lnRef>
          <a:fillRef idx="1">
            <a:schemeClr val="lt1"/>
          </a:fillRef>
          <a:effectRef idx="0">
            <a:schemeClr val="dk1"/>
          </a:effectRef>
          <a:fontRef idx="minor">
            <a:schemeClr val="dk1"/>
          </a:fontRef>
        </p:style>
        <p:txBody>
          <a:bodyPr wrap="none" anchor="ctr" anchorCtr="0">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3" name="TextBox 12">
            <a:extLst>
              <a:ext uri="{FF2B5EF4-FFF2-40B4-BE49-F238E27FC236}">
                <a16:creationId xmlns:a16="http://schemas.microsoft.com/office/drawing/2014/main" id="{2E9C0C48-4245-4F49-A258-6500DE6176CD}"/>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213727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60E313ED-8642-6142-A085-35B592F4551C}"/>
              </a:ext>
            </a:extLst>
          </p:cNvPr>
          <p:cNvSpPr>
            <a:spLocks noGrp="1"/>
          </p:cNvSpPr>
          <p:nvPr>
            <p:ph type="pic" idx="1"/>
          </p:nvPr>
        </p:nvSpPr>
        <p:spPr>
          <a:xfrm>
            <a:off x="3432174" y="1130968"/>
            <a:ext cx="7504532" cy="4499810"/>
          </a:xfrm>
          <a:prstGeom prst="roundRect">
            <a:avLst>
              <a:gd name="adj" fmla="val 4380"/>
            </a:avLst>
          </a:prstGeom>
          <a:solidFill>
            <a:schemeClr val="lt1">
              <a:alpha val="5000"/>
            </a:schemeClr>
          </a:solidFill>
          <a:ln>
            <a:noFill/>
          </a:ln>
          <a:effectLst>
            <a:glow rad="139700">
              <a:schemeClr val="accent6">
                <a:satMod val="175000"/>
                <a:alpha val="30000"/>
              </a:schemeClr>
            </a:glow>
          </a:effectLst>
        </p:spPr>
        <p:style>
          <a:lnRef idx="2">
            <a:schemeClr val="dk1"/>
          </a:lnRef>
          <a:fillRef idx="1">
            <a:schemeClr val="lt1"/>
          </a:fillRef>
          <a:effectRef idx="0">
            <a:schemeClr val="dk1"/>
          </a:effectRef>
          <a:fontRef idx="minor">
            <a:schemeClr val="dk1"/>
          </a:fontRef>
        </p:style>
        <p:txBody>
          <a:bodyPr wrap="none" anchor="ctr" anchorCtr="0">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4" name="TextBox 13">
            <a:extLst>
              <a:ext uri="{FF2B5EF4-FFF2-40B4-BE49-F238E27FC236}">
                <a16:creationId xmlns:a16="http://schemas.microsoft.com/office/drawing/2014/main" id="{728D34AD-7337-479A-BF8B-DD30CC768F1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22763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glob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E10D5B-3450-4F96-A876-AB1A0A3F25E7}"/>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2052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E9B6E4-BDCE-4885-88E0-DAF50B5E7FDA}"/>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72214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bottom 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87F4E31-0FCF-4053-93A1-0623E1D6FC48}"/>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9703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side 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EEE199-ACEE-408F-A260-E7936E28FC5B}"/>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99534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E2C0AD5A-4FE5-0C4B-9CEE-E876E03F9A28}"/>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7C26B969-8D59-B149-B3F1-C81B67DD51F4}"/>
              </a:ext>
            </a:extLst>
          </p:cNvPr>
          <p:cNvSpPr>
            <a:spLocks noGrp="1"/>
          </p:cNvSpPr>
          <p:nvPr>
            <p:ph idx="1" hasCustomPrompt="1"/>
          </p:nvPr>
        </p:nvSpPr>
        <p:spPr>
          <a:xfrm>
            <a:off x="1038726" y="1325880"/>
            <a:ext cx="7573575"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DE98F8F5-86A3-D34F-B2BF-AA64A59E2CB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2D385AA-8B5C-4F70-A278-462F30CD7CE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40512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7" name="Title 1">
            <a:extLst>
              <a:ext uri="{FF2B5EF4-FFF2-40B4-BE49-F238E27FC236}">
                <a16:creationId xmlns:a16="http://schemas.microsoft.com/office/drawing/2014/main" id="{1BAF89A4-BEA8-744C-8457-5451ECEF8ECA}"/>
              </a:ext>
            </a:extLst>
          </p:cNvPr>
          <p:cNvSpPr>
            <a:spLocks noGrp="1"/>
          </p:cNvSpPr>
          <p:nvPr>
            <p:ph type="title" hasCustomPrompt="1"/>
          </p:nvPr>
        </p:nvSpPr>
        <p:spPr>
          <a:xfrm>
            <a:off x="733928"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36A658C9-D2D8-964E-886C-3EE3134A6356}"/>
              </a:ext>
            </a:extLst>
          </p:cNvPr>
          <p:cNvSpPr>
            <a:spLocks noGrp="1"/>
          </p:cNvSpPr>
          <p:nvPr>
            <p:ph idx="1"/>
          </p:nvPr>
        </p:nvSpPr>
        <p:spPr>
          <a:xfrm>
            <a:off x="3104853" y="1130967"/>
            <a:ext cx="5507448"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00BC2745-EEF7-8A41-8371-92EAB09CB993}"/>
              </a:ext>
            </a:extLst>
          </p:cNvPr>
          <p:cNvCxnSpPr>
            <a:cxnSpLocks/>
          </p:cNvCxnSpPr>
          <p:nvPr userDrawn="1"/>
        </p:nvCxnSpPr>
        <p:spPr>
          <a:xfrm>
            <a:off x="2837512"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56CAC8-4556-4DD4-8FC1-90ADBEA79B11}"/>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87562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48375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11/15/2021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67" r:id="rId2"/>
    <p:sldLayoutId id="2147483689" r:id="rId3"/>
    <p:sldLayoutId id="2147483709" r:id="rId4"/>
    <p:sldLayoutId id="2147483688" r:id="rId5"/>
    <p:sldLayoutId id="2147483690" r:id="rId6"/>
    <p:sldLayoutId id="2147483683" r:id="rId7"/>
    <p:sldLayoutId id="2147483666" r:id="rId8"/>
    <p:sldLayoutId id="2147483710" r:id="rId9"/>
    <p:sldLayoutId id="2147483708" r:id="rId10"/>
    <p:sldLayoutId id="2147483675" r:id="rId11"/>
    <p:sldLayoutId id="2147483672" r:id="rId12"/>
    <p:sldLayoutId id="2147483673" r:id="rId13"/>
    <p:sldLayoutId id="2147483678" r:id="rId14"/>
    <p:sldLayoutId id="2147483679" r:id="rId15"/>
    <p:sldLayoutId id="2147483677" r:id="rId16"/>
    <p:sldLayoutId id="2147483686" r:id="rId17"/>
    <p:sldLayoutId id="2147483685" r:id="rId18"/>
    <p:sldLayoutId id="2147483680" r:id="rId19"/>
    <p:sldLayoutId id="2147483687" r:id="rId20"/>
    <p:sldLayoutId id="2147483681" r:id="rId21"/>
    <p:sldLayoutId id="2147483684" r:id="rId2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00000"/>
        </a:lnSpc>
        <a:spcBef>
          <a:spcPts val="600"/>
        </a:spcBef>
        <a:spcAft>
          <a:spcPts val="900"/>
        </a:spcAft>
        <a:buClr>
          <a:schemeClr val="tx1"/>
        </a:buClr>
        <a:buSzPct val="100000"/>
        <a:buFont typeface="Arial"/>
        <a:buChar char="•"/>
        <a:defRPr sz="2200" kern="1200" cap="none">
          <a:solidFill>
            <a:schemeClr val="tx1"/>
          </a:solidFill>
          <a:effectLst/>
          <a:latin typeface="+mn-lt"/>
          <a:ea typeface="+mn-ea"/>
          <a:cs typeface="+mn-cs"/>
        </a:defRPr>
      </a:lvl1pPr>
      <a:lvl2pPr marL="742950" indent="-285750" algn="l" defTabSz="457200" rtl="0" eaLnBrk="1" latinLnBrk="0" hangingPunct="1">
        <a:lnSpc>
          <a:spcPct val="100000"/>
        </a:lnSpc>
        <a:spcBef>
          <a:spcPts val="600"/>
        </a:spcBef>
        <a:spcAft>
          <a:spcPts val="900"/>
        </a:spcAft>
        <a:buClr>
          <a:schemeClr val="tx1"/>
        </a:buClr>
        <a:buSzPct val="100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lnSpc>
          <a:spcPct val="100000"/>
        </a:lnSpc>
        <a:spcBef>
          <a:spcPts val="600"/>
        </a:spcBef>
        <a:spcAft>
          <a:spcPts val="900"/>
        </a:spcAft>
        <a:buClr>
          <a:schemeClr val="tx1"/>
        </a:buClr>
        <a:buSzPct val="100000"/>
        <a:buFont typeface="Arial"/>
        <a:buChar char="•"/>
        <a:defRPr sz="1600" kern="1200" cap="none">
          <a:solidFill>
            <a:schemeClr val="tx1"/>
          </a:solidFill>
          <a:effectLst/>
          <a:latin typeface="+mn-lt"/>
          <a:ea typeface="+mn-ea"/>
          <a:cs typeface="+mn-cs"/>
        </a:defRPr>
      </a:lvl3pPr>
      <a:lvl4pPr marL="1543050" indent="-171450" algn="l" defTabSz="457200" rtl="0" eaLnBrk="1" latinLnBrk="0" hangingPunct="1">
        <a:lnSpc>
          <a:spcPct val="100000"/>
        </a:lnSpc>
        <a:spcBef>
          <a:spcPts val="600"/>
        </a:spcBef>
        <a:spcAft>
          <a:spcPts val="9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lnSpc>
          <a:spcPct val="100000"/>
        </a:lnSpc>
        <a:spcBef>
          <a:spcPts val="600"/>
        </a:spcBef>
        <a:spcAft>
          <a:spcPts val="9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tchguard.com/help/docs/help-center/en-US/Content/en-US/authpoint/add-users-manually.html" TargetMode="External"/><Relationship Id="rId2" Type="http://schemas.openxmlformats.org/officeDocument/2006/relationships/hyperlink" Target="https://www.watchguard.com/help/docs/help-center/en-US/Content/en-US/authpoint/add_group.html" TargetMode="External"/><Relationship Id="rId1" Type="http://schemas.openxmlformats.org/officeDocument/2006/relationships/slideLayout" Target="../slideLayouts/slideLayout9.xml"/><Relationship Id="rId5" Type="http://schemas.openxmlformats.org/officeDocument/2006/relationships/hyperlink" Target="https://www.watchguard.com/help/docs/help-center/en-US/Content/en-US/authpoint/authpoint_deployment-guide.html" TargetMode="External"/><Relationship Id="rId4" Type="http://schemas.openxmlformats.org/officeDocument/2006/relationships/hyperlink" Target="https://www.watchguard.com/help/docs/help-center/en-US/Content/en-US/authpoint/external-identity_ldap.html?tocpath=User%20Management|Add%20User%20Accounts|_____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85.xml"/><Relationship Id="rId13" Type="http://schemas.openxmlformats.org/officeDocument/2006/relationships/slide" Target="slide101.xml"/><Relationship Id="rId3" Type="http://schemas.openxmlformats.org/officeDocument/2006/relationships/slide" Target="slide13.xml"/><Relationship Id="rId7" Type="http://schemas.openxmlformats.org/officeDocument/2006/relationships/slide" Target="slide76.xml"/><Relationship Id="rId12" Type="http://schemas.openxmlformats.org/officeDocument/2006/relationships/slide" Target="slide98.xml"/><Relationship Id="rId2" Type="http://schemas.openxmlformats.org/officeDocument/2006/relationships/slide" Target="slide4.xml"/><Relationship Id="rId16" Type="http://schemas.openxmlformats.org/officeDocument/2006/relationships/slide" Target="slide114.xml"/><Relationship Id="rId1" Type="http://schemas.openxmlformats.org/officeDocument/2006/relationships/slideLayout" Target="../slideLayouts/slideLayout10.xml"/><Relationship Id="rId6" Type="http://schemas.openxmlformats.org/officeDocument/2006/relationships/slide" Target="slide65.xml"/><Relationship Id="rId11" Type="http://schemas.openxmlformats.org/officeDocument/2006/relationships/slide" Target="slide91.xml"/><Relationship Id="rId5" Type="http://schemas.openxmlformats.org/officeDocument/2006/relationships/slide" Target="slide54.xml"/><Relationship Id="rId15" Type="http://schemas.openxmlformats.org/officeDocument/2006/relationships/slide" Target="slide110.xml"/><Relationship Id="rId10" Type="http://schemas.openxmlformats.org/officeDocument/2006/relationships/slide" Target="slide89.xml"/><Relationship Id="rId4" Type="http://schemas.openxmlformats.org/officeDocument/2006/relationships/slide" Target="slide35.xml"/><Relationship Id="rId9" Type="http://schemas.openxmlformats.org/officeDocument/2006/relationships/slide" Target="slide87.xml"/><Relationship Id="rId14" Type="http://schemas.openxmlformats.org/officeDocument/2006/relationships/slide" Target="slide10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watchguard.com/help/docs/help-center/en-us/Content/en-US/WG-Cloud/wg-cloud_about.html"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techsearch.watchguard.com/KB?type=Article&amp;SFDCID=kA10H000000Xe6XSAS&amp;lang=en_US" TargetMode="External"/><Relationship Id="rId2" Type="http://schemas.openxmlformats.org/officeDocument/2006/relationships/hyperlink" Target="https://techsearch.watchguard.com/KB?type=Article&amp;SFDCID=kA10H000000bpK3SAI&amp;lang=en_US"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watchguard.com/help/docs/help-center/en-us/Content/en-US/WG-Cloud/wg-cloud_about.html"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atchguard.com/help/docs/help-center/en-US/Content/en-US/WG-Cloud/sp_beta-features.html" TargetMode="Externa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watchguard.com/help/docs/help-center/en-us/Content/en-US/WG-Cloud/wg-cloud_about.html"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watchguard.com/help/docs/help-center/en-us/Content/en-US/WG-Cloud/wg-cloud_about.html" TargetMode="Externa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13.xml"/><Relationship Id="rId1" Type="http://schemas.openxmlformats.org/officeDocument/2006/relationships/slideLayout" Target="../slideLayouts/slideLayout9.xml"/><Relationship Id="rId5" Type="http://schemas.openxmlformats.org/officeDocument/2006/relationships/slide" Target="slide68.xml"/><Relationship Id="rId4" Type="http://schemas.openxmlformats.org/officeDocument/2006/relationships/slide" Target="slide57.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1BA3-30D3-C849-AECE-C29F9D798999}"/>
              </a:ext>
            </a:extLst>
          </p:cNvPr>
          <p:cNvSpPr>
            <a:spLocks noGrp="1"/>
          </p:cNvSpPr>
          <p:nvPr>
            <p:ph type="ctrTitle"/>
          </p:nvPr>
        </p:nvSpPr>
        <p:spPr>
          <a:xfrm>
            <a:off x="621476" y="3013501"/>
            <a:ext cx="10949049" cy="830997"/>
          </a:xfrm>
        </p:spPr>
        <p:txBody>
          <a:bodyPr/>
          <a:lstStyle/>
          <a:p>
            <a:r>
              <a:rPr lang="en-US" dirty="0"/>
              <a:t>What’s new in Fireware 12.7</a:t>
            </a:r>
          </a:p>
        </p:txBody>
      </p:sp>
    </p:spTree>
    <p:extLst>
      <p:ext uri="{BB962C8B-B14F-4D97-AF65-F5344CB8AC3E}">
        <p14:creationId xmlns:p14="http://schemas.microsoft.com/office/powerpoint/2010/main" val="408648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Existing Integrations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If you have already configured AuthPoint MFA for your Firebox:</a:t>
            </a:r>
          </a:p>
          <a:p>
            <a:pPr marL="800100" lvl="1" indent="-457200">
              <a:buFont typeface="+mj-lt"/>
              <a:buAutoNum type="arabicPeriod"/>
            </a:pPr>
            <a:r>
              <a:rPr lang="en-US" dirty="0"/>
              <a:t>In AuthPoint, add a Firebox resource for your Firebox and configure an authentication policy for the new resource</a:t>
            </a:r>
          </a:p>
          <a:p>
            <a:pPr marL="800100" lvl="1" indent="-457200">
              <a:buFont typeface="+mj-lt"/>
              <a:buAutoNum type="arabicPeriod"/>
            </a:pPr>
            <a:r>
              <a:rPr lang="en-US" dirty="0"/>
              <a:t>In Fireware, configure AuthPoint as the primary authentication server for your Mobile VPN with SSL or Mobile VPN with IKEv2 configuration</a:t>
            </a:r>
          </a:p>
          <a:p>
            <a:pPr marL="800100" lvl="1" indent="-457200">
              <a:buFont typeface="+mj-lt"/>
              <a:buAutoNum type="arabicPeriod"/>
            </a:pPr>
            <a:r>
              <a:rPr lang="en-US" dirty="0"/>
              <a:t>Test MFA with the new configuration</a:t>
            </a:r>
          </a:p>
          <a:p>
            <a:pPr marL="800100" lvl="1" indent="-457200">
              <a:buFont typeface="+mj-lt"/>
              <a:buAutoNum type="arabicPeriod"/>
            </a:pPr>
            <a:r>
              <a:rPr lang="en-US" dirty="0"/>
              <a:t>Delete your previous configuration:</a:t>
            </a:r>
          </a:p>
          <a:p>
            <a:pPr marL="1096963" lvl="2" indent="-457200">
              <a:buFont typeface="+mj-lt"/>
              <a:buAutoNum type="alphaLcParenR"/>
            </a:pPr>
            <a:r>
              <a:rPr lang="en-US" dirty="0"/>
              <a:t>In AuthPoint, delete the existing RADIUS client resource and remove the RADIUS client resource from your Gateway</a:t>
            </a:r>
          </a:p>
          <a:p>
            <a:pPr marL="1096963" lvl="2" indent="-457200">
              <a:buFont typeface="+mj-lt"/>
              <a:buAutoNum type="alphaLcParenR"/>
            </a:pPr>
            <a:r>
              <a:rPr lang="en-US" dirty="0"/>
              <a:t>In Fireware, delete the RADIUS server you configured for the AuthPoint Gateway</a:t>
            </a:r>
          </a:p>
          <a:p>
            <a:pPr marL="800100" lvl="1" indent="-457200">
              <a:buFont typeface="+mj-lt"/>
              <a:buAutoNum type="arabicPeriod"/>
            </a:pPr>
            <a:endParaRPr lang="en-US" dirty="0"/>
          </a:p>
          <a:p>
            <a:pPr marL="342900" lvl="1" indent="0">
              <a:buNone/>
            </a:pPr>
            <a:endParaRPr lang="en-US" dirty="0"/>
          </a:p>
        </p:txBody>
      </p:sp>
    </p:spTree>
    <p:extLst>
      <p:ext uri="{BB962C8B-B14F-4D97-AF65-F5344CB8AC3E}">
        <p14:creationId xmlns:p14="http://schemas.microsoft.com/office/powerpoint/2010/main" val="23728139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HTTPS Predefined Exceptions Automatic Updates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In Web UI, configure the new setting on the </a:t>
            </a:r>
            <a:r>
              <a:rPr lang="en-US" b="1" dirty="0"/>
              <a:t>Content Inspection </a:t>
            </a:r>
            <a:r>
              <a:rPr lang="en-US" dirty="0"/>
              <a:t>tab for an HTTPS proxy action</a:t>
            </a:r>
          </a:p>
          <a:p>
            <a:r>
              <a:rPr lang="en-US" dirty="0"/>
              <a:t>In Policy Manager, configure the new setting in the </a:t>
            </a:r>
            <a:r>
              <a:rPr lang="en-US" b="1" dirty="0"/>
              <a:t>Content Inspection </a:t>
            </a:r>
            <a:r>
              <a:rPr lang="en-US" dirty="0"/>
              <a:t>category for an HTTPS proxy action</a:t>
            </a:r>
          </a:p>
          <a:p>
            <a:pPr lvl="0"/>
            <a:endParaRPr lang="en-US" dirty="0"/>
          </a:p>
        </p:txBody>
      </p:sp>
      <p:pic>
        <p:nvPicPr>
          <p:cNvPr id="6" name="Picture 5">
            <a:extLst>
              <a:ext uri="{FF2B5EF4-FFF2-40B4-BE49-F238E27FC236}">
                <a16:creationId xmlns:a16="http://schemas.microsoft.com/office/drawing/2014/main" id="{48D45E2C-0B6B-4212-A139-A3EB0B4097E5}"/>
              </a:ext>
            </a:extLst>
          </p:cNvPr>
          <p:cNvPicPr>
            <a:picLocks noChangeAspect="1"/>
          </p:cNvPicPr>
          <p:nvPr/>
        </p:nvPicPr>
        <p:blipFill rotWithShape="1">
          <a:blip r:embed="rId2"/>
          <a:srcRect r="16929" b="2547"/>
          <a:stretch/>
        </p:blipFill>
        <p:spPr>
          <a:xfrm>
            <a:off x="1247459" y="3271360"/>
            <a:ext cx="3923938" cy="2922754"/>
          </a:xfrm>
          <a:prstGeom prst="rect">
            <a:avLst/>
          </a:prstGeom>
        </p:spPr>
      </p:pic>
      <p:pic>
        <p:nvPicPr>
          <p:cNvPr id="3" name="Picture 2">
            <a:extLst>
              <a:ext uri="{FF2B5EF4-FFF2-40B4-BE49-F238E27FC236}">
                <a16:creationId xmlns:a16="http://schemas.microsoft.com/office/drawing/2014/main" id="{894789FB-F2F5-4623-B4F5-0538E1ED3EFF}"/>
              </a:ext>
            </a:extLst>
          </p:cNvPr>
          <p:cNvPicPr>
            <a:picLocks noChangeAspect="1"/>
          </p:cNvPicPr>
          <p:nvPr/>
        </p:nvPicPr>
        <p:blipFill>
          <a:blip r:embed="rId3"/>
          <a:stretch>
            <a:fillRect/>
          </a:stretch>
        </p:blipFill>
        <p:spPr>
          <a:xfrm>
            <a:off x="7020604" y="3191836"/>
            <a:ext cx="3852773" cy="3002278"/>
          </a:xfrm>
          <a:prstGeom prst="rect">
            <a:avLst/>
          </a:prstGeom>
        </p:spPr>
      </p:pic>
    </p:spTree>
    <p:extLst>
      <p:ext uri="{BB962C8B-B14F-4D97-AF65-F5344CB8AC3E}">
        <p14:creationId xmlns:p14="http://schemas.microsoft.com/office/powerpoint/2010/main" val="27662873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FQDN Limits</a:t>
            </a:r>
            <a:br>
              <a:rPr lang="en-US" dirty="0"/>
            </a:br>
            <a:r>
              <a:rPr lang="en-US" dirty="0"/>
              <a:t>Replaced by Warning</a:t>
            </a:r>
          </a:p>
        </p:txBody>
      </p:sp>
    </p:spTree>
    <p:extLst>
      <p:ext uri="{BB962C8B-B14F-4D97-AF65-F5344CB8AC3E}">
        <p14:creationId xmlns:p14="http://schemas.microsoft.com/office/powerpoint/2010/main" val="22041055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FQDN Limits Replaced by Warning</a:t>
            </a:r>
          </a:p>
        </p:txBody>
      </p:sp>
      <p:sp>
        <p:nvSpPr>
          <p:cNvPr id="7" name="Content Placeholder 6"/>
          <p:cNvSpPr>
            <a:spLocks noGrp="1"/>
          </p:cNvSpPr>
          <p:nvPr>
            <p:ph idx="1"/>
          </p:nvPr>
        </p:nvSpPr>
        <p:spPr/>
        <p:txBody>
          <a:bodyPr anchor="t">
            <a:normAutofit fontScale="92500" lnSpcReduction="20000"/>
          </a:bodyPr>
          <a:lstStyle/>
          <a:p>
            <a:pPr lvl="0">
              <a:buFont typeface="Arial" panose="020B0604020202020204" pitchFamily="34" charset="0"/>
              <a:buChar char="•"/>
            </a:pPr>
            <a:r>
              <a:rPr lang="en-US" dirty="0"/>
              <a:t>There is no longer a limit on the number of fully qualified domain names you can use in your Firebox configuration</a:t>
            </a:r>
          </a:p>
          <a:p>
            <a:pPr lvl="0">
              <a:buFont typeface="Arial" panose="020B0604020202020204" pitchFamily="34" charset="0"/>
              <a:buChar char="•"/>
            </a:pPr>
            <a:r>
              <a:rPr lang="en-US" dirty="0"/>
              <a:t>The Firebox now generates a warning log message when you save a configuration that exceeds a specific number of fully qualified domain names</a:t>
            </a:r>
          </a:p>
          <a:p>
            <a:pPr lvl="0">
              <a:buFont typeface="Arial" panose="020B0604020202020204" pitchFamily="34" charset="0"/>
              <a:buChar char="•"/>
            </a:pPr>
            <a:r>
              <a:rPr lang="en-US" dirty="0"/>
              <a:t>The number of fully qualified domain names that generates a warning depends on your device model:</a:t>
            </a:r>
          </a:p>
          <a:p>
            <a:pPr lvl="1">
              <a:buFont typeface="Arial" panose="020B0604020202020204" pitchFamily="34" charset="0"/>
              <a:buChar char="•"/>
            </a:pPr>
            <a:r>
              <a:rPr lang="en-US" dirty="0"/>
              <a:t>Firebox M270, M370, M400, M440, M470, M500, M570, M670, M4600, M5600, T55, T55-W, T70, FireboxV, and Firebox Cloud: 2048 domain names</a:t>
            </a:r>
          </a:p>
          <a:p>
            <a:pPr lvl="1">
              <a:buFont typeface="Arial" panose="020B0604020202020204" pitchFamily="34" charset="0"/>
              <a:buChar char="•"/>
            </a:pPr>
            <a:r>
              <a:rPr lang="en-US" dirty="0"/>
              <a:t>All other device models: 1024 domain names</a:t>
            </a:r>
          </a:p>
          <a:p>
            <a:r>
              <a:rPr lang="en-US" dirty="0"/>
              <a:t>Example log message: </a:t>
            </a:r>
          </a:p>
          <a:p>
            <a:pPr marL="457200" lvl="1" indent="0">
              <a:buNone/>
            </a:pPr>
            <a:r>
              <a:rPr lang="en-US" sz="1900" dirty="0">
                <a:latin typeface="Courier New" panose="02070309020205020404" pitchFamily="49" charset="0"/>
                <a:cs typeface="Courier New" panose="02070309020205020404" pitchFamily="49" charset="0"/>
              </a:rPr>
              <a:t>2020-12-17 16:28:01 wgagent The number of FQDNs exceeds the recommended maximum of 2048 Debug</a:t>
            </a:r>
            <a:br>
              <a:rPr lang="en-US" dirty="0"/>
            </a:b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9996939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Intra-Bridge Traffic Inspection</a:t>
            </a:r>
          </a:p>
        </p:txBody>
      </p:sp>
    </p:spTree>
    <p:extLst>
      <p:ext uri="{BB962C8B-B14F-4D97-AF65-F5344CB8AC3E}">
        <p14:creationId xmlns:p14="http://schemas.microsoft.com/office/powerpoint/2010/main" val="14829855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a:normAutofit/>
          </a:bodyPr>
          <a:lstStyle/>
          <a:p>
            <a:r>
              <a:rPr lang="en-US" dirty="0"/>
              <a:t>Intra-Bridge Traffic Inspection</a:t>
            </a:r>
          </a:p>
        </p:txBody>
      </p:sp>
      <p:sp>
        <p:nvSpPr>
          <p:cNvPr id="7" name="Content Placeholder 6"/>
          <p:cNvSpPr>
            <a:spLocks noGrp="1"/>
          </p:cNvSpPr>
          <p:nvPr>
            <p:ph idx="1"/>
          </p:nvPr>
        </p:nvSpPr>
        <p:spPr>
          <a:xfrm>
            <a:off x="1038726" y="1325880"/>
            <a:ext cx="10113264" cy="4754880"/>
          </a:xfrm>
        </p:spPr>
        <p:txBody>
          <a:bodyPr anchor="t">
            <a:normAutofit/>
          </a:bodyPr>
          <a:lstStyle/>
          <a:p>
            <a:r>
              <a:rPr lang="en-US" dirty="0"/>
              <a:t>You can now select to apply firewall policies to traffic that passes between bridge member interfaces, which is known as intra-bridge traffic</a:t>
            </a:r>
          </a:p>
          <a:p>
            <a:pPr lvl="1"/>
            <a:r>
              <a:rPr lang="en-US" dirty="0"/>
              <a:t>The Firebox now inspects and logs this traffic</a:t>
            </a:r>
          </a:p>
          <a:p>
            <a:r>
              <a:rPr lang="en-US" dirty="0"/>
              <a:t>Configuration</a:t>
            </a:r>
          </a:p>
          <a:p>
            <a:pPr lvl="1"/>
            <a:r>
              <a:rPr lang="en-US" dirty="0"/>
              <a:t>(Web UI) Select </a:t>
            </a:r>
            <a:r>
              <a:rPr lang="en-US" b="1" dirty="0"/>
              <a:t>Network &gt; Bridge</a:t>
            </a:r>
          </a:p>
          <a:p>
            <a:pPr lvl="1"/>
            <a:r>
              <a:rPr lang="en-US" dirty="0"/>
              <a:t>(Policy Manager) </a:t>
            </a:r>
            <a:r>
              <a:rPr lang="en-US" b="1" dirty="0"/>
              <a:t>Select Network &gt; Configuration &gt; Bridge</a:t>
            </a:r>
          </a:p>
          <a:p>
            <a:pPr lvl="1"/>
            <a:r>
              <a:rPr lang="en-US" b="1" dirty="0"/>
              <a:t>Add </a:t>
            </a:r>
            <a:r>
              <a:rPr lang="en-US" dirty="0"/>
              <a:t>or</a:t>
            </a:r>
            <a:r>
              <a:rPr lang="en-US" b="1" dirty="0"/>
              <a:t> Edit</a:t>
            </a:r>
            <a:r>
              <a:rPr lang="en-US" dirty="0"/>
              <a:t> a bridge configuration</a:t>
            </a:r>
          </a:p>
          <a:p>
            <a:pPr lvl="1"/>
            <a:r>
              <a:rPr lang="en-US" dirty="0"/>
              <a:t>Select </a:t>
            </a:r>
            <a:r>
              <a:rPr lang="en-US" b="1" dirty="0"/>
              <a:t>Apply firewall policies to intra-bridge traffic</a:t>
            </a:r>
          </a:p>
        </p:txBody>
      </p:sp>
    </p:spTree>
    <p:extLst>
      <p:ext uri="{BB962C8B-B14F-4D97-AF65-F5344CB8AC3E}">
        <p14:creationId xmlns:p14="http://schemas.microsoft.com/office/powerpoint/2010/main" val="20963579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a:normAutofit/>
          </a:bodyPr>
          <a:lstStyle/>
          <a:p>
            <a:r>
              <a:rPr lang="en-US" dirty="0"/>
              <a:t>Intra-Bridge Traffic Inspection</a:t>
            </a:r>
          </a:p>
        </p:txBody>
      </p:sp>
      <p:sp>
        <p:nvSpPr>
          <p:cNvPr id="7" name="Content Placeholder 6"/>
          <p:cNvSpPr>
            <a:spLocks noGrp="1"/>
          </p:cNvSpPr>
          <p:nvPr>
            <p:ph idx="1"/>
          </p:nvPr>
        </p:nvSpPr>
        <p:spPr>
          <a:xfrm>
            <a:off x="1038726" y="1325880"/>
            <a:ext cx="10113264" cy="4754880"/>
          </a:xfrm>
        </p:spPr>
        <p:txBody>
          <a:bodyPr anchor="t">
            <a:normAutofit/>
          </a:bodyPr>
          <a:lstStyle/>
          <a:p>
            <a:r>
              <a:rPr lang="en-US" dirty="0"/>
              <a:t>Web UI</a:t>
            </a:r>
          </a:p>
        </p:txBody>
      </p:sp>
      <p:pic>
        <p:nvPicPr>
          <p:cNvPr id="8" name="Picture 7">
            <a:extLst>
              <a:ext uri="{FF2B5EF4-FFF2-40B4-BE49-F238E27FC236}">
                <a16:creationId xmlns:a16="http://schemas.microsoft.com/office/drawing/2014/main" id="{35E7446A-C8DB-477D-9CD8-989BE2AEF690}"/>
              </a:ext>
            </a:extLst>
          </p:cNvPr>
          <p:cNvPicPr>
            <a:picLocks noChangeAspect="1"/>
          </p:cNvPicPr>
          <p:nvPr/>
        </p:nvPicPr>
        <p:blipFill>
          <a:blip r:embed="rId2"/>
          <a:stretch>
            <a:fillRect/>
          </a:stretch>
        </p:blipFill>
        <p:spPr>
          <a:xfrm>
            <a:off x="1522211" y="1804046"/>
            <a:ext cx="4848772" cy="4419930"/>
          </a:xfrm>
          <a:prstGeom prst="rect">
            <a:avLst/>
          </a:prstGeom>
        </p:spPr>
      </p:pic>
      <p:sp>
        <p:nvSpPr>
          <p:cNvPr id="9" name="Rectangle: Rounded Corners 8">
            <a:extLst>
              <a:ext uri="{FF2B5EF4-FFF2-40B4-BE49-F238E27FC236}">
                <a16:creationId xmlns:a16="http://schemas.microsoft.com/office/drawing/2014/main" id="{36D1C3F7-1D7A-4D82-982B-B289BF2D25C4}"/>
              </a:ext>
            </a:extLst>
          </p:cNvPr>
          <p:cNvSpPr/>
          <p:nvPr/>
        </p:nvSpPr>
        <p:spPr>
          <a:xfrm>
            <a:off x="1461814" y="5848667"/>
            <a:ext cx="2805113" cy="457711"/>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94543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3678D-F514-4611-B7C9-69CE307D4DD8}"/>
              </a:ext>
            </a:extLst>
          </p:cNvPr>
          <p:cNvPicPr>
            <a:picLocks noChangeAspect="1"/>
          </p:cNvPicPr>
          <p:nvPr/>
        </p:nvPicPr>
        <p:blipFill>
          <a:blip r:embed="rId2"/>
          <a:stretch>
            <a:fillRect/>
          </a:stretch>
        </p:blipFill>
        <p:spPr>
          <a:xfrm>
            <a:off x="1476722" y="1774762"/>
            <a:ext cx="6280769" cy="4599380"/>
          </a:xfrm>
          <a:prstGeom prst="rect">
            <a:avLst/>
          </a:prstGeom>
        </p:spPr>
      </p:pic>
      <p:sp>
        <p:nvSpPr>
          <p:cNvPr id="2" name="Title 1"/>
          <p:cNvSpPr>
            <a:spLocks noGrp="1"/>
          </p:cNvSpPr>
          <p:nvPr>
            <p:ph type="title"/>
          </p:nvPr>
        </p:nvSpPr>
        <p:spPr>
          <a:xfrm>
            <a:off x="2116283" y="478973"/>
            <a:ext cx="7959435" cy="457200"/>
          </a:xfrm>
        </p:spPr>
        <p:txBody>
          <a:bodyPr>
            <a:normAutofit/>
          </a:bodyPr>
          <a:lstStyle/>
          <a:p>
            <a:r>
              <a:rPr lang="en-US" dirty="0"/>
              <a:t>Intra-Bridge Traffic Inspection</a:t>
            </a:r>
          </a:p>
        </p:txBody>
      </p:sp>
      <p:sp>
        <p:nvSpPr>
          <p:cNvPr id="7" name="Content Placeholder 6"/>
          <p:cNvSpPr>
            <a:spLocks noGrp="1"/>
          </p:cNvSpPr>
          <p:nvPr>
            <p:ph idx="1"/>
          </p:nvPr>
        </p:nvSpPr>
        <p:spPr>
          <a:xfrm>
            <a:off x="1038726" y="1325880"/>
            <a:ext cx="10113264" cy="4754880"/>
          </a:xfrm>
        </p:spPr>
        <p:txBody>
          <a:bodyPr anchor="t">
            <a:normAutofit/>
          </a:bodyPr>
          <a:lstStyle/>
          <a:p>
            <a:r>
              <a:rPr lang="en-US" dirty="0"/>
              <a:t>Policy Manager</a:t>
            </a:r>
          </a:p>
        </p:txBody>
      </p:sp>
      <p:sp>
        <p:nvSpPr>
          <p:cNvPr id="9" name="Rectangle: Rounded Corners 8">
            <a:extLst>
              <a:ext uri="{FF2B5EF4-FFF2-40B4-BE49-F238E27FC236}">
                <a16:creationId xmlns:a16="http://schemas.microsoft.com/office/drawing/2014/main" id="{36D1C3F7-1D7A-4D82-982B-B289BF2D25C4}"/>
              </a:ext>
            </a:extLst>
          </p:cNvPr>
          <p:cNvSpPr/>
          <p:nvPr/>
        </p:nvSpPr>
        <p:spPr>
          <a:xfrm>
            <a:off x="1682680" y="5297557"/>
            <a:ext cx="2561329" cy="37893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81459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Intra-Bridge Traffic Inspection</a:t>
            </a:r>
          </a:p>
        </p:txBody>
      </p:sp>
      <p:sp>
        <p:nvSpPr>
          <p:cNvPr id="7" name="Content Placeholder 6"/>
          <p:cNvSpPr>
            <a:spLocks noGrp="1"/>
          </p:cNvSpPr>
          <p:nvPr>
            <p:ph idx="1"/>
          </p:nvPr>
        </p:nvSpPr>
        <p:spPr/>
        <p:txBody>
          <a:bodyPr anchor="t">
            <a:normAutofit/>
          </a:bodyPr>
          <a:lstStyle/>
          <a:p>
            <a:pPr>
              <a:buFont typeface="Arial" panose="020B0604020202020204" pitchFamily="34" charset="0"/>
              <a:buChar char="•"/>
            </a:pPr>
            <a:r>
              <a:rPr lang="en-US" dirty="0"/>
              <a:t>Example</a:t>
            </a:r>
          </a:p>
          <a:p>
            <a:pPr lvl="1">
              <a:buFont typeface="Arial" panose="020B0604020202020204" pitchFamily="34" charset="0"/>
              <a:buChar char="•"/>
            </a:pPr>
            <a:r>
              <a:rPr lang="en-US" dirty="0"/>
              <a:t>Select the </a:t>
            </a:r>
            <a:r>
              <a:rPr lang="en-US" b="1" dirty="0"/>
              <a:t>Apply firewall policies to intra-bridge traffic </a:t>
            </a:r>
            <a:r>
              <a:rPr lang="en-US" dirty="0"/>
              <a:t>option</a:t>
            </a:r>
          </a:p>
          <a:p>
            <a:pPr lvl="1">
              <a:buFont typeface="Arial" panose="020B0604020202020204" pitchFamily="34" charset="0"/>
              <a:buChar char="•"/>
            </a:pPr>
            <a:r>
              <a:rPr lang="en-US" dirty="0"/>
              <a:t>Send ping traffic between hosts on different bridge member interfaces</a:t>
            </a:r>
          </a:p>
          <a:p>
            <a:pPr lvl="1">
              <a:buFont typeface="Arial" panose="020B0604020202020204" pitchFamily="34" charset="0"/>
              <a:buChar char="•"/>
            </a:pPr>
            <a:r>
              <a:rPr lang="en-US" dirty="0"/>
              <a:t>The Firebox does not allow the ping traffic</a:t>
            </a:r>
          </a:p>
          <a:p>
            <a:pPr lvl="1">
              <a:buFont typeface="Arial" panose="020B0604020202020204" pitchFamily="34" charset="0"/>
              <a:buChar char="•"/>
            </a:pPr>
            <a:r>
              <a:rPr lang="en-US" dirty="0"/>
              <a:t>Add a policy for the ping traffic</a:t>
            </a:r>
          </a:p>
          <a:p>
            <a:pPr lvl="1">
              <a:buFont typeface="Arial" panose="020B0604020202020204" pitchFamily="34" charset="0"/>
              <a:buChar char="•"/>
            </a:pPr>
            <a:r>
              <a:rPr lang="en-US" dirty="0"/>
              <a:t>Send ping traffic</a:t>
            </a:r>
          </a:p>
          <a:p>
            <a:pPr lvl="1">
              <a:buFont typeface="Arial" panose="020B0604020202020204" pitchFamily="34" charset="0"/>
              <a:buChar char="•"/>
            </a:pPr>
            <a:r>
              <a:rPr lang="en-US" dirty="0"/>
              <a:t>The Firebox allows and logs the ping traffic</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505993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Intra-Bridge Traffic Inspection</a:t>
            </a:r>
          </a:p>
        </p:txBody>
      </p:sp>
      <p:sp>
        <p:nvSpPr>
          <p:cNvPr id="7" name="Content Placeholder 6"/>
          <p:cNvSpPr>
            <a:spLocks noGrp="1"/>
          </p:cNvSpPr>
          <p:nvPr>
            <p:ph idx="1"/>
          </p:nvPr>
        </p:nvSpPr>
        <p:spPr/>
        <p:txBody>
          <a:bodyPr anchor="t">
            <a:normAutofit/>
          </a:bodyPr>
          <a:lstStyle/>
          <a:p>
            <a:pPr>
              <a:buFont typeface="Arial" panose="020B0604020202020204" pitchFamily="34" charset="0"/>
              <a:buChar char="•"/>
            </a:pPr>
            <a:r>
              <a:rPr lang="en-US" dirty="0"/>
              <a:t>Log messages include the bridge name</a:t>
            </a:r>
          </a:p>
          <a:p>
            <a:pPr lvl="1">
              <a:buFont typeface="Arial" panose="020B0604020202020204" pitchFamily="34" charset="0"/>
              <a:buChar char="•"/>
            </a:pPr>
            <a:r>
              <a:rPr lang="en-US" dirty="0"/>
              <a:t>In this example, the Firebox allowed traffic between hosts on different member interfaces that belong to the bridge </a:t>
            </a:r>
            <a:r>
              <a:rPr lang="en-US" i="1" dirty="0"/>
              <a:t>br0</a:t>
            </a:r>
          </a:p>
        </p:txBody>
      </p:sp>
      <p:pic>
        <p:nvPicPr>
          <p:cNvPr id="4" name="Picture 3">
            <a:extLst>
              <a:ext uri="{FF2B5EF4-FFF2-40B4-BE49-F238E27FC236}">
                <a16:creationId xmlns:a16="http://schemas.microsoft.com/office/drawing/2014/main" id="{8F100594-E14E-492E-8B68-F967F2EAE252}"/>
              </a:ext>
            </a:extLst>
          </p:cNvPr>
          <p:cNvPicPr>
            <a:picLocks noChangeAspect="1"/>
          </p:cNvPicPr>
          <p:nvPr/>
        </p:nvPicPr>
        <p:blipFill>
          <a:blip r:embed="rId2"/>
          <a:stretch>
            <a:fillRect/>
          </a:stretch>
        </p:blipFill>
        <p:spPr>
          <a:xfrm>
            <a:off x="590381" y="2897261"/>
            <a:ext cx="11009953" cy="353734"/>
          </a:xfrm>
          <a:prstGeom prst="rect">
            <a:avLst/>
          </a:prstGeom>
        </p:spPr>
      </p:pic>
      <p:sp>
        <p:nvSpPr>
          <p:cNvPr id="3" name="Rectangle: Rounded Corners 2">
            <a:extLst>
              <a:ext uri="{FF2B5EF4-FFF2-40B4-BE49-F238E27FC236}">
                <a16:creationId xmlns:a16="http://schemas.microsoft.com/office/drawing/2014/main" id="{F837511E-5BEA-4DD4-A9C5-3FFD8AF6DC3C}"/>
              </a:ext>
            </a:extLst>
          </p:cNvPr>
          <p:cNvSpPr/>
          <p:nvPr/>
        </p:nvSpPr>
        <p:spPr>
          <a:xfrm>
            <a:off x="7310230" y="2773017"/>
            <a:ext cx="1172818" cy="57647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B949D0B-328C-4BD5-BC97-365980F3F0A0}"/>
              </a:ext>
            </a:extLst>
          </p:cNvPr>
          <p:cNvSpPr/>
          <p:nvPr/>
        </p:nvSpPr>
        <p:spPr>
          <a:xfrm>
            <a:off x="9679056" y="2785893"/>
            <a:ext cx="1726096" cy="57647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C122053-F85E-404E-869C-00147A2B5D74}"/>
              </a:ext>
            </a:extLst>
          </p:cNvPr>
          <p:cNvSpPr txBox="1"/>
          <p:nvPr/>
        </p:nvSpPr>
        <p:spPr>
          <a:xfrm>
            <a:off x="7310231" y="3752682"/>
            <a:ext cx="1172817" cy="369332"/>
          </a:xfrm>
          <a:prstGeom prst="rect">
            <a:avLst/>
          </a:prstGeom>
          <a:noFill/>
        </p:spPr>
        <p:txBody>
          <a:bodyPr wrap="square" rtlCol="0">
            <a:spAutoFit/>
          </a:bodyPr>
          <a:lstStyle/>
          <a:p>
            <a:r>
              <a:rPr lang="en-US" dirty="0"/>
              <a:t>Bridge </a:t>
            </a:r>
            <a:r>
              <a:rPr lang="en-US" i="1" dirty="0"/>
              <a:t>br0</a:t>
            </a:r>
          </a:p>
        </p:txBody>
      </p:sp>
      <p:sp>
        <p:nvSpPr>
          <p:cNvPr id="8" name="TextBox 7">
            <a:extLst>
              <a:ext uri="{FF2B5EF4-FFF2-40B4-BE49-F238E27FC236}">
                <a16:creationId xmlns:a16="http://schemas.microsoft.com/office/drawing/2014/main" id="{01878032-BD79-4001-A211-6DEF96D1FF97}"/>
              </a:ext>
            </a:extLst>
          </p:cNvPr>
          <p:cNvSpPr txBox="1"/>
          <p:nvPr/>
        </p:nvSpPr>
        <p:spPr>
          <a:xfrm>
            <a:off x="9679056" y="3752682"/>
            <a:ext cx="2031866" cy="923330"/>
          </a:xfrm>
          <a:prstGeom prst="rect">
            <a:avLst/>
          </a:prstGeom>
          <a:noFill/>
        </p:spPr>
        <p:txBody>
          <a:bodyPr wrap="square" rtlCol="0">
            <a:spAutoFit/>
          </a:bodyPr>
          <a:lstStyle/>
          <a:p>
            <a:r>
              <a:rPr lang="en-US" dirty="0"/>
              <a:t>Hosts on different interfaces that are members of </a:t>
            </a:r>
            <a:r>
              <a:rPr lang="en-US" i="1" dirty="0"/>
              <a:t>br0</a:t>
            </a:r>
          </a:p>
        </p:txBody>
      </p:sp>
      <p:cxnSp>
        <p:nvCxnSpPr>
          <p:cNvPr id="10" name="Straight Arrow Connector 9">
            <a:extLst>
              <a:ext uri="{FF2B5EF4-FFF2-40B4-BE49-F238E27FC236}">
                <a16:creationId xmlns:a16="http://schemas.microsoft.com/office/drawing/2014/main" id="{3AB3EE04-5D8B-48BA-9378-3426E67CBE51}"/>
              </a:ext>
            </a:extLst>
          </p:cNvPr>
          <p:cNvCxnSpPr>
            <a:cxnSpLocks/>
            <a:stCxn id="3" idx="2"/>
            <a:endCxn id="5" idx="0"/>
          </p:cNvCxnSpPr>
          <p:nvPr/>
        </p:nvCxnSpPr>
        <p:spPr>
          <a:xfrm>
            <a:off x="7896639" y="3349487"/>
            <a:ext cx="1" cy="403195"/>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4DF7249B-9191-4292-BF75-9B71BE9C83FF}"/>
              </a:ext>
            </a:extLst>
          </p:cNvPr>
          <p:cNvCxnSpPr>
            <a:cxnSpLocks/>
          </p:cNvCxnSpPr>
          <p:nvPr/>
        </p:nvCxnSpPr>
        <p:spPr>
          <a:xfrm>
            <a:off x="10479157" y="3388158"/>
            <a:ext cx="1" cy="403195"/>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19" name="Rectangle: Rounded Corners 18">
            <a:extLst>
              <a:ext uri="{FF2B5EF4-FFF2-40B4-BE49-F238E27FC236}">
                <a16:creationId xmlns:a16="http://schemas.microsoft.com/office/drawing/2014/main" id="{2FF6C6EE-82CF-4908-87CD-EDE6701C8A92}"/>
              </a:ext>
            </a:extLst>
          </p:cNvPr>
          <p:cNvSpPr/>
          <p:nvPr/>
        </p:nvSpPr>
        <p:spPr>
          <a:xfrm>
            <a:off x="1842097" y="3081132"/>
            <a:ext cx="1094916" cy="28823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64AA264F-550A-487D-8E1E-D09D521A3446}"/>
              </a:ext>
            </a:extLst>
          </p:cNvPr>
          <p:cNvCxnSpPr>
            <a:cxnSpLocks/>
          </p:cNvCxnSpPr>
          <p:nvPr/>
        </p:nvCxnSpPr>
        <p:spPr>
          <a:xfrm>
            <a:off x="2403657" y="3394217"/>
            <a:ext cx="0" cy="358465"/>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CF3381D9-6196-4E5A-8D75-B47640493409}"/>
              </a:ext>
            </a:extLst>
          </p:cNvPr>
          <p:cNvSpPr txBox="1"/>
          <p:nvPr/>
        </p:nvSpPr>
        <p:spPr>
          <a:xfrm>
            <a:off x="1169265" y="3703320"/>
            <a:ext cx="3472024" cy="369332"/>
          </a:xfrm>
          <a:prstGeom prst="rect">
            <a:avLst/>
          </a:prstGeom>
          <a:noFill/>
        </p:spPr>
        <p:txBody>
          <a:bodyPr wrap="square" rtlCol="0">
            <a:spAutoFit/>
          </a:bodyPr>
          <a:lstStyle/>
          <a:p>
            <a:r>
              <a:rPr lang="en-US" dirty="0"/>
              <a:t>Policy that matched this traffic</a:t>
            </a:r>
            <a:endParaRPr lang="en-US" i="1" dirty="0"/>
          </a:p>
        </p:txBody>
      </p:sp>
    </p:spTree>
    <p:extLst>
      <p:ext uri="{BB962C8B-B14F-4D97-AF65-F5344CB8AC3E}">
        <p14:creationId xmlns:p14="http://schemas.microsoft.com/office/powerpoint/2010/main" val="8464440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Intra-Bridge Traffic Inspection</a:t>
            </a:r>
          </a:p>
        </p:txBody>
      </p:sp>
      <p:sp>
        <p:nvSpPr>
          <p:cNvPr id="7" name="Content Placeholder 6"/>
          <p:cNvSpPr>
            <a:spLocks noGrp="1"/>
          </p:cNvSpPr>
          <p:nvPr>
            <p:ph idx="1"/>
          </p:nvPr>
        </p:nvSpPr>
        <p:spPr/>
        <p:txBody>
          <a:bodyPr anchor="t">
            <a:normAutofit/>
          </a:bodyPr>
          <a:lstStyle/>
          <a:p>
            <a:r>
              <a:rPr lang="en-US" dirty="0"/>
              <a:t>When the </a:t>
            </a:r>
            <a:r>
              <a:rPr lang="en-US" b="1" dirty="0"/>
              <a:t>Apply firewall policies to intra-bridge traffic </a:t>
            </a:r>
            <a:r>
              <a:rPr lang="en-US" dirty="0"/>
              <a:t>option is not selected, the Firebox allows the traffic but does not inspect or log the traffic</a:t>
            </a:r>
          </a:p>
          <a:p>
            <a:pPr marL="342900" lvl="1" indent="0">
              <a:buNone/>
            </a:pPr>
            <a:endParaRPr lang="en-US" dirty="0"/>
          </a:p>
        </p:txBody>
      </p:sp>
    </p:spTree>
    <p:extLst>
      <p:ext uri="{BB962C8B-B14F-4D97-AF65-F5344CB8AC3E}">
        <p14:creationId xmlns:p14="http://schemas.microsoft.com/office/powerpoint/2010/main" val="247898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Existing Integrations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In </a:t>
            </a:r>
            <a:r>
              <a:rPr lang="en-US" dirty="0" err="1"/>
              <a:t>Fireware</a:t>
            </a:r>
            <a:r>
              <a:rPr lang="en-US" dirty="0"/>
              <a:t> v12.7, you cannot name new authentication servers “AuthPoint”</a:t>
            </a:r>
          </a:p>
          <a:p>
            <a:r>
              <a:rPr lang="en-US" dirty="0"/>
              <a:t>If you have an existing authentication server called AuthPoint, that authentication server will be automatically renamed to “AuthPoint.1” when you:</a:t>
            </a:r>
          </a:p>
          <a:p>
            <a:pPr lvl="1"/>
            <a:r>
              <a:rPr lang="en-US" dirty="0"/>
              <a:t>Upgrade your Firebox to </a:t>
            </a:r>
            <a:r>
              <a:rPr lang="en-US" dirty="0" err="1"/>
              <a:t>Fireware</a:t>
            </a:r>
            <a:r>
              <a:rPr lang="en-US" dirty="0"/>
              <a:t> v12.7</a:t>
            </a:r>
          </a:p>
          <a:p>
            <a:pPr lvl="1"/>
            <a:r>
              <a:rPr lang="en-US" dirty="0"/>
              <a:t>Use WSM or Policy Manager v12.7 or higher to manage a Firebox that runs Fireware 12.6.x or lower</a:t>
            </a:r>
          </a:p>
          <a:p>
            <a:r>
              <a:rPr lang="en-US" dirty="0"/>
              <a:t>If your existing AuthPoint RADIUS authentication server is renamed and it is not the default authentication server, users must type the new authentication server name (AuthPoint.1) when they log in and use that authentication server</a:t>
            </a:r>
          </a:p>
          <a:p>
            <a:pPr marL="800100" lvl="1" indent="-457200">
              <a:buFont typeface="+mj-lt"/>
              <a:buAutoNum type="arabicPeriod"/>
            </a:pPr>
            <a:endParaRPr lang="en-US" dirty="0"/>
          </a:p>
          <a:p>
            <a:pPr marL="342900" lvl="1" indent="0">
              <a:buNone/>
            </a:pPr>
            <a:endParaRPr lang="en-US" dirty="0"/>
          </a:p>
        </p:txBody>
      </p:sp>
    </p:spTree>
    <p:extLst>
      <p:ext uri="{BB962C8B-B14F-4D97-AF65-F5344CB8AC3E}">
        <p14:creationId xmlns:p14="http://schemas.microsoft.com/office/powerpoint/2010/main" val="21165126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DC5F-9836-4F8D-B257-A03EC8C7D88F}"/>
              </a:ext>
            </a:extLst>
          </p:cNvPr>
          <p:cNvSpPr>
            <a:spLocks noGrp="1"/>
          </p:cNvSpPr>
          <p:nvPr>
            <p:ph type="ctrTitle"/>
          </p:nvPr>
        </p:nvSpPr>
        <p:spPr/>
        <p:txBody>
          <a:bodyPr/>
          <a:lstStyle/>
          <a:p>
            <a:r>
              <a:rPr lang="en-US" dirty="0"/>
              <a:t>Disable </a:t>
            </a:r>
            <a:r>
              <a:rPr lang="en-US" dirty="0" err="1"/>
              <a:t>dns</a:t>
            </a:r>
            <a:r>
              <a:rPr lang="en-US" dirty="0"/>
              <a:t> cache</a:t>
            </a:r>
          </a:p>
        </p:txBody>
      </p:sp>
    </p:spTree>
    <p:extLst>
      <p:ext uri="{BB962C8B-B14F-4D97-AF65-F5344CB8AC3E}">
        <p14:creationId xmlns:p14="http://schemas.microsoft.com/office/powerpoint/2010/main" val="4095282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Disable DNS Cache</a:t>
            </a:r>
          </a:p>
        </p:txBody>
      </p:sp>
      <p:sp>
        <p:nvSpPr>
          <p:cNvPr id="7" name="Content Placeholder 6"/>
          <p:cNvSpPr>
            <a:spLocks noGrp="1"/>
          </p:cNvSpPr>
          <p:nvPr>
            <p:ph idx="1"/>
          </p:nvPr>
        </p:nvSpPr>
        <p:spPr/>
        <p:txBody>
          <a:bodyPr anchor="t">
            <a:normAutofit/>
          </a:bodyPr>
          <a:lstStyle/>
          <a:p>
            <a:r>
              <a:rPr lang="en-US" dirty="0"/>
              <a:t>For configurations with DNS Forwarding or DNSWatch enabled, you can now select an option in Fireware Web UI or Policy Manager to disable the DNS cache on the Firebox</a:t>
            </a:r>
          </a:p>
        </p:txBody>
      </p:sp>
    </p:spTree>
    <p:extLst>
      <p:ext uri="{BB962C8B-B14F-4D97-AF65-F5344CB8AC3E}">
        <p14:creationId xmlns:p14="http://schemas.microsoft.com/office/powerpoint/2010/main" val="41333784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Disable DNS Cache</a:t>
            </a:r>
          </a:p>
        </p:txBody>
      </p:sp>
      <p:sp>
        <p:nvSpPr>
          <p:cNvPr id="7" name="Content Placeholder 6"/>
          <p:cNvSpPr>
            <a:spLocks noGrp="1"/>
          </p:cNvSpPr>
          <p:nvPr>
            <p:ph idx="1"/>
          </p:nvPr>
        </p:nvSpPr>
        <p:spPr/>
        <p:txBody>
          <a:bodyPr anchor="t">
            <a:normAutofit/>
          </a:bodyPr>
          <a:lstStyle/>
          <a:p>
            <a:pPr marL="514350" indent="-457200"/>
            <a:r>
              <a:rPr lang="en-US" dirty="0"/>
              <a:t>To disable the DNS cache, in  Fireware Web UI:</a:t>
            </a:r>
          </a:p>
          <a:p>
            <a:pPr marL="800100" lvl="1" indent="-457200">
              <a:buFont typeface="+mj-lt"/>
              <a:buAutoNum type="arabicPeriod"/>
            </a:pPr>
            <a:r>
              <a:rPr lang="en-US" dirty="0"/>
              <a:t>Select </a:t>
            </a:r>
            <a:r>
              <a:rPr lang="en-US" b="1" dirty="0"/>
              <a:t>Network &gt; Interfaces &gt; DNS/WINS</a:t>
            </a:r>
            <a:r>
              <a:rPr lang="en-US" dirty="0"/>
              <a:t>.</a:t>
            </a:r>
          </a:p>
          <a:p>
            <a:pPr marL="800100" lvl="1" indent="-457200">
              <a:buFont typeface="+mj-lt"/>
              <a:buAutoNum type="arabicPeriod"/>
            </a:pPr>
            <a:r>
              <a:rPr lang="en-US" dirty="0"/>
              <a:t>Clear the </a:t>
            </a:r>
            <a:r>
              <a:rPr lang="en-US" b="1" dirty="0"/>
              <a:t>Enable DNS Cache </a:t>
            </a:r>
            <a:r>
              <a:rPr lang="en-US" dirty="0"/>
              <a:t>check box.</a:t>
            </a:r>
          </a:p>
        </p:txBody>
      </p:sp>
      <p:pic>
        <p:nvPicPr>
          <p:cNvPr id="3" name="Picture 2">
            <a:extLst>
              <a:ext uri="{FF2B5EF4-FFF2-40B4-BE49-F238E27FC236}">
                <a16:creationId xmlns:a16="http://schemas.microsoft.com/office/drawing/2014/main" id="{EDA86087-5F03-47A9-A463-C069DBFDD613}"/>
              </a:ext>
            </a:extLst>
          </p:cNvPr>
          <p:cNvPicPr>
            <a:picLocks noChangeAspect="1"/>
          </p:cNvPicPr>
          <p:nvPr/>
        </p:nvPicPr>
        <p:blipFill>
          <a:blip r:embed="rId2"/>
          <a:stretch>
            <a:fillRect/>
          </a:stretch>
        </p:blipFill>
        <p:spPr>
          <a:xfrm>
            <a:off x="1969024" y="2836813"/>
            <a:ext cx="4786647" cy="3438151"/>
          </a:xfrm>
          <a:prstGeom prst="rect">
            <a:avLst/>
          </a:prstGeom>
        </p:spPr>
      </p:pic>
      <p:sp>
        <p:nvSpPr>
          <p:cNvPr id="6" name="Rectangle: Rounded Corners 5">
            <a:extLst>
              <a:ext uri="{FF2B5EF4-FFF2-40B4-BE49-F238E27FC236}">
                <a16:creationId xmlns:a16="http://schemas.microsoft.com/office/drawing/2014/main" id="{21C37365-E23B-46BC-9AB2-4C1ACD7119DC}"/>
              </a:ext>
            </a:extLst>
          </p:cNvPr>
          <p:cNvSpPr/>
          <p:nvPr/>
        </p:nvSpPr>
        <p:spPr>
          <a:xfrm>
            <a:off x="1990448" y="6023295"/>
            <a:ext cx="1323203" cy="2298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Tree>
    <p:extLst>
      <p:ext uri="{BB962C8B-B14F-4D97-AF65-F5344CB8AC3E}">
        <p14:creationId xmlns:p14="http://schemas.microsoft.com/office/powerpoint/2010/main" val="6550995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Disable DNS Cache</a:t>
            </a:r>
          </a:p>
        </p:txBody>
      </p:sp>
      <p:sp>
        <p:nvSpPr>
          <p:cNvPr id="7" name="Content Placeholder 6"/>
          <p:cNvSpPr>
            <a:spLocks noGrp="1"/>
          </p:cNvSpPr>
          <p:nvPr>
            <p:ph idx="1"/>
          </p:nvPr>
        </p:nvSpPr>
        <p:spPr/>
        <p:txBody>
          <a:bodyPr anchor="t">
            <a:normAutofit/>
          </a:bodyPr>
          <a:lstStyle/>
          <a:p>
            <a:r>
              <a:rPr lang="en-US" dirty="0"/>
              <a:t>To disable the DNS cache, in Policy Manager:</a:t>
            </a:r>
          </a:p>
          <a:p>
            <a:pPr marL="800100" lvl="1" indent="-457200">
              <a:buFont typeface="+mj-lt"/>
              <a:buAutoNum type="arabicPeriod"/>
            </a:pPr>
            <a:r>
              <a:rPr lang="en-US" dirty="0"/>
              <a:t>Select </a:t>
            </a:r>
            <a:r>
              <a:rPr lang="en-US" b="1" dirty="0"/>
              <a:t>Network &gt; Configuration &gt; WINS/DNS</a:t>
            </a:r>
            <a:r>
              <a:rPr lang="en-US" dirty="0"/>
              <a:t>.</a:t>
            </a:r>
          </a:p>
          <a:p>
            <a:pPr marL="800100" lvl="1" indent="-457200">
              <a:buFont typeface="+mj-lt"/>
              <a:buAutoNum type="arabicPeriod"/>
            </a:pPr>
            <a:r>
              <a:rPr lang="en-US" dirty="0"/>
              <a:t>Clear the </a:t>
            </a:r>
            <a:r>
              <a:rPr lang="en-US" b="1" dirty="0"/>
              <a:t>Enable DNS Cache</a:t>
            </a:r>
            <a:r>
              <a:rPr lang="en-US" dirty="0"/>
              <a:t> check box.</a:t>
            </a:r>
          </a:p>
        </p:txBody>
      </p:sp>
      <p:pic>
        <p:nvPicPr>
          <p:cNvPr id="3" name="Picture 2">
            <a:extLst>
              <a:ext uri="{FF2B5EF4-FFF2-40B4-BE49-F238E27FC236}">
                <a16:creationId xmlns:a16="http://schemas.microsoft.com/office/drawing/2014/main" id="{04F7C487-0396-4595-9F68-2FF950B07118}"/>
              </a:ext>
            </a:extLst>
          </p:cNvPr>
          <p:cNvPicPr>
            <a:picLocks noChangeAspect="1"/>
          </p:cNvPicPr>
          <p:nvPr/>
        </p:nvPicPr>
        <p:blipFill>
          <a:blip r:embed="rId2"/>
          <a:stretch>
            <a:fillRect/>
          </a:stretch>
        </p:blipFill>
        <p:spPr>
          <a:xfrm>
            <a:off x="1952296" y="2701255"/>
            <a:ext cx="5337737" cy="4099190"/>
          </a:xfrm>
          <a:prstGeom prst="rect">
            <a:avLst/>
          </a:prstGeom>
        </p:spPr>
      </p:pic>
      <p:sp>
        <p:nvSpPr>
          <p:cNvPr id="4" name="Rectangle: Rounded Corners 3">
            <a:extLst>
              <a:ext uri="{FF2B5EF4-FFF2-40B4-BE49-F238E27FC236}">
                <a16:creationId xmlns:a16="http://schemas.microsoft.com/office/drawing/2014/main" id="{35FE6273-8DFF-4814-A1AF-DFD545CC38D6}"/>
              </a:ext>
            </a:extLst>
          </p:cNvPr>
          <p:cNvSpPr/>
          <p:nvPr/>
        </p:nvSpPr>
        <p:spPr>
          <a:xfrm>
            <a:off x="2175006" y="5515342"/>
            <a:ext cx="2858389" cy="164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Tree>
    <p:extLst>
      <p:ext uri="{BB962C8B-B14F-4D97-AF65-F5344CB8AC3E}">
        <p14:creationId xmlns:p14="http://schemas.microsoft.com/office/powerpoint/2010/main" val="36261895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Default Authentication Server for </a:t>
            </a:r>
            <a:r>
              <a:rPr lang="en-US" dirty="0" err="1"/>
              <a:t>Fireware</a:t>
            </a:r>
            <a:r>
              <a:rPr lang="en-US" dirty="0"/>
              <a:t> Web Ui</a:t>
            </a:r>
          </a:p>
        </p:txBody>
      </p:sp>
    </p:spTree>
    <p:extLst>
      <p:ext uri="{BB962C8B-B14F-4D97-AF65-F5344CB8AC3E}">
        <p14:creationId xmlns:p14="http://schemas.microsoft.com/office/powerpoint/2010/main" val="27226732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Default Authentication Server for </a:t>
            </a:r>
            <a:r>
              <a:rPr lang="en-US" dirty="0" err="1"/>
              <a:t>Fireware</a:t>
            </a:r>
            <a:r>
              <a:rPr lang="en-US" dirty="0"/>
              <a:t> Web UI</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9368" y="1325880"/>
            <a:ext cx="10113264" cy="4754880"/>
          </a:xfrm>
        </p:spPr>
        <p:txBody>
          <a:bodyPr>
            <a:normAutofit/>
          </a:bodyPr>
          <a:lstStyle/>
          <a:p>
            <a:r>
              <a:rPr lang="en-US" dirty="0"/>
              <a:t>You can now specify the default authentication server to use when users log in to </a:t>
            </a:r>
            <a:r>
              <a:rPr lang="en-US" dirty="0" err="1"/>
              <a:t>Fireware</a:t>
            </a:r>
            <a:r>
              <a:rPr lang="en-US" dirty="0"/>
              <a:t> Web UI</a:t>
            </a:r>
          </a:p>
          <a:p>
            <a:r>
              <a:rPr lang="en-US" dirty="0"/>
              <a:t>This is helpful if you want your users to authenticate with a server other than Firebox-DB</a:t>
            </a:r>
          </a:p>
        </p:txBody>
      </p:sp>
    </p:spTree>
    <p:extLst>
      <p:ext uri="{BB962C8B-B14F-4D97-AF65-F5344CB8AC3E}">
        <p14:creationId xmlns:p14="http://schemas.microsoft.com/office/powerpoint/2010/main" val="26709773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Specify the Default Authentication Server for </a:t>
            </a:r>
            <a:r>
              <a:rPr lang="en-US" dirty="0" err="1"/>
              <a:t>Fireware</a:t>
            </a:r>
            <a:r>
              <a:rPr lang="en-US" dirty="0"/>
              <a:t> Web UI</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9368" y="1325880"/>
            <a:ext cx="10113264" cy="4754880"/>
          </a:xfrm>
        </p:spPr>
        <p:txBody>
          <a:bodyPr>
            <a:normAutofit/>
          </a:bodyPr>
          <a:lstStyle/>
          <a:p>
            <a:r>
              <a:rPr lang="en-US" dirty="0"/>
              <a:t>To specify the default authentication server, in </a:t>
            </a:r>
            <a:r>
              <a:rPr lang="en-US" dirty="0" err="1"/>
              <a:t>Fireware</a:t>
            </a:r>
            <a:r>
              <a:rPr lang="en-US" dirty="0"/>
              <a:t> Web UI:</a:t>
            </a:r>
          </a:p>
          <a:p>
            <a:pPr marL="800100" lvl="1" indent="-457200">
              <a:buFont typeface="+mj-lt"/>
              <a:buAutoNum type="arabicPeriod"/>
            </a:pPr>
            <a:r>
              <a:rPr lang="en-US" dirty="0"/>
              <a:t>Select </a:t>
            </a:r>
            <a:r>
              <a:rPr lang="en-US" b="1" dirty="0"/>
              <a:t>Authentication &gt; Settings</a:t>
            </a:r>
            <a:r>
              <a:rPr lang="en-US" dirty="0"/>
              <a:t>.</a:t>
            </a:r>
          </a:p>
          <a:p>
            <a:pPr marL="800100" lvl="1" indent="-457200">
              <a:buFont typeface="+mj-lt"/>
              <a:buAutoNum type="arabicPeriod"/>
            </a:pPr>
            <a:r>
              <a:rPr lang="en-US" dirty="0"/>
              <a:t>From the </a:t>
            </a:r>
            <a:r>
              <a:rPr lang="en-US" b="1" dirty="0"/>
              <a:t>Default authentication server used to log in to </a:t>
            </a:r>
            <a:r>
              <a:rPr lang="en-US" b="1" dirty="0" err="1"/>
              <a:t>Fireware</a:t>
            </a:r>
            <a:r>
              <a:rPr lang="en-US" b="1" dirty="0"/>
              <a:t> Web UI </a:t>
            </a:r>
            <a:r>
              <a:rPr lang="en-US" dirty="0"/>
              <a:t>drop-down list, select an authentication server.</a:t>
            </a:r>
          </a:p>
        </p:txBody>
      </p:sp>
      <p:pic>
        <p:nvPicPr>
          <p:cNvPr id="4" name="Picture 3" descr="Graphical user interface, text, application&#10;&#10;Description automatically generated">
            <a:extLst>
              <a:ext uri="{FF2B5EF4-FFF2-40B4-BE49-F238E27FC236}">
                <a16:creationId xmlns:a16="http://schemas.microsoft.com/office/drawing/2014/main" id="{9E5B0719-469E-40FD-B6E0-C6220B4DF4C4}"/>
              </a:ext>
            </a:extLst>
          </p:cNvPr>
          <p:cNvPicPr>
            <a:picLocks noChangeAspect="1"/>
          </p:cNvPicPr>
          <p:nvPr/>
        </p:nvPicPr>
        <p:blipFill rotWithShape="1">
          <a:blip r:embed="rId2"/>
          <a:srcRect t="73454"/>
          <a:stretch/>
        </p:blipFill>
        <p:spPr>
          <a:xfrm>
            <a:off x="1539810" y="3558353"/>
            <a:ext cx="9112379" cy="1973767"/>
          </a:xfrm>
          <a:prstGeom prst="rect">
            <a:avLst/>
          </a:prstGeom>
        </p:spPr>
      </p:pic>
      <p:sp>
        <p:nvSpPr>
          <p:cNvPr id="6" name="Rectangle: Rounded Corners 5">
            <a:extLst>
              <a:ext uri="{FF2B5EF4-FFF2-40B4-BE49-F238E27FC236}">
                <a16:creationId xmlns:a16="http://schemas.microsoft.com/office/drawing/2014/main" id="{0EF9AB0C-5949-4B16-8DF0-984543CE8AF6}"/>
              </a:ext>
            </a:extLst>
          </p:cNvPr>
          <p:cNvSpPr/>
          <p:nvPr/>
        </p:nvSpPr>
        <p:spPr>
          <a:xfrm>
            <a:off x="1590675" y="4710646"/>
            <a:ext cx="5133510" cy="4125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Tree>
    <p:extLst>
      <p:ext uri="{BB962C8B-B14F-4D97-AF65-F5344CB8AC3E}">
        <p14:creationId xmlns:p14="http://schemas.microsoft.com/office/powerpoint/2010/main" val="2927171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Specify the Default Authentication Server for </a:t>
            </a:r>
            <a:r>
              <a:rPr lang="en-US" dirty="0" err="1"/>
              <a:t>Fireware</a:t>
            </a:r>
            <a:r>
              <a:rPr lang="en-US" dirty="0"/>
              <a:t> Web UI</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9368" y="1325880"/>
            <a:ext cx="10113264" cy="4754880"/>
          </a:xfrm>
        </p:spPr>
        <p:txBody>
          <a:bodyPr>
            <a:normAutofit/>
          </a:bodyPr>
          <a:lstStyle/>
          <a:p>
            <a:r>
              <a:rPr lang="en-US" dirty="0"/>
              <a:t>To specify the default authentication server, in Policy Manager:</a:t>
            </a:r>
          </a:p>
          <a:p>
            <a:pPr marL="800100" lvl="1" indent="-457200">
              <a:buFont typeface="+mj-lt"/>
              <a:buAutoNum type="arabicPeriod"/>
            </a:pPr>
            <a:r>
              <a:rPr lang="en-US" dirty="0"/>
              <a:t>Select </a:t>
            </a:r>
            <a:r>
              <a:rPr lang="en-US" b="1" dirty="0"/>
              <a:t>Setup &gt; Authentication &gt; Authentication Settings</a:t>
            </a:r>
            <a:r>
              <a:rPr lang="en-US" dirty="0"/>
              <a:t>.</a:t>
            </a:r>
          </a:p>
          <a:p>
            <a:pPr marL="800100" lvl="1" indent="-457200">
              <a:buFont typeface="+mj-lt"/>
              <a:buAutoNum type="arabicPeriod"/>
            </a:pPr>
            <a:r>
              <a:rPr lang="en-US" dirty="0"/>
              <a:t>From the </a:t>
            </a:r>
            <a:r>
              <a:rPr lang="en-US" b="1" dirty="0"/>
              <a:t>Default authentication server used to log in to </a:t>
            </a:r>
            <a:r>
              <a:rPr lang="en-US" b="1" dirty="0" err="1"/>
              <a:t>Fireware</a:t>
            </a:r>
            <a:r>
              <a:rPr lang="en-US" b="1" dirty="0"/>
              <a:t> Web UI </a:t>
            </a:r>
            <a:r>
              <a:rPr lang="en-US" dirty="0"/>
              <a:t>drop-down list, select an authentication server.</a:t>
            </a:r>
          </a:p>
          <a:p>
            <a:pPr marL="800100" lvl="1" indent="-457200">
              <a:buFont typeface="+mj-lt"/>
              <a:buAutoNum type="arabicPeriod"/>
            </a:pPr>
            <a:endParaRPr lang="en-US" b="1" dirty="0"/>
          </a:p>
        </p:txBody>
      </p:sp>
      <p:pic>
        <p:nvPicPr>
          <p:cNvPr id="3" name="Picture 2">
            <a:extLst>
              <a:ext uri="{FF2B5EF4-FFF2-40B4-BE49-F238E27FC236}">
                <a16:creationId xmlns:a16="http://schemas.microsoft.com/office/drawing/2014/main" id="{C563D1B2-785A-43B3-837C-B29893F9879D}"/>
              </a:ext>
            </a:extLst>
          </p:cNvPr>
          <p:cNvPicPr>
            <a:picLocks noChangeAspect="1"/>
          </p:cNvPicPr>
          <p:nvPr/>
        </p:nvPicPr>
        <p:blipFill rotWithShape="1">
          <a:blip r:embed="rId2"/>
          <a:srcRect t="70634" b="49"/>
          <a:stretch/>
        </p:blipFill>
        <p:spPr>
          <a:xfrm>
            <a:off x="2642652" y="3429000"/>
            <a:ext cx="6906696" cy="2753187"/>
          </a:xfrm>
          <a:prstGeom prst="rect">
            <a:avLst/>
          </a:prstGeom>
        </p:spPr>
      </p:pic>
      <p:sp>
        <p:nvSpPr>
          <p:cNvPr id="7" name="Rectangle: Rounded Corners 6">
            <a:extLst>
              <a:ext uri="{FF2B5EF4-FFF2-40B4-BE49-F238E27FC236}">
                <a16:creationId xmlns:a16="http://schemas.microsoft.com/office/drawing/2014/main" id="{D65EDBCA-4014-4780-9EC0-7593F7241A56}"/>
              </a:ext>
            </a:extLst>
          </p:cNvPr>
          <p:cNvSpPr/>
          <p:nvPr/>
        </p:nvSpPr>
        <p:spPr>
          <a:xfrm>
            <a:off x="2969531" y="4438650"/>
            <a:ext cx="5913211" cy="415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Tree>
    <p:extLst>
      <p:ext uri="{BB962C8B-B14F-4D97-AF65-F5344CB8AC3E}">
        <p14:creationId xmlns:p14="http://schemas.microsoft.com/office/powerpoint/2010/main" val="33879924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E026-9489-154F-AB01-129F890E1CB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90299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Help References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For detailed steps to configure AuthPoint, see the AuthPoint Help:</a:t>
            </a:r>
          </a:p>
          <a:p>
            <a:pPr lvl="1"/>
            <a:r>
              <a:rPr lang="en-US" dirty="0">
                <a:hlinkClick r:id="rId2"/>
              </a:rPr>
              <a:t>Add a Group</a:t>
            </a:r>
          </a:p>
          <a:p>
            <a:pPr lvl="1"/>
            <a:r>
              <a:rPr lang="en-US" dirty="0">
                <a:hlinkClick r:id="rId2"/>
              </a:rPr>
              <a:t>About AuthPoint Authentication Policies</a:t>
            </a:r>
            <a:endParaRPr lang="en-US" dirty="0"/>
          </a:p>
          <a:p>
            <a:pPr lvl="1"/>
            <a:r>
              <a:rPr lang="en-US" dirty="0">
                <a:hlinkClick r:id="rId3"/>
              </a:rPr>
              <a:t>Add Local AuthPoint Users</a:t>
            </a:r>
            <a:endParaRPr lang="en-US" dirty="0"/>
          </a:p>
          <a:p>
            <a:pPr lvl="1"/>
            <a:r>
              <a:rPr lang="en-US" dirty="0">
                <a:hlinkClick r:id="rId4"/>
              </a:rPr>
              <a:t>Sync Users from Active Directory or LDAP</a:t>
            </a:r>
            <a:endParaRPr lang="en-US" dirty="0"/>
          </a:p>
          <a:p>
            <a:r>
              <a:rPr lang="en-US" dirty="0"/>
              <a:t>If you are new to AuthPoint, the </a:t>
            </a:r>
            <a:r>
              <a:rPr lang="en-US" dirty="0">
                <a:hlinkClick r:id="rId5"/>
              </a:rPr>
              <a:t>AuthPoint Deployment Guide</a:t>
            </a:r>
            <a:r>
              <a:rPr lang="en-US" dirty="0"/>
              <a:t> covers all the steps required for a complete AuthPoint deployment</a:t>
            </a:r>
          </a:p>
        </p:txBody>
      </p:sp>
    </p:spTree>
    <p:extLst>
      <p:ext uri="{BB962C8B-B14F-4D97-AF65-F5344CB8AC3E}">
        <p14:creationId xmlns:p14="http://schemas.microsoft.com/office/powerpoint/2010/main" val="248423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Mobile VPN with SSL and AuthPoint integration</a:t>
            </a:r>
          </a:p>
        </p:txBody>
      </p:sp>
    </p:spTree>
    <p:extLst>
      <p:ext uri="{BB962C8B-B14F-4D97-AF65-F5344CB8AC3E}">
        <p14:creationId xmlns:p14="http://schemas.microsoft.com/office/powerpoint/2010/main" val="185199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Mobile VPN with SSL and AuthPoint</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configure Mobile VPN with SSL to authenticate mobile VPN users directly through AuthPoint</a:t>
            </a:r>
          </a:p>
        </p:txBody>
      </p:sp>
    </p:spTree>
    <p:extLst>
      <p:ext uri="{BB962C8B-B14F-4D97-AF65-F5344CB8AC3E}">
        <p14:creationId xmlns:p14="http://schemas.microsoft.com/office/powerpoint/2010/main" val="196995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When you configure Mobile VPN with SSL for direct AuthPoint authentication:</a:t>
            </a:r>
          </a:p>
          <a:p>
            <a:pPr lvl="1"/>
            <a:r>
              <a:rPr lang="en-US" dirty="0"/>
              <a:t>Firebox forwards SSL VPN user authentication requests directly to AuthPoint</a:t>
            </a:r>
          </a:p>
          <a:p>
            <a:pPr lvl="1"/>
            <a:r>
              <a:rPr lang="en-US" dirty="0"/>
              <a:t>AuthPoint coordinates multi-factor authentication (MFA):</a:t>
            </a:r>
          </a:p>
          <a:p>
            <a:pPr lvl="2"/>
            <a:r>
              <a:rPr lang="en-US" b="1" dirty="0"/>
              <a:t>Local users</a:t>
            </a:r>
            <a:r>
              <a:rPr lang="en-US" dirty="0"/>
              <a:t>: AuthPoint validates the first factor (password) and the second factor (push or one-time password)</a:t>
            </a:r>
          </a:p>
          <a:p>
            <a:pPr lvl="2"/>
            <a:r>
              <a:rPr lang="en-US" b="1" dirty="0"/>
              <a:t>LDAP users</a:t>
            </a:r>
            <a:r>
              <a:rPr lang="en-US" dirty="0"/>
              <a:t>: AuthPoint tells the Firebox to contact Active Directory to validate the first factor (password); AuthPoint validates the second factor (push or one-time password)</a:t>
            </a:r>
          </a:p>
          <a:p>
            <a:pPr lvl="1"/>
            <a:r>
              <a:rPr lang="en-US" dirty="0"/>
              <a:t>SSL VPN client prompts the user:</a:t>
            </a:r>
          </a:p>
          <a:p>
            <a:pPr lvl="2"/>
            <a:r>
              <a:rPr lang="en-US" dirty="0"/>
              <a:t>If the user selects the push option, AuthPoint sends a push request to the user’s phone</a:t>
            </a:r>
          </a:p>
          <a:p>
            <a:pPr lvl="2"/>
            <a:r>
              <a:rPr lang="en-US" dirty="0"/>
              <a:t>If the user selects the one-time password option, the SSL VPN client prompts the user to specify a one-time password (OTP)</a:t>
            </a:r>
          </a:p>
        </p:txBody>
      </p:sp>
    </p:spTree>
    <p:extLst>
      <p:ext uri="{BB962C8B-B14F-4D97-AF65-F5344CB8AC3E}">
        <p14:creationId xmlns:p14="http://schemas.microsoft.com/office/powerpoint/2010/main" val="122860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lnSpcReduction="10000"/>
          </a:bodyPr>
          <a:lstStyle/>
          <a:p>
            <a:r>
              <a:rPr lang="en-US" dirty="0"/>
              <a:t>Supported VPN clients: </a:t>
            </a:r>
          </a:p>
          <a:p>
            <a:pPr lvl="1"/>
            <a:r>
              <a:rPr lang="en-US" dirty="0"/>
              <a:t>WatchGuard Mobile VPN with SSL for Windows</a:t>
            </a:r>
          </a:p>
          <a:p>
            <a:pPr lvl="1"/>
            <a:r>
              <a:rPr lang="en-US" dirty="0"/>
              <a:t>WatchGuard Mobile VPN with SSL for macOS</a:t>
            </a:r>
          </a:p>
          <a:p>
            <a:pPr lvl="1"/>
            <a:r>
              <a:rPr lang="en-US" dirty="0"/>
              <a:t>OpenVPN</a:t>
            </a:r>
          </a:p>
          <a:p>
            <a:r>
              <a:rPr lang="en-US" dirty="0"/>
              <a:t>Supported user types: </a:t>
            </a:r>
          </a:p>
          <a:p>
            <a:pPr lvl="1"/>
            <a:r>
              <a:rPr lang="en-US" dirty="0"/>
              <a:t>Local</a:t>
            </a:r>
          </a:p>
          <a:p>
            <a:pPr lvl="1"/>
            <a:r>
              <a:rPr lang="en-US" dirty="0"/>
              <a:t>LDAP/Active Directory</a:t>
            </a:r>
          </a:p>
          <a:p>
            <a:r>
              <a:rPr lang="en-US" dirty="0"/>
              <a:t>Supported MFA types:</a:t>
            </a:r>
          </a:p>
          <a:p>
            <a:pPr lvl="1"/>
            <a:r>
              <a:rPr lang="en-US" dirty="0"/>
              <a:t>One-time password (OTP)</a:t>
            </a:r>
          </a:p>
          <a:p>
            <a:pPr lvl="1"/>
            <a:r>
              <a:rPr lang="en-US" dirty="0"/>
              <a:t>Push</a:t>
            </a:r>
          </a:p>
          <a:p>
            <a:pPr lvl="1"/>
            <a:endParaRPr lang="en-US" dirty="0"/>
          </a:p>
        </p:txBody>
      </p:sp>
    </p:spTree>
    <p:extLst>
      <p:ext uri="{BB962C8B-B14F-4D97-AF65-F5344CB8AC3E}">
        <p14:creationId xmlns:p14="http://schemas.microsoft.com/office/powerpoint/2010/main" val="324147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Authentication workflow (local users)</a:t>
            </a:r>
          </a:p>
          <a:p>
            <a:pPr marL="800100" lvl="1" indent="-457200">
              <a:buFont typeface="+mj-lt"/>
              <a:buAutoNum type="arabicPeriod"/>
            </a:pPr>
            <a:r>
              <a:rPr lang="en-US" dirty="0"/>
              <a:t>User initiates a VPN connection from an SSL VPN client to the Firebox</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verifies the user is local and has a valid MFA policy</a:t>
            </a:r>
          </a:p>
          <a:p>
            <a:pPr marL="800100" lvl="1" indent="-457200">
              <a:buFont typeface="+mj-lt"/>
              <a:buAutoNum type="arabicPeriod"/>
            </a:pPr>
            <a:r>
              <a:rPr lang="en-US" dirty="0"/>
              <a:t>AuthPoint sends a push notification to the user's mobile phone</a:t>
            </a:r>
          </a:p>
          <a:p>
            <a:pPr marL="800100" lvl="1" indent="-457200">
              <a:buFont typeface="+mj-lt"/>
              <a:buAutoNum type="arabicPeriod"/>
            </a:pPr>
            <a:r>
              <a:rPr lang="en-US" dirty="0"/>
              <a:t>User receives and approves the push notification</a:t>
            </a:r>
          </a:p>
          <a:p>
            <a:pPr marL="800100" lvl="1" indent="-457200">
              <a:buFont typeface="+mj-lt"/>
              <a:buAutoNum type="arabicPeriod"/>
            </a:pPr>
            <a:r>
              <a:rPr lang="en-US" dirty="0"/>
              <a:t>AuthPoint receives the push approval and tells the Firebox the push was approved</a:t>
            </a:r>
          </a:p>
          <a:p>
            <a:pPr marL="800100" lvl="1" indent="-457200">
              <a:buFont typeface="+mj-lt"/>
              <a:buAutoNum type="arabicPeriod"/>
            </a:pPr>
            <a:r>
              <a:rPr lang="en-US" dirty="0"/>
              <a:t>Firebox receives the approval and allows the user to connect to the VPN</a:t>
            </a:r>
            <a:br>
              <a:rPr lang="en-US" dirty="0"/>
            </a:br>
            <a:endParaRPr lang="en-US" dirty="0"/>
          </a:p>
          <a:p>
            <a:pPr lvl="1"/>
            <a:endParaRPr lang="en-US" dirty="0"/>
          </a:p>
        </p:txBody>
      </p:sp>
    </p:spTree>
    <p:extLst>
      <p:ext uri="{BB962C8B-B14F-4D97-AF65-F5344CB8AC3E}">
        <p14:creationId xmlns:p14="http://schemas.microsoft.com/office/powerpoint/2010/main" val="209594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Topology (local users)</a:t>
            </a:r>
          </a:p>
          <a:p>
            <a:pPr lvl="1"/>
            <a:endParaRPr lang="en-US" dirty="0"/>
          </a:p>
        </p:txBody>
      </p:sp>
      <p:pic>
        <p:nvPicPr>
          <p:cNvPr id="6" name="Picture 5" descr="Diagram&#10;&#10;Description automatically generated">
            <a:extLst>
              <a:ext uri="{FF2B5EF4-FFF2-40B4-BE49-F238E27FC236}">
                <a16:creationId xmlns:a16="http://schemas.microsoft.com/office/drawing/2014/main" id="{632AF9C2-CDE6-41BB-B179-57F389C7B9B4}"/>
              </a:ext>
            </a:extLst>
          </p:cNvPr>
          <p:cNvPicPr>
            <a:picLocks noChangeAspect="1"/>
          </p:cNvPicPr>
          <p:nvPr/>
        </p:nvPicPr>
        <p:blipFill>
          <a:blip r:embed="rId2"/>
          <a:stretch>
            <a:fillRect/>
          </a:stretch>
        </p:blipFill>
        <p:spPr>
          <a:xfrm>
            <a:off x="1472093" y="1851660"/>
            <a:ext cx="7200900" cy="4229100"/>
          </a:xfrm>
          <a:prstGeom prst="rect">
            <a:avLst/>
          </a:prstGeom>
        </p:spPr>
      </p:pic>
    </p:spTree>
    <p:extLst>
      <p:ext uri="{BB962C8B-B14F-4D97-AF65-F5344CB8AC3E}">
        <p14:creationId xmlns:p14="http://schemas.microsoft.com/office/powerpoint/2010/main" val="427703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92500" lnSpcReduction="20000"/>
          </a:bodyPr>
          <a:lstStyle/>
          <a:p>
            <a:pPr lvl="0"/>
            <a:r>
              <a:rPr lang="en-US" dirty="0"/>
              <a:t>Authentication workflow (LDAP users)</a:t>
            </a:r>
          </a:p>
          <a:p>
            <a:pPr marL="800100" lvl="1" indent="-457200">
              <a:buFont typeface="+mj-lt"/>
              <a:buAutoNum type="arabicPeriod"/>
            </a:pPr>
            <a:r>
              <a:rPr lang="en-US" dirty="0"/>
              <a:t>User initiates a VPN connection from an SSL VPN client to the Firebox</a:t>
            </a:r>
          </a:p>
          <a:p>
            <a:pPr marL="800100" lvl="1" indent="-457200">
              <a:buFont typeface="+mj-lt"/>
              <a:buAutoNum type="arabicPeriod"/>
            </a:pPr>
            <a:r>
              <a:rPr lang="en-US" dirty="0"/>
              <a:t>Firebox forwards the request to AuthPoint in WatchGuard Cloud</a:t>
            </a:r>
          </a:p>
          <a:p>
            <a:pPr marL="800100" lvl="1" indent="-457200">
              <a:buFont typeface="+mj-lt"/>
              <a:buAutoNum type="arabicPeriod"/>
            </a:pPr>
            <a:r>
              <a:rPr lang="en-US" dirty="0"/>
              <a:t>AuthPoint Cloud determines whether the user is an Active Directory user </a:t>
            </a:r>
          </a:p>
          <a:p>
            <a:pPr marL="800100" lvl="1" indent="-457200">
              <a:buFont typeface="+mj-lt"/>
              <a:buAutoNum type="arabicPeriod"/>
            </a:pPr>
            <a:r>
              <a:rPr lang="en-US" dirty="0"/>
              <a:t>AuthPoint communicates to the Firebox that the Active Directory server must validate the user</a:t>
            </a:r>
          </a:p>
          <a:p>
            <a:pPr marL="800100" lvl="1" indent="-457200">
              <a:buFont typeface="+mj-lt"/>
              <a:buAutoNum type="arabicPeriod"/>
            </a:pPr>
            <a:r>
              <a:rPr lang="en-US" dirty="0"/>
              <a:t>Firebox sends the user’s credentials to the Active Directory server (LDAP bind request)</a:t>
            </a:r>
          </a:p>
          <a:p>
            <a:pPr marL="800100" lvl="1" indent="-457200">
              <a:buFont typeface="+mj-lt"/>
              <a:buAutoNum type="arabicPeriod"/>
            </a:pPr>
            <a:r>
              <a:rPr lang="en-US" dirty="0"/>
              <a:t>Active Directory validates the user credentials and responds to the Firebox</a:t>
            </a:r>
          </a:p>
          <a:p>
            <a:pPr marL="800100" lvl="1" indent="-457200">
              <a:buFont typeface="+mj-lt"/>
              <a:buAutoNum type="arabicPeriod"/>
            </a:pPr>
            <a:r>
              <a:rPr lang="en-US" dirty="0"/>
              <a:t>Firebox sends an MFA request to AuthPoint</a:t>
            </a:r>
          </a:p>
          <a:p>
            <a:pPr marL="800100" lvl="1" indent="-457200">
              <a:buFont typeface="+mj-lt"/>
              <a:buAutoNum type="arabicPeriod"/>
            </a:pPr>
            <a:r>
              <a:rPr lang="en-US" dirty="0"/>
              <a:t>AuthPoint verifies the user has a valid MFA policy</a:t>
            </a:r>
            <a:br>
              <a:rPr lang="en-US" dirty="0"/>
            </a:br>
            <a:br>
              <a:rPr lang="en-US" dirty="0"/>
            </a:br>
            <a:r>
              <a:rPr lang="en-US" sz="1600" i="1" dirty="0"/>
              <a:t>Continued on the next slide</a:t>
            </a:r>
            <a:endParaRPr lang="en-US" dirty="0"/>
          </a:p>
        </p:txBody>
      </p:sp>
    </p:spTree>
    <p:extLst>
      <p:ext uri="{BB962C8B-B14F-4D97-AF65-F5344CB8AC3E}">
        <p14:creationId xmlns:p14="http://schemas.microsoft.com/office/powerpoint/2010/main" val="385582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Fireware </a:t>
            </a:r>
            <a:r>
              <a:rPr lang="en-US" cap="none" dirty="0"/>
              <a:t>v12.7</a:t>
            </a:r>
            <a:endParaRPr lang="en-US" dirty="0"/>
          </a:p>
        </p:txBody>
      </p:sp>
      <p:sp>
        <p:nvSpPr>
          <p:cNvPr id="7" name="Content Placeholder 6"/>
          <p:cNvSpPr>
            <a:spLocks noGrp="1"/>
          </p:cNvSpPr>
          <p:nvPr>
            <p:ph idx="1"/>
          </p:nvPr>
        </p:nvSpPr>
        <p:spPr/>
        <p:txBody>
          <a:bodyPr anchor="t">
            <a:normAutofit fontScale="70000" lnSpcReduction="20000"/>
          </a:bodyPr>
          <a:lstStyle/>
          <a:p>
            <a:pPr>
              <a:buFont typeface="Arial" panose="020B0604020202020204" pitchFamily="34" charset="0"/>
              <a:buChar char="•"/>
            </a:pPr>
            <a:r>
              <a:rPr lang="en-US" dirty="0">
                <a:hlinkClick r:id="rId2" action="ppaction://hlinksldjump"/>
              </a:rPr>
              <a:t>AuthPoint Integration with a Firebox</a:t>
            </a:r>
            <a:endParaRPr lang="en-US" dirty="0"/>
          </a:p>
          <a:p>
            <a:pPr>
              <a:buFont typeface="Arial" panose="020B0604020202020204" pitchFamily="34" charset="0"/>
              <a:buChar char="•"/>
            </a:pPr>
            <a:r>
              <a:rPr lang="en-US" dirty="0">
                <a:hlinkClick r:id="rId3" action="ppaction://hlinksldjump"/>
              </a:rPr>
              <a:t>Mobile VPN with SSL and AuthPoint Integration</a:t>
            </a:r>
            <a:endParaRPr lang="en-US" dirty="0"/>
          </a:p>
          <a:p>
            <a:pPr>
              <a:buFont typeface="Arial" panose="020B0604020202020204" pitchFamily="34" charset="0"/>
              <a:buChar char="•"/>
            </a:pPr>
            <a:r>
              <a:rPr lang="en-US" dirty="0">
                <a:hlinkClick r:id="rId4" action="ppaction://hlinksldjump"/>
              </a:rPr>
              <a:t>Mobile VPN with IKEv2 and AuthPoint Integration</a:t>
            </a:r>
            <a:endParaRPr lang="en-US" dirty="0"/>
          </a:p>
          <a:p>
            <a:pPr>
              <a:buFont typeface="Arial" panose="020B0604020202020204" pitchFamily="34" charset="0"/>
              <a:buChar char="•"/>
            </a:pPr>
            <a:r>
              <a:rPr lang="en-US" dirty="0">
                <a:hlinkClick r:id="rId5" action="ppaction://hlinksldjump"/>
              </a:rPr>
              <a:t>Firebox Authentication Portal and AuthPoint Integration</a:t>
            </a:r>
            <a:endParaRPr lang="en-US" dirty="0"/>
          </a:p>
          <a:p>
            <a:pPr>
              <a:buFont typeface="Arial" panose="020B0604020202020204" pitchFamily="34" charset="0"/>
              <a:buChar char="•"/>
            </a:pPr>
            <a:r>
              <a:rPr lang="en-US" dirty="0">
                <a:hlinkClick r:id="rId6" action="ppaction://hlinksldjump"/>
              </a:rPr>
              <a:t>Fireware Web UI Integration with AuthPoint</a:t>
            </a:r>
            <a:endParaRPr lang="en-US" dirty="0"/>
          </a:p>
          <a:p>
            <a:pPr>
              <a:buFont typeface="Arial" panose="020B0604020202020204" pitchFamily="34" charset="0"/>
              <a:buChar char="•"/>
            </a:pPr>
            <a:r>
              <a:rPr lang="en-US" dirty="0">
                <a:hlinkClick r:id="rId7" action="ppaction://hlinksldjump"/>
              </a:rPr>
              <a:t>802.1p Marking for VLAN Interfaces</a:t>
            </a:r>
            <a:endParaRPr lang="en-US" dirty="0"/>
          </a:p>
          <a:p>
            <a:pPr>
              <a:buFont typeface="Arial" panose="020B0604020202020204" pitchFamily="34" charset="0"/>
              <a:buChar char="•"/>
            </a:pPr>
            <a:r>
              <a:rPr lang="en-US" dirty="0">
                <a:hlinkClick r:id="rId8" action="ppaction://hlinksldjump"/>
              </a:rPr>
              <a:t>DHCP Lease Count</a:t>
            </a:r>
            <a:endParaRPr lang="en-US" dirty="0"/>
          </a:p>
          <a:p>
            <a:pPr>
              <a:buFont typeface="Arial" panose="020B0604020202020204" pitchFamily="34" charset="0"/>
              <a:buChar char="•"/>
            </a:pPr>
            <a:r>
              <a:rPr lang="en-US" dirty="0">
                <a:hlinkClick r:id="rId9" action="ppaction://hlinksldjump"/>
              </a:rPr>
              <a:t>APT Blocker – HTTP Proxy Server Settings</a:t>
            </a:r>
            <a:endParaRPr lang="en-US" dirty="0"/>
          </a:p>
          <a:p>
            <a:pPr>
              <a:buFont typeface="Arial" panose="020B0604020202020204" pitchFamily="34" charset="0"/>
              <a:buChar char="•"/>
            </a:pPr>
            <a:r>
              <a:rPr lang="en-US" dirty="0">
                <a:hlinkClick r:id="rId10" action="ppaction://hlinksldjump"/>
              </a:rPr>
              <a:t>APT Blocker – Submit PDF Files for Analysis</a:t>
            </a:r>
            <a:endParaRPr lang="en-US" dirty="0"/>
          </a:p>
          <a:p>
            <a:pPr>
              <a:buFont typeface="Arial" panose="020B0604020202020204" pitchFamily="34" charset="0"/>
              <a:buChar char="•"/>
            </a:pPr>
            <a:r>
              <a:rPr lang="en-US" dirty="0">
                <a:hlinkClick r:id="rId11" action="ppaction://hlinksldjump"/>
              </a:rPr>
              <a:t>Configure Log Rate Limits</a:t>
            </a:r>
            <a:endParaRPr lang="en-US" dirty="0"/>
          </a:p>
          <a:p>
            <a:pPr>
              <a:buFont typeface="Arial" panose="020B0604020202020204" pitchFamily="34" charset="0"/>
              <a:buChar char="•"/>
            </a:pPr>
            <a:r>
              <a:rPr lang="en-US" dirty="0">
                <a:hlinkClick r:id="rId12" action="ppaction://hlinksldjump"/>
              </a:rPr>
              <a:t>HTTPS Predefined Exceptions List Automatic Updates</a:t>
            </a:r>
            <a:endParaRPr lang="en-US" dirty="0"/>
          </a:p>
          <a:p>
            <a:pPr>
              <a:buFont typeface="Arial" panose="020B0604020202020204" pitchFamily="34" charset="0"/>
              <a:buChar char="•"/>
            </a:pPr>
            <a:r>
              <a:rPr lang="en-US" dirty="0">
                <a:hlinkClick r:id="rId13" action="ppaction://hlinksldjump"/>
              </a:rPr>
              <a:t>FQDN Limits Replaced by Warning</a:t>
            </a:r>
            <a:endParaRPr lang="en-US" dirty="0"/>
          </a:p>
          <a:p>
            <a:pPr>
              <a:buFont typeface="Arial" panose="020B0604020202020204" pitchFamily="34" charset="0"/>
              <a:buChar char="•"/>
            </a:pPr>
            <a:r>
              <a:rPr lang="en-US" dirty="0">
                <a:hlinkClick r:id="rId14" action="ppaction://hlinksldjump"/>
              </a:rPr>
              <a:t>Intra-Bridge Traffic Inspection</a:t>
            </a:r>
            <a:endParaRPr lang="en-US" dirty="0"/>
          </a:p>
          <a:p>
            <a:pPr>
              <a:buFont typeface="Arial" panose="020B0604020202020204" pitchFamily="34" charset="0"/>
              <a:buChar char="•"/>
            </a:pPr>
            <a:r>
              <a:rPr lang="en-US" dirty="0">
                <a:hlinkClick r:id="rId15" action="ppaction://hlinksldjump"/>
              </a:rPr>
              <a:t>Disable DNS Cache</a:t>
            </a:r>
            <a:endParaRPr lang="en-US" dirty="0"/>
          </a:p>
          <a:p>
            <a:pPr>
              <a:buFont typeface="Arial" panose="020B0604020202020204" pitchFamily="34" charset="0"/>
              <a:buChar char="•"/>
            </a:pPr>
            <a:r>
              <a:rPr lang="en-US" dirty="0">
                <a:hlinkClick r:id="rId16" action="ppaction://hlinksldjump"/>
              </a:rPr>
              <a:t>Default Authentication Server for </a:t>
            </a:r>
            <a:r>
              <a:rPr lang="en-US" dirty="0" err="1">
                <a:hlinkClick r:id="rId16" action="ppaction://hlinksldjump"/>
              </a:rPr>
              <a:t>Fireware</a:t>
            </a:r>
            <a:r>
              <a:rPr lang="en-US" dirty="0">
                <a:hlinkClick r:id="rId16" action="ppaction://hlinksldjump"/>
              </a:rPr>
              <a:t> Web UI</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580400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startAt="9"/>
            </a:pPr>
            <a:r>
              <a:rPr lang="en-US" dirty="0"/>
              <a:t>For Push:</a:t>
            </a:r>
          </a:p>
          <a:p>
            <a:pPr marL="1096963" lvl="2" indent="-457200">
              <a:buFont typeface="+mj-lt"/>
              <a:buAutoNum type="alphaLcPeriod"/>
            </a:pPr>
            <a:r>
              <a:rPr lang="en-US" dirty="0"/>
              <a:t>AuthPoint sends a push notification to the user's mobile phone</a:t>
            </a:r>
          </a:p>
          <a:p>
            <a:pPr marL="1096963" lvl="2" indent="-457200">
              <a:buFont typeface="+mj-lt"/>
              <a:buAutoNum type="alphaLcPeriod"/>
            </a:pPr>
            <a:r>
              <a:rPr lang="en-US" dirty="0"/>
              <a:t>User receives and approves the push notification</a:t>
            </a:r>
          </a:p>
          <a:p>
            <a:pPr marL="1096963" lvl="2" indent="-457200">
              <a:buFont typeface="+mj-lt"/>
              <a:buAutoNum type="alphaLcPeriod"/>
            </a:pPr>
            <a:r>
              <a:rPr lang="en-US" dirty="0"/>
              <a:t>AuthPoint receives the push approval and contacts the Firebox</a:t>
            </a:r>
          </a:p>
          <a:p>
            <a:pPr marL="1096963" lvl="2" indent="-457200">
              <a:buFont typeface="+mj-lt"/>
              <a:buAutoNum type="alphaLcPeriod"/>
            </a:pPr>
            <a:r>
              <a:rPr lang="en-US" dirty="0"/>
              <a:t>Firebox receives the approval and allows the user to connect to the VPN</a:t>
            </a:r>
          </a:p>
          <a:p>
            <a:pPr marL="800100" lvl="1" indent="-457200">
              <a:buFont typeface="+mj-lt"/>
              <a:buAutoNum type="arabicPeriod" startAt="9"/>
            </a:pPr>
            <a:r>
              <a:rPr lang="en-US" dirty="0"/>
              <a:t>For OTP: </a:t>
            </a:r>
          </a:p>
          <a:p>
            <a:pPr marL="1096963" lvl="2" indent="-457200">
              <a:buFont typeface="+mj-lt"/>
              <a:buAutoNum type="alphaLcPeriod"/>
            </a:pPr>
            <a:r>
              <a:rPr lang="en-US" dirty="0"/>
              <a:t>AuthPoint validates the OTP</a:t>
            </a:r>
          </a:p>
          <a:p>
            <a:pPr marL="1096963" lvl="2" indent="-457200">
              <a:buFont typeface="+mj-lt"/>
              <a:buAutoNum type="alphaLcPeriod"/>
            </a:pPr>
            <a:r>
              <a:rPr lang="en-US" dirty="0"/>
              <a:t>Firebox receives the approval and allows the user to connect to the VPN</a:t>
            </a:r>
            <a:br>
              <a:rPr lang="en-US" dirty="0"/>
            </a:br>
            <a:endParaRPr lang="en-US" dirty="0"/>
          </a:p>
        </p:txBody>
      </p:sp>
    </p:spTree>
    <p:extLst>
      <p:ext uri="{BB962C8B-B14F-4D97-AF65-F5344CB8AC3E}">
        <p14:creationId xmlns:p14="http://schemas.microsoft.com/office/powerpoint/2010/main" val="215976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Topology (LDAP users)</a:t>
            </a:r>
            <a:br>
              <a:rPr lang="en-US" dirty="0"/>
            </a:br>
            <a:endParaRPr lang="en-US" dirty="0"/>
          </a:p>
        </p:txBody>
      </p:sp>
      <p:pic>
        <p:nvPicPr>
          <p:cNvPr id="4" name="Content Placeholder 2" descr="Diagram&#10;&#10;Description automatically generated">
            <a:extLst>
              <a:ext uri="{FF2B5EF4-FFF2-40B4-BE49-F238E27FC236}">
                <a16:creationId xmlns:a16="http://schemas.microsoft.com/office/drawing/2014/main" id="{31D67F2E-559F-4FD5-B36B-7B96321CDDB9}"/>
              </a:ext>
            </a:extLst>
          </p:cNvPr>
          <p:cNvPicPr>
            <a:picLocks noChangeAspect="1"/>
          </p:cNvPicPr>
          <p:nvPr/>
        </p:nvPicPr>
        <p:blipFill>
          <a:blip r:embed="rId2"/>
          <a:stretch>
            <a:fillRect/>
          </a:stretch>
        </p:blipFill>
        <p:spPr>
          <a:xfrm>
            <a:off x="1497254" y="1784167"/>
            <a:ext cx="7743736" cy="4440464"/>
          </a:xfrm>
          <a:prstGeom prst="rect">
            <a:avLst/>
          </a:prstGeom>
        </p:spPr>
      </p:pic>
    </p:spTree>
    <p:extLst>
      <p:ext uri="{BB962C8B-B14F-4D97-AF65-F5344CB8AC3E}">
        <p14:creationId xmlns:p14="http://schemas.microsoft.com/office/powerpoint/2010/main" val="101988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a:pPr>
            <a:r>
              <a:rPr lang="en-US" dirty="0"/>
              <a:t>Before you begin, register and connect your Firebox to WatchGuard Cloud </a:t>
            </a:r>
          </a:p>
          <a:p>
            <a:pPr marL="1096963" lvl="2" indent="-457200"/>
            <a:r>
              <a:rPr lang="en-US" dirty="0"/>
              <a:t>Select the </a:t>
            </a:r>
            <a:r>
              <a:rPr lang="en-US" b="1" dirty="0"/>
              <a:t>Cloud Reporting with Local Management </a:t>
            </a:r>
            <a:r>
              <a:rPr lang="en-US" dirty="0"/>
              <a:t>option (this integration does not support cloud-managed Fireboxes)</a:t>
            </a:r>
          </a:p>
          <a:p>
            <a:pPr marL="1096963" lvl="2" indent="-457200"/>
            <a:r>
              <a:rPr lang="en-US" dirty="0"/>
              <a:t>For detailed WatchGuard Cloud instructions, see </a:t>
            </a:r>
            <a:r>
              <a:rPr lang="en-US" dirty="0">
                <a:hlinkClick r:id="rId2"/>
              </a:rPr>
              <a:t>Fireware Help</a:t>
            </a:r>
            <a:endParaRPr lang="en-US" dirty="0"/>
          </a:p>
          <a:p>
            <a:pPr marL="800100" lvl="1" indent="-457200">
              <a:buFont typeface="+mj-lt"/>
              <a:buAutoNum type="arabicPeriod"/>
            </a:pPr>
            <a:r>
              <a:rPr lang="en-US" dirty="0"/>
              <a:t>Configure the required AuthPoint settings before you configure Mobile VPN with SSL to use AuthPoint as an authentication server</a:t>
            </a:r>
          </a:p>
          <a:p>
            <a:pPr lvl="2"/>
            <a:r>
              <a:rPr lang="en-US" dirty="0"/>
              <a:t>This section includes a brief summary of required AuthPoint settings. For detailed AuthPoint instructions, see the </a:t>
            </a:r>
            <a:r>
              <a:rPr lang="en-US" dirty="0">
                <a:hlinkClick r:id="rId3" action="ppaction://hlinksldjump"/>
              </a:rPr>
              <a:t>AuthPoint</a:t>
            </a:r>
            <a:r>
              <a:rPr lang="en-US" i="1" dirty="0">
                <a:hlinkClick r:id="rId3" action="ppaction://hlinksldjump"/>
              </a:rPr>
              <a:t> </a:t>
            </a:r>
            <a:r>
              <a:rPr lang="en-US" dirty="0">
                <a:hlinkClick r:id="rId3" action="ppaction://hlinksldjump"/>
              </a:rPr>
              <a:t>section in this presentation</a:t>
            </a:r>
            <a:endParaRPr lang="en-US" dirty="0"/>
          </a:p>
        </p:txBody>
      </p:sp>
    </p:spTree>
    <p:extLst>
      <p:ext uri="{BB962C8B-B14F-4D97-AF65-F5344CB8AC3E}">
        <p14:creationId xmlns:p14="http://schemas.microsoft.com/office/powerpoint/2010/main" val="81157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3"/>
            </a:pPr>
            <a:r>
              <a:rPr lang="en-US" dirty="0"/>
              <a:t>In AuthPoint:</a:t>
            </a:r>
          </a:p>
          <a:p>
            <a:pPr marL="1096963" lvl="2" indent="-457200">
              <a:buFont typeface="+mj-lt"/>
              <a:buAutoNum type="alphaLcPeriod"/>
            </a:pPr>
            <a:r>
              <a:rPr lang="en-US" dirty="0"/>
              <a:t>Add groups, users, and authentication policies if you have not done so already</a:t>
            </a:r>
          </a:p>
          <a:p>
            <a:pPr marL="1096963" lvl="2" indent="-457200">
              <a:buFont typeface="+mj-lt"/>
              <a:buAutoNum type="alphaLcPeriod"/>
            </a:pPr>
            <a:r>
              <a:rPr lang="en-US" dirty="0"/>
              <a:t>Add the Firebox as a resource</a:t>
            </a:r>
            <a:br>
              <a:rPr lang="en-US" dirty="0"/>
            </a:br>
            <a:br>
              <a:rPr lang="en-US" dirty="0"/>
            </a:br>
            <a:r>
              <a:rPr lang="en-US" dirty="0"/>
              <a:t>After you complete this step, AuthPoint is automatically enabled in the </a:t>
            </a:r>
            <a:r>
              <a:rPr lang="en-US" b="1" dirty="0"/>
              <a:t>Authentication Servers </a:t>
            </a:r>
            <a:r>
              <a:rPr lang="en-US" dirty="0"/>
              <a:t>list on your Firebox</a:t>
            </a:r>
          </a:p>
        </p:txBody>
      </p:sp>
      <p:pic>
        <p:nvPicPr>
          <p:cNvPr id="3" name="Picture 2" descr="Graphical user interface, application&#10;&#10;Description automatically generated">
            <a:extLst>
              <a:ext uri="{FF2B5EF4-FFF2-40B4-BE49-F238E27FC236}">
                <a16:creationId xmlns:a16="http://schemas.microsoft.com/office/drawing/2014/main" id="{2D9F9E06-C945-4171-A8AF-3478A80F677A}"/>
              </a:ext>
            </a:extLst>
          </p:cNvPr>
          <p:cNvPicPr>
            <a:picLocks noChangeAspect="1"/>
          </p:cNvPicPr>
          <p:nvPr/>
        </p:nvPicPr>
        <p:blipFill>
          <a:blip r:embed="rId2"/>
          <a:stretch>
            <a:fillRect/>
          </a:stretch>
        </p:blipFill>
        <p:spPr>
          <a:xfrm>
            <a:off x="2239903" y="4159527"/>
            <a:ext cx="2695575" cy="2009775"/>
          </a:xfrm>
          <a:prstGeom prst="rect">
            <a:avLst/>
          </a:prstGeom>
        </p:spPr>
      </p:pic>
    </p:spTree>
    <p:extLst>
      <p:ext uri="{BB962C8B-B14F-4D97-AF65-F5344CB8AC3E}">
        <p14:creationId xmlns:p14="http://schemas.microsoft.com/office/powerpoint/2010/main" val="74344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3"/>
            </a:pPr>
            <a:r>
              <a:rPr lang="en-US" dirty="0"/>
              <a:t>In AuthPoint (continued):</a:t>
            </a:r>
          </a:p>
          <a:p>
            <a:pPr marL="1096963" lvl="2" indent="-457200">
              <a:buFont typeface="+mj-lt"/>
              <a:buAutoNum type="alphaLcPeriod" startAt="3"/>
            </a:pPr>
            <a:r>
              <a:rPr lang="en-US" dirty="0"/>
              <a:t>Add the Firebox resource to your authentication policies</a:t>
            </a:r>
          </a:p>
          <a:p>
            <a:pPr marL="639763" lvl="2" indent="0">
              <a:buNone/>
            </a:pPr>
            <a:endParaRPr lang="en-US" dirty="0"/>
          </a:p>
          <a:p>
            <a:pPr marL="1096963" lvl="2" indent="-457200">
              <a:buFont typeface="+mj-lt"/>
              <a:buAutoNum type="alphaLcPeriod"/>
            </a:pPr>
            <a:endParaRPr lang="en-US" dirty="0"/>
          </a:p>
        </p:txBody>
      </p:sp>
    </p:spTree>
    <p:extLst>
      <p:ext uri="{BB962C8B-B14F-4D97-AF65-F5344CB8AC3E}">
        <p14:creationId xmlns:p14="http://schemas.microsoft.com/office/powerpoint/2010/main" val="1530799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4"/>
            </a:pPr>
            <a:r>
              <a:rPr lang="en-US" dirty="0"/>
              <a:t>In the Mobile VPN with SSL configuration on the Firebox:</a:t>
            </a:r>
          </a:p>
          <a:p>
            <a:pPr marL="1096963" lvl="2" indent="-457200">
              <a:buFont typeface="+mj-lt"/>
              <a:buAutoNum type="alphaLcPeriod"/>
            </a:pPr>
            <a:r>
              <a:rPr lang="en-US" dirty="0"/>
              <a:t>Select </a:t>
            </a:r>
            <a:r>
              <a:rPr lang="en-US" b="1" dirty="0"/>
              <a:t>AuthPoint</a:t>
            </a:r>
            <a:r>
              <a:rPr lang="en-US" dirty="0"/>
              <a:t> as an authentication server</a:t>
            </a:r>
          </a:p>
          <a:p>
            <a:pPr marL="1096963" lvl="2" indent="-457200">
              <a:buFont typeface="+mj-lt"/>
              <a:buAutoNum type="alphaLcPeriod"/>
            </a:pPr>
            <a:endParaRPr lang="en-US" dirty="0"/>
          </a:p>
          <a:p>
            <a:pPr marL="1096963" lvl="2" indent="-457200">
              <a:buFont typeface="+mj-lt"/>
              <a:buAutoNum type="alphaLcPeriod"/>
            </a:pPr>
            <a:endParaRPr lang="en-US" dirty="0"/>
          </a:p>
        </p:txBody>
      </p:sp>
      <p:pic>
        <p:nvPicPr>
          <p:cNvPr id="2" name="Picture 1">
            <a:extLst>
              <a:ext uri="{FF2B5EF4-FFF2-40B4-BE49-F238E27FC236}">
                <a16:creationId xmlns:a16="http://schemas.microsoft.com/office/drawing/2014/main" id="{7F90538E-2998-4456-ABBC-E01AB5201DF2}"/>
              </a:ext>
            </a:extLst>
          </p:cNvPr>
          <p:cNvPicPr>
            <a:picLocks noChangeAspect="1"/>
          </p:cNvPicPr>
          <p:nvPr/>
        </p:nvPicPr>
        <p:blipFill>
          <a:blip r:embed="rId2"/>
          <a:stretch>
            <a:fillRect/>
          </a:stretch>
        </p:blipFill>
        <p:spPr>
          <a:xfrm>
            <a:off x="1765754" y="2829018"/>
            <a:ext cx="3696416" cy="3071207"/>
          </a:xfrm>
          <a:prstGeom prst="rect">
            <a:avLst/>
          </a:prstGeom>
        </p:spPr>
      </p:pic>
      <p:sp>
        <p:nvSpPr>
          <p:cNvPr id="3" name="Rectangle: Rounded Corners 2">
            <a:extLst>
              <a:ext uri="{FF2B5EF4-FFF2-40B4-BE49-F238E27FC236}">
                <a16:creationId xmlns:a16="http://schemas.microsoft.com/office/drawing/2014/main" id="{E0D23449-1080-4B72-A843-00B2F9AC4CCA}"/>
              </a:ext>
            </a:extLst>
          </p:cNvPr>
          <p:cNvSpPr/>
          <p:nvPr/>
        </p:nvSpPr>
        <p:spPr>
          <a:xfrm>
            <a:off x="1807699" y="4795624"/>
            <a:ext cx="2094119" cy="6627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A7B52D1-D345-41B2-8652-5B4D2943AE72}"/>
              </a:ext>
            </a:extLst>
          </p:cNvPr>
          <p:cNvPicPr>
            <a:picLocks noChangeAspect="1"/>
          </p:cNvPicPr>
          <p:nvPr/>
        </p:nvPicPr>
        <p:blipFill>
          <a:blip r:embed="rId3"/>
          <a:stretch>
            <a:fillRect/>
          </a:stretch>
        </p:blipFill>
        <p:spPr>
          <a:xfrm>
            <a:off x="6353799" y="2829017"/>
            <a:ext cx="4231897" cy="3071207"/>
          </a:xfrm>
          <a:prstGeom prst="rect">
            <a:avLst/>
          </a:prstGeom>
        </p:spPr>
      </p:pic>
      <p:sp>
        <p:nvSpPr>
          <p:cNvPr id="7" name="Rectangle: Rounded Corners 6">
            <a:extLst>
              <a:ext uri="{FF2B5EF4-FFF2-40B4-BE49-F238E27FC236}">
                <a16:creationId xmlns:a16="http://schemas.microsoft.com/office/drawing/2014/main" id="{CE422F18-0D24-4845-B816-B377E998AB3E}"/>
              </a:ext>
            </a:extLst>
          </p:cNvPr>
          <p:cNvSpPr/>
          <p:nvPr/>
        </p:nvSpPr>
        <p:spPr>
          <a:xfrm>
            <a:off x="6388810" y="4562765"/>
            <a:ext cx="1997814" cy="849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474481-44F3-408D-99F9-81A1212A1E98}"/>
              </a:ext>
            </a:extLst>
          </p:cNvPr>
          <p:cNvSpPr txBox="1"/>
          <p:nvPr/>
        </p:nvSpPr>
        <p:spPr>
          <a:xfrm>
            <a:off x="1622269" y="5947247"/>
            <a:ext cx="4344421" cy="307777"/>
          </a:xfrm>
          <a:prstGeom prst="rect">
            <a:avLst/>
          </a:prstGeom>
          <a:noFill/>
        </p:spPr>
        <p:txBody>
          <a:bodyPr wrap="square" rtlCol="0">
            <a:spAutoFit/>
          </a:bodyPr>
          <a:lstStyle/>
          <a:p>
            <a:r>
              <a:rPr lang="en-US" sz="1400" i="1" dirty="0"/>
              <a:t>Example 1: AuthPoint as the default authentication server</a:t>
            </a:r>
          </a:p>
        </p:txBody>
      </p:sp>
      <p:sp>
        <p:nvSpPr>
          <p:cNvPr id="9" name="TextBox 8">
            <a:extLst>
              <a:ext uri="{FF2B5EF4-FFF2-40B4-BE49-F238E27FC236}">
                <a16:creationId xmlns:a16="http://schemas.microsoft.com/office/drawing/2014/main" id="{94491468-D174-40C9-B9BA-4B9CEB063833}"/>
              </a:ext>
            </a:extLst>
          </p:cNvPr>
          <p:cNvSpPr txBox="1"/>
          <p:nvPr/>
        </p:nvSpPr>
        <p:spPr>
          <a:xfrm>
            <a:off x="6262256" y="5951769"/>
            <a:ext cx="4819307" cy="307777"/>
          </a:xfrm>
          <a:prstGeom prst="rect">
            <a:avLst/>
          </a:prstGeom>
          <a:noFill/>
        </p:spPr>
        <p:txBody>
          <a:bodyPr wrap="square" rtlCol="0">
            <a:spAutoFit/>
          </a:bodyPr>
          <a:lstStyle/>
          <a:p>
            <a:r>
              <a:rPr lang="en-US" sz="1400" i="1" dirty="0"/>
              <a:t>Example 2: AuthPoint as a non-default authentication server</a:t>
            </a:r>
          </a:p>
        </p:txBody>
      </p:sp>
    </p:spTree>
    <p:extLst>
      <p:ext uri="{BB962C8B-B14F-4D97-AF65-F5344CB8AC3E}">
        <p14:creationId xmlns:p14="http://schemas.microsoft.com/office/powerpoint/2010/main" val="376338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4"/>
            </a:pPr>
            <a:r>
              <a:rPr lang="en-US" dirty="0"/>
              <a:t>In the Mobile VPN with SSL configuration (continued)</a:t>
            </a:r>
          </a:p>
          <a:p>
            <a:pPr marL="1096963" lvl="2" indent="-457200">
              <a:buFont typeface="+mj-lt"/>
              <a:buAutoNum type="alphaLcPeriod" startAt="2"/>
            </a:pPr>
            <a:r>
              <a:rPr lang="en-US" dirty="0"/>
              <a:t>You can specify </a:t>
            </a:r>
            <a:r>
              <a:rPr lang="en-US" b="1" dirty="0"/>
              <a:t>AuthPoint</a:t>
            </a:r>
            <a:r>
              <a:rPr lang="en-US" dirty="0"/>
              <a:t> as the authentication server for new SSL VPN users and groups</a:t>
            </a:r>
          </a:p>
          <a:p>
            <a:pPr marL="639763" lvl="2" indent="0">
              <a:buNone/>
            </a:pPr>
            <a:endParaRPr lang="en-US" dirty="0"/>
          </a:p>
        </p:txBody>
      </p:sp>
      <p:pic>
        <p:nvPicPr>
          <p:cNvPr id="3" name="Picture 2">
            <a:extLst>
              <a:ext uri="{FF2B5EF4-FFF2-40B4-BE49-F238E27FC236}">
                <a16:creationId xmlns:a16="http://schemas.microsoft.com/office/drawing/2014/main" id="{A3863A7B-AA84-408D-83D8-1A17210AD9A5}"/>
              </a:ext>
            </a:extLst>
          </p:cNvPr>
          <p:cNvPicPr>
            <a:picLocks noChangeAspect="1"/>
          </p:cNvPicPr>
          <p:nvPr/>
        </p:nvPicPr>
        <p:blipFill>
          <a:blip r:embed="rId2"/>
          <a:stretch>
            <a:fillRect/>
          </a:stretch>
        </p:blipFill>
        <p:spPr>
          <a:xfrm>
            <a:off x="2258896" y="3051909"/>
            <a:ext cx="4295238" cy="1780952"/>
          </a:xfrm>
          <a:prstGeom prst="rect">
            <a:avLst/>
          </a:prstGeom>
        </p:spPr>
      </p:pic>
      <p:pic>
        <p:nvPicPr>
          <p:cNvPr id="4" name="Picture 3">
            <a:extLst>
              <a:ext uri="{FF2B5EF4-FFF2-40B4-BE49-F238E27FC236}">
                <a16:creationId xmlns:a16="http://schemas.microsoft.com/office/drawing/2014/main" id="{BDCD37BD-5BE6-4376-B4C1-0F7729D85144}"/>
              </a:ext>
            </a:extLst>
          </p:cNvPr>
          <p:cNvPicPr>
            <a:picLocks noChangeAspect="1"/>
          </p:cNvPicPr>
          <p:nvPr/>
        </p:nvPicPr>
        <p:blipFill>
          <a:blip r:embed="rId3"/>
          <a:stretch>
            <a:fillRect/>
          </a:stretch>
        </p:blipFill>
        <p:spPr>
          <a:xfrm>
            <a:off x="6910227" y="4250323"/>
            <a:ext cx="3533333" cy="1914286"/>
          </a:xfrm>
          <a:prstGeom prst="rect">
            <a:avLst/>
          </a:prstGeom>
        </p:spPr>
      </p:pic>
      <p:cxnSp>
        <p:nvCxnSpPr>
          <p:cNvPr id="7" name="Straight Arrow Connector 6">
            <a:extLst>
              <a:ext uri="{FF2B5EF4-FFF2-40B4-BE49-F238E27FC236}">
                <a16:creationId xmlns:a16="http://schemas.microsoft.com/office/drawing/2014/main" id="{BBC79A1F-3DB7-43B4-9EF3-FF9F15BF6A33}"/>
              </a:ext>
            </a:extLst>
          </p:cNvPr>
          <p:cNvCxnSpPr>
            <a:cxnSpLocks/>
          </p:cNvCxnSpPr>
          <p:nvPr/>
        </p:nvCxnSpPr>
        <p:spPr>
          <a:xfrm>
            <a:off x="6476301" y="4580389"/>
            <a:ext cx="729842" cy="2524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B3A96C9-A466-47FE-B9D0-026463D0C830}"/>
              </a:ext>
            </a:extLst>
          </p:cNvPr>
          <p:cNvSpPr/>
          <p:nvPr/>
        </p:nvSpPr>
        <p:spPr>
          <a:xfrm>
            <a:off x="2292452" y="4379053"/>
            <a:ext cx="1843321" cy="37750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455949F-834C-4AF9-BE11-61E9DCE4BA76}"/>
              </a:ext>
            </a:extLst>
          </p:cNvPr>
          <p:cNvSpPr/>
          <p:nvPr/>
        </p:nvSpPr>
        <p:spPr>
          <a:xfrm>
            <a:off x="7172587" y="5745179"/>
            <a:ext cx="3237417" cy="37750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4080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SSL VPN clients</a:t>
            </a:r>
          </a:p>
          <a:p>
            <a:pPr lvl="1"/>
            <a:r>
              <a:rPr lang="en-US" dirty="0"/>
              <a:t>When a user tries to connect to Mobile VPN with SSL, the client prompts the user to select an MFA option:</a:t>
            </a:r>
          </a:p>
          <a:p>
            <a:pPr marL="342900" lvl="1" indent="0">
              <a:buNone/>
            </a:pPr>
            <a:endParaRPr lang="en-US" dirty="0"/>
          </a:p>
        </p:txBody>
      </p:sp>
      <p:pic>
        <p:nvPicPr>
          <p:cNvPr id="6" name="Picture 5">
            <a:extLst>
              <a:ext uri="{FF2B5EF4-FFF2-40B4-BE49-F238E27FC236}">
                <a16:creationId xmlns:a16="http://schemas.microsoft.com/office/drawing/2014/main" id="{B784FFDB-D565-4C73-B648-3592CDB9F98F}"/>
              </a:ext>
            </a:extLst>
          </p:cNvPr>
          <p:cNvPicPr>
            <a:picLocks noChangeAspect="1"/>
          </p:cNvPicPr>
          <p:nvPr/>
        </p:nvPicPr>
        <p:blipFill>
          <a:blip r:embed="rId2"/>
          <a:stretch>
            <a:fillRect/>
          </a:stretch>
        </p:blipFill>
        <p:spPr>
          <a:xfrm>
            <a:off x="1790484" y="2972999"/>
            <a:ext cx="3705225" cy="2266950"/>
          </a:xfrm>
          <a:prstGeom prst="rect">
            <a:avLst/>
          </a:prstGeom>
        </p:spPr>
      </p:pic>
      <p:pic>
        <p:nvPicPr>
          <p:cNvPr id="7" name="Picture 6">
            <a:extLst>
              <a:ext uri="{FF2B5EF4-FFF2-40B4-BE49-F238E27FC236}">
                <a16:creationId xmlns:a16="http://schemas.microsoft.com/office/drawing/2014/main" id="{55FD1052-6C99-409E-A312-0A7828BFFB72}"/>
              </a:ext>
            </a:extLst>
          </p:cNvPr>
          <p:cNvPicPr>
            <a:picLocks noChangeAspect="1"/>
          </p:cNvPicPr>
          <p:nvPr/>
        </p:nvPicPr>
        <p:blipFill>
          <a:blip r:embed="rId3"/>
          <a:stretch>
            <a:fillRect/>
          </a:stretch>
        </p:blipFill>
        <p:spPr>
          <a:xfrm>
            <a:off x="6095358" y="2972999"/>
            <a:ext cx="2852089" cy="3610979"/>
          </a:xfrm>
          <a:prstGeom prst="rect">
            <a:avLst/>
          </a:prstGeom>
        </p:spPr>
      </p:pic>
      <p:sp>
        <p:nvSpPr>
          <p:cNvPr id="2" name="TextBox 1">
            <a:extLst>
              <a:ext uri="{FF2B5EF4-FFF2-40B4-BE49-F238E27FC236}">
                <a16:creationId xmlns:a16="http://schemas.microsoft.com/office/drawing/2014/main" id="{30B3A800-E21C-4991-A5E0-31508D9186A4}"/>
              </a:ext>
            </a:extLst>
          </p:cNvPr>
          <p:cNvSpPr txBox="1"/>
          <p:nvPr/>
        </p:nvSpPr>
        <p:spPr>
          <a:xfrm>
            <a:off x="1702741" y="2646917"/>
            <a:ext cx="4009938" cy="338554"/>
          </a:xfrm>
          <a:prstGeom prst="rect">
            <a:avLst/>
          </a:prstGeom>
          <a:noFill/>
        </p:spPr>
        <p:txBody>
          <a:bodyPr wrap="square" rtlCol="0">
            <a:spAutoFit/>
          </a:bodyPr>
          <a:lstStyle/>
          <a:p>
            <a:r>
              <a:rPr lang="en-US" sz="1600" i="1" dirty="0"/>
              <a:t>WatchGuard client</a:t>
            </a:r>
          </a:p>
        </p:txBody>
      </p:sp>
      <p:sp>
        <p:nvSpPr>
          <p:cNvPr id="8" name="TextBox 7">
            <a:extLst>
              <a:ext uri="{FF2B5EF4-FFF2-40B4-BE49-F238E27FC236}">
                <a16:creationId xmlns:a16="http://schemas.microsoft.com/office/drawing/2014/main" id="{26EE7711-E2D6-4319-A8B5-9A8D0DA354AE}"/>
              </a:ext>
            </a:extLst>
          </p:cNvPr>
          <p:cNvSpPr txBox="1"/>
          <p:nvPr/>
        </p:nvSpPr>
        <p:spPr>
          <a:xfrm>
            <a:off x="5978655" y="2660178"/>
            <a:ext cx="4009938" cy="338554"/>
          </a:xfrm>
          <a:prstGeom prst="rect">
            <a:avLst/>
          </a:prstGeom>
          <a:noFill/>
        </p:spPr>
        <p:txBody>
          <a:bodyPr wrap="square" rtlCol="0">
            <a:spAutoFit/>
          </a:bodyPr>
          <a:lstStyle/>
          <a:p>
            <a:r>
              <a:rPr lang="en-US" sz="1600" i="1" dirty="0"/>
              <a:t>OpenVPN client</a:t>
            </a:r>
          </a:p>
        </p:txBody>
      </p:sp>
    </p:spTree>
    <p:extLst>
      <p:ext uri="{BB962C8B-B14F-4D97-AF65-F5344CB8AC3E}">
        <p14:creationId xmlns:p14="http://schemas.microsoft.com/office/powerpoint/2010/main" val="219181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7643880" cy="4754880"/>
          </a:xfrm>
        </p:spPr>
        <p:txBody>
          <a:bodyPr>
            <a:normAutofit/>
          </a:bodyPr>
          <a:lstStyle/>
          <a:p>
            <a:pPr lvl="0"/>
            <a:r>
              <a:rPr lang="en-US" dirty="0"/>
              <a:t>Mobile VPN with SSL client</a:t>
            </a:r>
          </a:p>
          <a:p>
            <a:pPr lvl="2"/>
            <a:r>
              <a:rPr lang="en-US" dirty="0"/>
              <a:t>If the user types “p” or “P,” AuthPoint sends a push request to the user’s phone</a:t>
            </a:r>
          </a:p>
          <a:p>
            <a:pPr lvl="2"/>
            <a:r>
              <a:rPr lang="en-US" dirty="0"/>
              <a:t>Otherwise, the user can type a one-time password</a:t>
            </a:r>
          </a:p>
          <a:p>
            <a:pPr lvl="2"/>
            <a:endParaRPr lang="en-US" dirty="0"/>
          </a:p>
          <a:p>
            <a:pPr marL="639763" lvl="2" indent="0">
              <a:buNone/>
            </a:pP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A66E3609-6A09-4942-B70F-E3F6C92BA74F}"/>
              </a:ext>
            </a:extLst>
          </p:cNvPr>
          <p:cNvPicPr>
            <a:picLocks noChangeAspect="1"/>
          </p:cNvPicPr>
          <p:nvPr/>
        </p:nvPicPr>
        <p:blipFill>
          <a:blip r:embed="rId2"/>
          <a:stretch>
            <a:fillRect/>
          </a:stretch>
        </p:blipFill>
        <p:spPr>
          <a:xfrm>
            <a:off x="8682606" y="1912171"/>
            <a:ext cx="2343659" cy="4168589"/>
          </a:xfrm>
          <a:prstGeom prst="rect">
            <a:avLst/>
          </a:prstGeom>
        </p:spPr>
      </p:pic>
    </p:spTree>
    <p:extLst>
      <p:ext uri="{BB962C8B-B14F-4D97-AF65-F5344CB8AC3E}">
        <p14:creationId xmlns:p14="http://schemas.microsoft.com/office/powerpoint/2010/main" val="47570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Mobile VPN with SSL software downloads page</a:t>
            </a:r>
          </a:p>
          <a:p>
            <a:pPr lvl="1"/>
            <a:r>
              <a:rPr lang="en-US" dirty="0"/>
              <a:t>If you select AuthPoint as one of the authentication servers for Mobile VPN with SSL, users can select AuthPoint to log on to the Mobile VPN with SSL software downloads page</a:t>
            </a:r>
          </a:p>
          <a:p>
            <a:pPr lvl="1"/>
            <a:endParaRPr lang="en-US" dirty="0"/>
          </a:p>
        </p:txBody>
      </p:sp>
      <p:pic>
        <p:nvPicPr>
          <p:cNvPr id="2" name="Picture 1">
            <a:extLst>
              <a:ext uri="{FF2B5EF4-FFF2-40B4-BE49-F238E27FC236}">
                <a16:creationId xmlns:a16="http://schemas.microsoft.com/office/drawing/2014/main" id="{23871491-799F-4346-BC78-F1042871ED33}"/>
              </a:ext>
            </a:extLst>
          </p:cNvPr>
          <p:cNvPicPr>
            <a:picLocks noChangeAspect="1"/>
          </p:cNvPicPr>
          <p:nvPr/>
        </p:nvPicPr>
        <p:blipFill>
          <a:blip r:embed="rId2"/>
          <a:stretch>
            <a:fillRect/>
          </a:stretch>
        </p:blipFill>
        <p:spPr>
          <a:xfrm>
            <a:off x="1752246" y="2996735"/>
            <a:ext cx="5949776" cy="2347052"/>
          </a:xfrm>
          <a:prstGeom prst="rect">
            <a:avLst/>
          </a:prstGeom>
        </p:spPr>
      </p:pic>
    </p:spTree>
    <p:extLst>
      <p:ext uri="{BB962C8B-B14F-4D97-AF65-F5344CB8AC3E}">
        <p14:creationId xmlns:p14="http://schemas.microsoft.com/office/powerpoint/2010/main" val="171831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WHAT’s New In Fireware </a:t>
            </a:r>
            <a:r>
              <a:rPr lang="en-US" cap="none" dirty="0"/>
              <a:t>v</a:t>
            </a:r>
            <a:r>
              <a:rPr lang="en-US" dirty="0"/>
              <a:t>12.7</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buFont typeface="Arial" panose="020B0604020202020204" pitchFamily="34" charset="0"/>
              <a:buChar char="•"/>
            </a:pPr>
            <a:r>
              <a:rPr lang="en-US" dirty="0"/>
              <a:t>Fireware v12.7 is available for these Firebox models:</a:t>
            </a:r>
          </a:p>
          <a:p>
            <a:pPr lvl="1"/>
            <a:r>
              <a:rPr lang="en-US" dirty="0"/>
              <a:t>M Series: M270, M370, M400, M440, M470, M500, M570, M670, M4600</a:t>
            </a:r>
            <a:r>
              <a:rPr lang="en-US"/>
              <a:t>, M4800, M5600, M5800</a:t>
            </a:r>
            <a:endParaRPr lang="en-US" dirty="0"/>
          </a:p>
          <a:p>
            <a:pPr lvl="1"/>
            <a:r>
              <a:rPr lang="en-US" dirty="0"/>
              <a:t>T Series: T20, T40, T55, T70, T80</a:t>
            </a:r>
          </a:p>
          <a:p>
            <a:pPr lvl="1"/>
            <a:r>
              <a:rPr lang="en-US" dirty="0"/>
              <a:t>FireboxV and Firebox Cloud</a:t>
            </a:r>
          </a:p>
          <a:p>
            <a:pPr lvl="0">
              <a:buFont typeface="Arial" panose="020B0604020202020204" pitchFamily="34" charset="0"/>
              <a:buChar char="•"/>
            </a:pPr>
            <a:r>
              <a:rPr lang="en-US" dirty="0"/>
              <a:t>Fireware v12.7 does not support these models:</a:t>
            </a:r>
          </a:p>
          <a:p>
            <a:pPr lvl="1"/>
            <a:r>
              <a:rPr lang="en-US" dirty="0"/>
              <a:t>T10, T15, T30, T35, T50, M200, M300</a:t>
            </a:r>
          </a:p>
          <a:p>
            <a:pPr lvl="1"/>
            <a:r>
              <a:rPr lang="en-US" dirty="0"/>
              <a:t>We continue to support these models with Fireware v12.5.x firmware. For more information, see </a:t>
            </a:r>
            <a:r>
              <a:rPr lang="en-US" dirty="0">
                <a:hlinkClick r:id="rId2"/>
              </a:rPr>
              <a:t>this KB article</a:t>
            </a:r>
            <a:endParaRPr lang="en-US" dirty="0"/>
          </a:p>
          <a:p>
            <a:pPr lvl="1"/>
            <a:r>
              <a:rPr lang="en-US" dirty="0"/>
              <a:t>If you installed a beta version of the Fireware v12.7 firmware on these models, follow the steps in </a:t>
            </a:r>
            <a:r>
              <a:rPr lang="en-US" dirty="0">
                <a:hlinkClick r:id="rId3"/>
              </a:rPr>
              <a:t>this KB article</a:t>
            </a:r>
            <a:r>
              <a:rPr lang="en-US" dirty="0"/>
              <a:t> to downgrade </a:t>
            </a:r>
          </a:p>
          <a:p>
            <a:pPr lvl="1"/>
            <a:endParaRPr lang="en-US" dirty="0"/>
          </a:p>
        </p:txBody>
      </p:sp>
    </p:spTree>
    <p:extLst>
      <p:ext uri="{BB962C8B-B14F-4D97-AF65-F5344CB8AC3E}">
        <p14:creationId xmlns:p14="http://schemas.microsoft.com/office/powerpoint/2010/main" val="283974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Mobile VPN with SSL software downloads page</a:t>
            </a:r>
          </a:p>
          <a:p>
            <a:pPr lvl="1"/>
            <a:r>
              <a:rPr lang="en-US" dirty="0"/>
              <a:t>If you select AuthPoint as the domain, or if AuthPoint is the only authentication server specified in the Mobile VPN with SSL configuration, an MFA options page appears </a:t>
            </a:r>
          </a:p>
          <a:p>
            <a:pPr lvl="1"/>
            <a:r>
              <a:rPr lang="en-US" dirty="0"/>
              <a:t>Push:</a:t>
            </a:r>
          </a:p>
          <a:p>
            <a:pPr marL="342900" lvl="1" indent="0">
              <a:buNone/>
            </a:pPr>
            <a:endParaRPr lang="en-US" dirty="0"/>
          </a:p>
        </p:txBody>
      </p:sp>
      <p:pic>
        <p:nvPicPr>
          <p:cNvPr id="2" name="Picture 1">
            <a:extLst>
              <a:ext uri="{FF2B5EF4-FFF2-40B4-BE49-F238E27FC236}">
                <a16:creationId xmlns:a16="http://schemas.microsoft.com/office/drawing/2014/main" id="{58D6490C-382E-487A-BD54-D940D715AAEB}"/>
              </a:ext>
            </a:extLst>
          </p:cNvPr>
          <p:cNvPicPr>
            <a:picLocks noChangeAspect="1"/>
          </p:cNvPicPr>
          <p:nvPr/>
        </p:nvPicPr>
        <p:blipFill>
          <a:blip r:embed="rId2"/>
          <a:stretch>
            <a:fillRect/>
          </a:stretch>
        </p:blipFill>
        <p:spPr>
          <a:xfrm>
            <a:off x="2641354" y="2989753"/>
            <a:ext cx="6024475" cy="3389274"/>
          </a:xfrm>
          <a:prstGeom prst="rect">
            <a:avLst/>
          </a:prstGeom>
        </p:spPr>
      </p:pic>
    </p:spTree>
    <p:extLst>
      <p:ext uri="{BB962C8B-B14F-4D97-AF65-F5344CB8AC3E}">
        <p14:creationId xmlns:p14="http://schemas.microsoft.com/office/powerpoint/2010/main" val="177758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Mobile VPN with SSL software downloads page</a:t>
            </a:r>
          </a:p>
          <a:p>
            <a:pPr lvl="1"/>
            <a:r>
              <a:rPr lang="en-US" dirty="0"/>
              <a:t>One-time password:</a:t>
            </a:r>
          </a:p>
          <a:p>
            <a:pPr marL="342900" lvl="1" indent="0">
              <a:buNone/>
            </a:pPr>
            <a:endParaRPr lang="en-US" dirty="0"/>
          </a:p>
        </p:txBody>
      </p:sp>
      <p:pic>
        <p:nvPicPr>
          <p:cNvPr id="3" name="Picture 2">
            <a:extLst>
              <a:ext uri="{FF2B5EF4-FFF2-40B4-BE49-F238E27FC236}">
                <a16:creationId xmlns:a16="http://schemas.microsoft.com/office/drawing/2014/main" id="{C1673BF9-620C-4414-A9E3-B15F86958849}"/>
              </a:ext>
            </a:extLst>
          </p:cNvPr>
          <p:cNvPicPr>
            <a:picLocks noChangeAspect="1"/>
          </p:cNvPicPr>
          <p:nvPr/>
        </p:nvPicPr>
        <p:blipFill>
          <a:blip r:embed="rId2"/>
          <a:stretch>
            <a:fillRect/>
          </a:stretch>
        </p:blipFill>
        <p:spPr>
          <a:xfrm>
            <a:off x="1777373" y="2402310"/>
            <a:ext cx="7150281" cy="3604207"/>
          </a:xfrm>
          <a:prstGeom prst="rect">
            <a:avLst/>
          </a:prstGeom>
        </p:spPr>
      </p:pic>
    </p:spTree>
    <p:extLst>
      <p:ext uri="{BB962C8B-B14F-4D97-AF65-F5344CB8AC3E}">
        <p14:creationId xmlns:p14="http://schemas.microsoft.com/office/powerpoint/2010/main" val="3659530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Update an existing integration</a:t>
            </a:r>
          </a:p>
          <a:p>
            <a:pPr lvl="1"/>
            <a:r>
              <a:rPr lang="en-US" dirty="0"/>
              <a:t>If you configured Mobile VPN with SSL for AuthPoint MFA before Fireware v12.7, you can keep that integration in place while you configure an updated integration</a:t>
            </a:r>
          </a:p>
          <a:p>
            <a:pPr lvl="1"/>
            <a:r>
              <a:rPr lang="en-US" dirty="0"/>
              <a:t>For more information, see the </a:t>
            </a:r>
            <a:r>
              <a:rPr lang="en-US" dirty="0">
                <a:hlinkClick r:id="rId2" action="ppaction://hlinksldjump"/>
              </a:rPr>
              <a:t>AuthPoint</a:t>
            </a:r>
            <a:r>
              <a:rPr lang="en-US" i="1" dirty="0">
                <a:hlinkClick r:id="rId2" action="ppaction://hlinksldjump"/>
              </a:rPr>
              <a:t> </a:t>
            </a:r>
            <a:r>
              <a:rPr lang="en-US" dirty="0">
                <a:hlinkClick r:id="rId2" action="ppaction://hlinksldjump"/>
              </a:rPr>
              <a:t>section in this presentation</a:t>
            </a:r>
            <a:endParaRPr lang="en-US" dirty="0"/>
          </a:p>
          <a:p>
            <a:pPr lvl="1"/>
            <a:endParaRPr lang="en-US" dirty="0"/>
          </a:p>
          <a:p>
            <a:pPr marL="342900" lvl="1" indent="0">
              <a:buNone/>
            </a:pPr>
            <a:endParaRPr lang="en-US" dirty="0"/>
          </a:p>
          <a:p>
            <a:pPr lvl="2"/>
            <a:endParaRPr lang="en-US" dirty="0"/>
          </a:p>
          <a:p>
            <a:pPr marL="639763" lvl="2" indent="0">
              <a:buNone/>
            </a:pPr>
            <a:endParaRPr lang="en-US" dirty="0"/>
          </a:p>
        </p:txBody>
      </p:sp>
    </p:spTree>
    <p:extLst>
      <p:ext uri="{BB962C8B-B14F-4D97-AF65-F5344CB8AC3E}">
        <p14:creationId xmlns:p14="http://schemas.microsoft.com/office/powerpoint/2010/main" val="1342166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Unsupported features</a:t>
            </a:r>
          </a:p>
          <a:p>
            <a:pPr lvl="1"/>
            <a:r>
              <a:rPr lang="en-US" dirty="0"/>
              <a:t>This configuration does not support:</a:t>
            </a:r>
          </a:p>
          <a:p>
            <a:pPr lvl="2"/>
            <a:r>
              <a:rPr lang="en-US" dirty="0"/>
              <a:t>Cloud-managed Fireboxes</a:t>
            </a:r>
          </a:p>
          <a:p>
            <a:pPr lvl="2"/>
            <a:r>
              <a:rPr lang="en-US" dirty="0"/>
              <a:t>QR codes</a:t>
            </a:r>
          </a:p>
          <a:p>
            <a:pPr lvl="2"/>
            <a:r>
              <a:rPr lang="en-US" dirty="0"/>
              <a:t>Auto-reconnect for Mobile VPN with SSL clients</a:t>
            </a:r>
          </a:p>
          <a:p>
            <a:pPr lvl="2"/>
            <a:endParaRPr lang="en-US" dirty="0"/>
          </a:p>
          <a:p>
            <a:pPr lvl="1"/>
            <a:endParaRPr lang="en-US" dirty="0"/>
          </a:p>
        </p:txBody>
      </p:sp>
    </p:spTree>
    <p:extLst>
      <p:ext uri="{BB962C8B-B14F-4D97-AF65-F5344CB8AC3E}">
        <p14:creationId xmlns:p14="http://schemas.microsoft.com/office/powerpoint/2010/main" val="3016270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Firebox Log Files</a:t>
            </a:r>
          </a:p>
          <a:p>
            <a:pPr lvl="1"/>
            <a:r>
              <a:rPr lang="en-US" dirty="0"/>
              <a:t>To see log messages for events that occur between the Firebox and WatchGuard Cloud, search for </a:t>
            </a:r>
            <a:r>
              <a:rPr lang="en-US" b="1" dirty="0"/>
              <a:t>admd</a:t>
            </a:r>
            <a:r>
              <a:rPr lang="en-US" dirty="0"/>
              <a:t> and </a:t>
            </a:r>
            <a:r>
              <a:rPr lang="en-US" b="1" dirty="0"/>
              <a:t>daas</a:t>
            </a:r>
            <a:r>
              <a:rPr lang="en-US" dirty="0"/>
              <a:t> in Traffic Monitor</a:t>
            </a:r>
          </a:p>
          <a:p>
            <a:pPr lvl="1"/>
            <a:r>
              <a:rPr lang="en-US" dirty="0"/>
              <a:t>To see log messages for events that occur between the mobile VPN and authentication services on the Firebox, search for </a:t>
            </a:r>
            <a:r>
              <a:rPr lang="en-US" b="1" dirty="0"/>
              <a:t>wgcgi </a:t>
            </a:r>
            <a:r>
              <a:rPr lang="en-US" dirty="0"/>
              <a:t>in Traffic Monitor</a:t>
            </a:r>
            <a:endParaRPr lang="en-US" b="1" dirty="0"/>
          </a:p>
        </p:txBody>
      </p:sp>
      <p:pic>
        <p:nvPicPr>
          <p:cNvPr id="2" name="Picture 1">
            <a:extLst>
              <a:ext uri="{FF2B5EF4-FFF2-40B4-BE49-F238E27FC236}">
                <a16:creationId xmlns:a16="http://schemas.microsoft.com/office/drawing/2014/main" id="{FE04A98F-64C0-4FC3-8E0B-9A1F41B4EF16}"/>
              </a:ext>
            </a:extLst>
          </p:cNvPr>
          <p:cNvPicPr>
            <a:picLocks noChangeAspect="1"/>
          </p:cNvPicPr>
          <p:nvPr/>
        </p:nvPicPr>
        <p:blipFill>
          <a:blip r:embed="rId2"/>
          <a:stretch>
            <a:fillRect/>
          </a:stretch>
        </p:blipFill>
        <p:spPr>
          <a:xfrm>
            <a:off x="1777243" y="3496112"/>
            <a:ext cx="9258300" cy="1666875"/>
          </a:xfrm>
          <a:prstGeom prst="rect">
            <a:avLst/>
          </a:prstGeom>
        </p:spPr>
      </p:pic>
    </p:spTree>
    <p:extLst>
      <p:ext uri="{BB962C8B-B14F-4D97-AF65-F5344CB8AC3E}">
        <p14:creationId xmlns:p14="http://schemas.microsoft.com/office/powerpoint/2010/main" val="424390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Mobile VPN with IKEv2 and AuthPoint integration</a:t>
            </a:r>
          </a:p>
        </p:txBody>
      </p:sp>
    </p:spTree>
    <p:extLst>
      <p:ext uri="{BB962C8B-B14F-4D97-AF65-F5344CB8AC3E}">
        <p14:creationId xmlns:p14="http://schemas.microsoft.com/office/powerpoint/2010/main" val="1142816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Mobile VPN with IKEv2 and AuthPoint</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configure Mobile VPN with IKEv2 to authenticate mobile VPN users directly through AuthPoint</a:t>
            </a:r>
          </a:p>
          <a:p>
            <a:pPr lvl="1"/>
            <a:r>
              <a:rPr lang="en-US" dirty="0"/>
              <a:t>This integration supports MS-CHAPv2 authentication for Active Directory users</a:t>
            </a:r>
          </a:p>
        </p:txBody>
      </p:sp>
    </p:spTree>
    <p:extLst>
      <p:ext uri="{BB962C8B-B14F-4D97-AF65-F5344CB8AC3E}">
        <p14:creationId xmlns:p14="http://schemas.microsoft.com/office/powerpoint/2010/main" val="397886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When you configure Mobile VPN with IKEv2 for direct AuthPoint authentication:</a:t>
            </a:r>
          </a:p>
          <a:p>
            <a:pPr lvl="1"/>
            <a:r>
              <a:rPr lang="en-US" dirty="0"/>
              <a:t>Firebox forwards IKEv2 VPN user authentication requests directly to AuthPoint</a:t>
            </a:r>
          </a:p>
          <a:p>
            <a:pPr lvl="1"/>
            <a:r>
              <a:rPr lang="en-US" dirty="0"/>
              <a:t>AuthPoint coordinates multi-factor authentication:</a:t>
            </a:r>
          </a:p>
          <a:p>
            <a:pPr lvl="2"/>
            <a:r>
              <a:rPr lang="en-US" b="1" dirty="0"/>
              <a:t>Local users</a:t>
            </a:r>
            <a:r>
              <a:rPr lang="en-US" dirty="0"/>
              <a:t>: AuthPoint validates the first factor (password) and the second factor (push notification)</a:t>
            </a:r>
          </a:p>
          <a:p>
            <a:pPr lvl="2"/>
            <a:r>
              <a:rPr lang="en-US" b="1" dirty="0"/>
              <a:t>LDAP users</a:t>
            </a:r>
            <a:r>
              <a:rPr lang="en-US" dirty="0"/>
              <a:t>: AuthPoint tells the Firebox to contact NPS to validate the first factor (password); AuthPoint validates the second factor (push notification)</a:t>
            </a:r>
          </a:p>
        </p:txBody>
      </p:sp>
    </p:spTree>
    <p:extLst>
      <p:ext uri="{BB962C8B-B14F-4D97-AF65-F5344CB8AC3E}">
        <p14:creationId xmlns:p14="http://schemas.microsoft.com/office/powerpoint/2010/main" val="375981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Supported VPN clients: </a:t>
            </a:r>
          </a:p>
          <a:p>
            <a:pPr lvl="1"/>
            <a:r>
              <a:rPr lang="en-US" dirty="0"/>
              <a:t>Native IKEv2 VPN clients (Windows, iOS, macOS) </a:t>
            </a:r>
          </a:p>
          <a:p>
            <a:pPr lvl="1"/>
            <a:r>
              <a:rPr lang="en-US" dirty="0"/>
              <a:t>strongSwan </a:t>
            </a:r>
          </a:p>
          <a:p>
            <a:r>
              <a:rPr lang="en-US" dirty="0"/>
              <a:t>Supported user types: </a:t>
            </a:r>
          </a:p>
          <a:p>
            <a:pPr lvl="1"/>
            <a:r>
              <a:rPr lang="en-US" dirty="0"/>
              <a:t>Local</a:t>
            </a:r>
          </a:p>
          <a:p>
            <a:pPr lvl="1"/>
            <a:r>
              <a:rPr lang="en-US" dirty="0"/>
              <a:t>LDAP/Active Directory</a:t>
            </a:r>
          </a:p>
          <a:p>
            <a:r>
              <a:rPr lang="en-US" dirty="0"/>
              <a:t>Supported MFA type:</a:t>
            </a:r>
          </a:p>
          <a:p>
            <a:pPr lvl="1"/>
            <a:r>
              <a:rPr lang="en-US" dirty="0"/>
              <a:t>Push</a:t>
            </a:r>
          </a:p>
          <a:p>
            <a:pPr lvl="1"/>
            <a:endParaRPr lang="en-US" dirty="0"/>
          </a:p>
        </p:txBody>
      </p:sp>
    </p:spTree>
    <p:extLst>
      <p:ext uri="{BB962C8B-B14F-4D97-AF65-F5344CB8AC3E}">
        <p14:creationId xmlns:p14="http://schemas.microsoft.com/office/powerpoint/2010/main" val="79897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lnSpcReduction="10000"/>
          </a:bodyPr>
          <a:lstStyle/>
          <a:p>
            <a:pPr lvl="0"/>
            <a:r>
              <a:rPr lang="en-US" dirty="0"/>
              <a:t>Authentication workflow (local users)</a:t>
            </a:r>
          </a:p>
          <a:p>
            <a:pPr marL="800100" lvl="1" indent="-457200">
              <a:buFont typeface="+mj-lt"/>
              <a:buAutoNum type="arabicPeriod"/>
            </a:pPr>
            <a:r>
              <a:rPr lang="en-US" dirty="0"/>
              <a:t>User initiates a Mobile VPN with IKEv2 connection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verifies the user is local and has a valid multi-factor authentication (MFA) policy</a:t>
            </a:r>
          </a:p>
          <a:p>
            <a:pPr marL="800100" lvl="1" indent="-457200">
              <a:buFont typeface="+mj-lt"/>
              <a:buAutoNum type="arabicPeriod"/>
            </a:pPr>
            <a:r>
              <a:rPr lang="en-US" dirty="0"/>
              <a:t>AuthPoint sends a push notification to the user's mobile phone</a:t>
            </a:r>
          </a:p>
          <a:p>
            <a:pPr marL="800100" lvl="1" indent="-457200">
              <a:buFont typeface="+mj-lt"/>
              <a:buAutoNum type="arabicPeriod"/>
            </a:pPr>
            <a:r>
              <a:rPr lang="en-US" dirty="0"/>
              <a:t>User receives and approves the push notification</a:t>
            </a:r>
          </a:p>
          <a:p>
            <a:pPr marL="800100" lvl="1" indent="-457200">
              <a:buFont typeface="+mj-lt"/>
              <a:buAutoNum type="arabicPeriod"/>
            </a:pPr>
            <a:r>
              <a:rPr lang="en-US" dirty="0"/>
              <a:t>AuthPoint receives the push approval and tells the Firebox the push was approved</a:t>
            </a:r>
          </a:p>
          <a:p>
            <a:pPr marL="800100" lvl="1" indent="-457200">
              <a:buFont typeface="+mj-lt"/>
              <a:buAutoNum type="arabicPeriod"/>
            </a:pPr>
            <a:r>
              <a:rPr lang="en-US" dirty="0"/>
              <a:t>Firebox receives the approval and allows the user to connect the VPN</a:t>
            </a:r>
            <a:br>
              <a:rPr lang="en-US" dirty="0"/>
            </a:br>
            <a:endParaRPr lang="en-US" dirty="0"/>
          </a:p>
          <a:p>
            <a:pPr lvl="1"/>
            <a:endParaRPr lang="en-US" dirty="0"/>
          </a:p>
        </p:txBody>
      </p:sp>
    </p:spTree>
    <p:extLst>
      <p:ext uri="{BB962C8B-B14F-4D97-AF65-F5344CB8AC3E}">
        <p14:creationId xmlns:p14="http://schemas.microsoft.com/office/powerpoint/2010/main" val="360520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AuthPoint Integration with a Firebox</a:t>
            </a:r>
          </a:p>
        </p:txBody>
      </p:sp>
    </p:spTree>
    <p:extLst>
      <p:ext uri="{BB962C8B-B14F-4D97-AF65-F5344CB8AC3E}">
        <p14:creationId xmlns:p14="http://schemas.microsoft.com/office/powerpoint/2010/main" val="1289906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Topology (local users)</a:t>
            </a:r>
            <a:br>
              <a:rPr lang="en-US" dirty="0"/>
            </a:br>
            <a:endParaRPr lang="en-US" dirty="0"/>
          </a:p>
          <a:p>
            <a:pPr lvl="1"/>
            <a:endParaRPr lang="en-US" dirty="0"/>
          </a:p>
        </p:txBody>
      </p:sp>
      <p:pic>
        <p:nvPicPr>
          <p:cNvPr id="6" name="Picture 5" descr="Diagram&#10;&#10;Description automatically generated">
            <a:extLst>
              <a:ext uri="{FF2B5EF4-FFF2-40B4-BE49-F238E27FC236}">
                <a16:creationId xmlns:a16="http://schemas.microsoft.com/office/drawing/2014/main" id="{632AF9C2-CDE6-41BB-B179-57F389C7B9B4}"/>
              </a:ext>
            </a:extLst>
          </p:cNvPr>
          <p:cNvPicPr>
            <a:picLocks noChangeAspect="1"/>
          </p:cNvPicPr>
          <p:nvPr/>
        </p:nvPicPr>
        <p:blipFill>
          <a:blip r:embed="rId2"/>
          <a:stretch>
            <a:fillRect/>
          </a:stretch>
        </p:blipFill>
        <p:spPr>
          <a:xfrm>
            <a:off x="1472093" y="1851660"/>
            <a:ext cx="7200900" cy="4229100"/>
          </a:xfrm>
          <a:prstGeom prst="rect">
            <a:avLst/>
          </a:prstGeom>
        </p:spPr>
      </p:pic>
    </p:spTree>
    <p:extLst>
      <p:ext uri="{BB962C8B-B14F-4D97-AF65-F5344CB8AC3E}">
        <p14:creationId xmlns:p14="http://schemas.microsoft.com/office/powerpoint/2010/main" val="540917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How it works (LDAP/Active Directory users)</a:t>
            </a:r>
          </a:p>
          <a:p>
            <a:pPr marL="800100" lvl="1" indent="-457200">
              <a:buFont typeface="+mj-lt"/>
              <a:buAutoNum type="arabicPeriod"/>
            </a:pPr>
            <a:r>
              <a:rPr lang="en-US" dirty="0"/>
              <a:t>User initiates a VPN connection from an IKEv2 VPN client to the Firebox</a:t>
            </a:r>
          </a:p>
          <a:p>
            <a:pPr marL="800100" lvl="1" indent="-457200">
              <a:buFont typeface="+mj-lt"/>
              <a:buAutoNum type="arabicPeriod"/>
            </a:pPr>
            <a:r>
              <a:rPr lang="en-US" dirty="0"/>
              <a:t>Firebox forwards the request to AuthPoint in WatchGuard Cloud</a:t>
            </a:r>
          </a:p>
          <a:p>
            <a:pPr marL="800100" lvl="1" indent="-457200">
              <a:buFont typeface="+mj-lt"/>
              <a:buAutoNum type="arabicPeriod"/>
            </a:pPr>
            <a:r>
              <a:rPr lang="en-US" dirty="0"/>
              <a:t>AuthPoint Cloud determines whether the user is an Active Directory user</a:t>
            </a:r>
          </a:p>
          <a:p>
            <a:pPr marL="800100" lvl="1" indent="-457200">
              <a:buFont typeface="+mj-lt"/>
              <a:buAutoNum type="arabicPeriod"/>
            </a:pPr>
            <a:r>
              <a:rPr lang="en-US" dirty="0"/>
              <a:t>AuthPoint communicates to the Firebox that the NPS server must validate the user</a:t>
            </a:r>
          </a:p>
          <a:p>
            <a:pPr marL="800100" lvl="1" indent="-457200">
              <a:buFont typeface="+mj-lt"/>
              <a:buAutoNum type="arabicPeriod"/>
            </a:pPr>
            <a:r>
              <a:rPr lang="en-US" dirty="0"/>
              <a:t>Firebox sends the user’s credentials to NPS for validation (RADIUS protocol). NPS is required for Active Directory users who log in from an IKEv2 client</a:t>
            </a:r>
          </a:p>
          <a:p>
            <a:pPr marL="800100" lvl="1" indent="-457200">
              <a:buFont typeface="+mj-lt"/>
              <a:buAutoNum type="arabicPeriod"/>
            </a:pPr>
            <a:r>
              <a:rPr lang="en-US" dirty="0"/>
              <a:t>NPS responds to the Firebox</a:t>
            </a:r>
            <a:br>
              <a:rPr lang="en-US" dirty="0"/>
            </a:br>
            <a:br>
              <a:rPr lang="en-US" dirty="0"/>
            </a:br>
            <a:r>
              <a:rPr lang="en-US" sz="1600" i="1" dirty="0"/>
              <a:t>Continued on the next slide</a:t>
            </a:r>
            <a:endParaRPr lang="en-US" dirty="0"/>
          </a:p>
        </p:txBody>
      </p:sp>
    </p:spTree>
    <p:extLst>
      <p:ext uri="{BB962C8B-B14F-4D97-AF65-F5344CB8AC3E}">
        <p14:creationId xmlns:p14="http://schemas.microsoft.com/office/powerpoint/2010/main" val="223223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startAt="7"/>
            </a:pPr>
            <a:r>
              <a:rPr lang="en-US" dirty="0"/>
              <a:t>Firebox sends an MFA request to AuthPoint</a:t>
            </a:r>
          </a:p>
          <a:p>
            <a:pPr marL="800100" lvl="1" indent="-457200">
              <a:buFont typeface="+mj-lt"/>
              <a:buAutoNum type="arabicPeriod" startAt="7"/>
            </a:pPr>
            <a:r>
              <a:rPr lang="en-US" dirty="0"/>
              <a:t>AuthPoint verifies the user has a valid MFA policy </a:t>
            </a:r>
          </a:p>
          <a:p>
            <a:pPr marL="800100" lvl="1" indent="-457200">
              <a:buFont typeface="+mj-lt"/>
              <a:buAutoNum type="arabicPeriod" startAt="7"/>
            </a:pPr>
            <a:r>
              <a:rPr lang="en-US" dirty="0"/>
              <a:t>AuthPoint sends a push notification to the user's mobile phone</a:t>
            </a:r>
          </a:p>
          <a:p>
            <a:pPr marL="800100" lvl="1" indent="-457200">
              <a:buFont typeface="+mj-lt"/>
              <a:buAutoNum type="arabicPeriod" startAt="7"/>
            </a:pPr>
            <a:r>
              <a:rPr lang="en-US" dirty="0"/>
              <a:t>User receives and approves the push notification</a:t>
            </a:r>
          </a:p>
          <a:p>
            <a:pPr marL="800100" lvl="1" indent="-457200">
              <a:buFont typeface="+mj-lt"/>
              <a:buAutoNum type="arabicPeriod" startAt="7"/>
            </a:pPr>
            <a:r>
              <a:rPr lang="en-US" dirty="0"/>
              <a:t>AuthPoint receives the push approval and contacts the Firebox</a:t>
            </a:r>
          </a:p>
          <a:p>
            <a:pPr marL="800100" lvl="1" indent="-457200">
              <a:buFont typeface="+mj-lt"/>
              <a:buAutoNum type="arabicPeriod" startAt="7"/>
            </a:pPr>
            <a:r>
              <a:rPr lang="en-US" dirty="0"/>
              <a:t>Firebox receives the approval and allows the user to connect the VPN</a:t>
            </a:r>
          </a:p>
          <a:p>
            <a:pPr marL="342900" lvl="1" indent="0">
              <a:buNone/>
            </a:pPr>
            <a:endParaRPr lang="en-US" dirty="0"/>
          </a:p>
          <a:p>
            <a:pPr marL="342900" lvl="1" indent="0">
              <a:buNone/>
            </a:pPr>
            <a:br>
              <a:rPr lang="en-US" dirty="0"/>
            </a:br>
            <a:endParaRPr lang="en-US" dirty="0"/>
          </a:p>
        </p:txBody>
      </p:sp>
    </p:spTree>
    <p:extLst>
      <p:ext uri="{BB962C8B-B14F-4D97-AF65-F5344CB8AC3E}">
        <p14:creationId xmlns:p14="http://schemas.microsoft.com/office/powerpoint/2010/main" val="1020260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pic>
        <p:nvPicPr>
          <p:cNvPr id="7" name="Content Placeholder 6" descr="Diagram&#10;&#10;Description automatically generated">
            <a:extLst>
              <a:ext uri="{FF2B5EF4-FFF2-40B4-BE49-F238E27FC236}">
                <a16:creationId xmlns:a16="http://schemas.microsoft.com/office/drawing/2014/main" id="{6F7509F8-E1E6-425F-83A3-4EF482096446}"/>
              </a:ext>
            </a:extLst>
          </p:cNvPr>
          <p:cNvPicPr>
            <a:picLocks noGrp="1" noChangeAspect="1"/>
          </p:cNvPicPr>
          <p:nvPr>
            <p:ph idx="1"/>
          </p:nvPr>
        </p:nvPicPr>
        <p:blipFill>
          <a:blip r:embed="rId2"/>
          <a:stretch>
            <a:fillRect/>
          </a:stretch>
        </p:blipFill>
        <p:spPr>
          <a:xfrm>
            <a:off x="2011839" y="1416844"/>
            <a:ext cx="8166735" cy="4572000"/>
          </a:xfrm>
        </p:spPr>
      </p:pic>
    </p:spTree>
    <p:extLst>
      <p:ext uri="{BB962C8B-B14F-4D97-AF65-F5344CB8AC3E}">
        <p14:creationId xmlns:p14="http://schemas.microsoft.com/office/powerpoint/2010/main" val="290747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a:pPr>
            <a:r>
              <a:rPr lang="en-US" dirty="0"/>
              <a:t>Before you begin, register and connect your Firebox to WatchGuard Cloud </a:t>
            </a:r>
          </a:p>
          <a:p>
            <a:pPr marL="1096963" lvl="2" indent="-457200"/>
            <a:r>
              <a:rPr lang="en-US" dirty="0"/>
              <a:t>Select the </a:t>
            </a:r>
            <a:r>
              <a:rPr lang="en-US" b="1" dirty="0"/>
              <a:t>Cloud Reporting with Local Management </a:t>
            </a:r>
            <a:r>
              <a:rPr lang="en-US" dirty="0"/>
              <a:t>option (this integration does not support cloud-managed Fireboxes)</a:t>
            </a:r>
          </a:p>
          <a:p>
            <a:pPr marL="1096963" lvl="2" indent="-457200"/>
            <a:r>
              <a:rPr lang="en-US" dirty="0"/>
              <a:t>For detailed WatchGuard Cloud instructions, see </a:t>
            </a:r>
            <a:r>
              <a:rPr lang="en-US" dirty="0">
                <a:hlinkClick r:id="rId2"/>
              </a:rPr>
              <a:t>Fireware Help</a:t>
            </a:r>
            <a:endParaRPr lang="en-US" dirty="0"/>
          </a:p>
          <a:p>
            <a:pPr marL="800100" lvl="1" indent="-457200">
              <a:buFont typeface="+mj-lt"/>
              <a:buAutoNum type="arabicPeriod"/>
            </a:pPr>
            <a:r>
              <a:rPr lang="en-US" dirty="0"/>
              <a:t>Configure the required AuthPoint settings before you configure Mobile VPN with IKEv2 to use AuthPoint as an authentication server</a:t>
            </a:r>
          </a:p>
          <a:p>
            <a:pPr lvl="2"/>
            <a:r>
              <a:rPr lang="en-US" dirty="0"/>
              <a:t>This presentation includes a brief summary of required AuthPoint settings. For detailed AuthPoint instructions, see the </a:t>
            </a:r>
            <a:r>
              <a:rPr lang="en-US" dirty="0">
                <a:hlinkClick r:id="rId3" action="ppaction://hlinksldjump"/>
              </a:rPr>
              <a:t>AuthPoint</a:t>
            </a:r>
            <a:r>
              <a:rPr lang="en-US" i="1" dirty="0">
                <a:hlinkClick r:id="rId3" action="ppaction://hlinksldjump"/>
              </a:rPr>
              <a:t> </a:t>
            </a:r>
            <a:r>
              <a:rPr lang="en-US" dirty="0">
                <a:hlinkClick r:id="rId3" action="ppaction://hlinksldjump"/>
              </a:rPr>
              <a:t>section in this presentation</a:t>
            </a:r>
            <a:endParaRPr lang="en-US" dirty="0"/>
          </a:p>
        </p:txBody>
      </p:sp>
    </p:spTree>
    <p:extLst>
      <p:ext uri="{BB962C8B-B14F-4D97-AF65-F5344CB8AC3E}">
        <p14:creationId xmlns:p14="http://schemas.microsoft.com/office/powerpoint/2010/main" val="736446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3"/>
            </a:pPr>
            <a:r>
              <a:rPr lang="en-US" dirty="0"/>
              <a:t>In AuthPoint:</a:t>
            </a:r>
          </a:p>
          <a:p>
            <a:pPr marL="1096963" lvl="2" indent="-457200">
              <a:buFont typeface="+mj-lt"/>
              <a:buAutoNum type="alphaLcPeriod"/>
            </a:pPr>
            <a:r>
              <a:rPr lang="en-US" dirty="0"/>
              <a:t>Add groups, users, and authentication policies if you have not done so already</a:t>
            </a:r>
          </a:p>
          <a:p>
            <a:pPr marL="1096963" lvl="2" indent="-457200">
              <a:buFont typeface="+mj-lt"/>
              <a:buAutoNum type="alphaLcPeriod"/>
            </a:pPr>
            <a:r>
              <a:rPr lang="en-US" dirty="0"/>
              <a:t>Add the Firebox as a resource </a:t>
            </a:r>
          </a:p>
          <a:p>
            <a:pPr marL="1096963" lvl="2" indent="-457200">
              <a:buFont typeface="+mj-lt"/>
              <a:buAutoNum type="alphaLcPeriod"/>
            </a:pPr>
            <a:r>
              <a:rPr lang="en-US" dirty="0"/>
              <a:t>Enable the MS-CHAPv2 option and specify NPS server information</a:t>
            </a:r>
          </a:p>
          <a:p>
            <a:pPr marL="639763" lvl="2" indent="0">
              <a:buNone/>
            </a:pPr>
            <a:r>
              <a:rPr lang="en-US" dirty="0"/>
              <a:t>After you add the Firebox as a resource, AuthPoint is automatically enabled in the </a:t>
            </a:r>
            <a:r>
              <a:rPr lang="en-US" b="1" dirty="0"/>
              <a:t>Authentication Servers </a:t>
            </a:r>
            <a:r>
              <a:rPr lang="en-US" dirty="0"/>
              <a:t>list on your Firebox</a:t>
            </a:r>
          </a:p>
        </p:txBody>
      </p:sp>
      <p:pic>
        <p:nvPicPr>
          <p:cNvPr id="3" name="Picture 2" descr="Graphical user interface, application&#10;&#10;Description automatically generated">
            <a:extLst>
              <a:ext uri="{FF2B5EF4-FFF2-40B4-BE49-F238E27FC236}">
                <a16:creationId xmlns:a16="http://schemas.microsoft.com/office/drawing/2014/main" id="{2D9F9E06-C945-4171-A8AF-3478A80F677A}"/>
              </a:ext>
            </a:extLst>
          </p:cNvPr>
          <p:cNvPicPr>
            <a:picLocks noChangeAspect="1"/>
          </p:cNvPicPr>
          <p:nvPr/>
        </p:nvPicPr>
        <p:blipFill>
          <a:blip r:embed="rId2"/>
          <a:stretch>
            <a:fillRect/>
          </a:stretch>
        </p:blipFill>
        <p:spPr>
          <a:xfrm>
            <a:off x="1738741" y="4460692"/>
            <a:ext cx="2695575" cy="2009775"/>
          </a:xfrm>
          <a:prstGeom prst="rect">
            <a:avLst/>
          </a:prstGeom>
        </p:spPr>
      </p:pic>
    </p:spTree>
    <p:extLst>
      <p:ext uri="{BB962C8B-B14F-4D97-AF65-F5344CB8AC3E}">
        <p14:creationId xmlns:p14="http://schemas.microsoft.com/office/powerpoint/2010/main" val="2905137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3"/>
            </a:pPr>
            <a:r>
              <a:rPr lang="en-US" dirty="0"/>
              <a:t>In AuthPoint (continued):</a:t>
            </a:r>
          </a:p>
          <a:p>
            <a:pPr marL="1096963" lvl="2" indent="-457200">
              <a:buFont typeface="+mj-lt"/>
              <a:buAutoNum type="alphaLcPeriod" startAt="4"/>
            </a:pPr>
            <a:r>
              <a:rPr lang="en-US" dirty="0"/>
              <a:t>Add the Firebox resource to your authentication policies</a:t>
            </a:r>
          </a:p>
        </p:txBody>
      </p:sp>
    </p:spTree>
    <p:extLst>
      <p:ext uri="{BB962C8B-B14F-4D97-AF65-F5344CB8AC3E}">
        <p14:creationId xmlns:p14="http://schemas.microsoft.com/office/powerpoint/2010/main" val="412088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4"/>
            </a:pPr>
            <a:r>
              <a:rPr lang="en-US" dirty="0"/>
              <a:t>In the Mobile VPN with IKEv2 configuration on the Firebox:</a:t>
            </a:r>
          </a:p>
          <a:p>
            <a:pPr marL="1096963" lvl="2" indent="-457200">
              <a:buFont typeface="+mj-lt"/>
              <a:buAutoNum type="alphaLcPeriod"/>
            </a:pPr>
            <a:r>
              <a:rPr lang="en-US" dirty="0"/>
              <a:t>Select </a:t>
            </a:r>
            <a:r>
              <a:rPr lang="en-US" b="1" dirty="0"/>
              <a:t>AuthPoint</a:t>
            </a:r>
            <a:r>
              <a:rPr lang="en-US" dirty="0"/>
              <a:t> as an authentication server</a:t>
            </a:r>
          </a:p>
          <a:p>
            <a:pPr marL="1096963" lvl="2" indent="-457200">
              <a:buFont typeface="+mj-lt"/>
              <a:buAutoNum type="alphaLcPeriod"/>
            </a:pPr>
            <a:endParaRPr lang="en-US" dirty="0"/>
          </a:p>
          <a:p>
            <a:pPr marL="1096963" lvl="2" indent="-457200">
              <a:buFont typeface="+mj-lt"/>
              <a:buAutoNum type="alphaLcPeriod"/>
            </a:pPr>
            <a:endParaRPr lang="en-US" dirty="0"/>
          </a:p>
        </p:txBody>
      </p:sp>
      <p:pic>
        <p:nvPicPr>
          <p:cNvPr id="3" name="Picture 2">
            <a:extLst>
              <a:ext uri="{FF2B5EF4-FFF2-40B4-BE49-F238E27FC236}">
                <a16:creationId xmlns:a16="http://schemas.microsoft.com/office/drawing/2014/main" id="{DB5D70C5-8FEA-45F8-A199-0C8E449A2543}"/>
              </a:ext>
            </a:extLst>
          </p:cNvPr>
          <p:cNvPicPr>
            <a:picLocks noChangeAspect="1"/>
          </p:cNvPicPr>
          <p:nvPr/>
        </p:nvPicPr>
        <p:blipFill>
          <a:blip r:embed="rId2"/>
          <a:stretch>
            <a:fillRect/>
          </a:stretch>
        </p:blipFill>
        <p:spPr>
          <a:xfrm>
            <a:off x="1820444" y="2745635"/>
            <a:ext cx="4658164" cy="3045315"/>
          </a:xfrm>
          <a:prstGeom prst="rect">
            <a:avLst/>
          </a:prstGeom>
        </p:spPr>
      </p:pic>
      <p:sp>
        <p:nvSpPr>
          <p:cNvPr id="2" name="Rectangle: Rounded Corners 1">
            <a:extLst>
              <a:ext uri="{FF2B5EF4-FFF2-40B4-BE49-F238E27FC236}">
                <a16:creationId xmlns:a16="http://schemas.microsoft.com/office/drawing/2014/main" id="{1A4C0D63-D332-416F-AD53-10E2AADFE850}"/>
              </a:ext>
            </a:extLst>
          </p:cNvPr>
          <p:cNvSpPr/>
          <p:nvPr/>
        </p:nvSpPr>
        <p:spPr>
          <a:xfrm>
            <a:off x="1848076" y="4693803"/>
            <a:ext cx="1879134" cy="604007"/>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FF8B4F3-8952-4847-B0A6-3A365273B30D}"/>
              </a:ext>
            </a:extLst>
          </p:cNvPr>
          <p:cNvPicPr>
            <a:picLocks noChangeAspect="1"/>
          </p:cNvPicPr>
          <p:nvPr/>
        </p:nvPicPr>
        <p:blipFill>
          <a:blip r:embed="rId3"/>
          <a:stretch>
            <a:fillRect/>
          </a:stretch>
        </p:blipFill>
        <p:spPr>
          <a:xfrm>
            <a:off x="6832890" y="2745635"/>
            <a:ext cx="4255756" cy="3045315"/>
          </a:xfrm>
          <a:prstGeom prst="rect">
            <a:avLst/>
          </a:prstGeom>
        </p:spPr>
      </p:pic>
      <p:sp>
        <p:nvSpPr>
          <p:cNvPr id="7" name="TextBox 6">
            <a:extLst>
              <a:ext uri="{FF2B5EF4-FFF2-40B4-BE49-F238E27FC236}">
                <a16:creationId xmlns:a16="http://schemas.microsoft.com/office/drawing/2014/main" id="{FA899DB5-0124-439A-AD88-49F3220FF4C2}"/>
              </a:ext>
            </a:extLst>
          </p:cNvPr>
          <p:cNvSpPr txBox="1"/>
          <p:nvPr/>
        </p:nvSpPr>
        <p:spPr>
          <a:xfrm>
            <a:off x="1728647" y="5866864"/>
            <a:ext cx="4344421" cy="307777"/>
          </a:xfrm>
          <a:prstGeom prst="rect">
            <a:avLst/>
          </a:prstGeom>
          <a:noFill/>
        </p:spPr>
        <p:txBody>
          <a:bodyPr wrap="square" rtlCol="0">
            <a:spAutoFit/>
          </a:bodyPr>
          <a:lstStyle/>
          <a:p>
            <a:r>
              <a:rPr lang="en-US" sz="1400" i="1" dirty="0"/>
              <a:t>Example 1: AuthPoint as the default authentication server</a:t>
            </a:r>
          </a:p>
        </p:txBody>
      </p:sp>
      <p:sp>
        <p:nvSpPr>
          <p:cNvPr id="8" name="TextBox 7">
            <a:extLst>
              <a:ext uri="{FF2B5EF4-FFF2-40B4-BE49-F238E27FC236}">
                <a16:creationId xmlns:a16="http://schemas.microsoft.com/office/drawing/2014/main" id="{0A104430-CC01-4FE4-AD11-0268BAE766B3}"/>
              </a:ext>
            </a:extLst>
          </p:cNvPr>
          <p:cNvSpPr txBox="1"/>
          <p:nvPr/>
        </p:nvSpPr>
        <p:spPr>
          <a:xfrm>
            <a:off x="6762989" y="5849927"/>
            <a:ext cx="4819307" cy="307777"/>
          </a:xfrm>
          <a:prstGeom prst="rect">
            <a:avLst/>
          </a:prstGeom>
          <a:noFill/>
        </p:spPr>
        <p:txBody>
          <a:bodyPr wrap="square" rtlCol="0">
            <a:spAutoFit/>
          </a:bodyPr>
          <a:lstStyle/>
          <a:p>
            <a:r>
              <a:rPr lang="en-US" sz="1400" i="1" dirty="0"/>
              <a:t>Example 2: AuthPoint as a non-default authentication server</a:t>
            </a:r>
          </a:p>
        </p:txBody>
      </p:sp>
      <p:sp>
        <p:nvSpPr>
          <p:cNvPr id="9" name="Rectangle: Rounded Corners 8">
            <a:extLst>
              <a:ext uri="{FF2B5EF4-FFF2-40B4-BE49-F238E27FC236}">
                <a16:creationId xmlns:a16="http://schemas.microsoft.com/office/drawing/2014/main" id="{32FB6F0E-D141-4166-B76D-0C88154944A1}"/>
              </a:ext>
            </a:extLst>
          </p:cNvPr>
          <p:cNvSpPr/>
          <p:nvPr/>
        </p:nvSpPr>
        <p:spPr>
          <a:xfrm>
            <a:off x="6850820" y="4526269"/>
            <a:ext cx="1879134" cy="753611"/>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753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4"/>
            </a:pPr>
            <a:r>
              <a:rPr lang="en-US" dirty="0"/>
              <a:t>In the Mobile VPN with IKEv2 configuration (continued)</a:t>
            </a:r>
          </a:p>
          <a:p>
            <a:pPr marL="1096963" lvl="2" indent="-457200">
              <a:buFont typeface="+mj-lt"/>
              <a:buAutoNum type="alphaLcPeriod" startAt="2"/>
            </a:pPr>
            <a:r>
              <a:rPr lang="en-US" dirty="0"/>
              <a:t>You can specify </a:t>
            </a:r>
            <a:r>
              <a:rPr lang="en-US" b="1" dirty="0"/>
              <a:t>AuthPoint</a:t>
            </a:r>
            <a:r>
              <a:rPr lang="en-US" dirty="0"/>
              <a:t> as the authentication server for new IKEv2 VPN users and groups</a:t>
            </a:r>
          </a:p>
          <a:p>
            <a:pPr marL="639763" lvl="2" indent="0">
              <a:buNone/>
            </a:pPr>
            <a:endParaRPr lang="en-US" dirty="0"/>
          </a:p>
        </p:txBody>
      </p:sp>
      <p:cxnSp>
        <p:nvCxnSpPr>
          <p:cNvPr id="7" name="Straight Arrow Connector 6">
            <a:extLst>
              <a:ext uri="{FF2B5EF4-FFF2-40B4-BE49-F238E27FC236}">
                <a16:creationId xmlns:a16="http://schemas.microsoft.com/office/drawing/2014/main" id="{BBC79A1F-3DB7-43B4-9EF3-FF9F15BF6A33}"/>
              </a:ext>
            </a:extLst>
          </p:cNvPr>
          <p:cNvCxnSpPr>
            <a:cxnSpLocks/>
          </p:cNvCxnSpPr>
          <p:nvPr/>
        </p:nvCxnSpPr>
        <p:spPr>
          <a:xfrm>
            <a:off x="6476301" y="4580389"/>
            <a:ext cx="729842" cy="252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F7ACC7B-C15C-409E-869A-DF467CF71447}"/>
              </a:ext>
            </a:extLst>
          </p:cNvPr>
          <p:cNvPicPr>
            <a:picLocks noChangeAspect="1"/>
          </p:cNvPicPr>
          <p:nvPr/>
        </p:nvPicPr>
        <p:blipFill>
          <a:blip r:embed="rId2"/>
          <a:stretch>
            <a:fillRect/>
          </a:stretch>
        </p:blipFill>
        <p:spPr>
          <a:xfrm>
            <a:off x="2269514" y="3108836"/>
            <a:ext cx="4276725" cy="1724025"/>
          </a:xfrm>
          <a:prstGeom prst="rect">
            <a:avLst/>
          </a:prstGeom>
        </p:spPr>
      </p:pic>
      <p:pic>
        <p:nvPicPr>
          <p:cNvPr id="8" name="Picture 7">
            <a:extLst>
              <a:ext uri="{FF2B5EF4-FFF2-40B4-BE49-F238E27FC236}">
                <a16:creationId xmlns:a16="http://schemas.microsoft.com/office/drawing/2014/main" id="{593304DD-6B30-439F-8FC1-39EBE8572822}"/>
              </a:ext>
            </a:extLst>
          </p:cNvPr>
          <p:cNvPicPr>
            <a:picLocks noChangeAspect="1"/>
          </p:cNvPicPr>
          <p:nvPr/>
        </p:nvPicPr>
        <p:blipFill>
          <a:blip r:embed="rId3"/>
          <a:stretch>
            <a:fillRect/>
          </a:stretch>
        </p:blipFill>
        <p:spPr>
          <a:xfrm>
            <a:off x="7228776" y="4137660"/>
            <a:ext cx="3524250" cy="1943100"/>
          </a:xfrm>
          <a:prstGeom prst="rect">
            <a:avLst/>
          </a:prstGeom>
        </p:spPr>
      </p:pic>
      <p:sp>
        <p:nvSpPr>
          <p:cNvPr id="9" name="Rectangle: Rounded Corners 8">
            <a:extLst>
              <a:ext uri="{FF2B5EF4-FFF2-40B4-BE49-F238E27FC236}">
                <a16:creationId xmlns:a16="http://schemas.microsoft.com/office/drawing/2014/main" id="{98C44C7A-5512-4D07-9312-2F90DDA5EF35}"/>
              </a:ext>
            </a:extLst>
          </p:cNvPr>
          <p:cNvSpPr/>
          <p:nvPr/>
        </p:nvSpPr>
        <p:spPr>
          <a:xfrm>
            <a:off x="2290194" y="4438178"/>
            <a:ext cx="1879134" cy="360326"/>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A2174B9A-419D-49B2-96AB-5205E58BB5C8}"/>
              </a:ext>
            </a:extLst>
          </p:cNvPr>
          <p:cNvSpPr/>
          <p:nvPr/>
        </p:nvSpPr>
        <p:spPr>
          <a:xfrm>
            <a:off x="7617203" y="5662569"/>
            <a:ext cx="3112315" cy="38463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0001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IKEv2 VPN clients</a:t>
            </a:r>
          </a:p>
          <a:p>
            <a:pPr lvl="1"/>
            <a:r>
              <a:rPr lang="en-US" dirty="0"/>
              <a:t>User specifies credentials in the IKEv2 client</a:t>
            </a:r>
          </a:p>
          <a:p>
            <a:pPr lvl="2"/>
            <a:r>
              <a:rPr lang="en-US" dirty="0"/>
              <a:t>If AuthPoint is the default authentication server for Mobile VPN with IKEv2, the user can type the user name only</a:t>
            </a:r>
          </a:p>
          <a:p>
            <a:pPr lvl="2"/>
            <a:r>
              <a:rPr lang="en-US" dirty="0"/>
              <a:t>If AuthPoint is not the default authentication server, the user must specify the domain name before the user name</a:t>
            </a:r>
          </a:p>
          <a:p>
            <a:pPr marL="639763" lvl="2" indent="0">
              <a:buNone/>
            </a:pPr>
            <a:endParaRPr lang="en-US" dirty="0"/>
          </a:p>
        </p:txBody>
      </p:sp>
      <p:pic>
        <p:nvPicPr>
          <p:cNvPr id="1026" name="Picture 2" descr="image003">
            <a:extLst>
              <a:ext uri="{FF2B5EF4-FFF2-40B4-BE49-F238E27FC236}">
                <a16:creationId xmlns:a16="http://schemas.microsoft.com/office/drawing/2014/main" id="{38E39B6D-8A4C-4B32-833D-CCAB95E41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3800909"/>
            <a:ext cx="3846801" cy="254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8706BFB7-1242-43ED-AA58-83EFC069C19E}"/>
              </a:ext>
            </a:extLst>
          </p:cNvPr>
          <p:cNvSpPr/>
          <p:nvPr/>
        </p:nvSpPr>
        <p:spPr>
          <a:xfrm>
            <a:off x="2208646" y="4396509"/>
            <a:ext cx="1310408" cy="397164"/>
          </a:xfrm>
          <a:prstGeom prst="roundRect">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2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Authpoint Firebox Integration</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use AuthPoint as an authentication server on your Firebox. This makes is easier to configure AuthPoint MFA for:</a:t>
            </a:r>
          </a:p>
          <a:p>
            <a:pPr lvl="1"/>
            <a:r>
              <a:rPr lang="en-US" dirty="0"/>
              <a:t>Mobile VPN with SSL</a:t>
            </a:r>
          </a:p>
          <a:p>
            <a:pPr lvl="1"/>
            <a:r>
              <a:rPr lang="en-US" dirty="0"/>
              <a:t>Mobile VPN with IKEv2</a:t>
            </a:r>
          </a:p>
          <a:p>
            <a:pPr lvl="1"/>
            <a:r>
              <a:rPr lang="en-US" dirty="0"/>
              <a:t>Firebox Web UI</a:t>
            </a:r>
          </a:p>
          <a:p>
            <a:pPr lvl="1"/>
            <a:r>
              <a:rPr lang="en-US" dirty="0"/>
              <a:t>Firebox Authentication Portal</a:t>
            </a:r>
          </a:p>
          <a:p>
            <a:pPr>
              <a:buFont typeface="Arial" panose="020B0604020202020204" pitchFamily="34" charset="0"/>
              <a:buChar char="•"/>
            </a:pPr>
            <a:r>
              <a:rPr lang="en-US" dirty="0"/>
              <a:t>With this integration, AuthPoint receives the IP address of the end user, so network location policy objects apply when a user authenticates with a VPN client</a:t>
            </a:r>
          </a:p>
          <a:p>
            <a:pPr lvl="0">
              <a:buFont typeface="Arial" panose="020B0604020202020204" pitchFamily="34" charset="0"/>
              <a:buChar char="•"/>
            </a:pPr>
            <a:r>
              <a:rPr lang="en-US" dirty="0"/>
              <a:t>With this integration, the AuthPoint Gateway is only required to sync users from an LDAP database to AuthPoint</a:t>
            </a:r>
          </a:p>
        </p:txBody>
      </p:sp>
    </p:spTree>
    <p:extLst>
      <p:ext uri="{BB962C8B-B14F-4D97-AF65-F5344CB8AC3E}">
        <p14:creationId xmlns:p14="http://schemas.microsoft.com/office/powerpoint/2010/main" val="1143895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IKEv2 client</a:t>
            </a:r>
          </a:p>
          <a:p>
            <a:pPr lvl="1"/>
            <a:r>
              <a:rPr lang="en-US" dirty="0"/>
              <a:t>After a user initiates a VPN connection from an IKEv2 VPN client, the user receives a push notification</a:t>
            </a:r>
          </a:p>
          <a:p>
            <a:pPr lvl="1"/>
            <a:endParaRPr lang="en-US" dirty="0"/>
          </a:p>
          <a:p>
            <a:pPr lvl="1"/>
            <a:endParaRPr lang="en-US" dirty="0"/>
          </a:p>
          <a:p>
            <a:pPr marL="342900" lvl="1" indent="0">
              <a:buNone/>
            </a:pPr>
            <a:endParaRPr lang="en-US" dirty="0"/>
          </a:p>
          <a:p>
            <a:pPr lvl="2"/>
            <a:endParaRPr lang="en-US" dirty="0"/>
          </a:p>
          <a:p>
            <a:pPr marL="639763" lvl="2" indent="0">
              <a:buNone/>
            </a:pP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8326DBF3-5F4F-417F-9C8E-59B6258F753F}"/>
              </a:ext>
            </a:extLst>
          </p:cNvPr>
          <p:cNvPicPr>
            <a:picLocks noChangeAspect="1"/>
          </p:cNvPicPr>
          <p:nvPr/>
        </p:nvPicPr>
        <p:blipFill>
          <a:blip r:embed="rId2"/>
          <a:stretch>
            <a:fillRect/>
          </a:stretch>
        </p:blipFill>
        <p:spPr>
          <a:xfrm>
            <a:off x="6504942" y="2301878"/>
            <a:ext cx="2343659" cy="4168589"/>
          </a:xfrm>
          <a:prstGeom prst="rect">
            <a:avLst/>
          </a:prstGeom>
        </p:spPr>
      </p:pic>
      <p:cxnSp>
        <p:nvCxnSpPr>
          <p:cNvPr id="9" name="Straight Arrow Connector 8">
            <a:extLst>
              <a:ext uri="{FF2B5EF4-FFF2-40B4-BE49-F238E27FC236}">
                <a16:creationId xmlns:a16="http://schemas.microsoft.com/office/drawing/2014/main" id="{D6013222-2B56-47F3-B602-23104094405A}"/>
              </a:ext>
            </a:extLst>
          </p:cNvPr>
          <p:cNvCxnSpPr>
            <a:cxnSpLocks/>
          </p:cNvCxnSpPr>
          <p:nvPr/>
        </p:nvCxnSpPr>
        <p:spPr>
          <a:xfrm>
            <a:off x="5989739" y="3316941"/>
            <a:ext cx="620786"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BBE5BB3-FDE1-4DAE-AA7E-B076185FBB9C}"/>
              </a:ext>
            </a:extLst>
          </p:cNvPr>
          <p:cNvPicPr>
            <a:picLocks noChangeAspect="1"/>
          </p:cNvPicPr>
          <p:nvPr/>
        </p:nvPicPr>
        <p:blipFill>
          <a:blip r:embed="rId3"/>
          <a:stretch>
            <a:fillRect/>
          </a:stretch>
        </p:blipFill>
        <p:spPr>
          <a:xfrm>
            <a:off x="1751114" y="2615733"/>
            <a:ext cx="4238625" cy="2809875"/>
          </a:xfrm>
          <a:prstGeom prst="rect">
            <a:avLst/>
          </a:prstGeom>
        </p:spPr>
      </p:pic>
    </p:spTree>
    <p:extLst>
      <p:ext uri="{BB962C8B-B14F-4D97-AF65-F5344CB8AC3E}">
        <p14:creationId xmlns:p14="http://schemas.microsoft.com/office/powerpoint/2010/main" val="2888035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Update an existing integration</a:t>
            </a:r>
          </a:p>
          <a:p>
            <a:pPr lvl="1"/>
            <a:r>
              <a:rPr lang="en-US" dirty="0"/>
              <a:t>If you configured Mobile VPN with IKEv2 for AuthPoint MFA before Fireware v12.7, you can keep that integration in place while you configure an updated integration</a:t>
            </a:r>
          </a:p>
          <a:p>
            <a:pPr lvl="1"/>
            <a:r>
              <a:rPr lang="en-US" dirty="0"/>
              <a:t>For more information, see the </a:t>
            </a:r>
            <a:r>
              <a:rPr lang="en-US" dirty="0">
                <a:hlinkClick r:id="rId2" action="ppaction://hlinksldjump"/>
              </a:rPr>
              <a:t>AuthPoint</a:t>
            </a:r>
            <a:r>
              <a:rPr lang="en-US" i="1" dirty="0">
                <a:hlinkClick r:id="rId2" action="ppaction://hlinksldjump"/>
              </a:rPr>
              <a:t> </a:t>
            </a:r>
            <a:r>
              <a:rPr lang="en-US" dirty="0">
                <a:hlinkClick r:id="rId2" action="ppaction://hlinksldjump"/>
              </a:rPr>
              <a:t>section in this presentation</a:t>
            </a:r>
            <a:endParaRPr lang="en-US" dirty="0"/>
          </a:p>
          <a:p>
            <a:pPr lvl="1"/>
            <a:endParaRPr lang="en-US" dirty="0"/>
          </a:p>
          <a:p>
            <a:pPr marL="342900" lvl="1" indent="0">
              <a:buNone/>
            </a:pPr>
            <a:endParaRPr lang="en-US" dirty="0"/>
          </a:p>
          <a:p>
            <a:pPr lvl="2"/>
            <a:endParaRPr lang="en-US" dirty="0"/>
          </a:p>
          <a:p>
            <a:pPr marL="639763" lvl="2" indent="0">
              <a:buNone/>
            </a:pPr>
            <a:endParaRPr lang="en-US" dirty="0"/>
          </a:p>
        </p:txBody>
      </p:sp>
    </p:spTree>
    <p:extLst>
      <p:ext uri="{BB962C8B-B14F-4D97-AF65-F5344CB8AC3E}">
        <p14:creationId xmlns:p14="http://schemas.microsoft.com/office/powerpoint/2010/main" val="3271381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Unsupported features</a:t>
            </a:r>
          </a:p>
          <a:p>
            <a:pPr lvl="1"/>
            <a:r>
              <a:rPr lang="en-US" dirty="0"/>
              <a:t>This configuration does not support:</a:t>
            </a:r>
          </a:p>
          <a:p>
            <a:pPr lvl="2"/>
            <a:r>
              <a:rPr lang="en-US" dirty="0"/>
              <a:t>Cloud-managed Fireboxes</a:t>
            </a:r>
          </a:p>
          <a:p>
            <a:pPr lvl="2"/>
            <a:r>
              <a:rPr lang="en-US" dirty="0"/>
              <a:t>Auto-reconnect for VPN clients </a:t>
            </a:r>
          </a:p>
          <a:p>
            <a:pPr lvl="2"/>
            <a:r>
              <a:rPr lang="en-US" dirty="0"/>
              <a:t>One-time passwords</a:t>
            </a:r>
          </a:p>
          <a:p>
            <a:pPr lvl="2"/>
            <a:r>
              <a:rPr lang="en-US" dirty="0"/>
              <a:t>QR codes</a:t>
            </a:r>
          </a:p>
          <a:p>
            <a:pPr marL="342900" lvl="1" indent="0">
              <a:buNone/>
            </a:pPr>
            <a:endParaRPr lang="en-US" dirty="0"/>
          </a:p>
        </p:txBody>
      </p:sp>
    </p:spTree>
    <p:extLst>
      <p:ext uri="{BB962C8B-B14F-4D97-AF65-F5344CB8AC3E}">
        <p14:creationId xmlns:p14="http://schemas.microsoft.com/office/powerpoint/2010/main" val="3780336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Firebox Log Files</a:t>
            </a:r>
          </a:p>
          <a:p>
            <a:pPr lvl="1"/>
            <a:r>
              <a:rPr lang="en-US" dirty="0"/>
              <a:t>To see log messages for events that occur between the Firebox and WatchGuard Cloud, search for </a:t>
            </a:r>
            <a:r>
              <a:rPr lang="en-US" b="1" dirty="0"/>
              <a:t>admd</a:t>
            </a:r>
            <a:r>
              <a:rPr lang="en-US" dirty="0"/>
              <a:t> and </a:t>
            </a:r>
            <a:r>
              <a:rPr lang="en-US" b="1" dirty="0"/>
              <a:t>daas</a:t>
            </a:r>
            <a:r>
              <a:rPr lang="en-US" dirty="0"/>
              <a:t> in Traffic Monitor</a:t>
            </a:r>
          </a:p>
          <a:p>
            <a:pPr lvl="1"/>
            <a:r>
              <a:rPr lang="en-US" dirty="0"/>
              <a:t>To see log messages for events that occur between the mobile VPN and authentication services on the Firebox, search for </a:t>
            </a:r>
            <a:r>
              <a:rPr lang="en-US" b="1" dirty="0"/>
              <a:t>wgcgi </a:t>
            </a:r>
            <a:r>
              <a:rPr lang="en-US" dirty="0"/>
              <a:t>in Traffic Monitor</a:t>
            </a:r>
            <a:endParaRPr lang="en-US" b="1" dirty="0"/>
          </a:p>
        </p:txBody>
      </p:sp>
    </p:spTree>
    <p:extLst>
      <p:ext uri="{BB962C8B-B14F-4D97-AF65-F5344CB8AC3E}">
        <p14:creationId xmlns:p14="http://schemas.microsoft.com/office/powerpoint/2010/main" val="1939578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AAF6-C5D2-4C98-B12C-28475A331D4B}"/>
              </a:ext>
            </a:extLst>
          </p:cNvPr>
          <p:cNvSpPr>
            <a:spLocks noGrp="1"/>
          </p:cNvSpPr>
          <p:nvPr>
            <p:ph type="ctrTitle"/>
          </p:nvPr>
        </p:nvSpPr>
        <p:spPr>
          <a:xfrm>
            <a:off x="621476" y="2274838"/>
            <a:ext cx="10949049" cy="2308324"/>
          </a:xfrm>
        </p:spPr>
        <p:txBody>
          <a:bodyPr/>
          <a:lstStyle/>
          <a:p>
            <a:r>
              <a:rPr lang="en-US" dirty="0"/>
              <a:t>Firebox Authentication Portal and AuthPoint Integration</a:t>
            </a:r>
          </a:p>
        </p:txBody>
      </p:sp>
    </p:spTree>
    <p:extLst>
      <p:ext uri="{BB962C8B-B14F-4D97-AF65-F5344CB8AC3E}">
        <p14:creationId xmlns:p14="http://schemas.microsoft.com/office/powerpoint/2010/main" val="100322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Firebox Authentication Portal and Authpoint</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use AuthPoint as an authentication server on your Firebox</a:t>
            </a:r>
          </a:p>
          <a:p>
            <a:pPr lvl="1"/>
            <a:r>
              <a:rPr lang="en-US" dirty="0"/>
              <a:t>This makes is easier to configure AuthPoint MFA for the Firebox Authentication Portal</a:t>
            </a:r>
          </a:p>
          <a:p>
            <a:pPr lvl="1"/>
            <a:r>
              <a:rPr lang="en-US" dirty="0"/>
              <a:t>You can now configure the Firebox Authentication Portal to authenticate users directly through AuthPoint</a:t>
            </a:r>
          </a:p>
        </p:txBody>
      </p:sp>
    </p:spTree>
    <p:extLst>
      <p:ext uri="{BB962C8B-B14F-4D97-AF65-F5344CB8AC3E}">
        <p14:creationId xmlns:p14="http://schemas.microsoft.com/office/powerpoint/2010/main" val="4070327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When you configure the Firebox Authentication Portal for direct AuthPoint authentication:</a:t>
            </a:r>
          </a:p>
          <a:p>
            <a:pPr lvl="1"/>
            <a:r>
              <a:rPr lang="en-US" dirty="0"/>
              <a:t>Firebox forwards user authentication requests directly to AuthPoint</a:t>
            </a:r>
          </a:p>
          <a:p>
            <a:pPr lvl="1"/>
            <a:r>
              <a:rPr lang="en-US" dirty="0"/>
              <a:t>AuthPoint coordinates multi-factor authentication (MFA):</a:t>
            </a:r>
          </a:p>
          <a:p>
            <a:pPr lvl="2"/>
            <a:r>
              <a:rPr lang="en-US" b="1" dirty="0"/>
              <a:t>Local users</a:t>
            </a:r>
            <a:r>
              <a:rPr lang="en-US" dirty="0"/>
              <a:t>: AuthPoint validates the first factor (password) and the second factor (push or one-time password)</a:t>
            </a:r>
          </a:p>
          <a:p>
            <a:pPr lvl="2"/>
            <a:r>
              <a:rPr lang="en-US" b="1" dirty="0"/>
              <a:t>LDAP users</a:t>
            </a:r>
            <a:r>
              <a:rPr lang="en-US" dirty="0"/>
              <a:t>: AuthPoint tells the Firebox to contact Active Directory to validate the first factor (password); AuthPoint validates the second factor (push or one-time password)</a:t>
            </a:r>
          </a:p>
          <a:p>
            <a:pPr lvl="1"/>
            <a:r>
              <a:rPr lang="en-US" dirty="0"/>
              <a:t>The Firebox Authentication Portal prompts the user:</a:t>
            </a:r>
          </a:p>
          <a:p>
            <a:pPr lvl="2"/>
            <a:r>
              <a:rPr lang="en-US" dirty="0"/>
              <a:t>If the user selects the push option, AuthPoint sends a push request to the user’s phone</a:t>
            </a:r>
          </a:p>
          <a:p>
            <a:pPr lvl="2"/>
            <a:r>
              <a:rPr lang="en-US" dirty="0"/>
              <a:t>If the user selects the one-time password option, the Authentication Portal prompts the user to specify a one-time password (OTP)</a:t>
            </a:r>
          </a:p>
        </p:txBody>
      </p:sp>
    </p:spTree>
    <p:extLst>
      <p:ext uri="{BB962C8B-B14F-4D97-AF65-F5344CB8AC3E}">
        <p14:creationId xmlns:p14="http://schemas.microsoft.com/office/powerpoint/2010/main" val="2126537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Supported user types: </a:t>
            </a:r>
          </a:p>
          <a:p>
            <a:pPr lvl="1"/>
            <a:r>
              <a:rPr lang="en-US" dirty="0"/>
              <a:t>Local</a:t>
            </a:r>
          </a:p>
          <a:p>
            <a:pPr lvl="1"/>
            <a:r>
              <a:rPr lang="en-US" dirty="0"/>
              <a:t>LDAP/Active Directory</a:t>
            </a:r>
          </a:p>
          <a:p>
            <a:r>
              <a:rPr lang="en-US" dirty="0"/>
              <a:t>Supported MFA types:</a:t>
            </a:r>
          </a:p>
          <a:p>
            <a:pPr lvl="1"/>
            <a:r>
              <a:rPr lang="en-US" dirty="0"/>
              <a:t>One-time password (OTP)</a:t>
            </a:r>
          </a:p>
          <a:p>
            <a:pPr lvl="1"/>
            <a:r>
              <a:rPr lang="en-US" dirty="0"/>
              <a:t>Push</a:t>
            </a:r>
          </a:p>
          <a:p>
            <a:pPr lvl="1"/>
            <a:endParaRPr lang="en-US" dirty="0"/>
          </a:p>
        </p:txBody>
      </p:sp>
    </p:spTree>
    <p:extLst>
      <p:ext uri="{BB962C8B-B14F-4D97-AF65-F5344CB8AC3E}">
        <p14:creationId xmlns:p14="http://schemas.microsoft.com/office/powerpoint/2010/main" val="2525709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0" indent="0">
              <a:buNone/>
            </a:pPr>
            <a:r>
              <a:rPr lang="en-US" dirty="0"/>
              <a:t>Authentication workflow (local users)</a:t>
            </a:r>
          </a:p>
          <a:p>
            <a:pPr marL="800100" lvl="1" indent="-457200">
              <a:buFont typeface="+mj-lt"/>
              <a:buAutoNum type="arabicPeriod"/>
            </a:pPr>
            <a:r>
              <a:rPr lang="en-US" dirty="0"/>
              <a:t>User connects to the Firebox Authentication Portal on port 4100</a:t>
            </a:r>
          </a:p>
          <a:p>
            <a:pPr marL="800100" lvl="1" indent="-457200">
              <a:buFont typeface="+mj-lt"/>
              <a:buAutoNum type="arabicPeriod"/>
            </a:pPr>
            <a:r>
              <a:rPr lang="en-US" dirty="0"/>
              <a:t>User provides credentials and selects the AuthPoint authentication domain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verifies the user is local and has a valid multi-factor authentication (MFA) policy</a:t>
            </a:r>
          </a:p>
          <a:p>
            <a:pPr marL="800100" lvl="1" indent="-457200">
              <a:buFont typeface="+mj-lt"/>
              <a:buAutoNum type="arabicPeriod"/>
            </a:pPr>
            <a:r>
              <a:rPr lang="en-US" dirty="0"/>
              <a:t>User is presented with an authentication page that shows the available authentication methods</a:t>
            </a:r>
            <a:br>
              <a:rPr lang="en-US" dirty="0"/>
            </a:br>
            <a:br>
              <a:rPr lang="en-US" dirty="0"/>
            </a:br>
            <a:r>
              <a:rPr lang="en-US" sz="1600" i="1" dirty="0"/>
              <a:t>Continued on the next slide</a:t>
            </a:r>
            <a:br>
              <a:rPr lang="en-US" dirty="0"/>
            </a:br>
            <a:endParaRPr lang="en-US" dirty="0"/>
          </a:p>
          <a:p>
            <a:pPr lvl="1"/>
            <a:endParaRPr lang="en-US" dirty="0"/>
          </a:p>
        </p:txBody>
      </p:sp>
    </p:spTree>
    <p:extLst>
      <p:ext uri="{BB962C8B-B14F-4D97-AF65-F5344CB8AC3E}">
        <p14:creationId xmlns:p14="http://schemas.microsoft.com/office/powerpoint/2010/main" val="1469710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20000"/>
          </a:bodyPr>
          <a:lstStyle/>
          <a:p>
            <a:pPr marL="0" indent="0">
              <a:lnSpc>
                <a:spcPct val="120000"/>
              </a:lnSpc>
              <a:buNone/>
            </a:pPr>
            <a:r>
              <a:rPr lang="en-US" sz="2600" dirty="0"/>
              <a:t>Authentication workflow (local users)</a:t>
            </a:r>
          </a:p>
          <a:p>
            <a:pPr marL="800100" lvl="1" indent="-457200">
              <a:buFont typeface="+mj-lt"/>
              <a:buAutoNum type="arabicPeriod" startAt="6"/>
            </a:pPr>
            <a:r>
              <a:rPr lang="en-US" sz="2400" dirty="0"/>
              <a:t>User selects an authentication method</a:t>
            </a:r>
          </a:p>
          <a:p>
            <a:pPr marL="800100" lvl="1" indent="-457200">
              <a:buFont typeface="+mj-lt"/>
              <a:buAutoNum type="arabicPeriod" startAt="6"/>
            </a:pPr>
            <a:r>
              <a:rPr lang="en-US" sz="2400" dirty="0"/>
              <a:t>Firebox sends an MFA request to AuthPoint</a:t>
            </a:r>
          </a:p>
          <a:p>
            <a:pPr marL="1096963" lvl="2" indent="-457200"/>
            <a:r>
              <a:rPr lang="en-US" sz="2100" dirty="0"/>
              <a:t>For Push:</a:t>
            </a:r>
          </a:p>
          <a:p>
            <a:pPr marL="1714500" lvl="3" indent="-457200">
              <a:buFont typeface="+mj-lt"/>
              <a:buAutoNum type="alphaLcPeriod"/>
            </a:pPr>
            <a:r>
              <a:rPr lang="en-US" dirty="0"/>
              <a:t>AuthPoint sends a push notification to the user's mobile phone</a:t>
            </a:r>
          </a:p>
          <a:p>
            <a:pPr marL="1714500" lvl="3" indent="-457200">
              <a:buFont typeface="+mj-lt"/>
              <a:buAutoNum type="alphaLcPeriod"/>
            </a:pPr>
            <a:r>
              <a:rPr lang="en-US" dirty="0"/>
              <a:t>User receives and approves the push notification</a:t>
            </a:r>
          </a:p>
          <a:p>
            <a:pPr marL="1714500" lvl="3" indent="-457200">
              <a:buFont typeface="+mj-lt"/>
              <a:buAutoNum type="alphaLcPeriod"/>
            </a:pPr>
            <a:r>
              <a:rPr lang="en-US" dirty="0"/>
              <a:t>AuthPoint receives the push approval and contacts the Firebox</a:t>
            </a:r>
          </a:p>
          <a:p>
            <a:pPr marL="1714500" lvl="3" indent="-457200">
              <a:buFont typeface="+mj-lt"/>
              <a:buAutoNum type="alphaLcPeriod"/>
            </a:pPr>
            <a:r>
              <a:rPr lang="en-US" dirty="0"/>
              <a:t>Firebox receives the approval and allows the user to log in</a:t>
            </a:r>
          </a:p>
          <a:p>
            <a:pPr marL="1096963" lvl="2" indent="-457200"/>
            <a:r>
              <a:rPr lang="en-US" sz="2100" dirty="0"/>
              <a:t>For OTP: </a:t>
            </a:r>
          </a:p>
          <a:p>
            <a:pPr marL="1714500" lvl="3" indent="-457200">
              <a:buFont typeface="+mj-lt"/>
              <a:buAutoNum type="alphaLcPeriod"/>
            </a:pPr>
            <a:r>
              <a:rPr lang="en-US" dirty="0"/>
              <a:t>AuthPoint validates the OTP</a:t>
            </a:r>
          </a:p>
          <a:p>
            <a:pPr marL="1714500" lvl="3" indent="-457200">
              <a:buFont typeface="+mj-lt"/>
              <a:buAutoNum type="alphaLcPeriod"/>
            </a:pPr>
            <a:r>
              <a:rPr lang="en-US" dirty="0"/>
              <a:t>Firebox receives the approval and allows the user to log in</a:t>
            </a:r>
            <a:br>
              <a:rPr lang="en-US" dirty="0"/>
            </a:br>
            <a:br>
              <a:rPr lang="en-US" dirty="0"/>
            </a:br>
            <a:endParaRPr lang="en-US" dirty="0"/>
          </a:p>
          <a:p>
            <a:pPr lvl="1"/>
            <a:endParaRPr lang="en-US" dirty="0"/>
          </a:p>
        </p:txBody>
      </p:sp>
    </p:spTree>
    <p:extLst>
      <p:ext uri="{BB962C8B-B14F-4D97-AF65-F5344CB8AC3E}">
        <p14:creationId xmlns:p14="http://schemas.microsoft.com/office/powerpoint/2010/main" val="137151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Requirements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To create Firebox resources in AuthPoint, you must enable the </a:t>
            </a:r>
            <a:r>
              <a:rPr lang="en-US" b="1" dirty="0"/>
              <a:t>AuthPoint MFA for Fireboxes</a:t>
            </a:r>
            <a:r>
              <a:rPr lang="en-US" dirty="0"/>
              <a:t> beta toggle in WatchGuard Cloud</a:t>
            </a:r>
          </a:p>
          <a:p>
            <a:pPr lvl="1"/>
            <a:r>
              <a:rPr lang="en-US" dirty="0"/>
              <a:t>For detailed steps to enable beta features, see the </a:t>
            </a:r>
            <a:r>
              <a:rPr lang="en-US" dirty="0">
                <a:hlinkClick r:id="rId2"/>
              </a:rPr>
              <a:t>WatchGuard Cloud Help</a:t>
            </a:r>
            <a:endParaRPr lang="en-US" dirty="0"/>
          </a:p>
          <a:p>
            <a:pPr marL="800100" lvl="1" indent="-457200">
              <a:buFont typeface="+mj-lt"/>
              <a:buAutoNum type="arabicPeriod"/>
            </a:pPr>
            <a:endParaRPr lang="en-US" dirty="0"/>
          </a:p>
        </p:txBody>
      </p:sp>
      <p:pic>
        <p:nvPicPr>
          <p:cNvPr id="3" name="Picture 2">
            <a:extLst>
              <a:ext uri="{FF2B5EF4-FFF2-40B4-BE49-F238E27FC236}">
                <a16:creationId xmlns:a16="http://schemas.microsoft.com/office/drawing/2014/main" id="{A7D07C01-FDF7-4F91-8255-286EC3B02529}"/>
              </a:ext>
            </a:extLst>
          </p:cNvPr>
          <p:cNvPicPr>
            <a:picLocks noChangeAspect="1"/>
          </p:cNvPicPr>
          <p:nvPr/>
        </p:nvPicPr>
        <p:blipFill>
          <a:blip r:embed="rId3"/>
          <a:stretch>
            <a:fillRect/>
          </a:stretch>
        </p:blipFill>
        <p:spPr>
          <a:xfrm>
            <a:off x="1117476" y="2968860"/>
            <a:ext cx="9955763" cy="3172549"/>
          </a:xfrm>
          <a:prstGeom prst="rect">
            <a:avLst/>
          </a:prstGeom>
        </p:spPr>
      </p:pic>
    </p:spTree>
    <p:extLst>
      <p:ext uri="{BB962C8B-B14F-4D97-AF65-F5344CB8AC3E}">
        <p14:creationId xmlns:p14="http://schemas.microsoft.com/office/powerpoint/2010/main" val="3512193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10000"/>
          </a:bodyPr>
          <a:lstStyle/>
          <a:p>
            <a:pPr marL="0" lvl="0" indent="0">
              <a:buNone/>
            </a:pPr>
            <a:r>
              <a:rPr lang="en-US" dirty="0"/>
              <a:t>Authentication workflow (LDAP users)</a:t>
            </a:r>
          </a:p>
          <a:p>
            <a:pPr marL="800100" lvl="1" indent="-457200">
              <a:buFont typeface="+mj-lt"/>
              <a:buAutoNum type="arabicPeriod"/>
            </a:pPr>
            <a:r>
              <a:rPr lang="en-US" dirty="0"/>
              <a:t>User connects to the Firebox Authentication Portal on port 4100</a:t>
            </a:r>
          </a:p>
          <a:p>
            <a:pPr marL="800100" lvl="1" indent="-457200">
              <a:buFont typeface="+mj-lt"/>
              <a:buAutoNum type="arabicPeriod"/>
            </a:pPr>
            <a:r>
              <a:rPr lang="en-US" dirty="0"/>
              <a:t>User provides credentials and selects the AuthPoint authentication domain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through the AuthPoint Gateway, verifies the user is an Active Directory user and the user has a valid MFA policy</a:t>
            </a:r>
          </a:p>
          <a:p>
            <a:pPr marL="800100" lvl="1" indent="-457200">
              <a:buFont typeface="+mj-lt"/>
              <a:buAutoNum type="arabicPeriod"/>
            </a:pPr>
            <a:r>
              <a:rPr lang="en-US" dirty="0"/>
              <a:t>AuthPoint communicates to the Firebox that the Active Directory server must validate the user</a:t>
            </a:r>
          </a:p>
          <a:p>
            <a:pPr marL="800100" lvl="1" indent="-457200">
              <a:buFont typeface="+mj-lt"/>
              <a:buAutoNum type="arabicPeriod"/>
            </a:pPr>
            <a:r>
              <a:rPr lang="en-US" dirty="0"/>
              <a:t>Firebox sends the user’s credentials to the Active Directory server (LDAP bind request)</a:t>
            </a:r>
          </a:p>
          <a:p>
            <a:pPr marL="800100" lvl="1" indent="-457200">
              <a:buFont typeface="+mj-lt"/>
              <a:buAutoNum type="arabicPeriod"/>
            </a:pPr>
            <a:r>
              <a:rPr lang="en-US" dirty="0"/>
              <a:t>Active Directory validates the user credentials and responds to the Firebox</a:t>
            </a:r>
          </a:p>
          <a:p>
            <a:pPr marL="800100" lvl="1" indent="-457200">
              <a:buFont typeface="+mj-lt"/>
              <a:buAutoNum type="arabicPeriod"/>
            </a:pPr>
            <a:r>
              <a:rPr lang="en-US" dirty="0"/>
              <a:t>User is presented with an authentication page that shows the available authentication methods</a:t>
            </a:r>
            <a:br>
              <a:rPr lang="en-US" dirty="0"/>
            </a:br>
            <a:br>
              <a:rPr lang="en-US" dirty="0"/>
            </a:br>
            <a:r>
              <a:rPr lang="en-US" sz="1600" i="1" dirty="0"/>
              <a:t>Continued on the next slide</a:t>
            </a:r>
            <a:endParaRPr lang="en-US" dirty="0"/>
          </a:p>
        </p:txBody>
      </p:sp>
    </p:spTree>
    <p:extLst>
      <p:ext uri="{BB962C8B-B14F-4D97-AF65-F5344CB8AC3E}">
        <p14:creationId xmlns:p14="http://schemas.microsoft.com/office/powerpoint/2010/main" val="1424356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20000"/>
          </a:bodyPr>
          <a:lstStyle/>
          <a:p>
            <a:pPr marL="0" indent="0">
              <a:lnSpc>
                <a:spcPct val="110000"/>
              </a:lnSpc>
              <a:buNone/>
            </a:pPr>
            <a:r>
              <a:rPr lang="en-US" dirty="0"/>
              <a:t>Authentication workflow (LDAP users)</a:t>
            </a:r>
          </a:p>
          <a:p>
            <a:pPr marL="800100" lvl="1" indent="-457200">
              <a:buFont typeface="+mj-lt"/>
              <a:buAutoNum type="arabicPeriod" startAt="9"/>
            </a:pPr>
            <a:r>
              <a:rPr lang="en-US" dirty="0"/>
              <a:t>User selects an authentication method</a:t>
            </a:r>
          </a:p>
          <a:p>
            <a:pPr marL="800100" lvl="1" indent="-457200">
              <a:buFont typeface="+mj-lt"/>
              <a:buAutoNum type="arabicPeriod" startAt="9"/>
            </a:pPr>
            <a:r>
              <a:rPr lang="en-US" dirty="0"/>
              <a:t>Firebox sends an MFA request to AuthPoint</a:t>
            </a:r>
          </a:p>
          <a:p>
            <a:pPr marL="1096963" lvl="2" indent="-457200"/>
            <a:r>
              <a:rPr lang="en-US" dirty="0"/>
              <a:t>For Push:</a:t>
            </a:r>
          </a:p>
          <a:p>
            <a:pPr marL="1714500" lvl="3" indent="-457200">
              <a:buFont typeface="+mj-lt"/>
              <a:buAutoNum type="alphaLcPeriod"/>
            </a:pPr>
            <a:r>
              <a:rPr lang="en-US" dirty="0"/>
              <a:t>AuthPoint sends a push notification to the user's mobile phone</a:t>
            </a:r>
          </a:p>
          <a:p>
            <a:pPr marL="1714500" lvl="3" indent="-457200">
              <a:buFont typeface="+mj-lt"/>
              <a:buAutoNum type="alphaLcPeriod"/>
            </a:pPr>
            <a:r>
              <a:rPr lang="en-US" dirty="0"/>
              <a:t>User receives and approves the push notification</a:t>
            </a:r>
          </a:p>
          <a:p>
            <a:pPr marL="1714500" lvl="3" indent="-457200">
              <a:buFont typeface="+mj-lt"/>
              <a:buAutoNum type="alphaLcPeriod"/>
            </a:pPr>
            <a:r>
              <a:rPr lang="en-US" dirty="0"/>
              <a:t>AuthPoint receives the push approval and contacts the Firebox</a:t>
            </a:r>
          </a:p>
          <a:p>
            <a:pPr marL="1714500" lvl="3" indent="-457200">
              <a:buFont typeface="+mj-lt"/>
              <a:buAutoNum type="alphaLcPeriod"/>
            </a:pPr>
            <a:r>
              <a:rPr lang="en-US" dirty="0"/>
              <a:t>Firebox receives the approval and allows the user to log in</a:t>
            </a:r>
          </a:p>
          <a:p>
            <a:pPr marL="1096963" lvl="2" indent="-457200"/>
            <a:r>
              <a:rPr lang="en-US" dirty="0"/>
              <a:t>For OTP: </a:t>
            </a:r>
          </a:p>
          <a:p>
            <a:pPr marL="1714500" lvl="3" indent="-457200">
              <a:buFont typeface="+mj-lt"/>
              <a:buAutoNum type="alphaLcPeriod"/>
            </a:pPr>
            <a:r>
              <a:rPr lang="en-US" dirty="0"/>
              <a:t>AuthPoint validates the OTP</a:t>
            </a:r>
          </a:p>
          <a:p>
            <a:pPr marL="1714500" lvl="3" indent="-457200">
              <a:buFont typeface="+mj-lt"/>
              <a:buAutoNum type="alphaLcPeriod"/>
            </a:pPr>
            <a:r>
              <a:rPr lang="en-US" dirty="0"/>
              <a:t>Firebox receives the approval and allows the user to log in</a:t>
            </a:r>
            <a:br>
              <a:rPr lang="en-US" dirty="0"/>
            </a:br>
            <a:br>
              <a:rPr lang="en-US" dirty="0"/>
            </a:br>
            <a:endParaRPr lang="en-US" dirty="0"/>
          </a:p>
          <a:p>
            <a:pPr lvl="1"/>
            <a:endParaRPr lang="en-US" dirty="0"/>
          </a:p>
        </p:txBody>
      </p:sp>
    </p:spTree>
    <p:extLst>
      <p:ext uri="{BB962C8B-B14F-4D97-AF65-F5344CB8AC3E}">
        <p14:creationId xmlns:p14="http://schemas.microsoft.com/office/powerpoint/2010/main" val="1376470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a:pPr>
            <a:r>
              <a:rPr lang="en-US" dirty="0"/>
              <a:t>Before you begin, register and connect your Firebox to WatchGuard Cloud </a:t>
            </a:r>
          </a:p>
          <a:p>
            <a:pPr marL="1096963" lvl="2" indent="-457200"/>
            <a:r>
              <a:rPr lang="en-US" dirty="0"/>
              <a:t>Select the </a:t>
            </a:r>
            <a:r>
              <a:rPr lang="en-US" b="1" dirty="0"/>
              <a:t>Cloud Reporting with Local Management </a:t>
            </a:r>
            <a:r>
              <a:rPr lang="en-US" dirty="0"/>
              <a:t>option (this integration does not support cloud-managed Fireboxes)</a:t>
            </a:r>
          </a:p>
          <a:p>
            <a:pPr marL="1096963" lvl="2" indent="-457200"/>
            <a:r>
              <a:rPr lang="en-US" dirty="0"/>
              <a:t>For detailed WatchGuard Cloud instructions, see </a:t>
            </a:r>
            <a:r>
              <a:rPr lang="en-US" dirty="0">
                <a:hlinkClick r:id="rId2"/>
              </a:rPr>
              <a:t>Fireware Help</a:t>
            </a:r>
            <a:endParaRPr lang="en-US" dirty="0"/>
          </a:p>
          <a:p>
            <a:pPr marL="800100" lvl="1" indent="-457200">
              <a:buFont typeface="+mj-lt"/>
              <a:buAutoNum type="arabicPeriod"/>
            </a:pPr>
            <a:r>
              <a:rPr lang="en-US" dirty="0"/>
              <a:t>Configure the required AuthPoint settings before you configure your users and groups on the Firebox to use AuthPoint as an authentication server</a:t>
            </a:r>
          </a:p>
          <a:p>
            <a:pPr lvl="2"/>
            <a:r>
              <a:rPr lang="en-US" dirty="0"/>
              <a:t>This section includes a brief summary of required AuthPoint settings. For detailed AuthPoint instructions, see the </a:t>
            </a:r>
            <a:r>
              <a:rPr lang="en-US" dirty="0">
                <a:hlinkClick r:id="rId3" action="ppaction://hlinksldjump"/>
              </a:rPr>
              <a:t>AuthPoint</a:t>
            </a:r>
            <a:r>
              <a:rPr lang="en-US" i="1" dirty="0">
                <a:hlinkClick r:id="rId3" action="ppaction://hlinksldjump"/>
              </a:rPr>
              <a:t> </a:t>
            </a:r>
            <a:r>
              <a:rPr lang="en-US" dirty="0">
                <a:hlinkClick r:id="rId3" action="ppaction://hlinksldjump"/>
              </a:rPr>
              <a:t>section in this presentation</a:t>
            </a:r>
            <a:endParaRPr lang="en-US" dirty="0"/>
          </a:p>
        </p:txBody>
      </p:sp>
    </p:spTree>
    <p:extLst>
      <p:ext uri="{BB962C8B-B14F-4D97-AF65-F5344CB8AC3E}">
        <p14:creationId xmlns:p14="http://schemas.microsoft.com/office/powerpoint/2010/main" val="292581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79"/>
            <a:ext cx="10113264" cy="5053147"/>
          </a:xfrm>
        </p:spPr>
        <p:txBody>
          <a:bodyPr>
            <a:normAutofit/>
          </a:bodyPr>
          <a:lstStyle/>
          <a:p>
            <a:pPr marL="800100" lvl="1" indent="-457200">
              <a:buFont typeface="+mj-lt"/>
              <a:buAutoNum type="arabicPeriod" startAt="3"/>
            </a:pPr>
            <a:r>
              <a:rPr lang="en-US" dirty="0"/>
              <a:t>In AuthPoint:</a:t>
            </a:r>
          </a:p>
          <a:p>
            <a:pPr marL="1096963" lvl="2" indent="-457200">
              <a:buFont typeface="+mj-lt"/>
              <a:buAutoNum type="alphaLcPeriod"/>
            </a:pPr>
            <a:r>
              <a:rPr lang="en-US" dirty="0"/>
              <a:t>Add groups, users, and authentication policies if you have not done so already</a:t>
            </a:r>
          </a:p>
          <a:p>
            <a:pPr marL="1096963" lvl="2" indent="-457200">
              <a:buFont typeface="+mj-lt"/>
              <a:buAutoNum type="alphaLcPeriod"/>
            </a:pPr>
            <a:r>
              <a:rPr lang="en-US" dirty="0"/>
              <a:t>Add the Firebox as a resource</a:t>
            </a:r>
            <a:br>
              <a:rPr lang="en-US" dirty="0"/>
            </a:br>
            <a:br>
              <a:rPr lang="en-US" dirty="0"/>
            </a:br>
            <a:r>
              <a:rPr lang="en-US" dirty="0"/>
              <a:t>After you complete this step, AuthPoint is automatically enabled in the </a:t>
            </a:r>
            <a:r>
              <a:rPr lang="en-US" b="1" dirty="0"/>
              <a:t>Authentication Servers </a:t>
            </a:r>
            <a:r>
              <a:rPr lang="en-US" dirty="0"/>
              <a:t>list on your Firebox</a:t>
            </a:r>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r>
              <a:rPr lang="en-US" dirty="0"/>
              <a:t>Add the Firebox resource to your authentication policies</a:t>
            </a:r>
          </a:p>
          <a:p>
            <a:pPr marL="1096963" lvl="2" indent="-457200">
              <a:buFont typeface="+mj-lt"/>
              <a:buAutoNum type="alphaLcPeriod"/>
            </a:pPr>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id="{2D9F9E06-C945-4171-A8AF-3478A80F677A}"/>
              </a:ext>
            </a:extLst>
          </p:cNvPr>
          <p:cNvPicPr>
            <a:picLocks noChangeAspect="1"/>
          </p:cNvPicPr>
          <p:nvPr/>
        </p:nvPicPr>
        <p:blipFill>
          <a:blip r:embed="rId2"/>
          <a:stretch>
            <a:fillRect/>
          </a:stretch>
        </p:blipFill>
        <p:spPr>
          <a:xfrm>
            <a:off x="2239903" y="3611880"/>
            <a:ext cx="2695575" cy="2009775"/>
          </a:xfrm>
          <a:prstGeom prst="rect">
            <a:avLst/>
          </a:prstGeom>
        </p:spPr>
      </p:pic>
    </p:spTree>
    <p:extLst>
      <p:ext uri="{BB962C8B-B14F-4D97-AF65-F5344CB8AC3E}">
        <p14:creationId xmlns:p14="http://schemas.microsoft.com/office/powerpoint/2010/main" val="3681079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startAt="4"/>
            </a:pPr>
            <a:r>
              <a:rPr lang="en-US" dirty="0"/>
              <a:t>In the Users and Groups configuration on your Firebox:</a:t>
            </a:r>
          </a:p>
          <a:p>
            <a:pPr marL="1096963" lvl="2" indent="-457200"/>
            <a:r>
              <a:rPr lang="en-US" dirty="0"/>
              <a:t>You can specify </a:t>
            </a:r>
            <a:r>
              <a:rPr lang="en-US" b="1" dirty="0"/>
              <a:t>AuthPoint</a:t>
            </a:r>
            <a:r>
              <a:rPr lang="en-US" dirty="0"/>
              <a:t> as the authentication server for new users and groups</a:t>
            </a:r>
          </a:p>
          <a:p>
            <a:pPr marL="1096963" lvl="2" indent="-457200"/>
            <a:r>
              <a:rPr lang="en-US" dirty="0"/>
              <a:t>You can edit your existing users and groups to specify </a:t>
            </a:r>
            <a:r>
              <a:rPr lang="en-US" b="1" dirty="0"/>
              <a:t>AuthPoint</a:t>
            </a:r>
            <a:r>
              <a:rPr lang="en-US" dirty="0"/>
              <a:t> as the authentication server</a:t>
            </a:r>
          </a:p>
          <a:p>
            <a:pPr marL="1096963" lvl="2" indent="-457200">
              <a:buFont typeface="+mj-lt"/>
              <a:buAutoNum type="alphaLcPeriod"/>
            </a:pPr>
            <a:endParaRPr lang="en-US" dirty="0"/>
          </a:p>
        </p:txBody>
      </p:sp>
      <p:pic>
        <p:nvPicPr>
          <p:cNvPr id="4" name="Picture 3">
            <a:extLst>
              <a:ext uri="{FF2B5EF4-FFF2-40B4-BE49-F238E27FC236}">
                <a16:creationId xmlns:a16="http://schemas.microsoft.com/office/drawing/2014/main" id="{2E0F80BC-48CC-4FA7-85A4-28B350F12144}"/>
              </a:ext>
            </a:extLst>
          </p:cNvPr>
          <p:cNvPicPr>
            <a:picLocks noChangeAspect="1"/>
          </p:cNvPicPr>
          <p:nvPr/>
        </p:nvPicPr>
        <p:blipFill>
          <a:blip r:embed="rId2"/>
          <a:stretch>
            <a:fillRect/>
          </a:stretch>
        </p:blipFill>
        <p:spPr>
          <a:xfrm>
            <a:off x="2781072" y="3019243"/>
            <a:ext cx="6628571" cy="2904762"/>
          </a:xfrm>
          <a:prstGeom prst="rect">
            <a:avLst/>
          </a:prstGeom>
        </p:spPr>
      </p:pic>
    </p:spTree>
    <p:extLst>
      <p:ext uri="{BB962C8B-B14F-4D97-AF65-F5344CB8AC3E}">
        <p14:creationId xmlns:p14="http://schemas.microsoft.com/office/powerpoint/2010/main" val="3189030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AAF6-C5D2-4C98-B12C-28475A331D4B}"/>
              </a:ext>
            </a:extLst>
          </p:cNvPr>
          <p:cNvSpPr>
            <a:spLocks noGrp="1"/>
          </p:cNvSpPr>
          <p:nvPr>
            <p:ph type="ctrTitle"/>
          </p:nvPr>
        </p:nvSpPr>
        <p:spPr>
          <a:xfrm>
            <a:off x="621476" y="2644170"/>
            <a:ext cx="10949049" cy="1569660"/>
          </a:xfrm>
        </p:spPr>
        <p:txBody>
          <a:bodyPr/>
          <a:lstStyle/>
          <a:p>
            <a:r>
              <a:rPr lang="en-US" dirty="0"/>
              <a:t>Fireware Web UI Integration with AuthPoint</a:t>
            </a:r>
          </a:p>
        </p:txBody>
      </p:sp>
    </p:spTree>
    <p:extLst>
      <p:ext uri="{BB962C8B-B14F-4D97-AF65-F5344CB8AC3E}">
        <p14:creationId xmlns:p14="http://schemas.microsoft.com/office/powerpoint/2010/main" val="2314765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Fireware Web UI and Authpoint</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use AuthPoint as an authentication server on your Firebox</a:t>
            </a:r>
          </a:p>
          <a:p>
            <a:pPr lvl="1"/>
            <a:r>
              <a:rPr lang="en-US" dirty="0"/>
              <a:t>This makes is easier to configure AuthPoint MFA for Firebox device management users that connect to Fireware Web UI</a:t>
            </a:r>
          </a:p>
          <a:p>
            <a:pPr lvl="1"/>
            <a:r>
              <a:rPr lang="en-US" dirty="0"/>
              <a:t>You can now configure the Firebox to authenticate users directly through AuthPoint</a:t>
            </a:r>
          </a:p>
        </p:txBody>
      </p:sp>
    </p:spTree>
    <p:extLst>
      <p:ext uri="{BB962C8B-B14F-4D97-AF65-F5344CB8AC3E}">
        <p14:creationId xmlns:p14="http://schemas.microsoft.com/office/powerpoint/2010/main" val="650932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When you configure AuthPoint as an authentication server for Firebox device management users that connect to Fireware Web UI:</a:t>
            </a:r>
          </a:p>
          <a:p>
            <a:pPr lvl="1"/>
            <a:r>
              <a:rPr lang="en-US" dirty="0"/>
              <a:t>Firebox forwards user authentication requests directly to AuthPoint</a:t>
            </a:r>
          </a:p>
          <a:p>
            <a:pPr lvl="1"/>
            <a:r>
              <a:rPr lang="en-US" dirty="0"/>
              <a:t>AuthPoint coordinates multi-factor authentication (MFA):</a:t>
            </a:r>
          </a:p>
          <a:p>
            <a:pPr lvl="2"/>
            <a:r>
              <a:rPr lang="en-US" b="1" dirty="0"/>
              <a:t>Local users</a:t>
            </a:r>
            <a:r>
              <a:rPr lang="en-US" dirty="0"/>
              <a:t>: AuthPoint validates the first factor (password) and the second factor (push or one-time password)</a:t>
            </a:r>
          </a:p>
          <a:p>
            <a:pPr lvl="2"/>
            <a:r>
              <a:rPr lang="en-US" b="1" dirty="0"/>
              <a:t>LDAP users</a:t>
            </a:r>
            <a:r>
              <a:rPr lang="en-US" dirty="0"/>
              <a:t>: AuthPoint tells the Firebox to contact Active Directory to validate the first factor (password); AuthPoint validates the second factor (push or one-time password)</a:t>
            </a:r>
          </a:p>
          <a:p>
            <a:pPr lvl="1"/>
            <a:r>
              <a:rPr lang="en-US" dirty="0"/>
              <a:t>The Firebox prompts the user:</a:t>
            </a:r>
          </a:p>
          <a:p>
            <a:pPr lvl="2"/>
            <a:r>
              <a:rPr lang="en-US" dirty="0"/>
              <a:t>If the user selects the push option, AuthPoint sends a push request to the user’s phone</a:t>
            </a:r>
          </a:p>
          <a:p>
            <a:pPr lvl="2"/>
            <a:r>
              <a:rPr lang="en-US" dirty="0"/>
              <a:t>If the user selects the one-time password option, the Firebox prompts the user to specify a one-time password (OTP)</a:t>
            </a:r>
          </a:p>
        </p:txBody>
      </p:sp>
    </p:spTree>
    <p:extLst>
      <p:ext uri="{BB962C8B-B14F-4D97-AF65-F5344CB8AC3E}">
        <p14:creationId xmlns:p14="http://schemas.microsoft.com/office/powerpoint/2010/main" val="216250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Supported user types: </a:t>
            </a:r>
          </a:p>
          <a:p>
            <a:pPr lvl="1"/>
            <a:r>
              <a:rPr lang="en-US" dirty="0"/>
              <a:t>Local</a:t>
            </a:r>
          </a:p>
          <a:p>
            <a:pPr lvl="1"/>
            <a:r>
              <a:rPr lang="en-US" dirty="0"/>
              <a:t>LDAP/Active Directory</a:t>
            </a:r>
          </a:p>
          <a:p>
            <a:r>
              <a:rPr lang="en-US" dirty="0"/>
              <a:t>Supported MFA types:</a:t>
            </a:r>
          </a:p>
          <a:p>
            <a:pPr lvl="1"/>
            <a:r>
              <a:rPr lang="en-US" dirty="0"/>
              <a:t>One-time password (OTP)</a:t>
            </a:r>
          </a:p>
          <a:p>
            <a:pPr lvl="1"/>
            <a:r>
              <a:rPr lang="en-US" dirty="0"/>
              <a:t>Push</a:t>
            </a:r>
          </a:p>
          <a:p>
            <a:pPr lvl="1"/>
            <a:endParaRPr lang="en-US" dirty="0"/>
          </a:p>
        </p:txBody>
      </p:sp>
    </p:spTree>
    <p:extLst>
      <p:ext uri="{BB962C8B-B14F-4D97-AF65-F5344CB8AC3E}">
        <p14:creationId xmlns:p14="http://schemas.microsoft.com/office/powerpoint/2010/main" val="3823579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0" indent="0">
              <a:buNone/>
            </a:pPr>
            <a:r>
              <a:rPr lang="en-US" dirty="0"/>
              <a:t>Authentication workflow (local users)</a:t>
            </a:r>
          </a:p>
          <a:p>
            <a:pPr marL="800100" lvl="1" indent="-457200">
              <a:buFont typeface="+mj-lt"/>
              <a:buAutoNum type="arabicPeriod"/>
            </a:pPr>
            <a:r>
              <a:rPr lang="en-US" dirty="0"/>
              <a:t>User connects to Firebox Web UI</a:t>
            </a:r>
          </a:p>
          <a:p>
            <a:pPr marL="800100" lvl="1" indent="-457200">
              <a:buFont typeface="+mj-lt"/>
              <a:buAutoNum type="arabicPeriod"/>
            </a:pPr>
            <a:r>
              <a:rPr lang="en-US" dirty="0"/>
              <a:t>User provides credentials and selects the AuthPoint authentication domain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verifies the user is local and has a valid multi-factor authentication (MFA) policy</a:t>
            </a:r>
          </a:p>
          <a:p>
            <a:pPr marL="800100" lvl="1" indent="-457200">
              <a:buFont typeface="+mj-lt"/>
              <a:buAutoNum type="arabicPeriod"/>
            </a:pPr>
            <a:r>
              <a:rPr lang="en-US" dirty="0"/>
              <a:t>User is presented with an authentication page that shows the available authentication methods</a:t>
            </a:r>
            <a:br>
              <a:rPr lang="en-US" dirty="0"/>
            </a:br>
            <a:br>
              <a:rPr lang="en-US" dirty="0"/>
            </a:br>
            <a:r>
              <a:rPr lang="en-US" sz="1600" i="1" dirty="0"/>
              <a:t>Continued on the next slide</a:t>
            </a:r>
            <a:br>
              <a:rPr lang="en-US" dirty="0"/>
            </a:br>
            <a:endParaRPr lang="en-US" dirty="0"/>
          </a:p>
          <a:p>
            <a:pPr lvl="1"/>
            <a:endParaRPr lang="en-US" dirty="0"/>
          </a:p>
        </p:txBody>
      </p:sp>
    </p:spTree>
    <p:extLst>
      <p:ext uri="{BB962C8B-B14F-4D97-AF65-F5344CB8AC3E}">
        <p14:creationId xmlns:p14="http://schemas.microsoft.com/office/powerpoint/2010/main" val="163530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Requirements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In AuthPoint, you must configure at least one group before you can add users or authentication policies</a:t>
            </a:r>
          </a:p>
          <a:p>
            <a:r>
              <a:rPr lang="en-US" dirty="0"/>
              <a:t>You must register and connect your Firebox to WatchGuard Cloud as a locally-managed Firebox (this integration does not support cloud-managed Fireboxes)</a:t>
            </a:r>
          </a:p>
          <a:p>
            <a:pPr marL="800100" lvl="1" indent="-457200">
              <a:buFont typeface="+mj-lt"/>
              <a:buAutoNum type="arabicPeriod"/>
            </a:pPr>
            <a:endParaRPr lang="en-US" dirty="0"/>
          </a:p>
        </p:txBody>
      </p:sp>
      <p:pic>
        <p:nvPicPr>
          <p:cNvPr id="7" name="Picture 6">
            <a:extLst>
              <a:ext uri="{FF2B5EF4-FFF2-40B4-BE49-F238E27FC236}">
                <a16:creationId xmlns:a16="http://schemas.microsoft.com/office/drawing/2014/main" id="{34B2A959-32C4-42B4-BE41-A30B2062FC3D}"/>
              </a:ext>
            </a:extLst>
          </p:cNvPr>
          <p:cNvPicPr>
            <a:picLocks noChangeAspect="1"/>
          </p:cNvPicPr>
          <p:nvPr/>
        </p:nvPicPr>
        <p:blipFill>
          <a:blip r:embed="rId2"/>
          <a:stretch>
            <a:fillRect/>
          </a:stretch>
        </p:blipFill>
        <p:spPr>
          <a:xfrm>
            <a:off x="3501308" y="3394799"/>
            <a:ext cx="5188099" cy="2984228"/>
          </a:xfrm>
          <a:prstGeom prst="rect">
            <a:avLst/>
          </a:prstGeom>
        </p:spPr>
      </p:pic>
    </p:spTree>
    <p:extLst>
      <p:ext uri="{BB962C8B-B14F-4D97-AF65-F5344CB8AC3E}">
        <p14:creationId xmlns:p14="http://schemas.microsoft.com/office/powerpoint/2010/main" val="41091779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4754880"/>
          </a:xfrm>
        </p:spPr>
        <p:txBody>
          <a:bodyPr>
            <a:normAutofit fontScale="85000" lnSpcReduction="20000"/>
          </a:bodyPr>
          <a:lstStyle/>
          <a:p>
            <a:pPr marL="0" indent="0">
              <a:lnSpc>
                <a:spcPct val="120000"/>
              </a:lnSpc>
              <a:buNone/>
            </a:pPr>
            <a:r>
              <a:rPr lang="en-US" sz="2600" dirty="0"/>
              <a:t>Authentication workflow (local users)</a:t>
            </a:r>
          </a:p>
          <a:p>
            <a:pPr marL="800100" lvl="1" indent="-457200">
              <a:buFont typeface="+mj-lt"/>
              <a:buAutoNum type="arabicPeriod" startAt="6"/>
            </a:pPr>
            <a:r>
              <a:rPr lang="en-US" sz="2400" dirty="0"/>
              <a:t>User selects an authentication method</a:t>
            </a:r>
          </a:p>
          <a:p>
            <a:pPr marL="800100" lvl="1" indent="-457200">
              <a:buFont typeface="+mj-lt"/>
              <a:buAutoNum type="arabicPeriod" startAt="6"/>
            </a:pPr>
            <a:r>
              <a:rPr lang="en-US" sz="2400" dirty="0"/>
              <a:t>Firebox sends an MFA request to AuthPoint</a:t>
            </a:r>
          </a:p>
          <a:p>
            <a:pPr marL="1096963" lvl="2" indent="-457200"/>
            <a:r>
              <a:rPr lang="en-US" sz="2100" dirty="0"/>
              <a:t>For Push:</a:t>
            </a:r>
          </a:p>
          <a:p>
            <a:pPr marL="1714500" lvl="3" indent="-457200">
              <a:buFont typeface="+mj-lt"/>
              <a:buAutoNum type="alphaLcPeriod"/>
            </a:pPr>
            <a:r>
              <a:rPr lang="en-US" dirty="0"/>
              <a:t>AuthPoint sends a push notification to the user's mobile phone</a:t>
            </a:r>
          </a:p>
          <a:p>
            <a:pPr marL="1714500" lvl="3" indent="-457200">
              <a:buFont typeface="+mj-lt"/>
              <a:buAutoNum type="alphaLcPeriod"/>
            </a:pPr>
            <a:r>
              <a:rPr lang="en-US" dirty="0"/>
              <a:t>User receives and approves the push notification</a:t>
            </a:r>
          </a:p>
          <a:p>
            <a:pPr marL="1714500" lvl="3" indent="-457200">
              <a:buFont typeface="+mj-lt"/>
              <a:buAutoNum type="alphaLcPeriod"/>
            </a:pPr>
            <a:r>
              <a:rPr lang="en-US" dirty="0"/>
              <a:t>AuthPoint receives the push approval and contacts the Firebox</a:t>
            </a:r>
          </a:p>
          <a:p>
            <a:pPr marL="1714500" lvl="3" indent="-457200">
              <a:buFont typeface="+mj-lt"/>
              <a:buAutoNum type="alphaLcPeriod"/>
            </a:pPr>
            <a:r>
              <a:rPr lang="en-US" dirty="0"/>
              <a:t>Firebox receives the approval and allows the user to log in</a:t>
            </a:r>
          </a:p>
          <a:p>
            <a:pPr marL="1096963" lvl="2" indent="-457200"/>
            <a:r>
              <a:rPr lang="en-US" sz="2100" dirty="0"/>
              <a:t>For OTP: </a:t>
            </a:r>
          </a:p>
          <a:p>
            <a:pPr marL="1714500" lvl="3" indent="-457200">
              <a:buFont typeface="+mj-lt"/>
              <a:buAutoNum type="alphaLcPeriod"/>
            </a:pPr>
            <a:r>
              <a:rPr lang="en-US" dirty="0"/>
              <a:t>AuthPoint validates the OTP</a:t>
            </a:r>
          </a:p>
          <a:p>
            <a:pPr marL="1714500" lvl="3" indent="-457200">
              <a:buFont typeface="+mj-lt"/>
              <a:buAutoNum type="alphaLcPeriod"/>
            </a:pPr>
            <a:r>
              <a:rPr lang="en-US" dirty="0"/>
              <a:t>Firebox receives the approval and allows the user to log in</a:t>
            </a:r>
            <a:br>
              <a:rPr lang="en-US" dirty="0"/>
            </a:br>
            <a:br>
              <a:rPr lang="en-US" dirty="0"/>
            </a:br>
            <a:endParaRPr lang="en-US" dirty="0"/>
          </a:p>
          <a:p>
            <a:pPr lvl="1"/>
            <a:endParaRPr lang="en-US" dirty="0"/>
          </a:p>
        </p:txBody>
      </p:sp>
    </p:spTree>
    <p:extLst>
      <p:ext uri="{BB962C8B-B14F-4D97-AF65-F5344CB8AC3E}">
        <p14:creationId xmlns:p14="http://schemas.microsoft.com/office/powerpoint/2010/main" val="4238872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10000"/>
          </a:bodyPr>
          <a:lstStyle/>
          <a:p>
            <a:pPr marL="0" lvl="0" indent="0">
              <a:buNone/>
            </a:pPr>
            <a:r>
              <a:rPr lang="en-US" dirty="0"/>
              <a:t>Authentication workflow (LDAP users)</a:t>
            </a:r>
          </a:p>
          <a:p>
            <a:pPr marL="800100" lvl="1" indent="-457200">
              <a:buFont typeface="+mj-lt"/>
              <a:buAutoNum type="arabicPeriod"/>
            </a:pPr>
            <a:r>
              <a:rPr lang="en-US" dirty="0"/>
              <a:t>User connects to Firebox Web UI</a:t>
            </a:r>
          </a:p>
          <a:p>
            <a:pPr marL="800100" lvl="1" indent="-457200">
              <a:buFont typeface="+mj-lt"/>
              <a:buAutoNum type="arabicPeriod"/>
            </a:pPr>
            <a:r>
              <a:rPr lang="en-US" dirty="0"/>
              <a:t>User provides credentials and selects the AuthPoint authentication domain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through the AuthPoint Gateway, verifies the user is an Active Directory user and the user has a valid MFA policy</a:t>
            </a:r>
          </a:p>
          <a:p>
            <a:pPr marL="800100" lvl="1" indent="-457200">
              <a:buFont typeface="+mj-lt"/>
              <a:buAutoNum type="arabicPeriod"/>
            </a:pPr>
            <a:r>
              <a:rPr lang="en-US" dirty="0"/>
              <a:t>AuthPoint communicates to the Firebox that the Active Directory server must validate the user</a:t>
            </a:r>
          </a:p>
          <a:p>
            <a:pPr marL="800100" lvl="1" indent="-457200">
              <a:buFont typeface="+mj-lt"/>
              <a:buAutoNum type="arabicPeriod"/>
            </a:pPr>
            <a:r>
              <a:rPr lang="en-US" dirty="0"/>
              <a:t>Firebox sends the user’s credentials to the Active Directory server (LDAP bind request)</a:t>
            </a:r>
          </a:p>
          <a:p>
            <a:pPr marL="800100" lvl="1" indent="-457200">
              <a:buFont typeface="+mj-lt"/>
              <a:buAutoNum type="arabicPeriod"/>
            </a:pPr>
            <a:r>
              <a:rPr lang="en-US" dirty="0"/>
              <a:t>Active Directory validates the user credentials and responds to the Firebox</a:t>
            </a:r>
          </a:p>
          <a:p>
            <a:pPr marL="800100" lvl="1" indent="-457200">
              <a:buFont typeface="+mj-lt"/>
              <a:buAutoNum type="arabicPeriod"/>
            </a:pPr>
            <a:r>
              <a:rPr lang="en-US" dirty="0"/>
              <a:t>User is presented with an authentication page that shows the available authentication methods</a:t>
            </a:r>
            <a:br>
              <a:rPr lang="en-US" dirty="0"/>
            </a:br>
            <a:br>
              <a:rPr lang="en-US" dirty="0"/>
            </a:br>
            <a:r>
              <a:rPr lang="en-US" sz="1600" i="1" dirty="0"/>
              <a:t>Continued on the next slide</a:t>
            </a:r>
            <a:endParaRPr lang="en-US" dirty="0"/>
          </a:p>
        </p:txBody>
      </p:sp>
    </p:spTree>
    <p:extLst>
      <p:ext uri="{BB962C8B-B14F-4D97-AF65-F5344CB8AC3E}">
        <p14:creationId xmlns:p14="http://schemas.microsoft.com/office/powerpoint/2010/main" val="70110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20000"/>
          </a:bodyPr>
          <a:lstStyle/>
          <a:p>
            <a:pPr marL="0" indent="0">
              <a:lnSpc>
                <a:spcPct val="110000"/>
              </a:lnSpc>
              <a:buNone/>
            </a:pPr>
            <a:r>
              <a:rPr lang="en-US" dirty="0"/>
              <a:t>Authentication workflow (LDAP users)</a:t>
            </a:r>
          </a:p>
          <a:p>
            <a:pPr marL="800100" lvl="1" indent="-457200">
              <a:buFont typeface="+mj-lt"/>
              <a:buAutoNum type="arabicPeriod" startAt="9"/>
            </a:pPr>
            <a:r>
              <a:rPr lang="en-US" dirty="0"/>
              <a:t>User selects an authentication method</a:t>
            </a:r>
          </a:p>
          <a:p>
            <a:pPr marL="800100" lvl="1" indent="-457200">
              <a:buFont typeface="+mj-lt"/>
              <a:buAutoNum type="arabicPeriod" startAt="9"/>
            </a:pPr>
            <a:r>
              <a:rPr lang="en-US" dirty="0"/>
              <a:t>Firebox sends an MFA request to AuthPoint</a:t>
            </a:r>
          </a:p>
          <a:p>
            <a:pPr marL="1096963" lvl="2" indent="-457200"/>
            <a:r>
              <a:rPr lang="en-US" dirty="0"/>
              <a:t>For Push:</a:t>
            </a:r>
          </a:p>
          <a:p>
            <a:pPr marL="1714500" lvl="3" indent="-457200">
              <a:buFont typeface="+mj-lt"/>
              <a:buAutoNum type="alphaLcPeriod"/>
            </a:pPr>
            <a:r>
              <a:rPr lang="en-US" dirty="0"/>
              <a:t>AuthPoint sends a push notification to the user's mobile phone</a:t>
            </a:r>
          </a:p>
          <a:p>
            <a:pPr marL="1714500" lvl="3" indent="-457200">
              <a:buFont typeface="+mj-lt"/>
              <a:buAutoNum type="alphaLcPeriod"/>
            </a:pPr>
            <a:r>
              <a:rPr lang="en-US" dirty="0"/>
              <a:t>User receives and approves the push notification</a:t>
            </a:r>
          </a:p>
          <a:p>
            <a:pPr marL="1714500" lvl="3" indent="-457200">
              <a:buFont typeface="+mj-lt"/>
              <a:buAutoNum type="alphaLcPeriod"/>
            </a:pPr>
            <a:r>
              <a:rPr lang="en-US" dirty="0"/>
              <a:t>AuthPoint receives the push approval and contacts the Firebox</a:t>
            </a:r>
          </a:p>
          <a:p>
            <a:pPr marL="1714500" lvl="3" indent="-457200">
              <a:buFont typeface="+mj-lt"/>
              <a:buAutoNum type="alphaLcPeriod"/>
            </a:pPr>
            <a:r>
              <a:rPr lang="en-US" dirty="0"/>
              <a:t>Firebox receives the approval and allows the user to log in</a:t>
            </a:r>
          </a:p>
          <a:p>
            <a:pPr marL="1096963" lvl="2" indent="-457200"/>
            <a:r>
              <a:rPr lang="en-US" dirty="0"/>
              <a:t>For OTP: </a:t>
            </a:r>
          </a:p>
          <a:p>
            <a:pPr marL="1714500" lvl="3" indent="-457200">
              <a:buFont typeface="+mj-lt"/>
              <a:buAutoNum type="alphaLcPeriod"/>
            </a:pPr>
            <a:r>
              <a:rPr lang="en-US" dirty="0"/>
              <a:t>AuthPoint validates the OTP</a:t>
            </a:r>
          </a:p>
          <a:p>
            <a:pPr marL="1714500" lvl="3" indent="-457200">
              <a:buFont typeface="+mj-lt"/>
              <a:buAutoNum type="alphaLcPeriod"/>
            </a:pPr>
            <a:r>
              <a:rPr lang="en-US" dirty="0"/>
              <a:t>Firebox receives the approval and allows the user to log in</a:t>
            </a:r>
            <a:br>
              <a:rPr lang="en-US" dirty="0"/>
            </a:br>
            <a:br>
              <a:rPr lang="en-US" dirty="0"/>
            </a:br>
            <a:endParaRPr lang="en-US" dirty="0"/>
          </a:p>
          <a:p>
            <a:pPr lvl="1"/>
            <a:endParaRPr lang="en-US" dirty="0"/>
          </a:p>
        </p:txBody>
      </p:sp>
    </p:spTree>
    <p:extLst>
      <p:ext uri="{BB962C8B-B14F-4D97-AF65-F5344CB8AC3E}">
        <p14:creationId xmlns:p14="http://schemas.microsoft.com/office/powerpoint/2010/main" val="2115341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a:pPr>
            <a:r>
              <a:rPr lang="en-US" dirty="0"/>
              <a:t>Before you begin, register and connect your Firebox to WatchGuard Cloud </a:t>
            </a:r>
          </a:p>
          <a:p>
            <a:pPr marL="1096963" lvl="2" indent="-457200"/>
            <a:r>
              <a:rPr lang="en-US" dirty="0"/>
              <a:t>Select the </a:t>
            </a:r>
            <a:r>
              <a:rPr lang="en-US" b="1" dirty="0"/>
              <a:t>Cloud Reporting with Local Management </a:t>
            </a:r>
            <a:r>
              <a:rPr lang="en-US" dirty="0"/>
              <a:t>option (this integration does not support cloud-managed Fireboxes)</a:t>
            </a:r>
          </a:p>
          <a:p>
            <a:pPr marL="1096963" lvl="2" indent="-457200"/>
            <a:r>
              <a:rPr lang="en-US" dirty="0"/>
              <a:t>For detailed WatchGuard Cloud instructions, see </a:t>
            </a:r>
            <a:r>
              <a:rPr lang="en-US" dirty="0">
                <a:hlinkClick r:id="rId2"/>
              </a:rPr>
              <a:t>Fireware Help</a:t>
            </a:r>
            <a:endParaRPr lang="en-US" dirty="0"/>
          </a:p>
          <a:p>
            <a:pPr marL="800100" lvl="1" indent="-457200">
              <a:buFont typeface="+mj-lt"/>
              <a:buAutoNum type="arabicPeriod"/>
            </a:pPr>
            <a:r>
              <a:rPr lang="en-US" dirty="0"/>
              <a:t>Configure the required AuthPoint settings before you configure your users and groups on the Firebox to use AuthPoint as an authentication server</a:t>
            </a:r>
          </a:p>
          <a:p>
            <a:pPr lvl="2"/>
            <a:r>
              <a:rPr lang="en-US" dirty="0"/>
              <a:t>This section includes a brief summary of required AuthPoint settings. For detailed AuthPoint instructions, see the </a:t>
            </a:r>
            <a:r>
              <a:rPr lang="en-US" dirty="0">
                <a:hlinkClick r:id="rId3" action="ppaction://hlinksldjump"/>
              </a:rPr>
              <a:t>AuthPoint</a:t>
            </a:r>
            <a:r>
              <a:rPr lang="en-US" i="1" dirty="0">
                <a:hlinkClick r:id="rId3" action="ppaction://hlinksldjump"/>
              </a:rPr>
              <a:t> </a:t>
            </a:r>
            <a:r>
              <a:rPr lang="en-US" dirty="0">
                <a:hlinkClick r:id="rId3" action="ppaction://hlinksldjump"/>
              </a:rPr>
              <a:t>section in this presentation</a:t>
            </a:r>
            <a:endParaRPr lang="en-US" dirty="0"/>
          </a:p>
        </p:txBody>
      </p:sp>
    </p:spTree>
    <p:extLst>
      <p:ext uri="{BB962C8B-B14F-4D97-AF65-F5344CB8AC3E}">
        <p14:creationId xmlns:p14="http://schemas.microsoft.com/office/powerpoint/2010/main" val="2811510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79"/>
            <a:ext cx="10113264" cy="5053147"/>
          </a:xfrm>
        </p:spPr>
        <p:txBody>
          <a:bodyPr>
            <a:normAutofit/>
          </a:bodyPr>
          <a:lstStyle/>
          <a:p>
            <a:pPr marL="800100" lvl="1" indent="-457200">
              <a:buFont typeface="+mj-lt"/>
              <a:buAutoNum type="arabicPeriod" startAt="3"/>
            </a:pPr>
            <a:r>
              <a:rPr lang="en-US" dirty="0"/>
              <a:t>In AuthPoint:</a:t>
            </a:r>
          </a:p>
          <a:p>
            <a:pPr marL="1096963" lvl="2" indent="-457200">
              <a:buFont typeface="+mj-lt"/>
              <a:buAutoNum type="alphaLcPeriod"/>
            </a:pPr>
            <a:r>
              <a:rPr lang="en-US" dirty="0"/>
              <a:t>Add groups, users, and authentication policies if you have not done so already</a:t>
            </a:r>
          </a:p>
          <a:p>
            <a:pPr marL="1096963" lvl="2" indent="-457200">
              <a:buFont typeface="+mj-lt"/>
              <a:buAutoNum type="alphaLcPeriod"/>
            </a:pPr>
            <a:r>
              <a:rPr lang="en-US" dirty="0"/>
              <a:t>Add the Firebox as a resource</a:t>
            </a:r>
            <a:br>
              <a:rPr lang="en-US" dirty="0"/>
            </a:br>
            <a:br>
              <a:rPr lang="en-US" dirty="0"/>
            </a:br>
            <a:r>
              <a:rPr lang="en-US" dirty="0"/>
              <a:t>After you complete this step, AuthPoint is automatically enabled in the </a:t>
            </a:r>
            <a:r>
              <a:rPr lang="en-US" b="1" dirty="0"/>
              <a:t>Authentication Servers </a:t>
            </a:r>
            <a:r>
              <a:rPr lang="en-US" dirty="0"/>
              <a:t>list on your Firebox</a:t>
            </a:r>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r>
              <a:rPr lang="en-US" dirty="0"/>
              <a:t>Add the Firebox resource to your authentication policies</a:t>
            </a:r>
          </a:p>
          <a:p>
            <a:pPr marL="1096963" lvl="2" indent="-457200">
              <a:buFont typeface="+mj-lt"/>
              <a:buAutoNum type="alphaLcPeriod"/>
            </a:pPr>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id="{2D9F9E06-C945-4171-A8AF-3478A80F677A}"/>
              </a:ext>
            </a:extLst>
          </p:cNvPr>
          <p:cNvPicPr>
            <a:picLocks noChangeAspect="1"/>
          </p:cNvPicPr>
          <p:nvPr/>
        </p:nvPicPr>
        <p:blipFill>
          <a:blip r:embed="rId2"/>
          <a:stretch>
            <a:fillRect/>
          </a:stretch>
        </p:blipFill>
        <p:spPr>
          <a:xfrm>
            <a:off x="2239903" y="3611880"/>
            <a:ext cx="2695575" cy="2009775"/>
          </a:xfrm>
          <a:prstGeom prst="rect">
            <a:avLst/>
          </a:prstGeom>
        </p:spPr>
      </p:pic>
    </p:spTree>
    <p:extLst>
      <p:ext uri="{BB962C8B-B14F-4D97-AF65-F5344CB8AC3E}">
        <p14:creationId xmlns:p14="http://schemas.microsoft.com/office/powerpoint/2010/main" val="29619293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startAt="4"/>
            </a:pPr>
            <a:r>
              <a:rPr lang="en-US" dirty="0"/>
              <a:t>On the Firebox, go to </a:t>
            </a:r>
            <a:r>
              <a:rPr lang="en-US" b="1" dirty="0"/>
              <a:t>System &gt; Users and Roles</a:t>
            </a:r>
            <a:r>
              <a:rPr lang="en-US" dirty="0"/>
              <a:t> and add Device Management users with AuthPoint as the authentication server</a:t>
            </a:r>
          </a:p>
          <a:p>
            <a:pPr marL="1096963" lvl="2" indent="-457200">
              <a:buFont typeface="+mj-lt"/>
              <a:buAutoNum type="alphaLcPeriod"/>
            </a:pPr>
            <a:endParaRPr lang="en-US" dirty="0"/>
          </a:p>
        </p:txBody>
      </p:sp>
      <p:pic>
        <p:nvPicPr>
          <p:cNvPr id="2" name="Picture 1">
            <a:extLst>
              <a:ext uri="{FF2B5EF4-FFF2-40B4-BE49-F238E27FC236}">
                <a16:creationId xmlns:a16="http://schemas.microsoft.com/office/drawing/2014/main" id="{0AA32234-E5EB-409E-8C87-986EE3198BF6}"/>
              </a:ext>
            </a:extLst>
          </p:cNvPr>
          <p:cNvPicPr>
            <a:picLocks noChangeAspect="1"/>
          </p:cNvPicPr>
          <p:nvPr/>
        </p:nvPicPr>
        <p:blipFill>
          <a:blip r:embed="rId2"/>
          <a:stretch>
            <a:fillRect/>
          </a:stretch>
        </p:blipFill>
        <p:spPr>
          <a:xfrm>
            <a:off x="2709366" y="2277233"/>
            <a:ext cx="6773267" cy="3879727"/>
          </a:xfrm>
          <a:prstGeom prst="rect">
            <a:avLst/>
          </a:prstGeom>
        </p:spPr>
      </p:pic>
    </p:spTree>
    <p:extLst>
      <p:ext uri="{BB962C8B-B14F-4D97-AF65-F5344CB8AC3E}">
        <p14:creationId xmlns:p14="http://schemas.microsoft.com/office/powerpoint/2010/main" val="3663715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802.1p Marking for VLAN Interfaces</a:t>
            </a:r>
          </a:p>
        </p:txBody>
      </p:sp>
    </p:spTree>
    <p:extLst>
      <p:ext uri="{BB962C8B-B14F-4D97-AF65-F5344CB8AC3E}">
        <p14:creationId xmlns:p14="http://schemas.microsoft.com/office/powerpoint/2010/main" val="3934546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You can now enable 802.1p priority marking (tagging) for VLAN interfaces on your Firebox</a:t>
            </a:r>
          </a:p>
          <a:p>
            <a:pPr lvl="1"/>
            <a:r>
              <a:rPr lang="en-US" dirty="0"/>
              <a:t>802.1p is a quality of service (QoS)/class of service (CoS) method that operates at the MAC layer (Layer 2)</a:t>
            </a:r>
          </a:p>
          <a:p>
            <a:pPr lvl="1"/>
            <a:r>
              <a:rPr lang="en-US" dirty="0"/>
              <a:t>Equipment that supports 802.1p can add and recognize a value that indicates the priority level of the Ethernet frame</a:t>
            </a:r>
          </a:p>
          <a:p>
            <a:pPr lvl="1"/>
            <a:r>
              <a:rPr lang="en-US" dirty="0"/>
              <a:t>802.1p can help to ensure a high level of quality for real-time communications that are sensitive to latency, such as VoIP</a:t>
            </a:r>
          </a:p>
          <a:p>
            <a:pPr lvl="2"/>
            <a:r>
              <a:rPr lang="en-US" dirty="0"/>
              <a:t>The Firebox and other 802.1p-enabled equipment prioritize traffic based on the priority value</a:t>
            </a:r>
          </a:p>
        </p:txBody>
      </p:sp>
    </p:spTree>
    <p:extLst>
      <p:ext uri="{BB962C8B-B14F-4D97-AF65-F5344CB8AC3E}">
        <p14:creationId xmlns:p14="http://schemas.microsoft.com/office/powerpoint/2010/main" val="1398953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4754880"/>
          </a:xfrm>
        </p:spPr>
        <p:txBody>
          <a:bodyPr>
            <a:normAutofit/>
          </a:bodyPr>
          <a:lstStyle/>
          <a:p>
            <a:r>
              <a:rPr lang="en-US" dirty="0"/>
              <a:t>802.1p applies to only VLAN member interfaces that are configured to send and receive VLAN-tagged traffic</a:t>
            </a:r>
          </a:p>
          <a:p>
            <a:pPr lvl="1"/>
            <a:r>
              <a:rPr lang="en-US" dirty="0"/>
              <a:t>This includes outbound traffic that originates from the Firebox and also outbound traffic that travels through the Firebox</a:t>
            </a:r>
          </a:p>
          <a:p>
            <a:pPr marL="0" indent="0">
              <a:buNone/>
            </a:pPr>
            <a:endParaRPr lang="en-US" dirty="0"/>
          </a:p>
        </p:txBody>
      </p:sp>
    </p:spTree>
    <p:extLst>
      <p:ext uri="{BB962C8B-B14F-4D97-AF65-F5344CB8AC3E}">
        <p14:creationId xmlns:p14="http://schemas.microsoft.com/office/powerpoint/2010/main" val="888087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When you enable 802.1p for a VLAN interface, the Firebox marks outbound traffic from that interface</a:t>
            </a:r>
          </a:p>
          <a:p>
            <a:pPr lvl="1"/>
            <a:r>
              <a:rPr lang="en-US" dirty="0"/>
              <a:t>Firebox adds an 802.1q tag to Layer 2 Ethernet frames</a:t>
            </a:r>
          </a:p>
          <a:p>
            <a:pPr lvl="1"/>
            <a:r>
              <a:rPr lang="en-US" dirty="0"/>
              <a:t>Firebox copies the IP precedence value from the Layer 3 IP header to the priority code point (PCP) 802.1p field in 802.1q tag</a:t>
            </a:r>
          </a:p>
          <a:p>
            <a:pPr marL="0" lvl="0" indent="0">
              <a:buNone/>
            </a:pPr>
            <a:endParaRPr lang="en-US" dirty="0"/>
          </a:p>
        </p:txBody>
      </p:sp>
    </p:spTree>
    <p:extLst>
      <p:ext uri="{BB962C8B-B14F-4D97-AF65-F5344CB8AC3E}">
        <p14:creationId xmlns:p14="http://schemas.microsoft.com/office/powerpoint/2010/main" val="404985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Overview</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To enable AuthPoint as an authentication server on your Firebox:</a:t>
            </a:r>
          </a:p>
          <a:p>
            <a:pPr marL="800100" lvl="1" indent="-457200">
              <a:buFont typeface="+mj-lt"/>
              <a:buAutoNum type="arabicPeriod"/>
            </a:pPr>
            <a:r>
              <a:rPr lang="en-US" dirty="0"/>
              <a:t>Add your Firebox to WatchGuard Cloud as a locally-managed Firebox</a:t>
            </a:r>
          </a:p>
          <a:p>
            <a:pPr marL="800100" lvl="1" indent="-457200">
              <a:buFont typeface="+mj-lt"/>
              <a:buAutoNum type="arabicPeriod"/>
            </a:pPr>
            <a:r>
              <a:rPr lang="en-US" dirty="0"/>
              <a:t>Add groups, users, and authentication policies in AuthPoint</a:t>
            </a:r>
          </a:p>
          <a:p>
            <a:pPr marL="800100" lvl="1" indent="-457200">
              <a:buFont typeface="+mj-lt"/>
              <a:buAutoNum type="arabicPeriod"/>
            </a:pPr>
            <a:r>
              <a:rPr lang="en-US" dirty="0"/>
              <a:t>To sync users from an LDAP database, you must:</a:t>
            </a:r>
          </a:p>
          <a:p>
            <a:pPr marL="1096963" lvl="2" indent="-457200"/>
            <a:r>
              <a:rPr lang="en-US" dirty="0"/>
              <a:t>Configure an external identity</a:t>
            </a:r>
          </a:p>
          <a:p>
            <a:pPr marL="1096963" lvl="2" indent="-457200"/>
            <a:r>
              <a:rPr lang="en-US" dirty="0"/>
              <a:t>Download and install the AuthPoint Gateway</a:t>
            </a:r>
          </a:p>
          <a:p>
            <a:pPr marL="800100" lvl="1" indent="-457200">
              <a:buFont typeface="+mj-lt"/>
              <a:buAutoNum type="arabicPeriod"/>
            </a:pPr>
            <a:r>
              <a:rPr lang="en-US" dirty="0"/>
              <a:t>Add a Firebox resource</a:t>
            </a:r>
          </a:p>
          <a:p>
            <a:pPr marL="800100" lvl="1" indent="-457200">
              <a:buFont typeface="+mj-lt"/>
              <a:buAutoNum type="arabicPeriod"/>
            </a:pPr>
            <a:r>
              <a:rPr lang="en-US" dirty="0"/>
              <a:t>Add the Firebox resource to your authentication policies</a:t>
            </a:r>
          </a:p>
          <a:p>
            <a:r>
              <a:rPr lang="en-US" dirty="0"/>
              <a:t>To configure your Firebox, see the sections for </a:t>
            </a:r>
            <a:r>
              <a:rPr lang="en-US" dirty="0">
                <a:hlinkClick r:id="rId2" action="ppaction://hlinksldjump"/>
              </a:rPr>
              <a:t>Mobile VPN with SSL</a:t>
            </a:r>
            <a:r>
              <a:rPr lang="en-US" dirty="0"/>
              <a:t>, </a:t>
            </a:r>
            <a:r>
              <a:rPr lang="en-US" dirty="0">
                <a:hlinkClick r:id="rId3" action="ppaction://hlinksldjump"/>
              </a:rPr>
              <a:t>Mobile VPN with IKEv2</a:t>
            </a:r>
            <a:r>
              <a:rPr lang="en-US" dirty="0"/>
              <a:t>, </a:t>
            </a:r>
            <a:r>
              <a:rPr lang="en-US" dirty="0">
                <a:hlinkClick r:id="rId4" action="ppaction://hlinksldjump"/>
              </a:rPr>
              <a:t>Firebox Authentication Portal</a:t>
            </a:r>
            <a:r>
              <a:rPr lang="en-US" dirty="0"/>
              <a:t>, and </a:t>
            </a:r>
            <a:r>
              <a:rPr lang="en-US" dirty="0">
                <a:hlinkClick r:id="rId5" action="ppaction://hlinksldjump"/>
              </a:rPr>
              <a:t>Fireware Web UI</a:t>
            </a:r>
            <a:r>
              <a:rPr lang="en-US" dirty="0"/>
              <a:t> integrations</a:t>
            </a:r>
          </a:p>
        </p:txBody>
      </p:sp>
    </p:spTree>
    <p:extLst>
      <p:ext uri="{BB962C8B-B14F-4D97-AF65-F5344CB8AC3E}">
        <p14:creationId xmlns:p14="http://schemas.microsoft.com/office/powerpoint/2010/main" val="1086358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802.1q and 802.1p at Layer 2</a:t>
            </a:r>
          </a:p>
        </p:txBody>
      </p:sp>
      <p:pic>
        <p:nvPicPr>
          <p:cNvPr id="3" name="Picture 2" descr="Diagram&#10;&#10;Description automatically generated">
            <a:extLst>
              <a:ext uri="{FF2B5EF4-FFF2-40B4-BE49-F238E27FC236}">
                <a16:creationId xmlns:a16="http://schemas.microsoft.com/office/drawing/2014/main" id="{BE4F9411-F4BC-49EF-AD77-3BF0C206BB03}"/>
              </a:ext>
            </a:extLst>
          </p:cNvPr>
          <p:cNvPicPr>
            <a:picLocks noChangeAspect="1"/>
          </p:cNvPicPr>
          <p:nvPr/>
        </p:nvPicPr>
        <p:blipFill>
          <a:blip r:embed="rId2"/>
          <a:stretch>
            <a:fillRect/>
          </a:stretch>
        </p:blipFill>
        <p:spPr>
          <a:xfrm>
            <a:off x="1494464" y="1805724"/>
            <a:ext cx="7272032" cy="4664743"/>
          </a:xfrm>
          <a:prstGeom prst="rect">
            <a:avLst/>
          </a:prstGeom>
        </p:spPr>
      </p:pic>
    </p:spTree>
    <p:extLst>
      <p:ext uri="{BB962C8B-B14F-4D97-AF65-F5344CB8AC3E}">
        <p14:creationId xmlns:p14="http://schemas.microsoft.com/office/powerpoint/2010/main" val="2005565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Differentiated Services Code Point (DSCP) value in IP packets maps to the PCP value:</a:t>
            </a:r>
          </a:p>
          <a:p>
            <a:pPr lvl="1"/>
            <a:r>
              <a:rPr lang="en-US" dirty="0"/>
              <a:t>IPv6 packets — Upper three bits of the DSCP value in the Traffic Class (TC) field maps to the PCP</a:t>
            </a:r>
          </a:p>
          <a:p>
            <a:pPr lvl="1"/>
            <a:r>
              <a:rPr lang="en-US" dirty="0"/>
              <a:t>IPv4 packets — Upper three bits of the DSCP value in the Type of Service (ToS) field maps to the PCP</a:t>
            </a:r>
          </a:p>
          <a:p>
            <a:pPr marL="342900" lvl="1"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30A4B789-1DDA-4E21-9568-5A3BD77D0B05}"/>
              </a:ext>
            </a:extLst>
          </p:cNvPr>
          <p:cNvPicPr>
            <a:picLocks noChangeAspect="1"/>
          </p:cNvPicPr>
          <p:nvPr/>
        </p:nvPicPr>
        <p:blipFill>
          <a:blip r:embed="rId2"/>
          <a:stretch>
            <a:fillRect/>
          </a:stretch>
        </p:blipFill>
        <p:spPr>
          <a:xfrm>
            <a:off x="1788384" y="3849587"/>
            <a:ext cx="6976806" cy="2529440"/>
          </a:xfrm>
          <a:prstGeom prst="rect">
            <a:avLst/>
          </a:prstGeom>
        </p:spPr>
      </p:pic>
    </p:spTree>
    <p:extLst>
      <p:ext uri="{BB962C8B-B14F-4D97-AF65-F5344CB8AC3E}">
        <p14:creationId xmlns:p14="http://schemas.microsoft.com/office/powerpoint/2010/main" val="3088019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DSCP value comprises 6 bits (0–63)</a:t>
            </a:r>
          </a:p>
          <a:p>
            <a:r>
              <a:rPr lang="en-US" dirty="0"/>
              <a:t>DSCP to 802.1p map:</a:t>
            </a:r>
          </a:p>
          <a:p>
            <a:endParaRPr lang="en-US" dirty="0"/>
          </a:p>
        </p:txBody>
      </p:sp>
      <p:graphicFrame>
        <p:nvGraphicFramePr>
          <p:cNvPr id="4" name="Table 5">
            <a:extLst>
              <a:ext uri="{FF2B5EF4-FFF2-40B4-BE49-F238E27FC236}">
                <a16:creationId xmlns:a16="http://schemas.microsoft.com/office/drawing/2014/main" id="{5870D408-F925-4926-8C03-3332EBCC6999}"/>
              </a:ext>
            </a:extLst>
          </p:cNvPr>
          <p:cNvGraphicFramePr>
            <a:graphicFrameLocks noGrp="1"/>
          </p:cNvGraphicFramePr>
          <p:nvPr/>
        </p:nvGraphicFramePr>
        <p:xfrm>
          <a:off x="1484848" y="2428839"/>
          <a:ext cx="7441037" cy="3563722"/>
        </p:xfrm>
        <a:graphic>
          <a:graphicData uri="http://schemas.openxmlformats.org/drawingml/2006/table">
            <a:tbl>
              <a:tblPr firstRow="1" bandRow="1">
                <a:tableStyleId>{073A0DAA-6AF3-43AB-8588-CEC1D06C72B9}</a:tableStyleId>
              </a:tblPr>
              <a:tblGrid>
                <a:gridCol w="3493934">
                  <a:extLst>
                    <a:ext uri="{9D8B030D-6E8A-4147-A177-3AD203B41FA5}">
                      <a16:colId xmlns:a16="http://schemas.microsoft.com/office/drawing/2014/main" val="1370906546"/>
                    </a:ext>
                  </a:extLst>
                </a:gridCol>
                <a:gridCol w="3947103">
                  <a:extLst>
                    <a:ext uri="{9D8B030D-6E8A-4147-A177-3AD203B41FA5}">
                      <a16:colId xmlns:a16="http://schemas.microsoft.com/office/drawing/2014/main" val="4056343107"/>
                    </a:ext>
                  </a:extLst>
                </a:gridCol>
              </a:tblGrid>
              <a:tr h="490530">
                <a:tc>
                  <a:txBody>
                    <a:bodyPr/>
                    <a:lstStyle/>
                    <a:p>
                      <a:r>
                        <a:rPr lang="en-US" dirty="0"/>
                        <a:t>DSCP Value Range (Layer 3 packet)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802.1p PCP Value (Layer 2 frame)</a:t>
                      </a:r>
                    </a:p>
                  </a:txBody>
                  <a:tcPr/>
                </a:tc>
                <a:extLst>
                  <a:ext uri="{0D108BD9-81ED-4DB2-BD59-A6C34878D82A}">
                    <a16:rowId xmlns:a16="http://schemas.microsoft.com/office/drawing/2014/main" val="1182306294"/>
                  </a:ext>
                </a:extLst>
              </a:tr>
              <a:tr h="384149">
                <a:tc>
                  <a:txBody>
                    <a:bodyPr/>
                    <a:lstStyle/>
                    <a:p>
                      <a:r>
                        <a:rPr lang="en-US" dirty="0"/>
                        <a:t>0–7</a:t>
                      </a:r>
                    </a:p>
                  </a:txBody>
                  <a:tcPr/>
                </a:tc>
                <a:tc>
                  <a:txBody>
                    <a:bodyPr/>
                    <a:lstStyle/>
                    <a:p>
                      <a:r>
                        <a:rPr lang="en-US" dirty="0"/>
                        <a:t>0 Best effort</a:t>
                      </a:r>
                    </a:p>
                  </a:txBody>
                  <a:tcPr/>
                </a:tc>
                <a:extLst>
                  <a:ext uri="{0D108BD9-81ED-4DB2-BD59-A6C34878D82A}">
                    <a16:rowId xmlns:a16="http://schemas.microsoft.com/office/drawing/2014/main" val="1889146156"/>
                  </a:ext>
                </a:extLst>
              </a:tr>
              <a:tr h="384149">
                <a:tc>
                  <a:txBody>
                    <a:bodyPr/>
                    <a:lstStyle/>
                    <a:p>
                      <a:r>
                        <a:rPr lang="en-US" dirty="0"/>
                        <a:t>8–15</a:t>
                      </a:r>
                    </a:p>
                  </a:txBody>
                  <a:tcPr/>
                </a:tc>
                <a:tc>
                  <a:txBody>
                    <a:bodyPr/>
                    <a:lstStyle/>
                    <a:p>
                      <a:r>
                        <a:rPr lang="en-US" dirty="0"/>
                        <a:t>1 Background</a:t>
                      </a:r>
                    </a:p>
                  </a:txBody>
                  <a:tcPr/>
                </a:tc>
                <a:extLst>
                  <a:ext uri="{0D108BD9-81ED-4DB2-BD59-A6C34878D82A}">
                    <a16:rowId xmlns:a16="http://schemas.microsoft.com/office/drawing/2014/main" val="1817929687"/>
                  </a:ext>
                </a:extLst>
              </a:tr>
              <a:tr h="384149">
                <a:tc>
                  <a:txBody>
                    <a:bodyPr/>
                    <a:lstStyle/>
                    <a:p>
                      <a:r>
                        <a:rPr lang="en-US" dirty="0"/>
                        <a:t>16–23</a:t>
                      </a:r>
                    </a:p>
                  </a:txBody>
                  <a:tcPr/>
                </a:tc>
                <a:tc>
                  <a:txBody>
                    <a:bodyPr/>
                    <a:lstStyle/>
                    <a:p>
                      <a:r>
                        <a:rPr lang="en-US" dirty="0"/>
                        <a:t>2 Spare</a:t>
                      </a:r>
                    </a:p>
                  </a:txBody>
                  <a:tcPr/>
                </a:tc>
                <a:extLst>
                  <a:ext uri="{0D108BD9-81ED-4DB2-BD59-A6C34878D82A}">
                    <a16:rowId xmlns:a16="http://schemas.microsoft.com/office/drawing/2014/main" val="350545314"/>
                  </a:ext>
                </a:extLst>
              </a:tr>
              <a:tr h="384149">
                <a:tc>
                  <a:txBody>
                    <a:bodyPr/>
                    <a:lstStyle/>
                    <a:p>
                      <a:r>
                        <a:rPr lang="en-US" dirty="0"/>
                        <a:t>24–31</a:t>
                      </a:r>
                    </a:p>
                  </a:txBody>
                  <a:tcPr/>
                </a:tc>
                <a:tc>
                  <a:txBody>
                    <a:bodyPr/>
                    <a:lstStyle/>
                    <a:p>
                      <a:r>
                        <a:rPr lang="en-US" dirty="0"/>
                        <a:t>3 Excellent effort</a:t>
                      </a:r>
                    </a:p>
                  </a:txBody>
                  <a:tcPr/>
                </a:tc>
                <a:extLst>
                  <a:ext uri="{0D108BD9-81ED-4DB2-BD59-A6C34878D82A}">
                    <a16:rowId xmlns:a16="http://schemas.microsoft.com/office/drawing/2014/main" val="2995242036"/>
                  </a:ext>
                </a:extLst>
              </a:tr>
              <a:tr h="384149">
                <a:tc>
                  <a:txBody>
                    <a:bodyPr/>
                    <a:lstStyle/>
                    <a:p>
                      <a:r>
                        <a:rPr lang="en-US" dirty="0"/>
                        <a:t>32–39</a:t>
                      </a:r>
                    </a:p>
                  </a:txBody>
                  <a:tcPr/>
                </a:tc>
                <a:tc>
                  <a:txBody>
                    <a:bodyPr/>
                    <a:lstStyle/>
                    <a:p>
                      <a:r>
                        <a:rPr lang="en-US" dirty="0"/>
                        <a:t>4 Controlled load</a:t>
                      </a:r>
                    </a:p>
                  </a:txBody>
                  <a:tcPr/>
                </a:tc>
                <a:extLst>
                  <a:ext uri="{0D108BD9-81ED-4DB2-BD59-A6C34878D82A}">
                    <a16:rowId xmlns:a16="http://schemas.microsoft.com/office/drawing/2014/main" val="3809148953"/>
                  </a:ext>
                </a:extLst>
              </a:tr>
              <a:tr h="384149">
                <a:tc>
                  <a:txBody>
                    <a:bodyPr/>
                    <a:lstStyle/>
                    <a:p>
                      <a:r>
                        <a:rPr lang="en-US" dirty="0"/>
                        <a:t>40–47</a:t>
                      </a:r>
                    </a:p>
                  </a:txBody>
                  <a:tcPr/>
                </a:tc>
                <a:tc>
                  <a:txBody>
                    <a:bodyPr/>
                    <a:lstStyle/>
                    <a:p>
                      <a:r>
                        <a:rPr lang="en-US" dirty="0"/>
                        <a:t>5 Video (&lt;100ms latency)</a:t>
                      </a:r>
                    </a:p>
                  </a:txBody>
                  <a:tcPr/>
                </a:tc>
                <a:extLst>
                  <a:ext uri="{0D108BD9-81ED-4DB2-BD59-A6C34878D82A}">
                    <a16:rowId xmlns:a16="http://schemas.microsoft.com/office/drawing/2014/main" val="313282649"/>
                  </a:ext>
                </a:extLst>
              </a:tr>
              <a:tr h="384149">
                <a:tc>
                  <a:txBody>
                    <a:bodyPr/>
                    <a:lstStyle/>
                    <a:p>
                      <a:r>
                        <a:rPr lang="en-US" dirty="0"/>
                        <a:t>48–55</a:t>
                      </a:r>
                    </a:p>
                  </a:txBody>
                  <a:tcPr/>
                </a:tc>
                <a:tc>
                  <a:txBody>
                    <a:bodyPr/>
                    <a:lstStyle/>
                    <a:p>
                      <a:r>
                        <a:rPr lang="en-US" dirty="0"/>
                        <a:t>6 Voice (&lt;10ms latency)</a:t>
                      </a:r>
                    </a:p>
                  </a:txBody>
                  <a:tcPr/>
                </a:tc>
                <a:extLst>
                  <a:ext uri="{0D108BD9-81ED-4DB2-BD59-A6C34878D82A}">
                    <a16:rowId xmlns:a16="http://schemas.microsoft.com/office/drawing/2014/main" val="3789969263"/>
                  </a:ext>
                </a:extLst>
              </a:tr>
              <a:tr h="384149">
                <a:tc>
                  <a:txBody>
                    <a:bodyPr/>
                    <a:lstStyle/>
                    <a:p>
                      <a:r>
                        <a:rPr lang="en-US" dirty="0"/>
                        <a:t>56–63</a:t>
                      </a:r>
                    </a:p>
                  </a:txBody>
                  <a:tcPr/>
                </a:tc>
                <a:tc>
                  <a:txBody>
                    <a:bodyPr/>
                    <a:lstStyle/>
                    <a:p>
                      <a:r>
                        <a:rPr lang="en-US" dirty="0"/>
                        <a:t>7 Network control</a:t>
                      </a:r>
                    </a:p>
                  </a:txBody>
                  <a:tcPr/>
                </a:tc>
                <a:extLst>
                  <a:ext uri="{0D108BD9-81ED-4DB2-BD59-A6C34878D82A}">
                    <a16:rowId xmlns:a16="http://schemas.microsoft.com/office/drawing/2014/main" val="922376744"/>
                  </a:ext>
                </a:extLst>
              </a:tr>
            </a:tbl>
          </a:graphicData>
        </a:graphic>
      </p:graphicFrame>
    </p:spTree>
    <p:extLst>
      <p:ext uri="{BB962C8B-B14F-4D97-AF65-F5344CB8AC3E}">
        <p14:creationId xmlns:p14="http://schemas.microsoft.com/office/powerpoint/2010/main" val="29714446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4754880"/>
          </a:xfrm>
        </p:spPr>
        <p:txBody>
          <a:bodyPr>
            <a:normAutofit/>
          </a:bodyPr>
          <a:lstStyle/>
          <a:p>
            <a:r>
              <a:rPr lang="en-US" sz="2400" dirty="0"/>
              <a:t>Example</a:t>
            </a:r>
          </a:p>
          <a:p>
            <a:pPr lvl="1"/>
            <a:r>
              <a:rPr lang="en-US" sz="2200" dirty="0"/>
              <a:t>To mark outbound VoIP traffic on a VLAN interface with a PCP value of 6, the Firebox copies the DSCP value from the packet to the 3-bit PCP 802.1p field in 802.1q tag of the frame</a:t>
            </a:r>
          </a:p>
          <a:p>
            <a:pPr lvl="2"/>
            <a:r>
              <a:rPr lang="en-US" sz="2000" dirty="0"/>
              <a:t>DSCP of the ToS field (IPv4) or TC field (IPv6) field is 48 (</a:t>
            </a:r>
            <a:r>
              <a:rPr lang="en-US" sz="2000" dirty="0">
                <a:solidFill>
                  <a:srgbClr val="FF0000"/>
                </a:solidFill>
              </a:rPr>
              <a:t>110</a:t>
            </a:r>
            <a:r>
              <a:rPr lang="en-US" sz="2000" dirty="0"/>
              <a:t>000)</a:t>
            </a:r>
          </a:p>
          <a:p>
            <a:pPr lvl="2"/>
            <a:r>
              <a:rPr lang="en-US" sz="2000" dirty="0"/>
              <a:t>Firebox sets the PCP value to 6 (</a:t>
            </a:r>
            <a:r>
              <a:rPr lang="en-US" sz="2000" dirty="0">
                <a:solidFill>
                  <a:srgbClr val="FF0000"/>
                </a:solidFill>
              </a:rPr>
              <a:t>110 </a:t>
            </a:r>
            <a:r>
              <a:rPr lang="en-US" sz="2000" dirty="0"/>
              <a:t>=</a:t>
            </a:r>
            <a:r>
              <a:rPr lang="en-US" sz="2000" dirty="0">
                <a:solidFill>
                  <a:srgbClr val="FF0000"/>
                </a:solidFill>
              </a:rPr>
              <a:t> </a:t>
            </a:r>
            <a:r>
              <a:rPr lang="en-US" sz="2000" dirty="0"/>
              <a:t>6)</a:t>
            </a:r>
          </a:p>
          <a:p>
            <a:pPr marL="0" lvl="0" indent="0">
              <a:buNone/>
            </a:pPr>
            <a:endParaRPr lang="en-US" dirty="0"/>
          </a:p>
        </p:txBody>
      </p:sp>
      <p:pic>
        <p:nvPicPr>
          <p:cNvPr id="19" name="Picture 18">
            <a:extLst>
              <a:ext uri="{FF2B5EF4-FFF2-40B4-BE49-F238E27FC236}">
                <a16:creationId xmlns:a16="http://schemas.microsoft.com/office/drawing/2014/main" id="{D0A88591-F63B-4315-850E-2DCFCFBEAD9A}"/>
              </a:ext>
            </a:extLst>
          </p:cNvPr>
          <p:cNvPicPr>
            <a:picLocks noChangeAspect="1"/>
          </p:cNvPicPr>
          <p:nvPr/>
        </p:nvPicPr>
        <p:blipFill>
          <a:blip r:embed="rId2"/>
          <a:stretch>
            <a:fillRect/>
          </a:stretch>
        </p:blipFill>
        <p:spPr>
          <a:xfrm>
            <a:off x="1835135" y="4214130"/>
            <a:ext cx="8639175" cy="1095375"/>
          </a:xfrm>
          <a:prstGeom prst="rect">
            <a:avLst/>
          </a:prstGeom>
        </p:spPr>
      </p:pic>
    </p:spTree>
    <p:extLst>
      <p:ext uri="{BB962C8B-B14F-4D97-AF65-F5344CB8AC3E}">
        <p14:creationId xmlns:p14="http://schemas.microsoft.com/office/powerpoint/2010/main" val="21053130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lvl="1"/>
            <a:r>
              <a:rPr lang="en-US" dirty="0"/>
              <a:t>In a VLAN configuration, select </a:t>
            </a:r>
            <a:r>
              <a:rPr lang="en-US" b="1" dirty="0"/>
              <a:t>VLAN &gt;</a:t>
            </a:r>
            <a:r>
              <a:rPr lang="en-US" dirty="0"/>
              <a:t> </a:t>
            </a:r>
            <a:r>
              <a:rPr lang="en-US" b="1" dirty="0"/>
              <a:t>Bridge Protocols</a:t>
            </a:r>
            <a:r>
              <a:rPr lang="en-US" dirty="0"/>
              <a:t>  </a:t>
            </a:r>
          </a:p>
          <a:p>
            <a:pPr lvl="1"/>
            <a:r>
              <a:rPr lang="en-US" dirty="0"/>
              <a:t>Select the </a:t>
            </a:r>
            <a:r>
              <a:rPr lang="en-US" b="1" dirty="0"/>
              <a:t>Enable 802.1p priority tagging for Layer 2 frames </a:t>
            </a:r>
            <a:r>
              <a:rPr lang="en-US" dirty="0"/>
              <a:t>check box </a:t>
            </a:r>
          </a:p>
          <a:p>
            <a:pPr lvl="0"/>
            <a:endParaRPr lang="en-US" dirty="0"/>
          </a:p>
        </p:txBody>
      </p:sp>
      <p:pic>
        <p:nvPicPr>
          <p:cNvPr id="4" name="Picture 3">
            <a:extLst>
              <a:ext uri="{FF2B5EF4-FFF2-40B4-BE49-F238E27FC236}">
                <a16:creationId xmlns:a16="http://schemas.microsoft.com/office/drawing/2014/main" id="{02327743-67AA-45F3-8E5B-037C3F634498}"/>
              </a:ext>
            </a:extLst>
          </p:cNvPr>
          <p:cNvPicPr>
            <a:picLocks noChangeAspect="1"/>
          </p:cNvPicPr>
          <p:nvPr/>
        </p:nvPicPr>
        <p:blipFill>
          <a:blip r:embed="rId2"/>
          <a:stretch>
            <a:fillRect/>
          </a:stretch>
        </p:blipFill>
        <p:spPr>
          <a:xfrm>
            <a:off x="1780297" y="2857595"/>
            <a:ext cx="4477375" cy="1609950"/>
          </a:xfrm>
          <a:prstGeom prst="rect">
            <a:avLst/>
          </a:prstGeom>
        </p:spPr>
      </p:pic>
      <p:sp>
        <p:nvSpPr>
          <p:cNvPr id="6" name="Rectangle: Rounded Corners 5">
            <a:extLst>
              <a:ext uri="{FF2B5EF4-FFF2-40B4-BE49-F238E27FC236}">
                <a16:creationId xmlns:a16="http://schemas.microsoft.com/office/drawing/2014/main" id="{A286CE9D-5791-4631-87DD-147E4E5F60F5}"/>
              </a:ext>
            </a:extLst>
          </p:cNvPr>
          <p:cNvSpPr/>
          <p:nvPr/>
        </p:nvSpPr>
        <p:spPr>
          <a:xfrm>
            <a:off x="1798979" y="3771900"/>
            <a:ext cx="2613991" cy="228600"/>
          </a:xfrm>
          <a:prstGeom prst="roundRect">
            <a:avLst/>
          </a:prstGeom>
          <a:no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2588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a:t>DHCP Lease Count</a:t>
            </a:r>
          </a:p>
        </p:txBody>
      </p:sp>
    </p:spTree>
    <p:extLst>
      <p:ext uri="{BB962C8B-B14F-4D97-AF65-F5344CB8AC3E}">
        <p14:creationId xmlns:p14="http://schemas.microsoft.com/office/powerpoint/2010/main" val="40716397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DHCP Lease Count</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9368" y="1325880"/>
            <a:ext cx="10113264" cy="4754880"/>
          </a:xfrm>
        </p:spPr>
        <p:txBody>
          <a:bodyPr>
            <a:normAutofit/>
          </a:bodyPr>
          <a:lstStyle/>
          <a:p>
            <a:r>
              <a:rPr lang="en-US" dirty="0"/>
              <a:t>In Fireware Web UI, you can now see the total number of DHCP leases included in each IPv4 DHCP range configured on the Firebox</a:t>
            </a:r>
          </a:p>
          <a:p>
            <a:r>
              <a:rPr lang="en-US" dirty="0"/>
              <a:t>You can also see how many of those leases are in use </a:t>
            </a:r>
          </a:p>
          <a:p>
            <a:r>
              <a:rPr lang="en-US" dirty="0"/>
              <a:t>Select </a:t>
            </a:r>
            <a:r>
              <a:rPr lang="en-US" b="1" dirty="0"/>
              <a:t>System Status &gt; DHCP Leases</a:t>
            </a:r>
          </a:p>
        </p:txBody>
      </p:sp>
      <p:pic>
        <p:nvPicPr>
          <p:cNvPr id="4" name="Picture 3" descr="Table&#10;&#10;Description automatically generated">
            <a:extLst>
              <a:ext uri="{FF2B5EF4-FFF2-40B4-BE49-F238E27FC236}">
                <a16:creationId xmlns:a16="http://schemas.microsoft.com/office/drawing/2014/main" id="{69A9D9C4-E3EA-4262-A091-DC960D186705}"/>
              </a:ext>
            </a:extLst>
          </p:cNvPr>
          <p:cNvPicPr>
            <a:picLocks noChangeAspect="1"/>
          </p:cNvPicPr>
          <p:nvPr/>
        </p:nvPicPr>
        <p:blipFill rotWithShape="1">
          <a:blip r:embed="rId2"/>
          <a:srcRect l="-1" r="177"/>
          <a:stretch/>
        </p:blipFill>
        <p:spPr>
          <a:xfrm>
            <a:off x="1545540" y="3294775"/>
            <a:ext cx="5467173" cy="2095500"/>
          </a:xfrm>
          <a:prstGeom prst="rect">
            <a:avLst/>
          </a:prstGeom>
        </p:spPr>
      </p:pic>
      <p:sp>
        <p:nvSpPr>
          <p:cNvPr id="6" name="Rectangle: Rounded Corners 5">
            <a:extLst>
              <a:ext uri="{FF2B5EF4-FFF2-40B4-BE49-F238E27FC236}">
                <a16:creationId xmlns:a16="http://schemas.microsoft.com/office/drawing/2014/main" id="{8A98DDA4-A95B-41B1-A980-9D4E440D015A}"/>
              </a:ext>
            </a:extLst>
          </p:cNvPr>
          <p:cNvSpPr/>
          <p:nvPr/>
        </p:nvSpPr>
        <p:spPr>
          <a:xfrm>
            <a:off x="3347207" y="4286774"/>
            <a:ext cx="838899" cy="85567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E9EB4086-222D-48EB-8ED4-3504A354F21F}"/>
              </a:ext>
            </a:extLst>
          </p:cNvPr>
          <p:cNvSpPr/>
          <p:nvPr/>
        </p:nvSpPr>
        <p:spPr>
          <a:xfrm>
            <a:off x="5148874" y="4296561"/>
            <a:ext cx="838899" cy="85567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DDEC41DC-C7C8-48E5-BCDA-AB1A9D1952A6}"/>
              </a:ext>
            </a:extLst>
          </p:cNvPr>
          <p:cNvCxnSpPr>
            <a:cxnSpLocks/>
          </p:cNvCxnSpPr>
          <p:nvPr/>
        </p:nvCxnSpPr>
        <p:spPr>
          <a:xfrm flipV="1">
            <a:off x="3733101" y="3835100"/>
            <a:ext cx="3508188" cy="454929"/>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0DE0167-3024-4C07-A4ED-750A50DA1B46}"/>
              </a:ext>
            </a:extLst>
          </p:cNvPr>
          <p:cNvCxnSpPr>
            <a:cxnSpLocks/>
            <a:endCxn id="18" idx="1"/>
          </p:cNvCxnSpPr>
          <p:nvPr/>
        </p:nvCxnSpPr>
        <p:spPr>
          <a:xfrm>
            <a:off x="6004551" y="4718980"/>
            <a:ext cx="127581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8733D8-D9E1-4079-AA96-DDE0D1986A89}"/>
              </a:ext>
            </a:extLst>
          </p:cNvPr>
          <p:cNvSpPr txBox="1"/>
          <p:nvPr/>
        </p:nvSpPr>
        <p:spPr>
          <a:xfrm>
            <a:off x="7241289" y="3625267"/>
            <a:ext cx="3682767" cy="369332"/>
          </a:xfrm>
          <a:prstGeom prst="rect">
            <a:avLst/>
          </a:prstGeom>
          <a:noFill/>
        </p:spPr>
        <p:txBody>
          <a:bodyPr wrap="square" rtlCol="0">
            <a:spAutoFit/>
          </a:bodyPr>
          <a:lstStyle/>
          <a:p>
            <a:r>
              <a:rPr lang="en-US" dirty="0"/>
              <a:t>Total number of leases in the range</a:t>
            </a:r>
          </a:p>
        </p:txBody>
      </p:sp>
      <p:sp>
        <p:nvSpPr>
          <p:cNvPr id="18" name="TextBox 17">
            <a:extLst>
              <a:ext uri="{FF2B5EF4-FFF2-40B4-BE49-F238E27FC236}">
                <a16:creationId xmlns:a16="http://schemas.microsoft.com/office/drawing/2014/main" id="{9FBBADA1-0E40-4DCF-A192-BCEA3C5ABE1D}"/>
              </a:ext>
            </a:extLst>
          </p:cNvPr>
          <p:cNvSpPr txBox="1"/>
          <p:nvPr/>
        </p:nvSpPr>
        <p:spPr>
          <a:xfrm>
            <a:off x="7280368" y="4534314"/>
            <a:ext cx="2417306" cy="369332"/>
          </a:xfrm>
          <a:prstGeom prst="rect">
            <a:avLst/>
          </a:prstGeom>
          <a:noFill/>
        </p:spPr>
        <p:txBody>
          <a:bodyPr wrap="square" rtlCol="0">
            <a:spAutoFit/>
          </a:bodyPr>
          <a:lstStyle/>
          <a:p>
            <a:r>
              <a:rPr lang="en-US" dirty="0"/>
              <a:t>Number of leases in use</a:t>
            </a:r>
          </a:p>
        </p:txBody>
      </p:sp>
      <p:sp>
        <p:nvSpPr>
          <p:cNvPr id="25" name="Rectangle: Rounded Corners 24">
            <a:extLst>
              <a:ext uri="{FF2B5EF4-FFF2-40B4-BE49-F238E27FC236}">
                <a16:creationId xmlns:a16="http://schemas.microsoft.com/office/drawing/2014/main" id="{44B4724A-274E-4C84-83AE-5365F241F673}"/>
              </a:ext>
            </a:extLst>
          </p:cNvPr>
          <p:cNvSpPr/>
          <p:nvPr/>
        </p:nvSpPr>
        <p:spPr>
          <a:xfrm>
            <a:off x="1646567" y="4297959"/>
            <a:ext cx="838899" cy="85567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068B4AF-6E16-4DC2-87BF-6D67F29E53AA}"/>
              </a:ext>
            </a:extLst>
          </p:cNvPr>
          <p:cNvSpPr txBox="1"/>
          <p:nvPr/>
        </p:nvSpPr>
        <p:spPr>
          <a:xfrm>
            <a:off x="1545540" y="5660538"/>
            <a:ext cx="4721036" cy="646331"/>
          </a:xfrm>
          <a:prstGeom prst="rect">
            <a:avLst/>
          </a:prstGeom>
          <a:noFill/>
        </p:spPr>
        <p:txBody>
          <a:bodyPr wrap="square" rtlCol="0">
            <a:spAutoFit/>
          </a:bodyPr>
          <a:lstStyle/>
          <a:p>
            <a:r>
              <a:rPr lang="en-US" dirty="0"/>
              <a:t>DHCP ranges (examples: interface DHCP server; wireless access point DHCP server)</a:t>
            </a:r>
          </a:p>
        </p:txBody>
      </p:sp>
      <p:cxnSp>
        <p:nvCxnSpPr>
          <p:cNvPr id="30" name="Straight Arrow Connector 29">
            <a:extLst>
              <a:ext uri="{FF2B5EF4-FFF2-40B4-BE49-F238E27FC236}">
                <a16:creationId xmlns:a16="http://schemas.microsoft.com/office/drawing/2014/main" id="{37FEE32C-2FE0-4D3A-A2C6-A84DC53A8562}"/>
              </a:ext>
            </a:extLst>
          </p:cNvPr>
          <p:cNvCxnSpPr>
            <a:cxnSpLocks/>
          </p:cNvCxnSpPr>
          <p:nvPr/>
        </p:nvCxnSpPr>
        <p:spPr>
          <a:xfrm>
            <a:off x="2040281" y="5149614"/>
            <a:ext cx="0" cy="510924"/>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5590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APT Blocker – HTTP PROXY SERVER</a:t>
            </a:r>
          </a:p>
        </p:txBody>
      </p:sp>
    </p:spTree>
    <p:extLst>
      <p:ext uri="{BB962C8B-B14F-4D97-AF65-F5344CB8AC3E}">
        <p14:creationId xmlns:p14="http://schemas.microsoft.com/office/powerpoint/2010/main" val="1946803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APT Blocker – HTTP Proxy Server Settings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You can now connect to the APT Blocker server with an HTTP proxy server</a:t>
            </a:r>
          </a:p>
          <a:p>
            <a:pPr lvl="1"/>
            <a:r>
              <a:rPr lang="en-US" dirty="0"/>
              <a:t>In Web UI, select </a:t>
            </a:r>
            <a:r>
              <a:rPr lang="en-US" b="1" dirty="0"/>
              <a:t>Subscription Services &gt; APT Blocker &gt; Advanced tab</a:t>
            </a:r>
          </a:p>
          <a:p>
            <a:pPr lvl="1"/>
            <a:r>
              <a:rPr lang="en-US" dirty="0"/>
              <a:t>In Policy Manager, select </a:t>
            </a:r>
            <a:r>
              <a:rPr lang="en-US" b="1" dirty="0"/>
              <a:t>Subscription Services &gt; APT Blocker &gt; HTTP Proxy Server tab</a:t>
            </a:r>
          </a:p>
          <a:p>
            <a:pPr lvl="0"/>
            <a:endParaRPr lang="en-US" dirty="0"/>
          </a:p>
        </p:txBody>
      </p:sp>
      <p:pic>
        <p:nvPicPr>
          <p:cNvPr id="3" name="Picture 2">
            <a:extLst>
              <a:ext uri="{FF2B5EF4-FFF2-40B4-BE49-F238E27FC236}">
                <a16:creationId xmlns:a16="http://schemas.microsoft.com/office/drawing/2014/main" id="{6183216C-1B2B-49AF-8AE1-45B8B2343292}"/>
              </a:ext>
            </a:extLst>
          </p:cNvPr>
          <p:cNvPicPr>
            <a:picLocks noChangeAspect="1"/>
          </p:cNvPicPr>
          <p:nvPr/>
        </p:nvPicPr>
        <p:blipFill>
          <a:blip r:embed="rId2"/>
          <a:stretch>
            <a:fillRect/>
          </a:stretch>
        </p:blipFill>
        <p:spPr>
          <a:xfrm>
            <a:off x="2363347" y="3322860"/>
            <a:ext cx="3549611" cy="3291859"/>
          </a:xfrm>
          <a:prstGeom prst="rect">
            <a:avLst/>
          </a:prstGeom>
        </p:spPr>
      </p:pic>
      <p:sp>
        <p:nvSpPr>
          <p:cNvPr id="4" name="Rectangle 3">
            <a:extLst>
              <a:ext uri="{FF2B5EF4-FFF2-40B4-BE49-F238E27FC236}">
                <a16:creationId xmlns:a16="http://schemas.microsoft.com/office/drawing/2014/main" id="{71E57E62-F368-4ADA-BF09-193866833C7D}"/>
              </a:ext>
            </a:extLst>
          </p:cNvPr>
          <p:cNvSpPr/>
          <p:nvPr/>
        </p:nvSpPr>
        <p:spPr>
          <a:xfrm>
            <a:off x="2516763" y="3974510"/>
            <a:ext cx="210239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C8A51A6-9A57-437B-8745-DB9AB53BBAE8}"/>
              </a:ext>
            </a:extLst>
          </p:cNvPr>
          <p:cNvPicPr>
            <a:picLocks noChangeAspect="1"/>
          </p:cNvPicPr>
          <p:nvPr/>
        </p:nvPicPr>
        <p:blipFill>
          <a:blip r:embed="rId3"/>
          <a:stretch>
            <a:fillRect/>
          </a:stretch>
        </p:blipFill>
        <p:spPr>
          <a:xfrm>
            <a:off x="6219106" y="2876495"/>
            <a:ext cx="3387929" cy="3738224"/>
          </a:xfrm>
          <a:prstGeom prst="rect">
            <a:avLst/>
          </a:prstGeom>
        </p:spPr>
      </p:pic>
      <p:sp>
        <p:nvSpPr>
          <p:cNvPr id="8" name="Rectangle 7">
            <a:extLst>
              <a:ext uri="{FF2B5EF4-FFF2-40B4-BE49-F238E27FC236}">
                <a16:creationId xmlns:a16="http://schemas.microsoft.com/office/drawing/2014/main" id="{32AA86A9-1CD1-4520-A488-4111B0C5AACD}"/>
              </a:ext>
            </a:extLst>
          </p:cNvPr>
          <p:cNvSpPr/>
          <p:nvPr/>
        </p:nvSpPr>
        <p:spPr>
          <a:xfrm>
            <a:off x="6237367" y="5200701"/>
            <a:ext cx="2235514" cy="880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28243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APT Blocker – Submit PDF files For Analysis</a:t>
            </a:r>
          </a:p>
        </p:txBody>
      </p:sp>
    </p:spTree>
    <p:extLst>
      <p:ext uri="{BB962C8B-B14F-4D97-AF65-F5344CB8AC3E}">
        <p14:creationId xmlns:p14="http://schemas.microsoft.com/office/powerpoint/2010/main" val="138356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Add a Firebox Resource in AuthPoint</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To add a Firebox resource in AuthPoint:</a:t>
            </a:r>
          </a:p>
          <a:p>
            <a:pPr marL="800100" lvl="1" indent="-457200">
              <a:buFont typeface="+mj-lt"/>
              <a:buAutoNum type="arabicPeriod"/>
            </a:pPr>
            <a:r>
              <a:rPr lang="en-US" dirty="0"/>
              <a:t>Log in to WatchGuard Cloud and select </a:t>
            </a:r>
            <a:r>
              <a:rPr lang="en-US" b="1" dirty="0"/>
              <a:t>Configure &gt; AuthPoint</a:t>
            </a:r>
            <a:endParaRPr lang="en-US" dirty="0"/>
          </a:p>
          <a:p>
            <a:pPr marL="800100" lvl="1" indent="-457200">
              <a:buFont typeface="+mj-lt"/>
              <a:buAutoNum type="arabicPeriod"/>
            </a:pPr>
            <a:r>
              <a:rPr lang="en-US" dirty="0"/>
              <a:t>From the navigation menu, select </a:t>
            </a:r>
            <a:r>
              <a:rPr lang="en-US" b="1" dirty="0"/>
              <a:t>Resources</a:t>
            </a:r>
            <a:endParaRPr lang="en-US" dirty="0"/>
          </a:p>
          <a:p>
            <a:pPr marL="800100" lvl="1" indent="-457200">
              <a:buFont typeface="+mj-lt"/>
              <a:buAutoNum type="arabicPeriod"/>
            </a:pPr>
            <a:r>
              <a:rPr lang="en-US" dirty="0"/>
              <a:t>From the </a:t>
            </a:r>
            <a:r>
              <a:rPr lang="en-US" b="1" dirty="0"/>
              <a:t>Choose a Resource Type</a:t>
            </a:r>
            <a:r>
              <a:rPr lang="en-US" dirty="0"/>
              <a:t> drop-down list, select </a:t>
            </a:r>
            <a:r>
              <a:rPr lang="en-US" b="1" dirty="0"/>
              <a:t>Firebox</a:t>
            </a:r>
            <a:endParaRPr lang="en-US" dirty="0"/>
          </a:p>
          <a:p>
            <a:pPr marL="800100" lvl="1" indent="-457200">
              <a:buFont typeface="+mj-lt"/>
              <a:buAutoNum type="arabicPeriod"/>
            </a:pPr>
            <a:r>
              <a:rPr lang="en-US" dirty="0"/>
              <a:t>Click </a:t>
            </a:r>
            <a:r>
              <a:rPr lang="en-US" b="1" dirty="0"/>
              <a:t>Add Resource</a:t>
            </a:r>
            <a:endParaRPr lang="en-US" dirty="0"/>
          </a:p>
          <a:p>
            <a:pPr marL="800100" lvl="1" indent="-457200">
              <a:buFont typeface="+mj-lt"/>
              <a:buAutoNum type="arabicPeriod"/>
            </a:pPr>
            <a:r>
              <a:rPr lang="en-US" dirty="0"/>
              <a:t>Type a name to identify this resource</a:t>
            </a:r>
          </a:p>
          <a:p>
            <a:pPr marL="800100" lvl="1" indent="-457200">
              <a:buFont typeface="+mj-lt"/>
              <a:buAutoNum type="arabicPeriod"/>
            </a:pPr>
            <a:r>
              <a:rPr lang="en-US" dirty="0"/>
              <a:t>From the Firebox drop-down list, select the Firebox that you want to connect to AuthPoint (this list only shows Fireboxes that you have added to WatchGuard Cloud)</a:t>
            </a:r>
          </a:p>
          <a:p>
            <a:pPr marL="800100" lvl="1" indent="-457200">
              <a:buFont typeface="+mj-lt"/>
              <a:buAutoNum type="arabicPeriod"/>
            </a:pPr>
            <a:r>
              <a:rPr lang="en-US" dirty="0"/>
              <a:t>Save your resource. The AuthPoint authentication server on your Firebox is enabled</a:t>
            </a:r>
          </a:p>
          <a:p>
            <a:pPr marL="800100" lvl="1" indent="-457200">
              <a:buFont typeface="+mj-lt"/>
              <a:buAutoNum type="arabicPeriod"/>
            </a:pPr>
            <a:endParaRPr lang="en-US" dirty="0"/>
          </a:p>
        </p:txBody>
      </p:sp>
    </p:spTree>
    <p:extLst>
      <p:ext uri="{BB962C8B-B14F-4D97-AF65-F5344CB8AC3E}">
        <p14:creationId xmlns:p14="http://schemas.microsoft.com/office/powerpoint/2010/main" val="6510826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APT Blocker – Submit PDF Files for Analysis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5404019" cy="4754880"/>
          </a:xfrm>
        </p:spPr>
        <p:txBody>
          <a:bodyPr>
            <a:normAutofit fontScale="77500" lnSpcReduction="20000"/>
          </a:bodyPr>
          <a:lstStyle/>
          <a:p>
            <a:pPr lvl="0"/>
            <a:r>
              <a:rPr lang="en-US" dirty="0"/>
              <a:t>You can now specify whether APT Blocker submits unrecognized PDF files to the data center for analysis, which gives you more granular control to address privacy concerns</a:t>
            </a:r>
          </a:p>
          <a:p>
            <a:pPr lvl="0"/>
            <a:r>
              <a:rPr lang="en-US" dirty="0"/>
              <a:t>By default, the check box is not selected and APT Blocker does not send unrecognized PDFs for analysis</a:t>
            </a:r>
          </a:p>
          <a:p>
            <a:pPr lvl="1"/>
            <a:r>
              <a:rPr lang="en-US" dirty="0"/>
              <a:t>This is a change to the default behavior in previous versions </a:t>
            </a:r>
          </a:p>
          <a:p>
            <a:pPr lvl="0"/>
            <a:r>
              <a:rPr lang="en-US" dirty="0"/>
              <a:t>To send PDF files for analysis:</a:t>
            </a:r>
          </a:p>
          <a:p>
            <a:pPr marL="742950" lvl="1" indent="-457200">
              <a:buFont typeface="+mj-lt"/>
              <a:buAutoNum type="arabicPeriod"/>
            </a:pPr>
            <a:r>
              <a:rPr lang="en-US" dirty="0"/>
              <a:t>Select </a:t>
            </a:r>
            <a:r>
              <a:rPr lang="en-US" b="1" dirty="0"/>
              <a:t>Subscription Services &gt; APT Blocker &gt; Advanced tab</a:t>
            </a:r>
          </a:p>
          <a:p>
            <a:pPr marL="742950" lvl="1" indent="-457200">
              <a:buFont typeface="+mj-lt"/>
              <a:buAutoNum type="arabicPeriod"/>
            </a:pPr>
            <a:r>
              <a:rPr lang="en-US" dirty="0"/>
              <a:t>Select the </a:t>
            </a:r>
            <a:r>
              <a:rPr lang="en-US" b="1" dirty="0"/>
              <a:t>Submit PDF files to the data center for analysis</a:t>
            </a:r>
            <a:r>
              <a:rPr lang="en-US" dirty="0"/>
              <a:t> check box</a:t>
            </a:r>
          </a:p>
          <a:p>
            <a:r>
              <a:rPr lang="en-US" dirty="0"/>
              <a:t>APT Blocker always submits the MD5 hash of PDF files to the data center and takes the specified action if the file matches any known threats</a:t>
            </a:r>
          </a:p>
        </p:txBody>
      </p:sp>
      <p:pic>
        <p:nvPicPr>
          <p:cNvPr id="6" name="Picture 5">
            <a:extLst>
              <a:ext uri="{FF2B5EF4-FFF2-40B4-BE49-F238E27FC236}">
                <a16:creationId xmlns:a16="http://schemas.microsoft.com/office/drawing/2014/main" id="{F126E477-6D42-45B3-BE8A-E91C6486B867}"/>
              </a:ext>
            </a:extLst>
          </p:cNvPr>
          <p:cNvPicPr>
            <a:picLocks noChangeAspect="1"/>
          </p:cNvPicPr>
          <p:nvPr/>
        </p:nvPicPr>
        <p:blipFill>
          <a:blip r:embed="rId2"/>
          <a:stretch>
            <a:fillRect/>
          </a:stretch>
        </p:blipFill>
        <p:spPr>
          <a:xfrm>
            <a:off x="8674217" y="1325880"/>
            <a:ext cx="3169881" cy="3442917"/>
          </a:xfrm>
          <a:prstGeom prst="rect">
            <a:avLst/>
          </a:prstGeom>
        </p:spPr>
      </p:pic>
      <p:sp>
        <p:nvSpPr>
          <p:cNvPr id="8" name="Rectangle 7">
            <a:extLst>
              <a:ext uri="{FF2B5EF4-FFF2-40B4-BE49-F238E27FC236}">
                <a16:creationId xmlns:a16="http://schemas.microsoft.com/office/drawing/2014/main" id="{E6764258-2586-4849-8D48-C8E6D2F69281}"/>
              </a:ext>
            </a:extLst>
          </p:cNvPr>
          <p:cNvSpPr/>
          <p:nvPr/>
        </p:nvSpPr>
        <p:spPr>
          <a:xfrm>
            <a:off x="8791728" y="2206305"/>
            <a:ext cx="2818635" cy="192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B4DDBF1-DC28-4B25-A650-951EF9CDE318}"/>
              </a:ext>
            </a:extLst>
          </p:cNvPr>
          <p:cNvPicPr>
            <a:picLocks noChangeAspect="1"/>
          </p:cNvPicPr>
          <p:nvPr/>
        </p:nvPicPr>
        <p:blipFill>
          <a:blip r:embed="rId3"/>
          <a:stretch>
            <a:fillRect/>
          </a:stretch>
        </p:blipFill>
        <p:spPr>
          <a:xfrm>
            <a:off x="7097763" y="2692867"/>
            <a:ext cx="3387929" cy="3738224"/>
          </a:xfrm>
          <a:prstGeom prst="rect">
            <a:avLst/>
          </a:prstGeom>
        </p:spPr>
      </p:pic>
      <p:sp>
        <p:nvSpPr>
          <p:cNvPr id="11" name="Rectangle 10">
            <a:extLst>
              <a:ext uri="{FF2B5EF4-FFF2-40B4-BE49-F238E27FC236}">
                <a16:creationId xmlns:a16="http://schemas.microsoft.com/office/drawing/2014/main" id="{5A311E63-AA95-42F1-B904-7F8BF3256136}"/>
              </a:ext>
            </a:extLst>
          </p:cNvPr>
          <p:cNvSpPr/>
          <p:nvPr/>
        </p:nvSpPr>
        <p:spPr>
          <a:xfrm>
            <a:off x="7165662" y="3321170"/>
            <a:ext cx="2733348" cy="192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0654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a:t>Configure Log rate Limits</a:t>
            </a:r>
          </a:p>
        </p:txBody>
      </p:sp>
    </p:spTree>
    <p:extLst>
      <p:ext uri="{BB962C8B-B14F-4D97-AF65-F5344CB8AC3E}">
        <p14:creationId xmlns:p14="http://schemas.microsoft.com/office/powerpoint/2010/main" val="21635163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log rate limits</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control how many log messages the Firebox sends when it denies different types of traffic</a:t>
            </a:r>
          </a:p>
          <a:p>
            <a:pPr>
              <a:buFont typeface="Arial" panose="020B0604020202020204" pitchFamily="34" charset="0"/>
              <a:buChar char="•"/>
            </a:pPr>
            <a:r>
              <a:rPr lang="en-US" dirty="0"/>
              <a:t>By default, the Firebox sends three log messages a minute</a:t>
            </a:r>
          </a:p>
          <a:p>
            <a:pPr>
              <a:buFont typeface="Arial" panose="020B0604020202020204" pitchFamily="34" charset="0"/>
              <a:buChar char="•"/>
            </a:pPr>
            <a:r>
              <a:rPr lang="en-US" dirty="0"/>
              <a:t>In a large or busy network environment, it can be helpful to temporarily increase the limit to troubleshoot issues related to denied traffic</a:t>
            </a:r>
          </a:p>
          <a:p>
            <a:pPr lvl="0">
              <a:buFont typeface="Arial" panose="020B0604020202020204" pitchFamily="34" charset="0"/>
              <a:buChar char="•"/>
            </a:pPr>
            <a:r>
              <a:rPr lang="en-US" dirty="0"/>
              <a:t>High rates of log message generation can impact Firebox performance</a:t>
            </a:r>
          </a:p>
        </p:txBody>
      </p:sp>
    </p:spTree>
    <p:extLst>
      <p:ext uri="{BB962C8B-B14F-4D97-AF65-F5344CB8AC3E}">
        <p14:creationId xmlns:p14="http://schemas.microsoft.com/office/powerpoint/2010/main" val="19123390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Limits ─ Policy Manager</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In Policy Manager, you can configure log rate limits for Blocked Sites, Blocked Ports, and these Default Packet Handling categories:</a:t>
            </a:r>
          </a:p>
          <a:p>
            <a:pPr lvl="1"/>
            <a:r>
              <a:rPr lang="en-US" dirty="0"/>
              <a:t>IP Spoofing Attacks</a:t>
            </a:r>
          </a:p>
          <a:p>
            <a:pPr lvl="1"/>
            <a:r>
              <a:rPr lang="en-US" dirty="0"/>
              <a:t>Port Scan</a:t>
            </a:r>
          </a:p>
          <a:p>
            <a:pPr lvl="1"/>
            <a:r>
              <a:rPr lang="en-US" dirty="0"/>
              <a:t>IP Scan</a:t>
            </a:r>
          </a:p>
          <a:p>
            <a:pPr lvl="1"/>
            <a:r>
              <a:rPr lang="en-US" dirty="0"/>
              <a:t>IP Source Route</a:t>
            </a:r>
          </a:p>
          <a:p>
            <a:pPr lvl="1"/>
            <a:r>
              <a:rPr lang="en-US" dirty="0"/>
              <a:t>IPSec, IKE, SYN, ICMP, UDP Flood Attacks</a:t>
            </a:r>
          </a:p>
          <a:p>
            <a:pPr lvl="1"/>
            <a:r>
              <a:rPr lang="en-US" dirty="0"/>
              <a:t>DDOS Attack Destination</a:t>
            </a:r>
          </a:p>
          <a:p>
            <a:pPr lvl="1"/>
            <a:r>
              <a:rPr lang="en-US" dirty="0"/>
              <a:t>DDOS Attack Source</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1362485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 ─ Policy Manager</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068298" cy="4754880"/>
          </a:xfrm>
        </p:spPr>
        <p:txBody>
          <a:bodyPr>
            <a:normAutofit/>
          </a:bodyPr>
          <a:lstStyle/>
          <a:p>
            <a:r>
              <a:rPr lang="en-US" dirty="0"/>
              <a:t>To configure log rate limits in Policy Manager:</a:t>
            </a:r>
          </a:p>
          <a:p>
            <a:pPr lvl="1"/>
            <a:r>
              <a:rPr lang="en-US" sz="1800" b="1" dirty="0"/>
              <a:t>Default Packet Handling –</a:t>
            </a:r>
            <a:r>
              <a:rPr lang="en-US" sz="1800" dirty="0"/>
              <a:t> Select </a:t>
            </a:r>
            <a:r>
              <a:rPr lang="en-US" sz="1800" b="1" dirty="0"/>
              <a:t>Setup &gt; Default Threat Protection &gt; Default Packet Handling &gt; Logging</a:t>
            </a:r>
            <a:r>
              <a:rPr lang="en-US" sz="1800" dirty="0"/>
              <a:t>, then select a </a:t>
            </a:r>
            <a:r>
              <a:rPr lang="en-US" sz="1800" b="1" dirty="0"/>
              <a:t>Category</a:t>
            </a:r>
          </a:p>
          <a:p>
            <a:pPr lvl="1"/>
            <a:r>
              <a:rPr lang="en-US" sz="1800" b="1" dirty="0"/>
              <a:t>Blocked Sites –</a:t>
            </a:r>
            <a:r>
              <a:rPr lang="en-US" sz="1800" dirty="0"/>
              <a:t> Select </a:t>
            </a:r>
            <a:r>
              <a:rPr lang="en-US" sz="1800" b="1" dirty="0"/>
              <a:t>Setup &gt; Default Threat Protection &gt; Blocked Sites &gt; Logging</a:t>
            </a:r>
          </a:p>
          <a:p>
            <a:pPr lvl="1"/>
            <a:r>
              <a:rPr lang="en-US" sz="1800" b="1" dirty="0"/>
              <a:t>Blocked Ports –</a:t>
            </a:r>
            <a:r>
              <a:rPr lang="en-US" sz="1800" dirty="0"/>
              <a:t> Select </a:t>
            </a:r>
            <a:r>
              <a:rPr lang="en-US" sz="1800" b="1" dirty="0"/>
              <a:t>Setup &gt; Default Threat Protection &gt; Blocked Ports &gt; Logging</a:t>
            </a:r>
          </a:p>
          <a:p>
            <a:r>
              <a:rPr lang="en-US" dirty="0"/>
              <a:t>Select </a:t>
            </a:r>
            <a:r>
              <a:rPr lang="en-US" b="1" dirty="0"/>
              <a:t>Set log rate</a:t>
            </a:r>
            <a:r>
              <a:rPr lang="en-US" dirty="0"/>
              <a:t> and type the maximum number of messages to generate each minute, or select </a:t>
            </a:r>
            <a:r>
              <a:rPr lang="en-US" b="1" dirty="0"/>
              <a:t>Unlimited</a:t>
            </a:r>
          </a:p>
          <a:p>
            <a:pPr lvl="1"/>
            <a:endParaRPr lang="en-US" dirty="0"/>
          </a:p>
        </p:txBody>
      </p:sp>
      <p:pic>
        <p:nvPicPr>
          <p:cNvPr id="3" name="Picture 2">
            <a:extLst>
              <a:ext uri="{FF2B5EF4-FFF2-40B4-BE49-F238E27FC236}">
                <a16:creationId xmlns:a16="http://schemas.microsoft.com/office/drawing/2014/main" id="{A1B872FE-1FBD-4107-A583-A1415C62471B}"/>
              </a:ext>
            </a:extLst>
          </p:cNvPr>
          <p:cNvPicPr>
            <a:picLocks noChangeAspect="1"/>
          </p:cNvPicPr>
          <p:nvPr/>
        </p:nvPicPr>
        <p:blipFill>
          <a:blip r:embed="rId2"/>
          <a:stretch>
            <a:fillRect/>
          </a:stretch>
        </p:blipFill>
        <p:spPr>
          <a:xfrm>
            <a:off x="1149292" y="4452738"/>
            <a:ext cx="3171906" cy="2034592"/>
          </a:xfrm>
          <a:prstGeom prst="rect">
            <a:avLst/>
          </a:prstGeom>
        </p:spPr>
      </p:pic>
      <p:pic>
        <p:nvPicPr>
          <p:cNvPr id="4" name="Picture 3">
            <a:extLst>
              <a:ext uri="{FF2B5EF4-FFF2-40B4-BE49-F238E27FC236}">
                <a16:creationId xmlns:a16="http://schemas.microsoft.com/office/drawing/2014/main" id="{1FCBE699-D34E-4E29-A409-79B17AE992E0}"/>
              </a:ext>
            </a:extLst>
          </p:cNvPr>
          <p:cNvPicPr>
            <a:picLocks noChangeAspect="1"/>
          </p:cNvPicPr>
          <p:nvPr/>
        </p:nvPicPr>
        <p:blipFill>
          <a:blip r:embed="rId3"/>
          <a:stretch>
            <a:fillRect/>
          </a:stretch>
        </p:blipFill>
        <p:spPr>
          <a:xfrm>
            <a:off x="4781535" y="4452738"/>
            <a:ext cx="2712790" cy="2034592"/>
          </a:xfrm>
          <a:prstGeom prst="rect">
            <a:avLst/>
          </a:prstGeom>
        </p:spPr>
      </p:pic>
      <p:pic>
        <p:nvPicPr>
          <p:cNvPr id="9" name="Picture 8">
            <a:extLst>
              <a:ext uri="{FF2B5EF4-FFF2-40B4-BE49-F238E27FC236}">
                <a16:creationId xmlns:a16="http://schemas.microsoft.com/office/drawing/2014/main" id="{F6A95C81-E5DB-4E9A-AB32-04E8E344FA85}"/>
              </a:ext>
            </a:extLst>
          </p:cNvPr>
          <p:cNvPicPr>
            <a:picLocks noChangeAspect="1"/>
          </p:cNvPicPr>
          <p:nvPr/>
        </p:nvPicPr>
        <p:blipFill>
          <a:blip r:embed="rId4"/>
          <a:stretch>
            <a:fillRect/>
          </a:stretch>
        </p:blipFill>
        <p:spPr>
          <a:xfrm>
            <a:off x="7950854" y="4452738"/>
            <a:ext cx="2716599" cy="2034592"/>
          </a:xfrm>
          <a:prstGeom prst="rect">
            <a:avLst/>
          </a:prstGeom>
        </p:spPr>
      </p:pic>
    </p:spTree>
    <p:extLst>
      <p:ext uri="{BB962C8B-B14F-4D97-AF65-F5344CB8AC3E}">
        <p14:creationId xmlns:p14="http://schemas.microsoft.com/office/powerpoint/2010/main" val="35968398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Limits ─ Web UI</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To configure Blocked Sites log rate limits in Web UI:</a:t>
            </a:r>
          </a:p>
          <a:p>
            <a:pPr lvl="1"/>
            <a:r>
              <a:rPr lang="en-US" dirty="0"/>
              <a:t>Select </a:t>
            </a:r>
            <a:r>
              <a:rPr lang="en-US" b="1" dirty="0"/>
              <a:t>Firewall &gt; Blocked Sites &gt; Settings tab</a:t>
            </a:r>
          </a:p>
          <a:p>
            <a:pPr lvl="1"/>
            <a:r>
              <a:rPr lang="en-US" dirty="0"/>
              <a:t>Select </a:t>
            </a:r>
            <a:r>
              <a:rPr lang="en-US" b="1" dirty="0"/>
              <a:t>Set log rate</a:t>
            </a:r>
            <a:r>
              <a:rPr lang="en-US" dirty="0"/>
              <a:t> and type the maximum number of messages to generate each minute, or select </a:t>
            </a:r>
            <a:r>
              <a:rPr lang="en-US" b="1" dirty="0"/>
              <a:t>Unlimited</a:t>
            </a:r>
            <a:endParaRPr lang="en-US" dirty="0"/>
          </a:p>
          <a:p>
            <a:pPr lvl="0"/>
            <a:r>
              <a:rPr lang="en-US" dirty="0"/>
              <a:t>You cannot configure other log </a:t>
            </a:r>
            <a:br>
              <a:rPr lang="en-US" dirty="0"/>
            </a:br>
            <a:r>
              <a:rPr lang="en-US" dirty="0"/>
              <a:t>rate limits in Web UI</a:t>
            </a:r>
          </a:p>
          <a:p>
            <a:pPr lvl="1"/>
            <a:endParaRPr lang="en-US" dirty="0"/>
          </a:p>
        </p:txBody>
      </p:sp>
      <p:pic>
        <p:nvPicPr>
          <p:cNvPr id="3" name="Picture 2">
            <a:extLst>
              <a:ext uri="{FF2B5EF4-FFF2-40B4-BE49-F238E27FC236}">
                <a16:creationId xmlns:a16="http://schemas.microsoft.com/office/drawing/2014/main" id="{E2333FB2-BD72-46AD-837C-2685C3C17DCD}"/>
              </a:ext>
            </a:extLst>
          </p:cNvPr>
          <p:cNvPicPr>
            <a:picLocks noChangeAspect="1"/>
          </p:cNvPicPr>
          <p:nvPr/>
        </p:nvPicPr>
        <p:blipFill>
          <a:blip r:embed="rId2"/>
          <a:stretch>
            <a:fillRect/>
          </a:stretch>
        </p:blipFill>
        <p:spPr>
          <a:xfrm>
            <a:off x="5941041" y="2975308"/>
            <a:ext cx="4571999" cy="3360935"/>
          </a:xfrm>
          <a:prstGeom prst="rect">
            <a:avLst/>
          </a:prstGeom>
        </p:spPr>
      </p:pic>
    </p:spTree>
    <p:extLst>
      <p:ext uri="{BB962C8B-B14F-4D97-AF65-F5344CB8AC3E}">
        <p14:creationId xmlns:p14="http://schemas.microsoft.com/office/powerpoint/2010/main" val="27124819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Limits ─ CLI</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In the Command Line Interface, you can use these commands to set different log rate limits:</a:t>
            </a:r>
          </a:p>
          <a:p>
            <a:pPr lvl="1"/>
            <a:r>
              <a:rPr lang="en-US" b="1" dirty="0"/>
              <a:t>Blocked Sites –</a:t>
            </a:r>
            <a:r>
              <a:rPr lang="en-US" dirty="0"/>
              <a:t> WG(config)#ip blocked-site notification log-message log-rate</a:t>
            </a:r>
          </a:p>
          <a:p>
            <a:pPr lvl="1"/>
            <a:r>
              <a:rPr lang="en-US" b="1" dirty="0"/>
              <a:t>Blocked Ports –</a:t>
            </a:r>
            <a:r>
              <a:rPr lang="en-US" dirty="0"/>
              <a:t> WG(config)#ip blocked-port notification log-message log-rate</a:t>
            </a:r>
          </a:p>
          <a:p>
            <a:pPr lvl="1"/>
            <a:r>
              <a:rPr lang="en-US" b="1" dirty="0"/>
              <a:t>Default Packet Handling –</a:t>
            </a:r>
            <a:r>
              <a:rPr lang="en-US" dirty="0"/>
              <a:t> WG(config)#default-packet-handling logging [category] log-rate</a:t>
            </a:r>
          </a:p>
          <a:p>
            <a:pPr lvl="0"/>
            <a:r>
              <a:rPr lang="en-US" dirty="0"/>
              <a:t>Specify a number from 1 to 2,000,000,000 (2 billion)</a:t>
            </a:r>
          </a:p>
          <a:p>
            <a:pPr lvl="0"/>
            <a:r>
              <a:rPr lang="en-US" dirty="0"/>
              <a:t>You cannot type the word </a:t>
            </a:r>
            <a:r>
              <a:rPr lang="en-US" i="1" dirty="0"/>
              <a:t>Unlimited</a:t>
            </a:r>
          </a:p>
        </p:txBody>
      </p:sp>
    </p:spTree>
    <p:extLst>
      <p:ext uri="{BB962C8B-B14F-4D97-AF65-F5344CB8AC3E}">
        <p14:creationId xmlns:p14="http://schemas.microsoft.com/office/powerpoint/2010/main" val="11845517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Log rate limits apply to all logs of that type, regardless of the event that generates the log that reaches the limit</a:t>
            </a:r>
          </a:p>
          <a:p>
            <a:pPr marL="582613" lvl="2" indent="0">
              <a:buNone/>
            </a:pPr>
            <a:r>
              <a:rPr lang="en-US" dirty="0"/>
              <a:t>Example: If you set the Blocked Ports log rate limit to 5, after the Firebox generates 5 Blocked Ports logs in a minute, it does not generate any more Blocked Ports logs until the next minute</a:t>
            </a:r>
          </a:p>
          <a:p>
            <a:pPr lvl="0"/>
            <a:r>
              <a:rPr lang="en-US" dirty="0"/>
              <a:t>The log rate limit you specify for Blocked Sites also applies to Geolocation logs</a:t>
            </a:r>
          </a:p>
        </p:txBody>
      </p:sp>
    </p:spTree>
    <p:extLst>
      <p:ext uri="{BB962C8B-B14F-4D97-AF65-F5344CB8AC3E}">
        <p14:creationId xmlns:p14="http://schemas.microsoft.com/office/powerpoint/2010/main" val="39325090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HTTPS Predefined Exceptions List automatic Updates</a:t>
            </a:r>
          </a:p>
        </p:txBody>
      </p:sp>
    </p:spTree>
    <p:extLst>
      <p:ext uri="{BB962C8B-B14F-4D97-AF65-F5344CB8AC3E}">
        <p14:creationId xmlns:p14="http://schemas.microsoft.com/office/powerpoint/2010/main" val="28288624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 Predefined Exceptions List Automatic Updates</a:t>
            </a:r>
          </a:p>
        </p:txBody>
      </p:sp>
      <p:sp>
        <p:nvSpPr>
          <p:cNvPr id="7" name="Content Placeholder 6"/>
          <p:cNvSpPr>
            <a:spLocks noGrp="1"/>
          </p:cNvSpPr>
          <p:nvPr>
            <p:ph idx="1"/>
          </p:nvPr>
        </p:nvSpPr>
        <p:spPr/>
        <p:txBody>
          <a:bodyPr anchor="t">
            <a:normAutofit/>
          </a:bodyPr>
          <a:lstStyle/>
          <a:p>
            <a:pPr>
              <a:buFont typeface="Arial" panose="020B0604020202020204" pitchFamily="34" charset="0"/>
              <a:buChar char="•"/>
            </a:pPr>
            <a:r>
              <a:rPr lang="en-US" dirty="0"/>
              <a:t>The HTTPS exceptions list can now automatically update without a Fireware upgrade</a:t>
            </a:r>
          </a:p>
          <a:p>
            <a:pPr>
              <a:buFont typeface="Arial" panose="020B0604020202020204" pitchFamily="34" charset="0"/>
              <a:buChar char="•"/>
            </a:pPr>
            <a:r>
              <a:rPr lang="en-US" dirty="0"/>
              <a:t>In HTTPS proxy actions, the </a:t>
            </a:r>
            <a:r>
              <a:rPr lang="en-US" b="1" dirty="0"/>
              <a:t>Content Inspection </a:t>
            </a:r>
            <a:r>
              <a:rPr lang="en-US" dirty="0"/>
              <a:t>tab includes a new </a:t>
            </a:r>
            <a:r>
              <a:rPr lang="en-US" b="1" dirty="0"/>
              <a:t>Automatically update HTTPS exception list </a:t>
            </a:r>
            <a:r>
              <a:rPr lang="en-US" dirty="0"/>
              <a:t>check box</a:t>
            </a:r>
          </a:p>
          <a:p>
            <a:pPr>
              <a:buFont typeface="Arial" panose="020B0604020202020204" pitchFamily="34" charset="0"/>
              <a:buChar char="•"/>
            </a:pPr>
            <a:r>
              <a:rPr lang="en-US" dirty="0"/>
              <a:t>By default, this check box is selected and the HTTPS exceptions list updates automatically</a:t>
            </a:r>
          </a:p>
        </p:txBody>
      </p:sp>
    </p:spTree>
    <p:extLst>
      <p:ext uri="{BB962C8B-B14F-4D97-AF65-F5344CB8AC3E}">
        <p14:creationId xmlns:p14="http://schemas.microsoft.com/office/powerpoint/2010/main" val="1926797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FF0000"/>
      </a:hlink>
      <a:folHlink>
        <a:srgbClr val="BB000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wg_pt-p_training_template_dark.potx" id="{2E5EB4EA-6874-4689-8D51-BDDF990AD4E8}" vid="{3E4E39B3-87A3-4AFE-8A27-3AF1A4CDE5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wg_pt-p_training_template_dark</Template>
  <TotalTime>3072</TotalTime>
  <Words>6069</Words>
  <Application>Microsoft Office PowerPoint</Application>
  <PresentationFormat>Widescreen</PresentationFormat>
  <Paragraphs>645</Paragraphs>
  <Slides>118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Arial</vt:lpstr>
      <vt:lpstr>Calibri</vt:lpstr>
      <vt:lpstr>Calibri Light</vt:lpstr>
      <vt:lpstr>Courier New</vt:lpstr>
      <vt:lpstr>Geneva</vt:lpstr>
      <vt:lpstr>Wingdings</vt:lpstr>
      <vt:lpstr>Celestial</vt:lpstr>
      <vt:lpstr>What’s new in Fireware 12.7</vt:lpstr>
      <vt:lpstr>What’s new in Fireware v12.7</vt:lpstr>
      <vt:lpstr>WHAT’s New In Fireware v12.7</vt:lpstr>
      <vt:lpstr>AuthPoint Integration with a Firebox</vt:lpstr>
      <vt:lpstr>Authpoint Firebox Integration</vt:lpstr>
      <vt:lpstr>Requirements</vt:lpstr>
      <vt:lpstr>Requirements</vt:lpstr>
      <vt:lpstr>Overview</vt:lpstr>
      <vt:lpstr>Add a Firebox Resource in AuthPoint</vt:lpstr>
      <vt:lpstr>Existing Integrations</vt:lpstr>
      <vt:lpstr>Existing Integrations</vt:lpstr>
      <vt:lpstr>Help References</vt:lpstr>
      <vt:lpstr>Mobile VPN with SSL and AuthPoint integration</vt:lpstr>
      <vt:lpstr>Mobile VPN with SSL and AuthPoint</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IKEv2 and AuthPoint integration</vt:lpstr>
      <vt:lpstr>Mobile VPN with IKEv2 and AuthPoint</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Firebox Authentication Portal and AuthPoint Integration</vt:lpstr>
      <vt:lpstr>Firebox Authentication Portal and Authpoint</vt:lpstr>
      <vt:lpstr>Firebox Authentication Portal and Authpoint Integration</vt:lpstr>
      <vt:lpstr>Firebox Authentication Portal and Authpoint Integration</vt:lpstr>
      <vt:lpstr>Firebox Authentication Portal and Authpoint Integration</vt:lpstr>
      <vt:lpstr>Firebox Authentication Portal and Authpoint Integration</vt:lpstr>
      <vt:lpstr>Firebox Authentication Portal and Authpoint Integration</vt:lpstr>
      <vt:lpstr>Firebox Authentication Portal and Authpoint Integration</vt:lpstr>
      <vt:lpstr>Configuration</vt:lpstr>
      <vt:lpstr>Configuration</vt:lpstr>
      <vt:lpstr>Configuration</vt:lpstr>
      <vt:lpstr>Fireware Web UI Integration with AuthPoint</vt:lpstr>
      <vt:lpstr>Fireware Web UI and Authpoint</vt:lpstr>
      <vt:lpstr>Fireware Web UI and Authpoint Integration</vt:lpstr>
      <vt:lpstr>Fireware Web UI and Authpoint Integration</vt:lpstr>
      <vt:lpstr>Fireware Web UI and Authpoint Integration</vt:lpstr>
      <vt:lpstr>Fireware Web UI and Authpoint Integration</vt:lpstr>
      <vt:lpstr>Fireware Web UI and Authpoint Integration</vt:lpstr>
      <vt:lpstr>Fireware Web UI and Authpoint Integration</vt:lpstr>
      <vt:lpstr>Configuration</vt:lpstr>
      <vt:lpstr>Configuration</vt:lpstr>
      <vt:lpstr>Configuration</vt:lpstr>
      <vt:lpstr>802.1p Marking for VLAN Interfaces</vt:lpstr>
      <vt:lpstr>802.1p Marking for VLAN Interfaces</vt:lpstr>
      <vt:lpstr>802.1p Marking for VLAN Interfaces</vt:lpstr>
      <vt:lpstr>802.1p Marking for VLAN Interfaces</vt:lpstr>
      <vt:lpstr>802.1p Marking for VLAN Interfaces</vt:lpstr>
      <vt:lpstr>802.1p Marking for VLAN Interfaces</vt:lpstr>
      <vt:lpstr>802.1p Marking for VLAN Interfaces</vt:lpstr>
      <vt:lpstr>802.1p Marking for VLAN Interfaces</vt:lpstr>
      <vt:lpstr>802.1p Marking for VLAN Interfaces</vt:lpstr>
      <vt:lpstr>DHCP Lease Count</vt:lpstr>
      <vt:lpstr>DHCP Lease Count</vt:lpstr>
      <vt:lpstr>APT Blocker – HTTP PROXY SERVER</vt:lpstr>
      <vt:lpstr>APT Blocker – HTTP Proxy Server Settings</vt:lpstr>
      <vt:lpstr>APT Blocker – Submit PDF files For Analysis</vt:lpstr>
      <vt:lpstr>APT Blocker – Submit PDF Files for Analysis</vt:lpstr>
      <vt:lpstr>Configure Log rate Limits</vt:lpstr>
      <vt:lpstr>Configure log rate limits</vt:lpstr>
      <vt:lpstr>Configure Log Rate Limits ─ Policy Manager</vt:lpstr>
      <vt:lpstr>Configure Log Rate Limit ─ Policy Manager</vt:lpstr>
      <vt:lpstr>Configure Log Rate Limits ─ Web UI</vt:lpstr>
      <vt:lpstr>Configure Log Rate Limits ─ CLI</vt:lpstr>
      <vt:lpstr>Configure Log Rate Limits</vt:lpstr>
      <vt:lpstr>HTTPS Predefined Exceptions List automatic Updates</vt:lpstr>
      <vt:lpstr>HTTPS Predefined Exceptions List Automatic Updates</vt:lpstr>
      <vt:lpstr>HTTPS Predefined Exceptions Automatic Updates</vt:lpstr>
      <vt:lpstr>FQDN Limits Replaced by Warning</vt:lpstr>
      <vt:lpstr>FQDN Limits Replaced by Warning</vt:lpstr>
      <vt:lpstr>Intra-Bridge Traffic Inspection</vt:lpstr>
      <vt:lpstr>Intra-Bridge Traffic Inspection</vt:lpstr>
      <vt:lpstr>Intra-Bridge Traffic Inspection</vt:lpstr>
      <vt:lpstr>Intra-Bridge Traffic Inspection</vt:lpstr>
      <vt:lpstr>Intra-Bridge Traffic Inspection</vt:lpstr>
      <vt:lpstr>Intra-Bridge Traffic Inspection</vt:lpstr>
      <vt:lpstr>Intra-Bridge Traffic Inspection</vt:lpstr>
      <vt:lpstr>Disable dns cache</vt:lpstr>
      <vt:lpstr>Disable DNS Cache</vt:lpstr>
      <vt:lpstr>Disable DNS Cache</vt:lpstr>
      <vt:lpstr>Disable DNS Cache</vt:lpstr>
      <vt:lpstr>Default Authentication Server for Fireware Web Ui</vt:lpstr>
      <vt:lpstr>Default Authentication Server for Fireware Web UI</vt:lpstr>
      <vt:lpstr>Specify the Default Authentication Server for Fireware Web UI</vt:lpstr>
      <vt:lpstr>Specify the Default Authentication Server for Fireware Web UI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v12.7</dc:title>
  <dc:creator>David Busby</dc:creator>
  <cp:lastModifiedBy>Laura Adams</cp:lastModifiedBy>
  <cp:revision>210</cp:revision>
  <dcterms:created xsi:type="dcterms:W3CDTF">2021-01-12T01:17:07Z</dcterms:created>
  <dcterms:modified xsi:type="dcterms:W3CDTF">2021-11-16T01:12:21Z</dcterms:modified>
</cp:coreProperties>
</file>