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25" r:id="rId2"/>
    <p:sldId id="603" r:id="rId3"/>
    <p:sldId id="604" r:id="rId4"/>
    <p:sldId id="605" r:id="rId5"/>
    <p:sldId id="606" r:id="rId6"/>
    <p:sldId id="607" r:id="rId7"/>
    <p:sldId id="608" r:id="rId8"/>
    <p:sldId id="609" r:id="rId9"/>
    <p:sldId id="610" r:id="rId10"/>
    <p:sldId id="611" r:id="rId11"/>
    <p:sldId id="612" r:id="rId12"/>
    <p:sldId id="613" r:id="rId13"/>
    <p:sldId id="614" r:id="rId14"/>
    <p:sldId id="696" r:id="rId15"/>
    <p:sldId id="715" r:id="rId16"/>
    <p:sldId id="716" r:id="rId17"/>
    <p:sldId id="677" r:id="rId18"/>
    <p:sldId id="717" r:id="rId19"/>
    <p:sldId id="718" r:id="rId20"/>
    <p:sldId id="719" r:id="rId21"/>
    <p:sldId id="720" r:id="rId22"/>
    <p:sldId id="659" r:id="rId23"/>
    <p:sldId id="583" r:id="rId24"/>
    <p:sldId id="721" r:id="rId25"/>
    <p:sldId id="584" r:id="rId26"/>
    <p:sldId id="589" r:id="rId27"/>
    <p:sldId id="590" r:id="rId28"/>
    <p:sldId id="661" r:id="rId29"/>
    <p:sldId id="722" r:id="rId30"/>
    <p:sldId id="723" r:id="rId31"/>
    <p:sldId id="692" r:id="rId32"/>
    <p:sldId id="693" r:id="rId33"/>
    <p:sldId id="58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JVtbUDZGrXBspYcbmMucw==" hashData="Rdy5moPp4BKaM8poAtsc3leudTduBixkScgeTkli5trY1o7AZ3X0aYipIrHKojJKDBraao+eY+zQl3HYfsAG/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63" d="100"/>
          <a:sy n="63" d="100"/>
        </p:scale>
        <p:origin x="132" y="60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2021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1130968"/>
            <a:ext cx="2182135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and Pictur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BCA7C5-B296-461D-9F4E-DD4495A89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2021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0715" y="1322361"/>
            <a:ext cx="8894228" cy="5003003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25713" y="1322361"/>
            <a:ext cx="2920878" cy="5380443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75F0B-301C-4690-8E9E-AC18F29A1F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detection.watchguard.com" TargetMode="External"/><Relationship Id="rId2" Type="http://schemas.openxmlformats.org/officeDocument/2006/relationships/hyperlink" Target="https://techsearch.watchguard.com/KB?type=Article&amp;SFDCID=kA16S000000SNyiSAG&amp;lang=en_US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echsearch.watchguard.com/KB?type=Article&amp;SFDCID=kA16S000000SNyiSAG&amp;lang=en_U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7.xml"/><Relationship Id="rId7" Type="http://schemas.openxmlformats.org/officeDocument/2006/relationships/slide" Target="slide2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echsearch.watchguard.com/KB?type=Article&amp;SFDCID=kA16S000000SNyiSAG&amp;lang=en_US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chguard.com/help/video-tutorials/Secure_Firebox_Mgmt_Access/Securing_Firebox_Mgmt_Access.mp4" TargetMode="External"/><Relationship Id="rId2" Type="http://schemas.openxmlformats.org/officeDocument/2006/relationships/hyperlink" Target="https://techsearch.watchguard.com/KB?type=Article&amp;SFDCID=kA10H000000XeAtSAK&amp;lang=en_U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</a:t>
            </a:r>
            <a:r>
              <a:rPr lang="en-US" dirty="0" err="1"/>
              <a:t>fireware</a:t>
            </a:r>
            <a:r>
              <a:rPr lang="en-US" dirty="0"/>
              <a:t> 12.7.2</a:t>
            </a:r>
          </a:p>
        </p:txBody>
      </p:sp>
    </p:spTree>
    <p:extLst>
      <p:ext uri="{BB962C8B-B14F-4D97-AF65-F5344CB8AC3E}">
        <p14:creationId xmlns:p14="http://schemas.microsoft.com/office/powerpoint/2010/main" val="40048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43B38E-794D-456D-8E9F-A0FA7D44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Mode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EC370-2FCA-4B27-BB05-127E3DD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choose to enable or disable Active Directory (AD) Mode in the SSO Agent Configuration Tool</a:t>
            </a:r>
          </a:p>
          <a:p>
            <a:r>
              <a:rPr lang="en-US" dirty="0"/>
              <a:t>In Fireware v12.7.2, AD Mode is now disabled by default</a:t>
            </a:r>
          </a:p>
          <a:p>
            <a:pPr lvl="1"/>
            <a:r>
              <a:rPr lang="en-US" dirty="0"/>
              <a:t>If SSO is already configured, AD Mode will be disabled when you upgrade the SSO Agent to v12.7.2</a:t>
            </a:r>
          </a:p>
          <a:p>
            <a:pPr marL="80010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43B38E-794D-456D-8E9F-A0FA7D44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Mode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EC370-2FCA-4B27-BB05-127E3DD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enable or disable Active Directory mode for SSO: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Open the WatchGuard SSO Agent Configuration Tool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To log in, type your </a:t>
            </a:r>
            <a:r>
              <a:rPr lang="en-US" b="1" dirty="0"/>
              <a:t>User Name</a:t>
            </a:r>
            <a:r>
              <a:rPr lang="en-US" dirty="0"/>
              <a:t> and </a:t>
            </a:r>
            <a:r>
              <a:rPr lang="en-US" b="1" dirty="0"/>
              <a:t>Password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Edit &gt; SSO Agent Contact Settings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In the SSO Agent Contacts section, select or clear the </a:t>
            </a:r>
            <a:r>
              <a:rPr lang="en-US" b="1" dirty="0"/>
              <a:t>Enable Active Directory Mode</a:t>
            </a:r>
            <a:r>
              <a:rPr lang="en-US" dirty="0"/>
              <a:t> check box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OK</a:t>
            </a:r>
            <a:endParaRPr lang="en-US" dirty="0"/>
          </a:p>
          <a:p>
            <a:pPr marL="80010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2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0EC7F-587F-457C-A557-F56B576B8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Supported Terminal Services Agents</a:t>
            </a:r>
          </a:p>
        </p:txBody>
      </p:sp>
    </p:spTree>
    <p:extLst>
      <p:ext uri="{BB962C8B-B14F-4D97-AF65-F5344CB8AC3E}">
        <p14:creationId xmlns:p14="http://schemas.microsoft.com/office/powerpoint/2010/main" val="23045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43B38E-794D-456D-8E9F-A0FA7D44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Services Agents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EC370-2FCA-4B27-BB05-127E3DD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supported Terminal Services Agents is increased to 512</a:t>
            </a:r>
          </a:p>
          <a:p>
            <a:pPr lvl="1"/>
            <a:r>
              <a:rPr lang="en-US" dirty="0"/>
              <a:t>The previous limit was 128</a:t>
            </a:r>
          </a:p>
          <a:p>
            <a:r>
              <a:rPr lang="en-US" dirty="0"/>
              <a:t>If you specify more than 512 agents, Fireware only recognizes the first 512 agents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57B269-A5ED-44F3-9C1E-805C1BF85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WSM Cyclops Blink Detector</a:t>
            </a:r>
            <a:br>
              <a:rPr lang="en-US" dirty="0"/>
            </a:br>
            <a:r>
              <a:rPr lang="en-US" dirty="0"/>
              <a:t>(</a:t>
            </a:r>
            <a:r>
              <a:rPr lang="en-US" cap="none" dirty="0"/>
              <a:t>v</a:t>
            </a:r>
            <a:r>
              <a:rPr lang="en-US" dirty="0"/>
              <a:t>12.7.2 Update 2)</a:t>
            </a:r>
          </a:p>
        </p:txBody>
      </p:sp>
    </p:spTree>
    <p:extLst>
      <p:ext uri="{BB962C8B-B14F-4D97-AF65-F5344CB8AC3E}">
        <p14:creationId xmlns:p14="http://schemas.microsoft.com/office/powerpoint/2010/main" val="37923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>
            <a:normAutofit/>
          </a:bodyPr>
          <a:lstStyle/>
          <a:p>
            <a:r>
              <a:rPr lang="en-US" dirty="0"/>
              <a:t>WSM Cyclops Blink Detector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/>
          <a:lstStyle/>
          <a:p>
            <a:r>
              <a:rPr lang="en-US" dirty="0"/>
              <a:t>You can use the WSM Cyclops Blink Detector to determine if your Fireboxes are affected by Cyclops Blink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The WSM Cyclops Blink Detector can scan:</a:t>
            </a:r>
          </a:p>
          <a:p>
            <a:pPr lvl="1"/>
            <a:r>
              <a:rPr lang="en-US" dirty="0"/>
              <a:t>Single locally-managed Fireboxes</a:t>
            </a:r>
          </a:p>
          <a:p>
            <a:pPr lvl="1"/>
            <a:r>
              <a:rPr lang="en-US" dirty="0"/>
              <a:t>Single cloud-managed Fireboxes</a:t>
            </a:r>
          </a:p>
          <a:p>
            <a:pPr lvl="1"/>
            <a:r>
              <a:rPr lang="en-US" dirty="0"/>
              <a:t>Single or multiple Fireboxes managed by Management Server</a:t>
            </a:r>
          </a:p>
          <a:p>
            <a:r>
              <a:rPr lang="en-US" dirty="0"/>
              <a:t>Other detection tools are available online and from WatchGuard Cloud. For more information, see the </a:t>
            </a:r>
            <a:r>
              <a:rPr lang="en-US" dirty="0">
                <a:hlinkClick r:id="rId2"/>
              </a:rPr>
              <a:t>4-Step Cyclops Blink Diagnosis and Remediation Plan</a:t>
            </a:r>
            <a:endParaRPr lang="en-US" dirty="0"/>
          </a:p>
          <a:p>
            <a:r>
              <a:rPr lang="en-US" dirty="0"/>
              <a:t>To scan devices in a FireCluster, we recommend that you upload support.tgz files to the Cyclops Blink Web Detector at </a:t>
            </a:r>
            <a:r>
              <a:rPr lang="en-US" dirty="0">
                <a:hlinkClick r:id="rId3"/>
              </a:rPr>
              <a:t>detection.watchguard.com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Scan a Single Firebox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Tools &gt; Cyclops Blink Detector</a:t>
            </a:r>
            <a:r>
              <a:rPr lang="en-US" dirty="0"/>
              <a:t> </a:t>
            </a:r>
          </a:p>
          <a:p>
            <a:pPr marL="742950" lvl="1" indent="-457200"/>
            <a:r>
              <a:rPr lang="en-US" dirty="0"/>
              <a:t>You can also right-click the device, and select</a:t>
            </a:r>
            <a:br>
              <a:rPr lang="en-US" dirty="0"/>
            </a:br>
            <a:r>
              <a:rPr lang="en-US" b="1" dirty="0"/>
              <a:t>Cyclops Blink Detector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Enter details of the Firebox to scan:</a:t>
            </a:r>
          </a:p>
          <a:p>
            <a:pPr marL="742950" lvl="1" indent="-457200"/>
            <a:r>
              <a:rPr lang="en-US" b="1" dirty="0"/>
              <a:t>Firebox IP Address</a:t>
            </a:r>
            <a:r>
              <a:rPr lang="en-US" dirty="0"/>
              <a:t> – IP address or FQDN of </a:t>
            </a:r>
            <a:br>
              <a:rPr lang="en-US" dirty="0"/>
            </a:br>
            <a:r>
              <a:rPr lang="en-US" dirty="0"/>
              <a:t>the Firebox to scan</a:t>
            </a:r>
          </a:p>
          <a:p>
            <a:pPr marL="742950" lvl="1" indent="-457200"/>
            <a:r>
              <a:rPr lang="en-US" b="1" dirty="0"/>
              <a:t>Username/Password</a:t>
            </a:r>
            <a:r>
              <a:rPr lang="en-US" dirty="0"/>
              <a:t> – Credentials for a Device</a:t>
            </a:r>
            <a:br>
              <a:rPr lang="en-US" dirty="0"/>
            </a:br>
            <a:r>
              <a:rPr lang="en-US" dirty="0"/>
              <a:t>Administrator (read-write) user account</a:t>
            </a:r>
          </a:p>
          <a:p>
            <a:pPr marL="742950" lvl="1" indent="-457200"/>
            <a:r>
              <a:rPr lang="en-US" b="1" dirty="0"/>
              <a:t>Domain</a:t>
            </a:r>
            <a:r>
              <a:rPr lang="en-US" dirty="0"/>
              <a:t> – Authentication server for the user </a:t>
            </a:r>
            <a:br>
              <a:rPr lang="en-US" dirty="0"/>
            </a:br>
            <a:r>
              <a:rPr lang="en-US" dirty="0"/>
              <a:t>account you specified</a:t>
            </a:r>
          </a:p>
          <a:p>
            <a:pPr lvl="2" indent="-342900"/>
            <a:r>
              <a:rPr lang="en-US" dirty="0"/>
              <a:t>Firebox-DB is selected by default. If you use Active Directory or RADIUS, type the server domain name specified in the Firebox configuration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40B178-D81B-40F4-B11F-035A79EDA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676" y="1433762"/>
            <a:ext cx="3647619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Scan a Single Firebox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pPr marL="742950" lvl="1" indent="-457200"/>
            <a:r>
              <a:rPr lang="en-US" b="1" dirty="0"/>
              <a:t>Management</a:t>
            </a:r>
            <a:r>
              <a:rPr lang="en-US" dirty="0"/>
              <a:t> - Select the method to connect</a:t>
            </a:r>
            <a:br>
              <a:rPr lang="en-US" dirty="0"/>
            </a:br>
            <a:r>
              <a:rPr lang="en-US" dirty="0"/>
              <a:t>to the Firebox:</a:t>
            </a:r>
          </a:p>
          <a:p>
            <a:pPr marL="1039813" lvl="2" indent="-457200"/>
            <a:r>
              <a:rPr lang="en-US" b="1" dirty="0"/>
              <a:t>Fireware Web UI/WatchGuard Cloud </a:t>
            </a:r>
            <a:r>
              <a:rPr lang="en-US" dirty="0"/>
              <a:t>- Select for </a:t>
            </a:r>
            <a:br>
              <a:rPr lang="en-US" dirty="0"/>
            </a:br>
            <a:r>
              <a:rPr lang="en-US" dirty="0"/>
              <a:t>cloud-managed or locally-managed Fireboxes</a:t>
            </a:r>
          </a:p>
          <a:p>
            <a:pPr marL="1039813" lvl="2" indent="-457200"/>
            <a:r>
              <a:rPr lang="en-US" b="1" dirty="0"/>
              <a:t>WatchGuard System Manager </a:t>
            </a:r>
            <a:r>
              <a:rPr lang="en-US" dirty="0"/>
              <a:t>- Select for </a:t>
            </a:r>
            <a:br>
              <a:rPr lang="en-US" dirty="0"/>
            </a:br>
            <a:r>
              <a:rPr lang="en-US" dirty="0"/>
              <a:t>locally-managed Fireboxes only</a:t>
            </a:r>
          </a:p>
          <a:p>
            <a:pPr lvl="1"/>
            <a:r>
              <a:rPr lang="en-US" dirty="0"/>
              <a:t>If you select </a:t>
            </a:r>
            <a:r>
              <a:rPr lang="en-US" b="1" dirty="0"/>
              <a:t>Fireware Web UI/WatchGuard Cloud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and you changed the port used to connect to </a:t>
            </a:r>
            <a:br>
              <a:rPr lang="en-US" dirty="0"/>
            </a:br>
            <a:r>
              <a:rPr lang="en-US" dirty="0"/>
              <a:t>Fireware Web UI on the Firebox, type the port</a:t>
            </a:r>
            <a:br>
              <a:rPr lang="en-US" dirty="0"/>
            </a:br>
            <a:r>
              <a:rPr lang="en-US" dirty="0"/>
              <a:t>number</a:t>
            </a:r>
          </a:p>
          <a:p>
            <a:pPr marL="457200" lvl="0" indent="-457200">
              <a:buFont typeface="+mj-lt"/>
              <a:buAutoNum type="arabicPeriod" startAt="3"/>
            </a:pPr>
            <a:r>
              <a:rPr lang="en-US" dirty="0"/>
              <a:t>Click </a:t>
            </a:r>
            <a:r>
              <a:rPr lang="en-US" b="1" dirty="0"/>
              <a:t>Scan</a:t>
            </a:r>
          </a:p>
          <a:p>
            <a:pPr marL="0" lvl="0" indent="0">
              <a:buNone/>
            </a:pPr>
            <a:r>
              <a:rPr lang="en-US" dirty="0"/>
              <a:t>The tool connects to the Firebox and runs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7051B-F340-4DC2-8FC9-4C9442528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291" y="1433762"/>
            <a:ext cx="3647619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Scan a Single Managed Device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scan a single device managed by WSM Management Server: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WSM, select </a:t>
            </a:r>
            <a:r>
              <a:rPr lang="en-US" b="1" dirty="0"/>
              <a:t>File &gt; Connect to Server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Connect to your Management Server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Device Management</a:t>
            </a:r>
            <a:r>
              <a:rPr lang="en-US" dirty="0"/>
              <a:t> tab, select the device to scan, then select </a:t>
            </a:r>
            <a:r>
              <a:rPr lang="en-US" b="1" dirty="0"/>
              <a:t>Tools &gt; Cyclops Blink Detector</a:t>
            </a:r>
            <a:r>
              <a:rPr lang="en-US" dirty="0"/>
              <a:t> </a:t>
            </a:r>
          </a:p>
          <a:p>
            <a:pPr marL="742950" lvl="1" indent="-457200"/>
            <a:r>
              <a:rPr lang="en-US" dirty="0"/>
              <a:t>You can also right-click the device and select </a:t>
            </a:r>
            <a:r>
              <a:rPr lang="en-US" b="1" dirty="0"/>
              <a:t>Cyclops Blink Detector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tool automatically connects to the managed device and runs</a:t>
            </a:r>
          </a:p>
        </p:txBody>
      </p:sp>
    </p:spTree>
    <p:extLst>
      <p:ext uri="{BB962C8B-B14F-4D97-AF65-F5344CB8AC3E}">
        <p14:creationId xmlns:p14="http://schemas.microsoft.com/office/powerpoint/2010/main" val="167205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See Results for a Single Device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r>
              <a:rPr lang="en-US" dirty="0"/>
              <a:t>When the scan is complete for a single device, one of these results appears in the </a:t>
            </a:r>
            <a:r>
              <a:rPr lang="en-US" b="1" dirty="0"/>
              <a:t>Results</a:t>
            </a:r>
            <a:r>
              <a:rPr lang="en-US" dirty="0"/>
              <a:t> section:</a:t>
            </a:r>
          </a:p>
          <a:p>
            <a:pPr lvl="1"/>
            <a:r>
              <a:rPr lang="en-US" b="1" dirty="0"/>
              <a:t>This Firebox is infected with Cyclops Blink </a:t>
            </a:r>
            <a:br>
              <a:rPr lang="en-US" b="1" dirty="0"/>
            </a:br>
            <a:r>
              <a:rPr lang="en-US" b="1" dirty="0"/>
              <a:t>botnet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You must immediately follow the steps in the </a:t>
            </a:r>
            <a:br>
              <a:rPr lang="en-US" dirty="0"/>
            </a:br>
            <a:r>
              <a:rPr lang="en-US" dirty="0"/>
              <a:t>Remediate section of the </a:t>
            </a:r>
            <a:r>
              <a:rPr lang="en-US" dirty="0">
                <a:hlinkClick r:id="rId2"/>
              </a:rPr>
              <a:t>4-Step Cyclops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Blink Diagnosis and Remediation Plan</a:t>
            </a:r>
            <a:endParaRPr lang="en-US" dirty="0"/>
          </a:p>
          <a:p>
            <a:pPr lvl="2"/>
            <a:r>
              <a:rPr lang="en-US" dirty="0"/>
              <a:t>If you cannot remediate immediately, we </a:t>
            </a:r>
            <a:br>
              <a:rPr lang="en-US" dirty="0"/>
            </a:br>
            <a:r>
              <a:rPr lang="en-US" dirty="0"/>
              <a:t>recommend you take the Firebox offline </a:t>
            </a:r>
          </a:p>
          <a:p>
            <a:pPr lvl="1"/>
            <a:r>
              <a:rPr lang="en-US" b="1" dirty="0"/>
              <a:t>No indicators of the Cyclops Blink botnet</a:t>
            </a:r>
            <a:br>
              <a:rPr lang="en-US" b="1" dirty="0"/>
            </a:br>
            <a:r>
              <a:rPr lang="en-US" b="1" dirty="0"/>
              <a:t>are detected</a:t>
            </a:r>
          </a:p>
          <a:p>
            <a:pPr lvl="2"/>
            <a:r>
              <a:rPr lang="en-US" dirty="0"/>
              <a:t>You must immediately follow the steps in the </a:t>
            </a:r>
            <a:br>
              <a:rPr lang="en-US" dirty="0"/>
            </a:br>
            <a:r>
              <a:rPr lang="en-US" dirty="0"/>
              <a:t>Prevent section of the </a:t>
            </a:r>
            <a:r>
              <a:rPr lang="en-US" dirty="0">
                <a:hlinkClick r:id="rId2"/>
              </a:rPr>
              <a:t>4-Step Cyclops Blink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Diagnosis and Remediation Plan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88D25-6F2C-4A40-85CC-9494DEA2B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211" y="2330907"/>
            <a:ext cx="3647619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v12.7.2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Support for new M290, M390, M590, and M690 Firebox models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Support for Huawei E3372 USB LTE modem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You can now enable or disable Active Directory Mode for SSO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Number of supported Terminal Services Agents increased to 512</a:t>
            </a:r>
            <a:r>
              <a:rPr lang="en-US" dirty="0"/>
              <a:t> </a:t>
            </a:r>
          </a:p>
          <a:p>
            <a:r>
              <a:rPr lang="en-US" dirty="0">
                <a:hlinkClick r:id="rId6" action="ppaction://hlinksldjump"/>
              </a:rPr>
              <a:t>WSM Cyclops Blink Detector</a:t>
            </a:r>
            <a:r>
              <a:rPr lang="en-US" dirty="0"/>
              <a:t> (v12.7.2 Update 2)</a:t>
            </a:r>
          </a:p>
          <a:p>
            <a:r>
              <a:rPr lang="en-US" dirty="0">
                <a:hlinkClick r:id="rId7" action="ppaction://hlinksldjump"/>
              </a:rPr>
              <a:t>System Integrity Checks</a:t>
            </a:r>
            <a:r>
              <a:rPr lang="en-US" dirty="0"/>
              <a:t> (v12.7.2 Update 2)</a:t>
            </a:r>
          </a:p>
          <a:p>
            <a:r>
              <a:rPr lang="en-US" dirty="0">
                <a:hlinkClick r:id="rId8" action="ppaction://hlinksldjump"/>
              </a:rPr>
              <a:t>Downgrade Prevention</a:t>
            </a:r>
            <a:r>
              <a:rPr lang="en-US" dirty="0"/>
              <a:t> (v12.7.2 Update 2)</a:t>
            </a:r>
          </a:p>
          <a:p>
            <a:r>
              <a:rPr lang="en-US" dirty="0">
                <a:hlinkClick r:id="rId9" action="ppaction://hlinksldjump"/>
              </a:rPr>
              <a:t>Firebox Management Policy Warnings</a:t>
            </a:r>
            <a:r>
              <a:rPr lang="en-US" dirty="0"/>
              <a:t> (v12.7.2 Update 2)</a:t>
            </a:r>
          </a:p>
        </p:txBody>
      </p:sp>
    </p:spTree>
    <p:extLst>
      <p:ext uri="{BB962C8B-B14F-4D97-AF65-F5344CB8AC3E}">
        <p14:creationId xmlns:p14="http://schemas.microsoft.com/office/powerpoint/2010/main" val="14914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Scan Multiple Managed Devices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scan multiple devices managed by WSM Management Server: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WSM, select </a:t>
            </a:r>
            <a:r>
              <a:rPr lang="en-US" b="1" dirty="0"/>
              <a:t>File &gt; Connect to Server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Connect to your Management Server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one of the following:</a:t>
            </a:r>
          </a:p>
          <a:p>
            <a:pPr marL="742950" lvl="1" indent="-457200"/>
            <a:r>
              <a:rPr lang="en-US" dirty="0"/>
              <a:t>To scan all managed devices, right-click the top-level </a:t>
            </a:r>
            <a:r>
              <a:rPr lang="en-US" b="1" dirty="0"/>
              <a:t>Devices</a:t>
            </a:r>
            <a:r>
              <a:rPr lang="en-US" dirty="0"/>
              <a:t> folder, and select </a:t>
            </a:r>
            <a:r>
              <a:rPr lang="en-US" b="1" dirty="0"/>
              <a:t>Cyclops Blink Detector</a:t>
            </a:r>
            <a:r>
              <a:rPr lang="en-US" dirty="0"/>
              <a:t>. All folders and subfolders are scanned</a:t>
            </a:r>
          </a:p>
          <a:p>
            <a:pPr marL="742950" lvl="1" indent="-457200"/>
            <a:r>
              <a:rPr lang="en-US" dirty="0"/>
              <a:t>To scan devices in a specific folder, right-click the folder, and select </a:t>
            </a:r>
            <a:r>
              <a:rPr lang="en-US" b="1" dirty="0"/>
              <a:t>Cyclops Blink Detector</a:t>
            </a:r>
            <a:r>
              <a:rPr lang="en-US" dirty="0"/>
              <a:t>. Only the selected folder is scanned; no subfolders are scanned</a:t>
            </a:r>
          </a:p>
          <a:p>
            <a:pPr marL="285750" lvl="1" indent="0">
              <a:buNone/>
            </a:pPr>
            <a:r>
              <a:rPr lang="en-US" dirty="0"/>
              <a:t>If you selected a large number of devices, it might take some time for all results to appear</a:t>
            </a:r>
          </a:p>
        </p:txBody>
      </p:sp>
    </p:spTree>
    <p:extLst>
      <p:ext uri="{BB962C8B-B14F-4D97-AF65-F5344CB8AC3E}">
        <p14:creationId xmlns:p14="http://schemas.microsoft.com/office/powerpoint/2010/main" val="21042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See Results for Multiple Managed Devices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Results</a:t>
            </a:r>
            <a:r>
              <a:rPr lang="en-US" dirty="0"/>
              <a:t> section, the </a:t>
            </a:r>
            <a:r>
              <a:rPr lang="en-US" b="1" dirty="0"/>
              <a:t>Status</a:t>
            </a:r>
            <a:r>
              <a:rPr lang="en-US" dirty="0"/>
              <a:t> column shows results for each device</a:t>
            </a:r>
          </a:p>
          <a:p>
            <a:pPr lvl="1"/>
            <a:r>
              <a:rPr lang="en-US" b="1" dirty="0"/>
              <a:t>Detected – </a:t>
            </a:r>
            <a:r>
              <a:rPr lang="en-US" dirty="0"/>
              <a:t>You must immediately follow the steps in the Remediate section of the </a:t>
            </a:r>
            <a:r>
              <a:rPr lang="en-US" dirty="0">
                <a:hlinkClick r:id="rId2"/>
              </a:rPr>
              <a:t>4-Step Cyclops Blink Diagnosis and Remediation Plan</a:t>
            </a:r>
            <a:endParaRPr lang="en-US" dirty="0"/>
          </a:p>
          <a:p>
            <a:pPr lvl="2"/>
            <a:r>
              <a:rPr lang="en-US" dirty="0"/>
              <a:t>If you cannot remediate immediately, we </a:t>
            </a:r>
            <a:br>
              <a:rPr lang="en-US" dirty="0"/>
            </a:br>
            <a:r>
              <a:rPr lang="en-US" dirty="0"/>
              <a:t>recommend you take the Firebox offline </a:t>
            </a:r>
          </a:p>
          <a:p>
            <a:pPr lvl="1"/>
            <a:r>
              <a:rPr lang="en-US" b="1" dirty="0"/>
              <a:t>Not Detected – </a:t>
            </a:r>
            <a:r>
              <a:rPr lang="en-US" dirty="0"/>
              <a:t>You must immediately follow </a:t>
            </a:r>
            <a:br>
              <a:rPr lang="en-US" dirty="0"/>
            </a:br>
            <a:r>
              <a:rPr lang="en-US" dirty="0"/>
              <a:t>the steps in the Prevent section of the </a:t>
            </a:r>
            <a:br>
              <a:rPr lang="en-US" dirty="0"/>
            </a:br>
            <a:r>
              <a:rPr lang="en-US" dirty="0">
                <a:hlinkClick r:id="rId2"/>
              </a:rPr>
              <a:t>4-Step Cyclops Blink Diagnosis and Remediation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Plan</a:t>
            </a:r>
            <a:endParaRPr lang="en-US" dirty="0"/>
          </a:p>
          <a:p>
            <a:r>
              <a:rPr lang="en-US" dirty="0"/>
              <a:t>You can copy the text from the </a:t>
            </a:r>
            <a:r>
              <a:rPr lang="en-US" b="1" dirty="0"/>
              <a:t>Results</a:t>
            </a:r>
            <a:r>
              <a:rPr lang="en-US" dirty="0"/>
              <a:t> section</a:t>
            </a:r>
          </a:p>
          <a:p>
            <a:r>
              <a:rPr lang="en-US" dirty="0"/>
              <a:t>Results are also saved to a CSV file: </a:t>
            </a:r>
            <a:br>
              <a:rPr lang="en-US" dirty="0"/>
            </a:br>
            <a:r>
              <a:rPr lang="en-US" dirty="0">
                <a:effectLst/>
              </a:rPr>
              <a:t>C:\Users\&lt;username&gt;\AppData\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Roaming\WatchGuard\</a:t>
            </a:r>
            <a:r>
              <a:rPr lang="en-US" dirty="0" err="1">
                <a:effectLst/>
              </a:rPr>
              <a:t>fcd</a:t>
            </a:r>
            <a:r>
              <a:rPr lang="en-US" dirty="0">
                <a:effectLst/>
              </a:rPr>
              <a:t>\</a:t>
            </a:r>
            <a:r>
              <a:rPr lang="en-US" dirty="0"/>
              <a:t>results.csv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0E559-6FCB-4FF0-B246-EFE069BFF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113" y="2561089"/>
            <a:ext cx="4045875" cy="41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57B269-A5ED-44F3-9C1E-805C1BF85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SYSTEM Integrity Checks</a:t>
            </a:r>
            <a:br>
              <a:rPr lang="en-US" dirty="0"/>
            </a:br>
            <a:r>
              <a:rPr lang="en-US" dirty="0"/>
              <a:t>(</a:t>
            </a:r>
            <a:r>
              <a:rPr lang="en-US" cap="none" dirty="0"/>
              <a:t>v</a:t>
            </a:r>
            <a:r>
              <a:rPr lang="en-US" dirty="0"/>
              <a:t>12.7.2 Update 2)</a:t>
            </a:r>
          </a:p>
        </p:txBody>
      </p:sp>
    </p:spTree>
    <p:extLst>
      <p:ext uri="{BB962C8B-B14F-4D97-AF65-F5344CB8AC3E}">
        <p14:creationId xmlns:p14="http://schemas.microsoft.com/office/powerpoint/2010/main" val="101648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>
            <a:normAutofit/>
          </a:bodyPr>
          <a:lstStyle/>
          <a:p>
            <a:r>
              <a:rPr lang="en-US" dirty="0"/>
              <a:t>System Integrity Checks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/>
          <a:lstStyle/>
          <a:p>
            <a:r>
              <a:rPr lang="en-US" dirty="0"/>
              <a:t>The Firebox now uses a cryptographic signature to verify the integrity of the appliance</a:t>
            </a:r>
          </a:p>
          <a:p>
            <a:r>
              <a:rPr lang="en-US" dirty="0"/>
              <a:t>System integrity checks make sure that system files are valid and have not been corrupted</a:t>
            </a:r>
          </a:p>
          <a:p>
            <a:r>
              <a:rPr lang="en-US" dirty="0"/>
              <a:t>Integrity checks now run automatically:</a:t>
            </a:r>
          </a:p>
          <a:p>
            <a:pPr lvl="1"/>
            <a:r>
              <a:rPr lang="en-US" dirty="0"/>
              <a:t>Each time the Firebox boots</a:t>
            </a:r>
          </a:p>
          <a:p>
            <a:pPr lvl="1"/>
            <a:r>
              <a:rPr lang="en-US" dirty="0"/>
              <a:t>Before each software upgrade</a:t>
            </a:r>
          </a:p>
          <a:p>
            <a:r>
              <a:rPr lang="en-US" dirty="0"/>
              <a:t>You can also run an on-demand integrity check from Fireware Web UI for locally-managed or cloud-managed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>
            <a:normAutofit/>
          </a:bodyPr>
          <a:lstStyle/>
          <a:p>
            <a:r>
              <a:rPr lang="en-US" dirty="0"/>
              <a:t>System Integrity Checks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/>
          <a:lstStyle/>
          <a:p>
            <a:r>
              <a:rPr lang="en-US" dirty="0"/>
              <a:t>After you upgrade to a Fireware version that includes system integrity checks, you cannot downgrade to a Fireware version that is not signed by WatchGuard </a:t>
            </a:r>
          </a:p>
        </p:txBody>
      </p:sp>
    </p:spTree>
    <p:extLst>
      <p:ext uri="{BB962C8B-B14F-4D97-AF65-F5344CB8AC3E}">
        <p14:creationId xmlns:p14="http://schemas.microsoft.com/office/powerpoint/2010/main" val="24300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Boot Time Integrity Check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pPr lvl="0"/>
            <a:r>
              <a:rPr lang="en-US" dirty="0"/>
              <a:t>When the Firebox boots, it uses the public key installed with the appliance image to verify the integrity of the files and directories on the appliance </a:t>
            </a:r>
          </a:p>
          <a:p>
            <a:pPr lvl="0"/>
            <a:r>
              <a:rPr lang="en-US" dirty="0"/>
              <a:t>If the boot time integrity check fails:</a:t>
            </a:r>
          </a:p>
          <a:p>
            <a:pPr lvl="1"/>
            <a:r>
              <a:rPr lang="en-US" dirty="0"/>
              <a:t>The boot process halts but power stays on</a:t>
            </a:r>
            <a:endParaRPr lang="en-US" i="1" dirty="0">
              <a:solidFill>
                <a:srgbClr val="2BBED8"/>
              </a:solidFill>
            </a:endParaRPr>
          </a:p>
          <a:p>
            <a:pPr lvl="1"/>
            <a:r>
              <a:rPr lang="en-US" dirty="0"/>
              <a:t>All interfaces are disabled</a:t>
            </a:r>
            <a:endParaRPr lang="en-US" i="1" dirty="0">
              <a:solidFill>
                <a:srgbClr val="2BBED8"/>
              </a:solidFill>
            </a:endParaRPr>
          </a:p>
          <a:p>
            <a:pPr lvl="1"/>
            <a:r>
              <a:rPr lang="en-US" dirty="0"/>
              <a:t>You cannot connect to the Firebox to see status</a:t>
            </a:r>
            <a:endParaRPr lang="en-US" i="1" dirty="0">
              <a:solidFill>
                <a:srgbClr val="2BBED8"/>
              </a:solidFill>
            </a:endParaRPr>
          </a:p>
          <a:p>
            <a:pPr lvl="1"/>
            <a:r>
              <a:rPr lang="en-US" dirty="0"/>
              <a:t>The error </a:t>
            </a:r>
            <a:r>
              <a:rPr lang="en-US" b="1" dirty="0" err="1"/>
              <a:t>Error</a:t>
            </a:r>
            <a:r>
              <a:rPr lang="en-US" b="1" dirty="0"/>
              <a:t>: integrity check failed</a:t>
            </a:r>
            <a:r>
              <a:rPr lang="en-US" dirty="0"/>
              <a:t> appears in the serial console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8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Upgrade Integrity Check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pPr lvl="0"/>
            <a:r>
              <a:rPr lang="en-US" dirty="0"/>
              <a:t>The Firebox now runs an integrity check before every firmware upgrade</a:t>
            </a:r>
          </a:p>
          <a:p>
            <a:pPr lvl="0"/>
            <a:r>
              <a:rPr lang="en-US" dirty="0"/>
              <a:t>When you select a Fireware upgrade file to install, the Firebox makes sure the file contains a cryptographic signature</a:t>
            </a:r>
          </a:p>
          <a:p>
            <a:pPr lvl="0"/>
            <a:r>
              <a:rPr lang="en-US" dirty="0"/>
              <a:t>If the cryptographic signature is present, the Firebox uses the public key from the previously installed image to verify the relevant portion of the upgrade file</a:t>
            </a:r>
          </a:p>
          <a:p>
            <a:pPr lvl="0"/>
            <a:r>
              <a:rPr lang="en-US" dirty="0"/>
              <a:t>If the Firebox cannot verify the signature, or if the signature is not present, the Firebox refuses the upgrade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On-Demand Integrity Check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pPr lvl="0"/>
            <a:r>
              <a:rPr lang="en-US" dirty="0"/>
              <a:t>You can run a boot time integrity check at any time from Web UI</a:t>
            </a:r>
          </a:p>
          <a:p>
            <a:pPr marL="1039813" lvl="2" indent="-457200">
              <a:buFont typeface="+mj-lt"/>
              <a:buAutoNum type="arabicPeriod"/>
            </a:pPr>
            <a:r>
              <a:rPr lang="en-US" sz="2200" dirty="0"/>
              <a:t>Select </a:t>
            </a:r>
            <a:r>
              <a:rPr lang="en-US" sz="2200" b="1" dirty="0"/>
              <a:t>System Status &gt; Diagnostics </a:t>
            </a:r>
            <a:r>
              <a:rPr lang="en-US" sz="2200" dirty="0"/>
              <a:t>(locally-managed Fireboxes) or select </a:t>
            </a:r>
            <a:r>
              <a:rPr lang="en-US" sz="2200" b="1" dirty="0"/>
              <a:t>Diagnostics</a:t>
            </a:r>
            <a:r>
              <a:rPr lang="en-US" sz="2200" dirty="0"/>
              <a:t> (cloud-managed Fireboxes) </a:t>
            </a:r>
          </a:p>
          <a:p>
            <a:pPr marL="1039813" lvl="2" indent="-457200">
              <a:buFont typeface="+mj-lt"/>
              <a:buAutoNum type="arabicPeriod"/>
            </a:pPr>
            <a:r>
              <a:rPr lang="en-US" sz="2200" dirty="0"/>
              <a:t>On the </a:t>
            </a:r>
            <a:r>
              <a:rPr lang="en-US" sz="2200" b="1" dirty="0"/>
              <a:t>System Integrity </a:t>
            </a:r>
            <a:r>
              <a:rPr lang="en-US" sz="2200" dirty="0"/>
              <a:t>tab, click </a:t>
            </a:r>
            <a:r>
              <a:rPr lang="en-US" sz="2200" b="1" dirty="0"/>
              <a:t>Start Check</a:t>
            </a:r>
          </a:p>
          <a:p>
            <a:pPr marL="1485900" lvl="3" indent="-285750"/>
            <a:r>
              <a:rPr lang="en-US" sz="2200" dirty="0"/>
              <a:t>If the on-demand integrity check fails, the Firebox does not halt or shut down but does generate a fault report</a:t>
            </a:r>
          </a:p>
          <a:p>
            <a:pPr marL="1485900" lvl="3" indent="-285750"/>
            <a:r>
              <a:rPr lang="en-US" sz="2200" dirty="0"/>
              <a:t>To see the fault report, click the </a:t>
            </a:r>
            <a:r>
              <a:rPr lang="en-US" sz="2200" b="1" dirty="0"/>
              <a:t>Diagnostics File</a:t>
            </a:r>
            <a:r>
              <a:rPr lang="en-US" sz="2200" dirty="0"/>
              <a:t> tab</a:t>
            </a:r>
          </a:p>
          <a:p>
            <a:pPr marL="285750" lvl="1" indent="0">
              <a:buNone/>
            </a:pPr>
            <a:endParaRPr lang="en-US" sz="2200" dirty="0"/>
          </a:p>
          <a:p>
            <a:pPr lvl="0"/>
            <a:endParaRPr lang="en-US" b="1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2270E-D28A-48AE-8F24-BBFA6507F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131" y="4521901"/>
            <a:ext cx="5989738" cy="218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57B269-A5ED-44F3-9C1E-805C1BF85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Downgrade Prevention</a:t>
            </a:r>
            <a:br>
              <a:rPr lang="en-US" dirty="0"/>
            </a:br>
            <a:r>
              <a:rPr lang="en-US" dirty="0"/>
              <a:t>(</a:t>
            </a:r>
            <a:r>
              <a:rPr lang="en-US" cap="none" dirty="0"/>
              <a:t>v</a:t>
            </a:r>
            <a:r>
              <a:rPr lang="en-US" dirty="0"/>
              <a:t>12.7.2 Update 2)</a:t>
            </a:r>
          </a:p>
        </p:txBody>
      </p:sp>
    </p:spTree>
    <p:extLst>
      <p:ext uri="{BB962C8B-B14F-4D97-AF65-F5344CB8AC3E}">
        <p14:creationId xmlns:p14="http://schemas.microsoft.com/office/powerpoint/2010/main" val="30316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Fireware Downgrade Prevention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pPr lvl="0"/>
            <a:r>
              <a:rPr lang="en-US" dirty="0"/>
              <a:t>In addition to the new upgrade integrity check, to prevent downgrades to unprotected versions of Fireware, this release changes the public key used to sign firmware images </a:t>
            </a:r>
          </a:p>
          <a:p>
            <a:pPr lvl="0"/>
            <a:r>
              <a:rPr lang="en-US" dirty="0"/>
              <a:t>After you upgrade to this Fireware release, you cannot downgrade a Firebox to a version of Fireware lower v12.7.2 Update 2</a:t>
            </a:r>
          </a:p>
          <a:p>
            <a:pPr lvl="0"/>
            <a:r>
              <a:rPr lang="en-US" dirty="0"/>
              <a:t>When WatchGuard releases future Fireware versions, you will be able to downgrade </a:t>
            </a:r>
            <a:r>
              <a:rPr lang="en-US"/>
              <a:t>to v12.7.2 Update 2 or </a:t>
            </a:r>
            <a:r>
              <a:rPr lang="en-US" dirty="0"/>
              <a:t>higher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5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v12.7.2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v12.7.2 is available for these Firebox models:</a:t>
            </a:r>
          </a:p>
          <a:p>
            <a:pPr lvl="1"/>
            <a:r>
              <a:rPr lang="en-US" dirty="0"/>
              <a:t>M Series: M270, M290, M370, M390, M400, M440, M470, M500, M570, M590, M670, M690, M4600, M4800, M5600, M5800</a:t>
            </a:r>
          </a:p>
          <a:p>
            <a:pPr lvl="1"/>
            <a:r>
              <a:rPr lang="en-US" dirty="0"/>
              <a:t>T Series: T20, T40, T55, T70, T80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v12.7.2 does not support these models:</a:t>
            </a:r>
          </a:p>
          <a:p>
            <a:pPr lvl="1"/>
            <a:r>
              <a:rPr lang="en-US" dirty="0"/>
              <a:t>T10, T15, T30, T35, T50, M200, M300</a:t>
            </a:r>
          </a:p>
          <a:p>
            <a:pPr lvl="1"/>
            <a:r>
              <a:rPr lang="en-US" dirty="0"/>
              <a:t>We continue to support these models with Fireware v12.5.x firmware. For more information,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57B269-A5ED-44F3-9C1E-805C1BF85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274839"/>
            <a:ext cx="10847511" cy="2308324"/>
          </a:xfrm>
        </p:spPr>
        <p:txBody>
          <a:bodyPr/>
          <a:lstStyle/>
          <a:p>
            <a:r>
              <a:rPr lang="en-US" dirty="0"/>
              <a:t>Firebox Management Policy Warnings</a:t>
            </a:r>
            <a:br>
              <a:rPr lang="en-US" dirty="0"/>
            </a:br>
            <a:r>
              <a:rPr lang="en-US" dirty="0"/>
              <a:t>(</a:t>
            </a:r>
            <a:r>
              <a:rPr lang="en-US" cap="none" dirty="0"/>
              <a:t>v</a:t>
            </a:r>
            <a:r>
              <a:rPr lang="en-US" dirty="0"/>
              <a:t>12.7.2 Update 2)</a:t>
            </a:r>
          </a:p>
        </p:txBody>
      </p:sp>
    </p:spTree>
    <p:extLst>
      <p:ext uri="{BB962C8B-B14F-4D97-AF65-F5344CB8AC3E}">
        <p14:creationId xmlns:p14="http://schemas.microsoft.com/office/powerpoint/2010/main" val="25951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Secure Firebox Management Policies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pPr lvl="0"/>
            <a:r>
              <a:rPr lang="en-US" dirty="0"/>
              <a:t>You now see a warning in the </a:t>
            </a:r>
            <a:r>
              <a:rPr lang="en-US" b="1" dirty="0"/>
              <a:t>Front Panel</a:t>
            </a:r>
            <a:r>
              <a:rPr lang="en-US" dirty="0"/>
              <a:t> and </a:t>
            </a:r>
            <a:r>
              <a:rPr lang="en-US" b="1" dirty="0"/>
              <a:t>Policies</a:t>
            </a:r>
            <a:r>
              <a:rPr lang="en-US" dirty="0"/>
              <a:t> pages (Fireware Web UI) and above the firewall policy list (Policy Manager) when your configuration includes a Firebox management policy (such as </a:t>
            </a:r>
            <a:r>
              <a:rPr lang="en-US" i="1" dirty="0"/>
              <a:t>WatchGuard</a:t>
            </a:r>
            <a:r>
              <a:rPr lang="en-US" dirty="0"/>
              <a:t> or </a:t>
            </a:r>
            <a:r>
              <a:rPr lang="en-US" i="1" dirty="0"/>
              <a:t>WatchGuard Web UI</a:t>
            </a:r>
            <a:r>
              <a:rPr lang="en-US" dirty="0"/>
              <a:t>) that allows unrestricted Internet access to your Firebox</a:t>
            </a:r>
          </a:p>
          <a:p>
            <a:r>
              <a:rPr lang="en-US" dirty="0"/>
              <a:t>The warning message includes the names of any affected policies</a:t>
            </a:r>
          </a:p>
          <a:p>
            <a:r>
              <a:rPr lang="en-US" dirty="0"/>
              <a:t>Click the name of a policy to open and edit it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EB9D2-F655-4279-85C4-84A0D41D7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83" y="4274878"/>
            <a:ext cx="8963434" cy="19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/>
          <a:lstStyle/>
          <a:p>
            <a:r>
              <a:rPr lang="en-US" dirty="0"/>
              <a:t>Secure Firebox Management Policies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/>
          <a:lstStyle/>
          <a:p>
            <a:pPr lvl="0"/>
            <a:r>
              <a:rPr lang="en-US" dirty="0"/>
              <a:t>You also see a warning message in Policy Manager and Fireware Web UI when you try to save a Firebox management policy that allows unrestricted Internet access to your Firebox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We recommend that you configure Firebox management policies to restrict management access to the Firebox</a:t>
            </a:r>
          </a:p>
          <a:p>
            <a:pPr lvl="0"/>
            <a:r>
              <a:rPr lang="en-US" dirty="0"/>
              <a:t>For more information, see the </a:t>
            </a:r>
            <a:r>
              <a:rPr lang="en-US" dirty="0">
                <a:hlinkClick r:id="rId2"/>
              </a:rPr>
              <a:t>Firebox Remote Management Best Practices</a:t>
            </a:r>
            <a:r>
              <a:rPr lang="en-US" dirty="0"/>
              <a:t> Knowledge Base article and the </a:t>
            </a:r>
            <a:r>
              <a:rPr lang="en-US" dirty="0">
                <a:hlinkClick r:id="rId3"/>
              </a:rPr>
              <a:t>Secure Firebox Management Access</a:t>
            </a:r>
            <a:r>
              <a:rPr lang="en-US" dirty="0"/>
              <a:t> Video Tutorial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A272D-0BC1-4F4B-BB0B-D775730A0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149" y="2498855"/>
            <a:ext cx="4599702" cy="18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0EC7F-587F-457C-A557-F56B576B8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Firebox M290, M390, </a:t>
            </a:r>
            <a:br>
              <a:rPr lang="en-US" dirty="0"/>
            </a:br>
            <a:r>
              <a:rPr lang="en-US" dirty="0"/>
              <a:t>M590, and M690</a:t>
            </a:r>
          </a:p>
        </p:txBody>
      </p:sp>
    </p:spTree>
    <p:extLst>
      <p:ext uri="{BB962C8B-B14F-4D97-AF65-F5344CB8AC3E}">
        <p14:creationId xmlns:p14="http://schemas.microsoft.com/office/powerpoint/2010/main" val="36441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43B38E-794D-456D-8E9F-A0FA7D44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M290, M390, M590, and M690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EC370-2FCA-4B27-BB05-127E3DD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v12.7.2 provides support for WatchGuard’s newest appliances, the Firebox M290, M390, M590, and M690</a:t>
            </a:r>
          </a:p>
          <a:p>
            <a:r>
              <a:rPr lang="en-US" dirty="0"/>
              <a:t>Best-in-class unified threat management appliances deliver the flexibility that small and mid-size organizations need as their networking demands expand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0DDEEB-6CFF-44C6-8A6A-B199B4A09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393" y="3261797"/>
            <a:ext cx="5975213" cy="33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43B38E-794D-456D-8E9F-A0FA7D44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Firebox M290, M390, M590, and M690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EC370-2FCA-4B27-BB05-127E3DD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WatchGuard's new Firebox appliances offer faster performance in all aspects of firewall and security service throughput</a:t>
            </a:r>
          </a:p>
          <a:p>
            <a:pPr lvl="1"/>
            <a:r>
              <a:rPr lang="en-US" dirty="0"/>
              <a:t>Faster and more powerful – Each appliance benefits from improved performance (especially for HTTPS throughput) and more on-board memory for more efficient scanning</a:t>
            </a:r>
          </a:p>
          <a:p>
            <a:pPr lvl="1"/>
            <a:r>
              <a:rPr lang="en-US" dirty="0"/>
              <a:t>Flexible and future-proof – Module expansion bays and available expansion modules enable you to customize your port configuration to meet current needs and give you the flexibility to adapt as your network evolves</a:t>
            </a:r>
          </a:p>
          <a:p>
            <a:pPr lvl="1"/>
            <a:r>
              <a:rPr lang="en-US" dirty="0"/>
              <a:t>Easy to deploy and manage – WatchGuard Cloud enables deployment, monitoring, reporting, and device management from the cloud</a:t>
            </a:r>
          </a:p>
          <a:p>
            <a:pPr lvl="1"/>
            <a:r>
              <a:rPr lang="en-US" dirty="0"/>
              <a:t>Reliable – Redundant power supplies on the Firebox M590 and M690 provide  maximum availability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0EC7F-587F-457C-A557-F56B576B8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Huawei E3372 USB LTE Modem Support</a:t>
            </a:r>
          </a:p>
        </p:txBody>
      </p:sp>
    </p:spTree>
    <p:extLst>
      <p:ext uri="{BB962C8B-B14F-4D97-AF65-F5344CB8AC3E}">
        <p14:creationId xmlns:p14="http://schemas.microsoft.com/office/powerpoint/2010/main" val="17729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43B38E-794D-456D-8E9F-A0FA7D44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Huawei E3372 USB LTE Modem Support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EC370-2FCA-4B27-BB05-127E3DD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Fireware v12.7.2 adds support for the Huawei E3372 USB LTE Modem</a:t>
            </a:r>
          </a:p>
        </p:txBody>
      </p:sp>
    </p:spTree>
    <p:extLst>
      <p:ext uri="{BB962C8B-B14F-4D97-AF65-F5344CB8AC3E}">
        <p14:creationId xmlns:p14="http://schemas.microsoft.com/office/powerpoint/2010/main" val="91861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0EC7F-587F-457C-A557-F56B576B8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Active Directory Mode For SSO</a:t>
            </a:r>
          </a:p>
        </p:txBody>
      </p:sp>
    </p:spTree>
    <p:extLst>
      <p:ext uri="{BB962C8B-B14F-4D97-AF65-F5344CB8AC3E}">
        <p14:creationId xmlns:p14="http://schemas.microsoft.com/office/powerpoint/2010/main" val="11748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039530A-CCA8-4FE7-A876-476B2509EA54}" vid="{A781CF52-181A-4779-9201-2C7F08E13B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PPT Template rev 4-21_final (1)</Template>
  <TotalTime>412</TotalTime>
  <Words>1785</Words>
  <Application>Microsoft Office PowerPoint</Application>
  <PresentationFormat>Widescreen</PresentationFormat>
  <Paragraphs>168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What’s new in fireware 12.7.2</vt:lpstr>
      <vt:lpstr>What’s new in Fireware v12.7.2</vt:lpstr>
      <vt:lpstr>What’s new in Fireware v12.7.2</vt:lpstr>
      <vt:lpstr>Firebox M290, M390,  M590, and M690</vt:lpstr>
      <vt:lpstr>Firebox M290, M390, M590, and M690</vt:lpstr>
      <vt:lpstr>Firebox M290, M390, M590, and M690</vt:lpstr>
      <vt:lpstr>Huawei E3372 USB LTE Modem Support</vt:lpstr>
      <vt:lpstr>Huawei E3372 USB LTE Modem Support</vt:lpstr>
      <vt:lpstr>Active Directory Mode For SSO</vt:lpstr>
      <vt:lpstr>Active Directory Mode</vt:lpstr>
      <vt:lpstr>Active Directory Mode</vt:lpstr>
      <vt:lpstr>Supported Terminal Services Agents</vt:lpstr>
      <vt:lpstr>Terminal Services Agents</vt:lpstr>
      <vt:lpstr>WSM Cyclops Blink Detector (v12.7.2 Update 2)</vt:lpstr>
      <vt:lpstr>WSM Cyclops Blink Detector</vt:lpstr>
      <vt:lpstr>Scan a Single Firebox</vt:lpstr>
      <vt:lpstr>Scan a Single Firebox</vt:lpstr>
      <vt:lpstr>Scan a Single Managed Device</vt:lpstr>
      <vt:lpstr>See Results for a Single Device</vt:lpstr>
      <vt:lpstr>Scan Multiple Managed Devices</vt:lpstr>
      <vt:lpstr>See Results for Multiple Managed Devices</vt:lpstr>
      <vt:lpstr>SYSTEM Integrity Checks (v12.7.2 Update 2)</vt:lpstr>
      <vt:lpstr>System Integrity Checks</vt:lpstr>
      <vt:lpstr>System Integrity Checks</vt:lpstr>
      <vt:lpstr>Boot Time Integrity Check</vt:lpstr>
      <vt:lpstr>Upgrade Integrity Check</vt:lpstr>
      <vt:lpstr>On-Demand Integrity Check</vt:lpstr>
      <vt:lpstr>Downgrade Prevention (v12.7.2 Update 2)</vt:lpstr>
      <vt:lpstr>Fireware Downgrade Prevention</vt:lpstr>
      <vt:lpstr>Firebox Management Policy Warnings (v12.7.2 Update 2)</vt:lpstr>
      <vt:lpstr>Secure Firebox Management Policies </vt:lpstr>
      <vt:lpstr>Secure Firebox Management Policies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12.7.1</dc:title>
  <dc:creator>David Busby</dc:creator>
  <cp:lastModifiedBy>Laura Adams</cp:lastModifiedBy>
  <cp:revision>73</cp:revision>
  <dcterms:created xsi:type="dcterms:W3CDTF">2021-05-19T15:56:34Z</dcterms:created>
  <dcterms:modified xsi:type="dcterms:W3CDTF">2022-02-22T05:35:23Z</dcterms:modified>
</cp:coreProperties>
</file>