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5" r:id="rId2"/>
    <p:sldId id="583" r:id="rId3"/>
    <p:sldId id="589" r:id="rId4"/>
    <p:sldId id="594" r:id="rId5"/>
    <p:sldId id="595" r:id="rId6"/>
    <p:sldId id="596" r:id="rId7"/>
    <p:sldId id="598" r:id="rId8"/>
    <p:sldId id="600" r:id="rId9"/>
    <p:sldId id="601" r:id="rId10"/>
    <p:sldId id="602" r:id="rId11"/>
    <p:sldId id="603" r:id="rId12"/>
    <p:sldId id="604" r:id="rId13"/>
    <p:sldId id="605" r:id="rId14"/>
    <p:sldId id="590" r:id="rId15"/>
    <p:sldId id="584" r:id="rId16"/>
    <p:sldId id="591" r:id="rId17"/>
    <p:sldId id="588" r:id="rId18"/>
    <p:sldId id="592" r:id="rId19"/>
    <p:sldId id="593" r:id="rId20"/>
    <p:sldId id="606" r:id="rId21"/>
    <p:sldId id="608" r:id="rId22"/>
    <p:sldId id="609" r:id="rId23"/>
    <p:sldId id="611" r:id="rId24"/>
    <p:sldId id="613" r:id="rId25"/>
    <p:sldId id="614" r:id="rId26"/>
    <p:sldId id="612" r:id="rId27"/>
    <p:sldId id="5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ZBAc7f4J0NFMe+x96vZzg==" hashData="y2uJ691Mmoe5WTosMX+iyuwC7KksMLjfd/RsIcPH1XRLcaoFsrhW5hW1pNDUohr3e5lSIFL5StUWWSUmbG2ZK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79" d="100"/>
          <a:sy n="79" d="100"/>
        </p:scale>
        <p:origin x="432" y="77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12.7.1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IKEv2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 startAt="7"/>
            </a:pPr>
            <a:r>
              <a:rPr lang="en-US" dirty="0"/>
              <a:t>Firebox sends an MFA request to AuthPoint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AuthPoint sends a push notification to the user's mobile phone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User receives and approves the push notification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AuthPoint receives the push approval and contacts the Firebox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Firebox receives the approval and allows the user to connect to the VPN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Portal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User connects to the Firebox Authentication Portal on port 4100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User provides credentials and selects the AuthPoint authentication domain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Firebox forwards the request to AuthPoint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determines if the user is an Azure Active Directory user and verifies the user has a valid MFA policy 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contacts Azure Active Directory to validate the first factor (password)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Azure Active Directory validates the user credentials and responds to AuthPoint</a:t>
            </a:r>
            <a:br>
              <a:rPr lang="en-US" dirty="0"/>
            </a:br>
            <a:br>
              <a:rPr lang="en-US" dirty="0"/>
            </a:br>
            <a:r>
              <a:rPr lang="en-US" sz="1800" i="1" dirty="0"/>
              <a:t>Continued on the next slide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Portal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 startAt="7"/>
            </a:pPr>
            <a:r>
              <a:rPr lang="en-US" dirty="0"/>
              <a:t>User is presented with an authentication page that shows the available authentication methods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User selects an authentication method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Firebox sends an MFA request to AuthPoint</a:t>
            </a:r>
            <a:br>
              <a:rPr lang="en-US" dirty="0"/>
            </a:br>
            <a:br>
              <a:rPr lang="en-US" sz="1800" dirty="0"/>
            </a:br>
            <a:r>
              <a:rPr lang="en-US" sz="1800" i="1" dirty="0"/>
              <a:t>Continued on the next slide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51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Authentication Portal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 startAt="10"/>
            </a:pPr>
            <a:r>
              <a:rPr lang="en-US" dirty="0"/>
              <a:t>AuthPoint authenticates the user with MFA:</a:t>
            </a:r>
          </a:p>
          <a:p>
            <a:pPr lvl="1"/>
            <a:r>
              <a:rPr lang="en-US" dirty="0"/>
              <a:t>For Push: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sends a push notification to the user's mobile phone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User receives and approves the push notification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receives the push approval and contacts the Firebox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Firebox receives the approval and allows the user to log in</a:t>
            </a:r>
          </a:p>
          <a:p>
            <a:pPr lvl="1"/>
            <a:r>
              <a:rPr lang="en-US" dirty="0"/>
              <a:t>For OTP: 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validates the OTP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Firebox receives the approval and allows the user to log in</a:t>
            </a:r>
            <a:br>
              <a:rPr lang="en-US" dirty="0"/>
            </a:br>
            <a:endParaRPr lang="en-US" dirty="0"/>
          </a:p>
          <a:p>
            <a:pPr marL="514350" indent="-457200">
              <a:buFont typeface="+mj-lt"/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Post-NAT IP addresses in Netflow</a:t>
            </a:r>
          </a:p>
        </p:txBody>
      </p:sp>
    </p:spTree>
    <p:extLst>
      <p:ext uri="{BB962C8B-B14F-4D97-AF65-F5344CB8AC3E}">
        <p14:creationId xmlns:p14="http://schemas.microsoft.com/office/powerpoint/2010/main" val="2608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Post-NAT IP Addresses in NetFlow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IP addresses for NAT and NAT-T (NAT traversal) events now appear in NetFlow records if you select </a:t>
            </a:r>
            <a:r>
              <a:rPr lang="en-US" b="1" dirty="0"/>
              <a:t>V9</a:t>
            </a:r>
            <a:r>
              <a:rPr lang="en-US" dirty="0"/>
              <a:t> in the Firebox NetFlow configuration</a:t>
            </a:r>
          </a:p>
          <a:p>
            <a:pPr lvl="0"/>
            <a:r>
              <a:rPr lang="en-US" dirty="0"/>
              <a:t>In the flow record, </a:t>
            </a:r>
            <a:r>
              <a:rPr lang="en-US" b="1" dirty="0"/>
              <a:t>X-Src</a:t>
            </a:r>
            <a:r>
              <a:rPr lang="en-US" dirty="0"/>
              <a:t> and </a:t>
            </a:r>
            <a:r>
              <a:rPr lang="en-US" b="1" dirty="0"/>
              <a:t>X-Dst</a:t>
            </a:r>
            <a:r>
              <a:rPr lang="en-US" dirty="0"/>
              <a:t> indicate the post-NAT source and destination IP addresses</a:t>
            </a:r>
          </a:p>
          <a:p>
            <a:pPr lvl="0"/>
            <a:r>
              <a:rPr lang="en-US" dirty="0"/>
              <a:t>You can use NAT events to identify which clients on the local network generated traffic</a:t>
            </a:r>
          </a:p>
          <a:p>
            <a:pPr lvl="0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202008-E975-48E3-B594-4D60DD3B2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59888"/>
              </p:ext>
            </p:extLst>
          </p:nvPr>
        </p:nvGraphicFramePr>
        <p:xfrm>
          <a:off x="872455" y="4104592"/>
          <a:ext cx="10773465" cy="701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865">
                  <a:extLst>
                    <a:ext uri="{9D8B030D-6E8A-4147-A177-3AD203B41FA5}">
                      <a16:colId xmlns:a16="http://schemas.microsoft.com/office/drawing/2014/main" val="801137427"/>
                    </a:ext>
                  </a:extLst>
                </a:gridCol>
                <a:gridCol w="664478">
                  <a:extLst>
                    <a:ext uri="{9D8B030D-6E8A-4147-A177-3AD203B41FA5}">
                      <a16:colId xmlns:a16="http://schemas.microsoft.com/office/drawing/2014/main" val="1405056837"/>
                    </a:ext>
                  </a:extLst>
                </a:gridCol>
                <a:gridCol w="689878">
                  <a:extLst>
                    <a:ext uri="{9D8B030D-6E8A-4147-A177-3AD203B41FA5}">
                      <a16:colId xmlns:a16="http://schemas.microsoft.com/office/drawing/2014/main" val="260583736"/>
                    </a:ext>
                  </a:extLst>
                </a:gridCol>
                <a:gridCol w="550178">
                  <a:extLst>
                    <a:ext uri="{9D8B030D-6E8A-4147-A177-3AD203B41FA5}">
                      <a16:colId xmlns:a16="http://schemas.microsoft.com/office/drawing/2014/main" val="3315507146"/>
                    </a:ext>
                  </a:extLst>
                </a:gridCol>
                <a:gridCol w="1551658">
                  <a:extLst>
                    <a:ext uri="{9D8B030D-6E8A-4147-A177-3AD203B41FA5}">
                      <a16:colId xmlns:a16="http://schemas.microsoft.com/office/drawing/2014/main" val="3266614401"/>
                    </a:ext>
                  </a:extLst>
                </a:gridCol>
                <a:gridCol w="1322213">
                  <a:extLst>
                    <a:ext uri="{9D8B030D-6E8A-4147-A177-3AD203B41FA5}">
                      <a16:colId xmlns:a16="http://schemas.microsoft.com/office/drawing/2014/main" val="107988754"/>
                    </a:ext>
                  </a:extLst>
                </a:gridCol>
                <a:gridCol w="1748158">
                  <a:extLst>
                    <a:ext uri="{9D8B030D-6E8A-4147-A177-3AD203B41FA5}">
                      <a16:colId xmlns:a16="http://schemas.microsoft.com/office/drawing/2014/main" val="1098715738"/>
                    </a:ext>
                  </a:extLst>
                </a:gridCol>
                <a:gridCol w="1537186">
                  <a:extLst>
                    <a:ext uri="{9D8B030D-6E8A-4147-A177-3AD203B41FA5}">
                      <a16:colId xmlns:a16="http://schemas.microsoft.com/office/drawing/2014/main" val="1795963652"/>
                    </a:ext>
                  </a:extLst>
                </a:gridCol>
                <a:gridCol w="693611">
                  <a:extLst>
                    <a:ext uri="{9D8B030D-6E8A-4147-A177-3AD203B41FA5}">
                      <a16:colId xmlns:a16="http://schemas.microsoft.com/office/drawing/2014/main" val="2574825970"/>
                    </a:ext>
                  </a:extLst>
                </a:gridCol>
                <a:gridCol w="791240">
                  <a:extLst>
                    <a:ext uri="{9D8B030D-6E8A-4147-A177-3AD203B41FA5}">
                      <a16:colId xmlns:a16="http://schemas.microsoft.com/office/drawing/2014/main" val="3537911901"/>
                    </a:ext>
                  </a:extLst>
                </a:gridCol>
              </a:tblGrid>
              <a:tr h="282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Date first seen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Event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XEvent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Src IP Addr:Port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Dst IP Addr:Port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X-Src IP Addr:Port 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X-Dst  IP Addr:Port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Byte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 Byte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extLst>
                  <a:ext uri="{0D108BD9-81ED-4DB2-BD59-A6C34878D82A}">
                    <a16:rowId xmlns:a16="http://schemas.microsoft.com/office/drawing/2014/main" val="1039821583"/>
                  </a:ext>
                </a:extLst>
              </a:tr>
              <a:tr h="4182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6/14/2021 11:43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Ignore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TCP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10.0.0.100:42170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203.0.113.32:80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10.148.39.62:42170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203.0.113.32:80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20" marR="67920" marT="0" marB="0"/>
                </a:tc>
                <a:extLst>
                  <a:ext uri="{0D108BD9-81ED-4DB2-BD59-A6C34878D82A}">
                    <a16:rowId xmlns:a16="http://schemas.microsoft.com/office/drawing/2014/main" val="176774603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3CE2EF-D846-43E1-B16A-3F4613B09779}"/>
              </a:ext>
            </a:extLst>
          </p:cNvPr>
          <p:cNvSpPr/>
          <p:nvPr/>
        </p:nvSpPr>
        <p:spPr>
          <a:xfrm>
            <a:off x="6929306" y="3821872"/>
            <a:ext cx="3171579" cy="12283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11E88B-0E41-4194-AF07-ED8382A3686B}"/>
              </a:ext>
            </a:extLst>
          </p:cNvPr>
          <p:cNvCxnSpPr>
            <a:cxnSpLocks/>
          </p:cNvCxnSpPr>
          <p:nvPr/>
        </p:nvCxnSpPr>
        <p:spPr>
          <a:xfrm>
            <a:off x="5230535" y="4462943"/>
            <a:ext cx="3733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B90C03-1450-4982-A6FE-82F99B9F350B}"/>
              </a:ext>
            </a:extLst>
          </p:cNvPr>
          <p:cNvCxnSpPr>
            <a:cxnSpLocks/>
          </p:cNvCxnSpPr>
          <p:nvPr/>
        </p:nvCxnSpPr>
        <p:spPr>
          <a:xfrm flipV="1">
            <a:off x="8256165" y="4471332"/>
            <a:ext cx="409663" cy="1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WatchGuard Cloud Connection Status For Cloud-managed Fireboxes</a:t>
            </a:r>
          </a:p>
        </p:txBody>
      </p:sp>
    </p:spTree>
    <p:extLst>
      <p:ext uri="{BB962C8B-B14F-4D97-AF65-F5344CB8AC3E}">
        <p14:creationId xmlns:p14="http://schemas.microsoft.com/office/powerpoint/2010/main" val="41869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WatchGuard Cloud Connection Status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4" y="1322362"/>
            <a:ext cx="10439364" cy="4999021"/>
          </a:xfrm>
        </p:spPr>
        <p:txBody>
          <a:bodyPr/>
          <a:lstStyle/>
          <a:p>
            <a:r>
              <a:rPr lang="en-US" dirty="0"/>
              <a:t>To help identify the cause of connection issues between a cloud-managed Firebox and WatchGuard Cloud, the </a:t>
            </a:r>
            <a:r>
              <a:rPr lang="en-US" b="1" dirty="0"/>
              <a:t>Fireware Web UI &gt; Information </a:t>
            </a:r>
            <a:r>
              <a:rPr lang="en-US" dirty="0"/>
              <a:t>page now indicates when there is a connection issue and the reason, including:</a:t>
            </a:r>
          </a:p>
          <a:p>
            <a:pPr lvl="1"/>
            <a:r>
              <a:rPr lang="en-US" dirty="0"/>
              <a:t>No external interface is connected </a:t>
            </a:r>
          </a:p>
          <a:p>
            <a:pPr lvl="1"/>
            <a:r>
              <a:rPr lang="en-US" dirty="0"/>
              <a:t>No external network address is configured</a:t>
            </a:r>
          </a:p>
          <a:p>
            <a:pPr lvl="1"/>
            <a:r>
              <a:rPr lang="en-US" dirty="0"/>
              <a:t>No default gateway is configured</a:t>
            </a:r>
          </a:p>
          <a:p>
            <a:pPr lvl="1"/>
            <a:r>
              <a:rPr lang="en-US" dirty="0"/>
              <a:t>Unable to ARP to default gateway</a:t>
            </a:r>
          </a:p>
          <a:p>
            <a:pPr lvl="1"/>
            <a:r>
              <a:rPr lang="en-US" dirty="0"/>
              <a:t>No DNS server is configured </a:t>
            </a:r>
          </a:p>
          <a:p>
            <a:pPr lvl="1"/>
            <a:r>
              <a:rPr lang="en-US" dirty="0"/>
              <a:t>Unable to resolve the IP address of </a:t>
            </a:r>
            <a:br>
              <a:rPr lang="en-US" dirty="0"/>
            </a:br>
            <a:r>
              <a:rPr lang="en-US" dirty="0"/>
              <a:t>cloud.watchguard.com</a:t>
            </a:r>
          </a:p>
          <a:p>
            <a:pPr lvl="1"/>
            <a:r>
              <a:rPr lang="en-US" dirty="0"/>
              <a:t>Unable to connect to cloud.watchguard.com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7CA93-0D1A-498A-9490-92E40DBD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39" y="2767989"/>
            <a:ext cx="4415436" cy="282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0E9F9-1BDB-4416-AA44-4917099F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34" y="3752526"/>
            <a:ext cx="2237396" cy="28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RADIUS support for</a:t>
            </a:r>
            <a:br>
              <a:rPr lang="en-US" dirty="0"/>
            </a:br>
            <a:r>
              <a:rPr lang="en-US" dirty="0"/>
              <a:t>256-character shared secret</a:t>
            </a:r>
          </a:p>
        </p:txBody>
      </p:sp>
    </p:spTree>
    <p:extLst>
      <p:ext uri="{BB962C8B-B14F-4D97-AF65-F5344CB8AC3E}">
        <p14:creationId xmlns:p14="http://schemas.microsoft.com/office/powerpoint/2010/main" val="34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256-Character Shared Secret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4" y="1322362"/>
            <a:ext cx="10439364" cy="4999021"/>
          </a:xfrm>
        </p:spPr>
        <p:txBody>
          <a:bodyPr/>
          <a:lstStyle/>
          <a:p>
            <a:r>
              <a:rPr lang="en-US" dirty="0"/>
              <a:t>In Fireware Web UI and Policy Manager, you can now include up to 256 characters in the shared secret for RADIUS servers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v12.7.1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AuthPoint Firebox Integration Support for Azure AD Users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Post-NAT IP Addresses in NetFlow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WatchGuard Cloud Connection Status for Cloud-managed Fireboxes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RADIUS Enhancements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Support for the Firebox T80 LTE Interface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Support For The </a:t>
            </a:r>
            <a:br>
              <a:rPr lang="en-US" dirty="0"/>
            </a:br>
            <a:r>
              <a:rPr lang="en-US" dirty="0"/>
              <a:t>Firebox T80 LTE Interface Module </a:t>
            </a:r>
          </a:p>
        </p:txBody>
      </p:sp>
    </p:spTree>
    <p:extLst>
      <p:ext uri="{BB962C8B-B14F-4D97-AF65-F5344CB8AC3E}">
        <p14:creationId xmlns:p14="http://schemas.microsoft.com/office/powerpoint/2010/main" val="35584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T80 LTE Interface Module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4" y="1322362"/>
            <a:ext cx="10439364" cy="4999021"/>
          </a:xfrm>
        </p:spPr>
        <p:txBody>
          <a:bodyPr/>
          <a:lstStyle/>
          <a:p>
            <a:r>
              <a:rPr lang="en-US" dirty="0"/>
              <a:t>A new interface module is available for the Firebox T80 that enables you to install a SIM card and use the 4G LTE cellular connection as an external interface on the Firebox</a:t>
            </a:r>
          </a:p>
          <a:p>
            <a:r>
              <a:rPr lang="en-US" dirty="0"/>
              <a:t>Use the interface as a backup or primary connection for WAN connectivity</a:t>
            </a:r>
          </a:p>
          <a:p>
            <a:r>
              <a:rPr lang="en-US" dirty="0"/>
              <a:t>Operates the same way as any other modem interface</a:t>
            </a:r>
          </a:p>
          <a:p>
            <a:pPr marL="0" indent="0">
              <a:buNone/>
            </a:pPr>
            <a:r>
              <a:rPr lang="en-US" b="1" dirty="0"/>
              <a:t>Note: Verizon is currently not yet supported for 4G LTE access on the T80 LTE interface module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BA54D-02BE-4B57-8F32-56ED3119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62" y="4499182"/>
            <a:ext cx="9733487" cy="15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From Fireware Web UI, select </a:t>
            </a:r>
            <a:r>
              <a:rPr lang="en-US" b="1" dirty="0"/>
              <a:t>Network &gt; 4G LTE Modem</a:t>
            </a:r>
          </a:p>
          <a:p>
            <a:r>
              <a:rPr lang="en-US" dirty="0"/>
              <a:t>Access Point Name (APN)</a:t>
            </a:r>
          </a:p>
          <a:p>
            <a:pPr lvl="1"/>
            <a:r>
              <a:rPr lang="en-US" dirty="0"/>
              <a:t>Some wireless service providers require an APN</a:t>
            </a:r>
          </a:p>
          <a:p>
            <a:pPr lvl="1"/>
            <a:r>
              <a:rPr lang="en-US" dirty="0"/>
              <a:t>Contact your provider for an APN, if required</a:t>
            </a:r>
          </a:p>
          <a:p>
            <a:pPr lvl="1"/>
            <a:r>
              <a:rPr lang="en-US" dirty="0"/>
              <a:t>In most cases, your service provider automatically assigns the APN when the connection is established</a:t>
            </a:r>
          </a:p>
          <a:p>
            <a:pPr marL="3429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LTE Interface Module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9B3D1-E079-4EEA-8057-EE60E67F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3543"/>
            <a:ext cx="5707875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LTE Interface Module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4" y="1322362"/>
            <a:ext cx="10439364" cy="4999021"/>
          </a:xfrm>
        </p:spPr>
        <p:txBody>
          <a:bodyPr/>
          <a:lstStyle/>
          <a:p>
            <a:r>
              <a:rPr lang="en-US" dirty="0"/>
              <a:t>From WatchGuard System Manager, select </a:t>
            </a:r>
            <a:r>
              <a:rPr lang="en-US" b="1" dirty="0"/>
              <a:t>Network &gt; Modem</a:t>
            </a:r>
          </a:p>
          <a:p>
            <a:r>
              <a:rPr lang="en-US" dirty="0"/>
              <a:t>Select </a:t>
            </a:r>
            <a:r>
              <a:rPr lang="en-US" b="1" dirty="0"/>
              <a:t>4G LTE </a:t>
            </a:r>
            <a:r>
              <a:rPr lang="en-US" dirty="0"/>
              <a:t>as the modem type</a:t>
            </a:r>
          </a:p>
          <a:p>
            <a:r>
              <a:rPr lang="en-US" dirty="0"/>
              <a:t>Specify an Access Point name, if required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675B0-5203-44EB-A1A3-65D7A6CB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83" y="3109067"/>
            <a:ext cx="4983234" cy="29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To monitor the 4G LTE modem from Fireware Web UI: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System Status &gt; 4G LTE Modem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the LTE Interface Module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4E17C-5558-43E8-B924-96F99334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3" y="1429366"/>
            <a:ext cx="4745218" cy="3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To monitor the 4G LTE modem  from Firebox System Manager:</a:t>
            </a:r>
          </a:p>
          <a:p>
            <a:pPr lvl="1"/>
            <a:r>
              <a:rPr lang="en-US" dirty="0"/>
              <a:t>Expand the </a:t>
            </a:r>
            <a:r>
              <a:rPr lang="en-US" i="1" dirty="0"/>
              <a:t>modem0</a:t>
            </a:r>
            <a:r>
              <a:rPr lang="en-US" dirty="0"/>
              <a:t> interface on the Front Panel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the LTE Interface Module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4B8A7-C54D-4C70-94FB-03623000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3" y="1371829"/>
            <a:ext cx="5867908" cy="4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Some cellular providers lock their SIM card with a PIN to prevent unauthorized use</a:t>
            </a:r>
          </a:p>
          <a:p>
            <a:r>
              <a:rPr lang="en-US" dirty="0"/>
              <a:t>Contact your provider for information on how to disable or unlock the SIM card</a:t>
            </a:r>
          </a:p>
          <a:p>
            <a:r>
              <a:rPr lang="en-US" dirty="0"/>
              <a:t>To unlock the SIM card, you can specify a SIM card PIN from Fireware Web UI or Firebox System Manager</a:t>
            </a:r>
          </a:p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Card Lock PIN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29FBC-FF00-4EC0-B721-2673C551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63" y="1428894"/>
            <a:ext cx="2949816" cy="2654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98D7AA-260C-4539-ABB1-A0834F18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93" y="1428894"/>
            <a:ext cx="2964437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v12.7.1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v12.7.1 is available for these Firebox models:</a:t>
            </a:r>
          </a:p>
          <a:p>
            <a:pPr lvl="1"/>
            <a:r>
              <a:rPr lang="en-US" dirty="0"/>
              <a:t>M Series: M270, M370, M400, M440, M470, M500, M570, M670, M4600, M4800, M5600, M5800</a:t>
            </a:r>
          </a:p>
          <a:p>
            <a:pPr lvl="1"/>
            <a:r>
              <a:rPr lang="en-US" dirty="0"/>
              <a:t>T Series: T20, T40, T55, T70, T80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v12.7.1 does not support these models:</a:t>
            </a:r>
          </a:p>
          <a:p>
            <a:pPr lvl="1"/>
            <a:r>
              <a:rPr lang="en-US" dirty="0"/>
              <a:t>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EC7F-587F-457C-A557-F56B576B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AuthPoint Firebox Integration Support for Azure AD Users</a:t>
            </a:r>
          </a:p>
        </p:txBody>
      </p:sp>
    </p:spTree>
    <p:extLst>
      <p:ext uri="{BB962C8B-B14F-4D97-AF65-F5344CB8AC3E}">
        <p14:creationId xmlns:p14="http://schemas.microsoft.com/office/powerpoint/2010/main" val="42579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AuthPoint Firebox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AuthPoint authentication server on the Firebox now supports Azure Active Directory users for:</a:t>
            </a:r>
          </a:p>
          <a:p>
            <a:pPr lvl="1"/>
            <a:r>
              <a:rPr lang="en-US" dirty="0"/>
              <a:t>Mobile VPN with SSL</a:t>
            </a:r>
          </a:p>
          <a:p>
            <a:pPr lvl="1"/>
            <a:r>
              <a:rPr lang="en-US" dirty="0"/>
              <a:t>Mobile VPN with IKEv2</a:t>
            </a:r>
          </a:p>
          <a:p>
            <a:pPr lvl="1"/>
            <a:r>
              <a:rPr lang="en-US" dirty="0"/>
              <a:t>Firebox Authentication Portal</a:t>
            </a:r>
          </a:p>
        </p:txBody>
      </p:sp>
    </p:spTree>
    <p:extLst>
      <p:ext uri="{BB962C8B-B14F-4D97-AF65-F5344CB8AC3E}">
        <p14:creationId xmlns:p14="http://schemas.microsoft.com/office/powerpoint/2010/main" val="20850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1264-05D0-4E5E-B393-76B3B645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26E4-12AF-43FC-B994-F0126290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register and connect your Firebox to WatchGuard Cloud as a locally-managed Firebox (this integration does not support cloud-managed Fireboxes)</a:t>
            </a:r>
          </a:p>
          <a:p>
            <a:r>
              <a:rPr lang="en-US" dirty="0"/>
              <a:t>Microsoft Network Policy Server (NPS) is required to authenticate Azure Active Directory users that use Mobile VPN with IKEv2</a:t>
            </a:r>
          </a:p>
          <a:p>
            <a:r>
              <a:rPr lang="en-US" dirty="0"/>
              <a:t>In AuthPoint, you must configure at least one group before you can add users or authentication policies</a:t>
            </a:r>
          </a:p>
          <a:p>
            <a:r>
              <a:rPr lang="en-US" dirty="0"/>
              <a:t>To sync Azure Active Directory users to AuthPoint, in AuthPoint you must configure an Azure AD external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User initiates a VPN connection from a Mobile VPN with SSL client to the Firebox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Firebox forwards the request to AuthPoint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determines if the user is an Azure Active Directory user and verifies the user has a valid MFA policy 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contacts Azure Active Directory to validate the first factor (password)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Azure Active Directory validates the user credentials and responds to AuthPoint</a:t>
            </a:r>
            <a:br>
              <a:rPr lang="en-US" dirty="0"/>
            </a:br>
            <a:br>
              <a:rPr lang="en-US" dirty="0"/>
            </a:br>
            <a:r>
              <a:rPr lang="en-US" sz="1800" i="1" dirty="0"/>
              <a:t>Continued on the next slide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 startAt="6"/>
            </a:pPr>
            <a:r>
              <a:rPr lang="en-US" dirty="0"/>
              <a:t>AuthPoint authenticates the user with MFA</a:t>
            </a:r>
          </a:p>
          <a:p>
            <a:pPr lvl="1"/>
            <a:r>
              <a:rPr lang="en-US" dirty="0"/>
              <a:t>For Push: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sends a push notification to the user's mobile phone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User receives and approves the push notification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receives the push approval and contacts the Firebox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Firebox receives the approval and allows the user to connect to the VPN</a:t>
            </a:r>
          </a:p>
          <a:p>
            <a:pPr lvl="1"/>
            <a:r>
              <a:rPr lang="en-US" dirty="0"/>
              <a:t>For OTP: 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AuthPoint validates the OTP</a:t>
            </a:r>
          </a:p>
          <a:p>
            <a:pPr marL="1096963" lvl="2" indent="-457200">
              <a:buFont typeface="+mj-lt"/>
              <a:buAutoNum type="arabicPeriod"/>
            </a:pPr>
            <a:r>
              <a:rPr lang="en-US" dirty="0"/>
              <a:t>Firebox receives the approval and allows the user to connect to the VPN</a:t>
            </a:r>
            <a:br>
              <a:rPr lang="en-US" dirty="0"/>
            </a:br>
            <a:endParaRPr lang="en-US" dirty="0"/>
          </a:p>
          <a:p>
            <a:pPr marL="514350" indent="-45720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17C-EA33-4470-B3C3-5E451EA8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IKEv2 Authentication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1E85-20C2-4BF9-8062-5DF3A219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/>
              <a:t>User initiates a Mobile VPN with IKEv2 VPN connection to the Firebox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Firebox forwards the request to AuthPoint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determines if the user is an Azure Active Directory user and verifies the user has a valid MFA policy 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AuthPoint communicates to the Firebox that the NPS server must validate the user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Firebox sends the user’s credentials to NPS for validation (RADIUS protocol). NPS is required for Azure Active Directory users who log in from an IKEv2 client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NPS responds to the Firebox</a:t>
            </a:r>
            <a:br>
              <a:rPr lang="en-US" dirty="0"/>
            </a:br>
            <a:br>
              <a:rPr lang="en-US" dirty="0"/>
            </a:br>
            <a:r>
              <a:rPr lang="en-US" sz="1800" i="1" dirty="0"/>
              <a:t>Continued on the next slide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039530A-CCA8-4FE7-A876-476B2509EA54}" vid="{A781CF52-181A-4779-9201-2C7F08E13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4-21_final (1)</Template>
  <TotalTime>256</TotalTime>
  <Words>1253</Words>
  <Application>Microsoft Office PowerPoint</Application>
  <PresentationFormat>Widescreen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Geneva</vt:lpstr>
      <vt:lpstr>Arial</vt:lpstr>
      <vt:lpstr>Calibri</vt:lpstr>
      <vt:lpstr>Courier New</vt:lpstr>
      <vt:lpstr>Open Sans</vt:lpstr>
      <vt:lpstr>Wingdings</vt:lpstr>
      <vt:lpstr>WatchGuard</vt:lpstr>
      <vt:lpstr>What’s new in fireware 12.7.1</vt:lpstr>
      <vt:lpstr>What’s new in Fireware v12.7.1</vt:lpstr>
      <vt:lpstr>What’s new in Fireware v12.7.1</vt:lpstr>
      <vt:lpstr>AuthPoint Firebox Integration Support for Azure AD Users</vt:lpstr>
      <vt:lpstr>AuthPoint Firebox Integration</vt:lpstr>
      <vt:lpstr>Requirements</vt:lpstr>
      <vt:lpstr>Mobile VPN with SSL Authentication Workflow</vt:lpstr>
      <vt:lpstr>Mobile VPN with SSL Authentication Workflow</vt:lpstr>
      <vt:lpstr>Mobile VPN with IKEv2 Authentication Workflow</vt:lpstr>
      <vt:lpstr>Mobile VPN with IKEv2 Authentication Workflow</vt:lpstr>
      <vt:lpstr>Firebox Authentication Portal Authentication Workflow</vt:lpstr>
      <vt:lpstr>Firebox Authentication Portal Authentication Workflow</vt:lpstr>
      <vt:lpstr>Firebox Authentication Portal Authentication Workflow</vt:lpstr>
      <vt:lpstr>Post-NAT IP addresses in Netflow</vt:lpstr>
      <vt:lpstr>Post-NAT IP Addresses in NetFlow</vt:lpstr>
      <vt:lpstr>WatchGuard Cloud Connection Status For Cloud-managed Fireboxes</vt:lpstr>
      <vt:lpstr>WatchGuard Cloud Connection Status</vt:lpstr>
      <vt:lpstr>RADIUS support for 256-character shared secret</vt:lpstr>
      <vt:lpstr>256-Character Shared Secret</vt:lpstr>
      <vt:lpstr>Support For The  Firebox T80 LTE Interface Module </vt:lpstr>
      <vt:lpstr>Firebox T80 LTE Interface Module </vt:lpstr>
      <vt:lpstr>Configure the LTE Interface Module </vt:lpstr>
      <vt:lpstr>Configure the LTE Interface Module </vt:lpstr>
      <vt:lpstr>Monitor the LTE Interface Module </vt:lpstr>
      <vt:lpstr>Monitor the LTE Interface Module </vt:lpstr>
      <vt:lpstr>SIM Card Lock PIN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12.7.1</dc:title>
  <dc:creator>David Busby</dc:creator>
  <cp:lastModifiedBy>Laura Adams</cp:lastModifiedBy>
  <cp:revision>59</cp:revision>
  <dcterms:created xsi:type="dcterms:W3CDTF">2021-05-19T15:56:34Z</dcterms:created>
  <dcterms:modified xsi:type="dcterms:W3CDTF">2021-08-02T18:10:03Z</dcterms:modified>
</cp:coreProperties>
</file>