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6" r:id="rId1"/>
  </p:sldMasterIdLst>
  <p:notesMasterIdLst>
    <p:notesMasterId r:id="rId87"/>
  </p:notesMasterIdLst>
  <p:handoutMasterIdLst>
    <p:handoutMasterId r:id="rId88"/>
  </p:handoutMasterIdLst>
  <p:sldIdLst>
    <p:sldId id="256" r:id="rId2"/>
    <p:sldId id="442" r:id="rId3"/>
    <p:sldId id="697" r:id="rId4"/>
    <p:sldId id="597" r:id="rId5"/>
    <p:sldId id="690" r:id="rId6"/>
    <p:sldId id="645" r:id="rId7"/>
    <p:sldId id="643" r:id="rId8"/>
    <p:sldId id="691" r:id="rId9"/>
    <p:sldId id="692" r:id="rId10"/>
    <p:sldId id="673" r:id="rId11"/>
    <p:sldId id="674" r:id="rId12"/>
    <p:sldId id="675" r:id="rId13"/>
    <p:sldId id="661" r:id="rId14"/>
    <p:sldId id="646" r:id="rId15"/>
    <p:sldId id="647" r:id="rId16"/>
    <p:sldId id="648" r:id="rId17"/>
    <p:sldId id="662" r:id="rId18"/>
    <p:sldId id="663" r:id="rId19"/>
    <p:sldId id="658" r:id="rId20"/>
    <p:sldId id="657" r:id="rId21"/>
    <p:sldId id="655" r:id="rId22"/>
    <p:sldId id="649" r:id="rId23"/>
    <p:sldId id="676" r:id="rId24"/>
    <p:sldId id="677" r:id="rId25"/>
    <p:sldId id="678" r:id="rId26"/>
    <p:sldId id="671" r:id="rId27"/>
    <p:sldId id="685" r:id="rId28"/>
    <p:sldId id="693" r:id="rId29"/>
    <p:sldId id="452" r:id="rId30"/>
    <p:sldId id="683" r:id="rId31"/>
    <p:sldId id="454" r:id="rId32"/>
    <p:sldId id="553" r:id="rId33"/>
    <p:sldId id="556" r:id="rId34"/>
    <p:sldId id="555" r:id="rId35"/>
    <p:sldId id="640" r:id="rId36"/>
    <p:sldId id="565" r:id="rId37"/>
    <p:sldId id="585" r:id="rId38"/>
    <p:sldId id="583" r:id="rId39"/>
    <p:sldId id="566" r:id="rId40"/>
    <p:sldId id="567" r:id="rId41"/>
    <p:sldId id="568" r:id="rId42"/>
    <p:sldId id="564" r:id="rId43"/>
    <p:sldId id="569" r:id="rId44"/>
    <p:sldId id="570" r:id="rId45"/>
    <p:sldId id="557" r:id="rId46"/>
    <p:sldId id="561" r:id="rId47"/>
    <p:sldId id="571" r:id="rId48"/>
    <p:sldId id="572" r:id="rId49"/>
    <p:sldId id="573" r:id="rId50"/>
    <p:sldId id="696" r:id="rId51"/>
    <p:sldId id="574" r:id="rId52"/>
    <p:sldId id="575" r:id="rId53"/>
    <p:sldId id="552" r:id="rId54"/>
    <p:sldId id="576" r:id="rId55"/>
    <p:sldId id="554" r:id="rId56"/>
    <p:sldId id="577" r:id="rId57"/>
    <p:sldId id="578" r:id="rId58"/>
    <p:sldId id="579" r:id="rId59"/>
    <p:sldId id="580" r:id="rId60"/>
    <p:sldId id="581" r:id="rId61"/>
    <p:sldId id="558" r:id="rId62"/>
    <p:sldId id="559" r:id="rId63"/>
    <p:sldId id="680" r:id="rId64"/>
    <p:sldId id="679" r:id="rId65"/>
    <p:sldId id="560" r:id="rId66"/>
    <p:sldId id="562" r:id="rId67"/>
    <p:sldId id="642" r:id="rId68"/>
    <p:sldId id="682" r:id="rId69"/>
    <p:sldId id="684" r:id="rId70"/>
    <p:sldId id="587" r:id="rId71"/>
    <p:sldId id="588" r:id="rId72"/>
    <p:sldId id="589" r:id="rId73"/>
    <p:sldId id="551" r:id="rId74"/>
    <p:sldId id="590" r:id="rId75"/>
    <p:sldId id="591" r:id="rId76"/>
    <p:sldId id="592" r:id="rId77"/>
    <p:sldId id="593" r:id="rId78"/>
    <p:sldId id="594" r:id="rId79"/>
    <p:sldId id="595" r:id="rId80"/>
    <p:sldId id="686" r:id="rId81"/>
    <p:sldId id="687" r:id="rId82"/>
    <p:sldId id="689" r:id="rId83"/>
    <p:sldId id="695" r:id="rId84"/>
    <p:sldId id="694" r:id="rId85"/>
    <p:sldId id="261" r:id="rId86"/>
  </p:sldIdLst>
  <p:sldSz cx="9144000" cy="6858000" type="screen4x3"/>
  <p:notesSz cx="6858000" cy="9144000"/>
  <p:embeddedFontLst>
    <p:embeddedFont>
      <p:font typeface="Arial Narrow" panose="020B0606020202030204" pitchFamily="34" charset="0"/>
      <p:regular r:id="rId89"/>
      <p:bold r:id="rId90"/>
      <p:italic r:id="rId91"/>
      <p:boldItalic r:id="rId92"/>
    </p:embeddedFont>
    <p:embeddedFont>
      <p:font typeface="Calibri" panose="020F0502020204030204" pitchFamily="34" charset="0"/>
      <p:regular r:id="rId93"/>
      <p:bold r:id="rId94"/>
      <p:italic r:id="rId95"/>
      <p:boldItalic r:id="rId96"/>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YZPaW9bGrmh5pvaDqYBO3Q==" hashData="6brbfIzXZ10p055biSnbEoQSqtVMFJ45DPMCaGECf1SWReHw6LJaWylUmZRPbZvImAU7BCq9MYUBXT56o8ro8g=="/>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CACAC"/>
    <a:srgbClr val="ED2E3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snapToObjects="1">
      <p:cViewPr varScale="1">
        <p:scale>
          <a:sx n="72" d="100"/>
          <a:sy n="72" d="100"/>
        </p:scale>
        <p:origin x="1723" y="5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1.fntdata"/><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5B2D595-6CCB-4119-91C1-98F4A096CE4E}" type="datetimeFigureOut">
              <a:rPr lang="en-US"/>
              <a:pPr/>
              <a:t>11/4/2019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78CC86-745C-4829-A95E-2B6AB2224A28}" type="slidenum">
              <a:rPr lang="en-US"/>
              <a:pPr/>
              <a:t>‹#›</a:t>
            </a:fld>
            <a:endParaRPr lang="en-US" dirty="0"/>
          </a:p>
        </p:txBody>
      </p:sp>
    </p:spTree>
    <p:extLst>
      <p:ext uri="{BB962C8B-B14F-4D97-AF65-F5344CB8AC3E}">
        <p14:creationId xmlns:p14="http://schemas.microsoft.com/office/powerpoint/2010/main" val="298723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82FA3A0-ACCF-4957-8944-46EF9EB83D9C}" type="datetimeFigureOut">
              <a:rPr lang="en-US"/>
              <a:pPr/>
              <a:t>11/4/2019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6B9300-FC16-48FB-B57B-23B7533B74A2}" type="slidenum">
              <a:rPr lang="en-US"/>
              <a:pPr/>
              <a:t>‹#›</a:t>
            </a:fld>
            <a:endParaRPr lang="en-US" dirty="0"/>
          </a:p>
        </p:txBody>
      </p:sp>
    </p:spTree>
    <p:extLst>
      <p:ext uri="{BB962C8B-B14F-4D97-AF65-F5344CB8AC3E}">
        <p14:creationId xmlns:p14="http://schemas.microsoft.com/office/powerpoint/2010/main" val="148641253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316086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Divider — Wor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2" y="-14287"/>
            <a:ext cx="9139237"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 y="2957513"/>
            <a:ext cx="9144002" cy="1298575"/>
          </a:xfrm>
          <a:prstGeom prst="rect">
            <a:avLst/>
          </a:prstGeom>
          <a:solidFill>
            <a:schemeClr val="tx1">
              <a:alpha val="61176"/>
            </a:schemeClr>
          </a:solidFill>
          <a:ln w="9525">
            <a:solidFill>
              <a:srgbClr val="B31F12"/>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sp>
        <p:nvSpPr>
          <p:cNvPr id="2" name="Title 1"/>
          <p:cNvSpPr>
            <a:spLocks noGrp="1"/>
          </p:cNvSpPr>
          <p:nvPr>
            <p:ph type="title" hasCustomPrompt="1"/>
          </p:nvPr>
        </p:nvSpPr>
        <p:spPr>
          <a:xfrm>
            <a:off x="2646" y="2970008"/>
            <a:ext cx="9138708" cy="1299078"/>
          </a:xfrm>
          <a:ln>
            <a:noFill/>
          </a:ln>
        </p:spPr>
        <p:txBody>
          <a:bodyPr/>
          <a:lstStyle>
            <a:lvl1pPr algn="ctr">
              <a:defRPr sz="3600" b="1">
                <a:solidFill>
                  <a:schemeClr val="bg1"/>
                </a:solidFill>
              </a:defRPr>
            </a:lvl1pPr>
          </a:lstStyle>
          <a:p>
            <a:r>
              <a:rPr lang="en-US" dirty="0"/>
              <a:t>Add Section Title</a:t>
            </a:r>
          </a:p>
        </p:txBody>
      </p:sp>
      <p:pic>
        <p:nvPicPr>
          <p:cNvPr id="13" name="Picture 10">
            <a:extLst>
              <a:ext uri="{FF2B5EF4-FFF2-40B4-BE49-F238E27FC236}">
                <a16:creationId xmlns:a16="http://schemas.microsoft.com/office/drawing/2014/main" id="{3A85ACAF-D3FF-4FDE-ADC0-7196DBC537C9}"/>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3950" y="6215063"/>
            <a:ext cx="16700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a:extLst>
              <a:ext uri="{FF2B5EF4-FFF2-40B4-BE49-F238E27FC236}">
                <a16:creationId xmlns:a16="http://schemas.microsoft.com/office/drawing/2014/main" id="{27743C75-AAA2-4840-BA9A-98E94687D7E1}"/>
              </a:ext>
            </a:extLst>
          </p:cNvPr>
          <p:cNvSpPr txBox="1">
            <a:spLocks noChangeArrowheads="1"/>
          </p:cNvSpPr>
          <p:nvPr userDrawn="1"/>
        </p:nvSpPr>
        <p:spPr bwMode="auto">
          <a:xfrm>
            <a:off x="457200" y="6550898"/>
            <a:ext cx="31448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r>
              <a:rPr lang="en-US" sz="600" dirty="0">
                <a:solidFill>
                  <a:schemeClr val="bg1"/>
                </a:solidFill>
                <a:latin typeface="Calibri" panose="020F0502020204030204" pitchFamily="34" charset="0"/>
              </a:rPr>
              <a:t>Copyright ©2019 WatchGuard Technologies, Inc. All Rights Reserved</a:t>
            </a:r>
          </a:p>
        </p:txBody>
      </p:sp>
      <p:sp>
        <p:nvSpPr>
          <p:cNvPr id="15" name="TextBox 14">
            <a:extLst>
              <a:ext uri="{FF2B5EF4-FFF2-40B4-BE49-F238E27FC236}">
                <a16:creationId xmlns:a16="http://schemas.microsoft.com/office/drawing/2014/main" id="{9D702345-43D1-4266-8FE1-8B62662B2CC2}"/>
              </a:ext>
            </a:extLst>
          </p:cNvPr>
          <p:cNvSpPr txBox="1"/>
          <p:nvPr userDrawn="1"/>
        </p:nvSpPr>
        <p:spPr>
          <a:xfrm>
            <a:off x="457200" y="6383595"/>
            <a:ext cx="1360508" cy="153888"/>
          </a:xfrm>
          <a:prstGeom prst="rect">
            <a:avLst/>
          </a:prstGeom>
          <a:noFill/>
        </p:spPr>
        <p:txBody>
          <a:bodyPr wrap="square" lIns="0" tIns="0" rIns="0" bIns="0" rtlCol="0">
            <a:spAutoFit/>
          </a:bodyPr>
          <a:lstStyle/>
          <a:p>
            <a:pPr algn="l"/>
            <a:r>
              <a:rPr lang="en-US" sz="1000" b="1" spc="20" baseline="0" dirty="0">
                <a:solidFill>
                  <a:schemeClr val="bg1"/>
                </a:solidFill>
                <a:latin typeface="Arial Narrow" panose="020B0606020202030204" pitchFamily="34" charset="0"/>
              </a:rPr>
              <a:t>WatchGuard Training</a:t>
            </a:r>
          </a:p>
        </p:txBody>
      </p:sp>
    </p:spTree>
    <p:extLst>
      <p:ext uri="{BB962C8B-B14F-4D97-AF65-F5344CB8AC3E}">
        <p14:creationId xmlns:p14="http://schemas.microsoft.com/office/powerpoint/2010/main" val="406802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_Content-2/3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5511114"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259439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Content-1/2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4124425"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157574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_Content_1/3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3657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216893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tIns="0" rIns="9144" bIns="9144" numCol="2" spcCol="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318861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F2EB2E29-07A9-43F3-A5F0-5788123346A5}" type="slidenum">
              <a:rPr lang="en-US" smtClean="0"/>
              <a:pPr/>
              <a:t>‹#›</a:t>
            </a:fld>
            <a:endParaRPr lang="en-US" dirty="0"/>
          </a:p>
        </p:txBody>
      </p:sp>
    </p:spTree>
    <p:extLst>
      <p:ext uri="{BB962C8B-B14F-4D97-AF65-F5344CB8AC3E}">
        <p14:creationId xmlns:p14="http://schemas.microsoft.com/office/powerpoint/2010/main" val="204047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smtClean="0"/>
              <a:pPr/>
              <a:t>‹#›</a:t>
            </a:fld>
            <a:endParaRPr lang="en-US" dirty="0"/>
          </a:p>
        </p:txBody>
      </p:sp>
    </p:spTree>
    <p:extLst>
      <p:ext uri="{BB962C8B-B14F-4D97-AF65-F5344CB8AC3E}">
        <p14:creationId xmlns:p14="http://schemas.microsoft.com/office/powerpoint/2010/main" val="368025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Wor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095499"/>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13983" y="2934580"/>
            <a:ext cx="7814067" cy="980902"/>
          </a:xfrm>
        </p:spPr>
        <p:txBody>
          <a:bodyPr/>
          <a:lstStyle>
            <a:lvl1pPr algn="ctr">
              <a:defRPr sz="3600" b="1">
                <a:solidFill>
                  <a:schemeClr val="bg1"/>
                </a:solidFill>
              </a:defRPr>
            </a:lvl1pPr>
          </a:lstStyle>
          <a:p>
            <a:r>
              <a:rPr lang="en-US" dirty="0"/>
              <a:t>Add Presentation Title</a:t>
            </a:r>
          </a:p>
        </p:txBody>
      </p:sp>
      <p:sp>
        <p:nvSpPr>
          <p:cNvPr id="6"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a:pPr/>
              <a:t>‹#›</a:t>
            </a:fld>
            <a:endParaRPr lang="en-US" dirty="0"/>
          </a:p>
        </p:txBody>
      </p:sp>
      <p:pic>
        <p:nvPicPr>
          <p:cNvPr id="8" name="Picture 10" descr="WG_logo_Color_3in.png">
            <a:extLst>
              <a:ext uri="{FF2B5EF4-FFF2-40B4-BE49-F238E27FC236}">
                <a16:creationId xmlns:a16="http://schemas.microsoft.com/office/drawing/2014/main" id="{51C1E606-992D-488B-AFDF-889B763E57D6}"/>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5413" y="117475"/>
            <a:ext cx="25733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29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6305550" y="-89076"/>
            <a:ext cx="283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457199" y="274638"/>
            <a:ext cx="5553076" cy="674687"/>
          </a:xfrm>
        </p:spPr>
        <p:txBody>
          <a:bodyPr/>
          <a:lstStyle>
            <a:lvl1pPr>
              <a:defRPr sz="3600"/>
            </a:lvl1pPr>
          </a:lstStyle>
          <a:p>
            <a:r>
              <a:rPr lang="en-US" dirty="0"/>
              <a:t>Click to add Title</a:t>
            </a:r>
          </a:p>
        </p:txBody>
      </p:sp>
      <p:sp>
        <p:nvSpPr>
          <p:cNvPr id="11" name="Content Placeholder 2"/>
          <p:cNvSpPr>
            <a:spLocks noGrp="1"/>
          </p:cNvSpPr>
          <p:nvPr>
            <p:ph idx="1"/>
          </p:nvPr>
        </p:nvSpPr>
        <p:spPr>
          <a:xfrm>
            <a:off x="457199" y="1207008"/>
            <a:ext cx="5553076"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smtClean="0"/>
              <a:pPr/>
              <a:t>‹#›</a:t>
            </a:fld>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3950" y="6211754"/>
            <a:ext cx="16700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83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767513"/>
            <a:ext cx="9144000" cy="9048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204913"/>
            <a:ext cx="82296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28050" y="19050"/>
            <a:ext cx="592138" cy="325438"/>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2">
                    <a:lumMod val="60000"/>
                    <a:lumOff val="40000"/>
                  </a:schemeClr>
                </a:solidFill>
                <a:latin typeface="Arial" panose="020B0604020202020204" pitchFamily="34" charset="0"/>
              </a:defRPr>
            </a:lvl1pPr>
          </a:lstStyle>
          <a:p>
            <a:fld id="{7E1B02D2-C929-40C1-8491-4864915DBE76}" type="slidenum">
              <a:rPr lang="en-US" smtClean="0"/>
              <a:pPr/>
              <a:t>‹#›</a:t>
            </a:fld>
            <a:endParaRPr lang="en-US" dirty="0"/>
          </a:p>
        </p:txBody>
      </p:sp>
      <p:sp>
        <p:nvSpPr>
          <p:cNvPr id="1030" name="TextBox 9"/>
          <p:cNvSpPr txBox="1">
            <a:spLocks noChangeArrowheads="1"/>
          </p:cNvSpPr>
          <p:nvPr/>
        </p:nvSpPr>
        <p:spPr bwMode="auto">
          <a:xfrm>
            <a:off x="457200" y="6550898"/>
            <a:ext cx="31448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r>
              <a:rPr lang="en-US" sz="600" dirty="0">
                <a:solidFill>
                  <a:srgbClr val="3A3A3A"/>
                </a:solidFill>
                <a:latin typeface="Calibri" panose="020F0502020204030204" pitchFamily="34" charset="0"/>
              </a:rPr>
              <a:t>Copyright ©2019 WatchGuard Technologies, Inc. All Rights Reserved</a:t>
            </a:r>
          </a:p>
        </p:txBody>
      </p:sp>
      <p:sp>
        <p:nvSpPr>
          <p:cNvPr id="9" name="TextBox 8"/>
          <p:cNvSpPr txBox="1"/>
          <p:nvPr userDrawn="1"/>
        </p:nvSpPr>
        <p:spPr>
          <a:xfrm>
            <a:off x="457200" y="6383595"/>
            <a:ext cx="1360508" cy="153888"/>
          </a:xfrm>
          <a:prstGeom prst="rect">
            <a:avLst/>
          </a:prstGeom>
          <a:noFill/>
        </p:spPr>
        <p:txBody>
          <a:bodyPr wrap="square" lIns="0" tIns="0" rIns="0" bIns="0" rtlCol="0">
            <a:spAutoFit/>
          </a:bodyPr>
          <a:lstStyle/>
          <a:p>
            <a:pPr algn="l"/>
            <a:r>
              <a:rPr lang="en-US" sz="1000" b="1" spc="20" baseline="0" dirty="0">
                <a:solidFill>
                  <a:schemeClr val="tx1"/>
                </a:solidFill>
                <a:latin typeface="Arial Narrow" panose="020B0606020202030204" pitchFamily="34" charset="0"/>
              </a:rPr>
              <a:t>WatchGuard Training</a:t>
            </a:r>
          </a:p>
        </p:txBody>
      </p:sp>
    </p:spTree>
    <p:extLst>
      <p:ext uri="{BB962C8B-B14F-4D97-AF65-F5344CB8AC3E}">
        <p14:creationId xmlns:p14="http://schemas.microsoft.com/office/powerpoint/2010/main" val="2564670247"/>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702" r:id="rId3"/>
    <p:sldLayoutId id="2147483690" r:id="rId4"/>
    <p:sldLayoutId id="2147483694" r:id="rId5"/>
    <p:sldLayoutId id="2147483695" r:id="rId6"/>
    <p:sldLayoutId id="2147483696" r:id="rId7"/>
    <p:sldLayoutId id="2147483698" r:id="rId8"/>
    <p:sldLayoutId id="2147483699" r:id="rId9"/>
    <p:sldLayoutId id="2147483700" r:id="rId10"/>
  </p:sldLayoutIdLst>
  <p:hf hdr="0" ftr="0" dt="0"/>
  <p:txStyles>
    <p:titleStyle>
      <a:lvl1pPr algn="l" defTabSz="457200" rtl="0" eaLnBrk="1" fontAlgn="base" hangingPunct="1">
        <a:spcBef>
          <a:spcPct val="0"/>
        </a:spcBef>
        <a:spcAft>
          <a:spcPct val="0"/>
        </a:spcAft>
        <a:defRPr sz="3600" b="1" kern="1200">
          <a:solidFill>
            <a:schemeClr val="tx1"/>
          </a:solidFill>
          <a:latin typeface="Arial Narrow" panose="020B0606020202030204" pitchFamily="34" charset="0"/>
          <a:ea typeface="MS PGothic" panose="020B0600070205080204" pitchFamily="34" charset="-128"/>
          <a:cs typeface="+mj-cs"/>
        </a:defRPr>
      </a:lvl1pPr>
      <a:lvl2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1" fontAlgn="base" hangingPunct="1">
        <a:spcBef>
          <a:spcPts val="600"/>
        </a:spcBef>
        <a:spcAft>
          <a:spcPts val="600"/>
        </a:spcAft>
        <a:buClr>
          <a:srgbClr val="A6A6A6"/>
        </a:buClr>
        <a:buFont typeface="Wingdings" panose="05000000000000000000" pitchFamily="2" charset="2"/>
        <a:buChar char="§"/>
        <a:defRPr sz="2200" kern="1200">
          <a:solidFill>
            <a:schemeClr val="tx2"/>
          </a:solidFill>
          <a:latin typeface="Arial" panose="020B0604020202020204" pitchFamily="34" charset="0"/>
          <a:ea typeface="MS PGothic" panose="020B0600070205080204" pitchFamily="34" charset="-128"/>
          <a:cs typeface="+mn-cs"/>
        </a:defRPr>
      </a:lvl1pPr>
      <a:lvl2pPr marL="742950" indent="-285750" algn="l" defTabSz="457200" rtl="0" eaLnBrk="1" fontAlgn="base" hangingPunct="1">
        <a:spcBef>
          <a:spcPts val="600"/>
        </a:spcBef>
        <a:spcAft>
          <a:spcPts val="600"/>
        </a:spcAft>
        <a:buClr>
          <a:srgbClr val="A6A6A6"/>
        </a:buClr>
        <a:buSzPct val="110000"/>
        <a:buFont typeface="Arial" panose="020B0604020202020204" pitchFamily="34" charset="0"/>
        <a:buChar char="•"/>
        <a:defRPr sz="2000" kern="1200">
          <a:solidFill>
            <a:schemeClr val="tx2"/>
          </a:solidFill>
          <a:latin typeface="Arial" panose="020B0604020202020204" pitchFamily="34" charset="0"/>
          <a:ea typeface="MS PGothic" panose="020B0600070205080204" pitchFamily="34" charset="-128"/>
          <a:cs typeface="+mn-cs"/>
        </a:defRPr>
      </a:lvl2pPr>
      <a:lvl3pPr marL="1143000" indent="-228600" algn="l" defTabSz="457200" rtl="0" eaLnBrk="1" fontAlgn="base" hangingPunct="1">
        <a:spcBef>
          <a:spcPts val="600"/>
        </a:spcBef>
        <a:spcAft>
          <a:spcPts val="600"/>
        </a:spcAft>
        <a:buClr>
          <a:srgbClr val="A6A6A6"/>
        </a:buClr>
        <a:buSzPct val="115000"/>
        <a:buFont typeface="Arial" panose="020B0604020202020204" pitchFamily="34" charset="0"/>
        <a:buChar char="–"/>
        <a:defRPr kern="1200">
          <a:solidFill>
            <a:schemeClr val="tx2"/>
          </a:solidFill>
          <a:latin typeface="Arial" panose="020B0604020202020204" pitchFamily="34" charset="0"/>
          <a:ea typeface="MS PGothic" panose="020B0600070205080204" pitchFamily="34" charset="-128"/>
          <a:cs typeface="+mn-cs"/>
        </a:defRPr>
      </a:lvl3pPr>
      <a:lvl4pPr marL="1600200" indent="-228600" algn="l" defTabSz="457200" rtl="0" eaLnBrk="1" fontAlgn="base" hangingPunct="1">
        <a:spcBef>
          <a:spcPts val="600"/>
        </a:spcBef>
        <a:spcAft>
          <a:spcPts val="600"/>
        </a:spcAft>
        <a:buClr>
          <a:srgbClr val="A6A6A6"/>
        </a:buClr>
        <a:buFont typeface="Courier New" panose="02070309020205020404" pitchFamily="49" charset="0"/>
        <a:buChar char="o"/>
        <a:defRPr sz="1600" kern="1200">
          <a:solidFill>
            <a:schemeClr val="tx2"/>
          </a:solidFill>
          <a:latin typeface="Arial" panose="020B0604020202020204" pitchFamily="34" charset="0"/>
          <a:ea typeface="MS PGothic" panose="020B0600070205080204" pitchFamily="34" charset="-128"/>
          <a:cs typeface="+mn-cs"/>
        </a:defRPr>
      </a:lvl4pPr>
      <a:lvl5pPr marL="2057400" indent="-228600" algn="l" defTabSz="457200" rtl="0" eaLnBrk="1" fontAlgn="base" hangingPunct="1">
        <a:spcBef>
          <a:spcPts val="600"/>
        </a:spcBef>
        <a:spcAft>
          <a:spcPts val="600"/>
        </a:spcAft>
        <a:buClr>
          <a:srgbClr val="A6A6A6"/>
        </a:buClr>
        <a:buFont typeface="Arial" panose="020B0604020202020204" pitchFamily="34" charset="0"/>
        <a:buChar char="»"/>
        <a:defRPr sz="1400" kern="1200">
          <a:solidFill>
            <a:schemeClr val="tx2"/>
          </a:solidFill>
          <a:latin typeface="Arial" panose="020B0604020202020204" pitchFamily="34"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New in Fireware v12.5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7AF5E-920C-4A20-B372-A04EF3F835D5}"/>
              </a:ext>
            </a:extLst>
          </p:cNvPr>
          <p:cNvSpPr>
            <a:spLocks noGrp="1"/>
          </p:cNvSpPr>
          <p:nvPr>
            <p:ph type="title"/>
          </p:nvPr>
        </p:nvSpPr>
        <p:spPr/>
        <p:txBody>
          <a:bodyPr/>
          <a:lstStyle/>
          <a:p>
            <a:r>
              <a:rPr lang="en-US" dirty="0"/>
              <a:t>Authentication and Access to Web Apps</a:t>
            </a:r>
          </a:p>
        </p:txBody>
      </p:sp>
      <p:sp>
        <p:nvSpPr>
          <p:cNvPr id="3" name="Content Placeholder 2">
            <a:extLst>
              <a:ext uri="{FF2B5EF4-FFF2-40B4-BE49-F238E27FC236}">
                <a16:creationId xmlns:a16="http://schemas.microsoft.com/office/drawing/2014/main" id="{49CF20DD-BAE1-4478-A5CD-CA3C29CFF9B6}"/>
              </a:ext>
            </a:extLst>
          </p:cNvPr>
          <p:cNvSpPr>
            <a:spLocks noGrp="1"/>
          </p:cNvSpPr>
          <p:nvPr>
            <p:ph idx="1"/>
          </p:nvPr>
        </p:nvSpPr>
        <p:spPr/>
        <p:txBody>
          <a:bodyPr/>
          <a:lstStyle/>
          <a:p>
            <a:r>
              <a:rPr lang="en-US" dirty="0"/>
              <a:t>Do not enable the option to forward Access Portal credentials in these cases:</a:t>
            </a:r>
          </a:p>
          <a:p>
            <a:pPr lvl="1"/>
            <a:r>
              <a:rPr lang="en-US" dirty="0"/>
              <a:t>Users log in to the Access Portal with SAML</a:t>
            </a:r>
          </a:p>
          <a:p>
            <a:pPr lvl="1"/>
            <a:r>
              <a:rPr lang="en-US" dirty="0"/>
              <a:t>Users log in to the Access Portal with a different authentication domain than the web application (for example, with Firebox-DB)</a:t>
            </a:r>
          </a:p>
        </p:txBody>
      </p:sp>
      <p:sp>
        <p:nvSpPr>
          <p:cNvPr id="4" name="Slide Number Placeholder 3">
            <a:extLst>
              <a:ext uri="{FF2B5EF4-FFF2-40B4-BE49-F238E27FC236}">
                <a16:creationId xmlns:a16="http://schemas.microsoft.com/office/drawing/2014/main" id="{14C38E8F-DF07-43BB-99EF-DF67B4E227EE}"/>
              </a:ext>
            </a:extLst>
          </p:cNvPr>
          <p:cNvSpPr>
            <a:spLocks noGrp="1"/>
          </p:cNvSpPr>
          <p:nvPr>
            <p:ph type="sldNum" sz="quarter" idx="10"/>
          </p:nvPr>
        </p:nvSpPr>
        <p:spPr/>
        <p:txBody>
          <a:bodyPr/>
          <a:lstStyle/>
          <a:p>
            <a:fld id="{B0093543-1604-46AF-A6FA-9E7B09989DCD}" type="slidenum">
              <a:rPr lang="en-US" smtClean="0"/>
              <a:pPr/>
              <a:t>10</a:t>
            </a:fld>
            <a:endParaRPr lang="en-US" dirty="0"/>
          </a:p>
        </p:txBody>
      </p:sp>
    </p:spTree>
    <p:extLst>
      <p:ext uri="{BB962C8B-B14F-4D97-AF65-F5344CB8AC3E}">
        <p14:creationId xmlns:p14="http://schemas.microsoft.com/office/powerpoint/2010/main" val="295528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7AF5E-920C-4A20-B372-A04EF3F835D5}"/>
              </a:ext>
            </a:extLst>
          </p:cNvPr>
          <p:cNvSpPr>
            <a:spLocks noGrp="1"/>
          </p:cNvSpPr>
          <p:nvPr>
            <p:ph type="title"/>
          </p:nvPr>
        </p:nvSpPr>
        <p:spPr/>
        <p:txBody>
          <a:bodyPr/>
          <a:lstStyle/>
          <a:p>
            <a:r>
              <a:rPr lang="en-US" dirty="0"/>
              <a:t>Certificates</a:t>
            </a:r>
          </a:p>
        </p:txBody>
      </p:sp>
      <p:sp>
        <p:nvSpPr>
          <p:cNvPr id="3" name="Content Placeholder 2">
            <a:extLst>
              <a:ext uri="{FF2B5EF4-FFF2-40B4-BE49-F238E27FC236}">
                <a16:creationId xmlns:a16="http://schemas.microsoft.com/office/drawing/2014/main" id="{49CF20DD-BAE1-4478-A5CD-CA3C29CFF9B6}"/>
              </a:ext>
            </a:extLst>
          </p:cNvPr>
          <p:cNvSpPr>
            <a:spLocks noGrp="1"/>
          </p:cNvSpPr>
          <p:nvPr>
            <p:ph idx="1"/>
          </p:nvPr>
        </p:nvSpPr>
        <p:spPr/>
        <p:txBody>
          <a:bodyPr/>
          <a:lstStyle/>
          <a:p>
            <a:r>
              <a:rPr lang="en-US" dirty="0"/>
              <a:t>To avoid certificate warnings on client side, Firebox web certificate must include host names of the web applications as subject alternative names or use a wildcard host name (*.example.com) as the common name</a:t>
            </a:r>
          </a:p>
          <a:p>
            <a:r>
              <a:rPr lang="en-US" dirty="0"/>
              <a:t>To validate the server certificate of the web application, the self-signed certificate option for the reverse proxy action must be disabled and the CA certificates must be present on Firebox</a:t>
            </a:r>
          </a:p>
          <a:p>
            <a:r>
              <a:rPr lang="en-US" dirty="0"/>
              <a:t>If the self-signed certificate option for an internal web application is disabled, the Firebox validates the server certificate of the web application and denies access if the certificate is not trusted</a:t>
            </a:r>
          </a:p>
          <a:p>
            <a:endParaRPr lang="en-US" sz="2400" dirty="0"/>
          </a:p>
        </p:txBody>
      </p:sp>
      <p:sp>
        <p:nvSpPr>
          <p:cNvPr id="4" name="Slide Number Placeholder 3">
            <a:extLst>
              <a:ext uri="{FF2B5EF4-FFF2-40B4-BE49-F238E27FC236}">
                <a16:creationId xmlns:a16="http://schemas.microsoft.com/office/drawing/2014/main" id="{14C38E8F-DF07-43BB-99EF-DF67B4E227EE}"/>
              </a:ext>
            </a:extLst>
          </p:cNvPr>
          <p:cNvSpPr>
            <a:spLocks noGrp="1"/>
          </p:cNvSpPr>
          <p:nvPr>
            <p:ph type="sldNum" sz="quarter" idx="10"/>
          </p:nvPr>
        </p:nvSpPr>
        <p:spPr/>
        <p:txBody>
          <a:bodyPr/>
          <a:lstStyle/>
          <a:p>
            <a:fld id="{B0093543-1604-46AF-A6FA-9E7B09989DCD}" type="slidenum">
              <a:rPr lang="en-US" smtClean="0"/>
              <a:pPr/>
              <a:t>11</a:t>
            </a:fld>
            <a:endParaRPr lang="en-US" dirty="0"/>
          </a:p>
        </p:txBody>
      </p:sp>
    </p:spTree>
    <p:extLst>
      <p:ext uri="{BB962C8B-B14F-4D97-AF65-F5344CB8AC3E}">
        <p14:creationId xmlns:p14="http://schemas.microsoft.com/office/powerpoint/2010/main" val="254908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Add an Action</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You can add reverse proxy actions in the Access Portal configuration</a:t>
            </a:r>
          </a:p>
          <a:p>
            <a:pPr lvl="1"/>
            <a:r>
              <a:rPr lang="en-US" dirty="0"/>
              <a:t>Enable Reverse Proxy</a:t>
            </a:r>
          </a:p>
          <a:p>
            <a:pPr lvl="1"/>
            <a:r>
              <a:rPr lang="en-US" dirty="0"/>
              <a:t>Add, edit, and remove Reverse Proxy Actions</a:t>
            </a:r>
          </a:p>
          <a:p>
            <a:pPr lvl="1"/>
            <a:r>
              <a:rPr lang="en-US" dirty="0"/>
              <a:t>The Reverse Proxy Actions list shows the external URLs that are redirected to the URLs of the internal web resources</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12</a:t>
            </a:fld>
            <a:endParaRPr lang="en-US" dirty="0"/>
          </a:p>
        </p:txBody>
      </p:sp>
      <p:pic>
        <p:nvPicPr>
          <p:cNvPr id="5" name="Content Placeholder 7">
            <a:extLst>
              <a:ext uri="{FF2B5EF4-FFF2-40B4-BE49-F238E27FC236}">
                <a16:creationId xmlns:a16="http://schemas.microsoft.com/office/drawing/2014/main" id="{D102A0D1-152A-44AF-89F2-82A73F8B6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35808" y="3717668"/>
            <a:ext cx="6804893" cy="240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00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20BA-E1B5-43EC-851B-BDDBA12D8091}"/>
              </a:ext>
            </a:extLst>
          </p:cNvPr>
          <p:cNvSpPr>
            <a:spLocks noGrp="1"/>
          </p:cNvSpPr>
          <p:nvPr>
            <p:ph type="title"/>
          </p:nvPr>
        </p:nvSpPr>
        <p:spPr/>
        <p:txBody>
          <a:bodyPr/>
          <a:lstStyle/>
          <a:p>
            <a:r>
              <a:rPr lang="en-US" dirty="0"/>
              <a:t>Add an Action</a:t>
            </a:r>
          </a:p>
        </p:txBody>
      </p:sp>
      <p:sp>
        <p:nvSpPr>
          <p:cNvPr id="3" name="Content Placeholder 2">
            <a:extLst>
              <a:ext uri="{FF2B5EF4-FFF2-40B4-BE49-F238E27FC236}">
                <a16:creationId xmlns:a16="http://schemas.microsoft.com/office/drawing/2014/main" id="{61444CD4-85B2-47C9-B010-07EE2513D12F}"/>
              </a:ext>
            </a:extLst>
          </p:cNvPr>
          <p:cNvSpPr>
            <a:spLocks noGrp="1"/>
          </p:cNvSpPr>
          <p:nvPr>
            <p:ph idx="1"/>
          </p:nvPr>
        </p:nvSpPr>
        <p:spPr/>
        <p:txBody>
          <a:bodyPr/>
          <a:lstStyle/>
          <a:p>
            <a:r>
              <a:rPr lang="en-US" dirty="0"/>
              <a:t>You can add a reverse proxy action with the wizard or you can skip the wizard to manually configure an action</a:t>
            </a:r>
          </a:p>
          <a:p>
            <a:r>
              <a:rPr lang="en-US" dirty="0"/>
              <a:t>To configure Exchange services, we recommend the wizard because it includes pre-defined mappings</a:t>
            </a:r>
          </a:p>
        </p:txBody>
      </p:sp>
      <p:sp>
        <p:nvSpPr>
          <p:cNvPr id="4" name="Slide Number Placeholder 3">
            <a:extLst>
              <a:ext uri="{FF2B5EF4-FFF2-40B4-BE49-F238E27FC236}">
                <a16:creationId xmlns:a16="http://schemas.microsoft.com/office/drawing/2014/main" id="{18466C99-F6D5-421F-BC49-8B34E14E7FF1}"/>
              </a:ext>
            </a:extLst>
          </p:cNvPr>
          <p:cNvSpPr>
            <a:spLocks noGrp="1"/>
          </p:cNvSpPr>
          <p:nvPr>
            <p:ph type="sldNum" sz="quarter" idx="10"/>
          </p:nvPr>
        </p:nvSpPr>
        <p:spPr/>
        <p:txBody>
          <a:bodyPr/>
          <a:lstStyle/>
          <a:p>
            <a:fld id="{B0093543-1604-46AF-A6FA-9E7B09989DCD}" type="slidenum">
              <a:rPr lang="en-US" smtClean="0"/>
              <a:pPr/>
              <a:t>13</a:t>
            </a:fld>
            <a:endParaRPr lang="en-US" dirty="0"/>
          </a:p>
        </p:txBody>
      </p:sp>
      <p:pic>
        <p:nvPicPr>
          <p:cNvPr id="5" name="Picture 4">
            <a:extLst>
              <a:ext uri="{FF2B5EF4-FFF2-40B4-BE49-F238E27FC236}">
                <a16:creationId xmlns:a16="http://schemas.microsoft.com/office/drawing/2014/main" id="{35DCC4CB-3149-4497-9B9E-7DEF45CAC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18" y="3001818"/>
            <a:ext cx="7812489" cy="2689164"/>
          </a:xfrm>
          <a:prstGeom prst="rect">
            <a:avLst/>
          </a:prstGeom>
          <a:ln>
            <a:solidFill>
              <a:schemeClr val="bg1">
                <a:lumMod val="75000"/>
              </a:schemeClr>
            </a:solidFill>
          </a:ln>
        </p:spPr>
      </p:pic>
    </p:spTree>
    <p:extLst>
      <p:ext uri="{BB962C8B-B14F-4D97-AF65-F5344CB8AC3E}">
        <p14:creationId xmlns:p14="http://schemas.microsoft.com/office/powerpoint/2010/main" val="101104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AF0B-BF4B-4A02-999B-8FD847F6A7C3}"/>
              </a:ext>
            </a:extLst>
          </p:cNvPr>
          <p:cNvSpPr>
            <a:spLocks noGrp="1"/>
          </p:cNvSpPr>
          <p:nvPr>
            <p:ph type="title"/>
          </p:nvPr>
        </p:nvSpPr>
        <p:spPr/>
        <p:txBody>
          <a:bodyPr/>
          <a:lstStyle/>
          <a:p>
            <a:r>
              <a:rPr lang="en-US" dirty="0"/>
              <a:t>Add an Action (Wizard)</a:t>
            </a:r>
          </a:p>
        </p:txBody>
      </p:sp>
      <p:sp>
        <p:nvSpPr>
          <p:cNvPr id="3" name="Content Placeholder 2">
            <a:extLst>
              <a:ext uri="{FF2B5EF4-FFF2-40B4-BE49-F238E27FC236}">
                <a16:creationId xmlns:a16="http://schemas.microsoft.com/office/drawing/2014/main" id="{262387EF-F5D1-4441-9D76-4E4DE06137A9}"/>
              </a:ext>
            </a:extLst>
          </p:cNvPr>
          <p:cNvSpPr>
            <a:spLocks noGrp="1"/>
          </p:cNvSpPr>
          <p:nvPr>
            <p:ph idx="1"/>
          </p:nvPr>
        </p:nvSpPr>
        <p:spPr/>
        <p:txBody>
          <a:bodyPr/>
          <a:lstStyle/>
          <a:p>
            <a:r>
              <a:rPr lang="en-US" dirty="0"/>
              <a:t>In the wizard, to add an action other than a Microsoft Exchange action:</a:t>
            </a:r>
          </a:p>
          <a:p>
            <a:pPr lvl="1"/>
            <a:r>
              <a:rPr lang="en-US" dirty="0"/>
              <a:t>Select </a:t>
            </a:r>
            <a:r>
              <a:rPr lang="en-US" b="1" dirty="0"/>
              <a:t>Simple Reverse Proxy Action</a:t>
            </a:r>
          </a:p>
        </p:txBody>
      </p:sp>
      <p:sp>
        <p:nvSpPr>
          <p:cNvPr id="4" name="Slide Number Placeholder 3">
            <a:extLst>
              <a:ext uri="{FF2B5EF4-FFF2-40B4-BE49-F238E27FC236}">
                <a16:creationId xmlns:a16="http://schemas.microsoft.com/office/drawing/2014/main" id="{137BBA61-5321-4602-AB21-52E2FC09FC72}"/>
              </a:ext>
            </a:extLst>
          </p:cNvPr>
          <p:cNvSpPr>
            <a:spLocks noGrp="1"/>
          </p:cNvSpPr>
          <p:nvPr>
            <p:ph type="sldNum" sz="quarter" idx="10"/>
          </p:nvPr>
        </p:nvSpPr>
        <p:spPr/>
        <p:txBody>
          <a:bodyPr/>
          <a:lstStyle/>
          <a:p>
            <a:fld id="{B0093543-1604-46AF-A6FA-9E7B09989DCD}" type="slidenum">
              <a:rPr lang="en-US" smtClean="0"/>
              <a:pPr/>
              <a:t>14</a:t>
            </a:fld>
            <a:endParaRPr lang="en-US" dirty="0"/>
          </a:p>
        </p:txBody>
      </p:sp>
      <p:pic>
        <p:nvPicPr>
          <p:cNvPr id="7" name="Picture 6">
            <a:extLst>
              <a:ext uri="{FF2B5EF4-FFF2-40B4-BE49-F238E27FC236}">
                <a16:creationId xmlns:a16="http://schemas.microsoft.com/office/drawing/2014/main" id="{2C147DFE-BBC6-404A-BC1B-E97BA1ECF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5" y="2620788"/>
            <a:ext cx="7709521" cy="2283174"/>
          </a:xfrm>
          <a:prstGeom prst="rect">
            <a:avLst/>
          </a:prstGeom>
          <a:ln>
            <a:solidFill>
              <a:schemeClr val="bg1">
                <a:lumMod val="75000"/>
              </a:schemeClr>
            </a:solidFill>
          </a:ln>
        </p:spPr>
      </p:pic>
      <p:sp>
        <p:nvSpPr>
          <p:cNvPr id="13" name="Rectangle: Rounded Corners 12">
            <a:extLst>
              <a:ext uri="{FF2B5EF4-FFF2-40B4-BE49-F238E27FC236}">
                <a16:creationId xmlns:a16="http://schemas.microsoft.com/office/drawing/2014/main" id="{22FEDD33-D55C-42C6-9EBB-BF3CB1BDAF97}"/>
              </a:ext>
            </a:extLst>
          </p:cNvPr>
          <p:cNvSpPr/>
          <p:nvPr/>
        </p:nvSpPr>
        <p:spPr>
          <a:xfrm>
            <a:off x="1150791" y="3565235"/>
            <a:ext cx="1518518" cy="21561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945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E21C-9C0B-4CB4-BC43-53FAE1A2B9EB}"/>
              </a:ext>
            </a:extLst>
          </p:cNvPr>
          <p:cNvSpPr>
            <a:spLocks noGrp="1"/>
          </p:cNvSpPr>
          <p:nvPr>
            <p:ph type="title"/>
          </p:nvPr>
        </p:nvSpPr>
        <p:spPr/>
        <p:txBody>
          <a:bodyPr/>
          <a:lstStyle/>
          <a:p>
            <a:r>
              <a:rPr lang="en-US" dirty="0"/>
              <a:t>Add an Action (Wizard)</a:t>
            </a:r>
          </a:p>
        </p:txBody>
      </p:sp>
      <p:sp>
        <p:nvSpPr>
          <p:cNvPr id="3" name="Content Placeholder 2">
            <a:extLst>
              <a:ext uri="{FF2B5EF4-FFF2-40B4-BE49-F238E27FC236}">
                <a16:creationId xmlns:a16="http://schemas.microsoft.com/office/drawing/2014/main" id="{899748F3-2308-4F6B-8929-FCCE37A5B440}"/>
              </a:ext>
            </a:extLst>
          </p:cNvPr>
          <p:cNvSpPr>
            <a:spLocks noGrp="1"/>
          </p:cNvSpPr>
          <p:nvPr>
            <p:ph idx="1"/>
          </p:nvPr>
        </p:nvSpPr>
        <p:spPr/>
        <p:txBody>
          <a:bodyPr/>
          <a:lstStyle/>
          <a:p>
            <a:r>
              <a:rPr lang="en-US" dirty="0"/>
              <a:t>Specify the external URL that users type to connect to the service</a:t>
            </a:r>
          </a:p>
        </p:txBody>
      </p:sp>
      <p:sp>
        <p:nvSpPr>
          <p:cNvPr id="4" name="Slide Number Placeholder 3">
            <a:extLst>
              <a:ext uri="{FF2B5EF4-FFF2-40B4-BE49-F238E27FC236}">
                <a16:creationId xmlns:a16="http://schemas.microsoft.com/office/drawing/2014/main" id="{92AA3D75-EA66-4A12-A2C4-990EB890A944}"/>
              </a:ext>
            </a:extLst>
          </p:cNvPr>
          <p:cNvSpPr>
            <a:spLocks noGrp="1"/>
          </p:cNvSpPr>
          <p:nvPr>
            <p:ph type="sldNum" sz="quarter" idx="10"/>
          </p:nvPr>
        </p:nvSpPr>
        <p:spPr/>
        <p:txBody>
          <a:bodyPr/>
          <a:lstStyle/>
          <a:p>
            <a:fld id="{B0093543-1604-46AF-A6FA-9E7B09989DCD}" type="slidenum">
              <a:rPr lang="en-US" smtClean="0"/>
              <a:pPr/>
              <a:t>15</a:t>
            </a:fld>
            <a:endParaRPr lang="en-US" dirty="0"/>
          </a:p>
        </p:txBody>
      </p:sp>
      <p:pic>
        <p:nvPicPr>
          <p:cNvPr id="6" name="Picture 5">
            <a:extLst>
              <a:ext uri="{FF2B5EF4-FFF2-40B4-BE49-F238E27FC236}">
                <a16:creationId xmlns:a16="http://schemas.microsoft.com/office/drawing/2014/main" id="{6C910C8D-70C0-447C-BA1D-4B035BBE6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65" y="2389127"/>
            <a:ext cx="7793336" cy="2079745"/>
          </a:xfrm>
          <a:prstGeom prst="rect">
            <a:avLst/>
          </a:prstGeom>
          <a:ln>
            <a:solidFill>
              <a:schemeClr val="bg1">
                <a:lumMod val="75000"/>
              </a:schemeClr>
            </a:solidFill>
          </a:ln>
        </p:spPr>
      </p:pic>
    </p:spTree>
    <p:extLst>
      <p:ext uri="{BB962C8B-B14F-4D97-AF65-F5344CB8AC3E}">
        <p14:creationId xmlns:p14="http://schemas.microsoft.com/office/powerpoint/2010/main" val="192240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2A91-F063-43A3-B326-057ABD14A986}"/>
              </a:ext>
            </a:extLst>
          </p:cNvPr>
          <p:cNvSpPr>
            <a:spLocks noGrp="1"/>
          </p:cNvSpPr>
          <p:nvPr>
            <p:ph type="title"/>
          </p:nvPr>
        </p:nvSpPr>
        <p:spPr/>
        <p:txBody>
          <a:bodyPr/>
          <a:lstStyle/>
          <a:p>
            <a:r>
              <a:rPr lang="en-US" dirty="0"/>
              <a:t>Add an Action (Wizard)</a:t>
            </a:r>
          </a:p>
        </p:txBody>
      </p:sp>
      <p:sp>
        <p:nvSpPr>
          <p:cNvPr id="3" name="Content Placeholder 2">
            <a:extLst>
              <a:ext uri="{FF2B5EF4-FFF2-40B4-BE49-F238E27FC236}">
                <a16:creationId xmlns:a16="http://schemas.microsoft.com/office/drawing/2014/main" id="{06198BAF-E644-4616-9662-2C656DD42715}"/>
              </a:ext>
            </a:extLst>
          </p:cNvPr>
          <p:cNvSpPr>
            <a:spLocks noGrp="1"/>
          </p:cNvSpPr>
          <p:nvPr>
            <p:ph idx="1"/>
          </p:nvPr>
        </p:nvSpPr>
        <p:spPr/>
        <p:txBody>
          <a:bodyPr/>
          <a:lstStyle/>
          <a:p>
            <a:r>
              <a:rPr lang="en-US" dirty="0"/>
              <a:t>Specify the internal URL of the server and whether the server has a self-signed certificate</a:t>
            </a:r>
          </a:p>
        </p:txBody>
      </p:sp>
      <p:sp>
        <p:nvSpPr>
          <p:cNvPr id="4" name="Slide Number Placeholder 3">
            <a:extLst>
              <a:ext uri="{FF2B5EF4-FFF2-40B4-BE49-F238E27FC236}">
                <a16:creationId xmlns:a16="http://schemas.microsoft.com/office/drawing/2014/main" id="{E314B046-F1D2-4672-AE4C-2C501DFED465}"/>
              </a:ext>
            </a:extLst>
          </p:cNvPr>
          <p:cNvSpPr>
            <a:spLocks noGrp="1"/>
          </p:cNvSpPr>
          <p:nvPr>
            <p:ph type="sldNum" sz="quarter" idx="10"/>
          </p:nvPr>
        </p:nvSpPr>
        <p:spPr/>
        <p:txBody>
          <a:bodyPr/>
          <a:lstStyle/>
          <a:p>
            <a:fld id="{B0093543-1604-46AF-A6FA-9E7B09989DCD}" type="slidenum">
              <a:rPr lang="en-US" smtClean="0"/>
              <a:pPr/>
              <a:t>16</a:t>
            </a:fld>
            <a:endParaRPr lang="en-US" dirty="0"/>
          </a:p>
        </p:txBody>
      </p:sp>
      <p:pic>
        <p:nvPicPr>
          <p:cNvPr id="5" name="Picture 4">
            <a:extLst>
              <a:ext uri="{FF2B5EF4-FFF2-40B4-BE49-F238E27FC236}">
                <a16:creationId xmlns:a16="http://schemas.microsoft.com/office/drawing/2014/main" id="{4695C8A9-C859-4938-A1A8-DA985F8B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82" y="2324519"/>
            <a:ext cx="7638467" cy="2679773"/>
          </a:xfrm>
          <a:prstGeom prst="rect">
            <a:avLst/>
          </a:prstGeom>
          <a:ln>
            <a:solidFill>
              <a:schemeClr val="bg1">
                <a:lumMod val="75000"/>
              </a:schemeClr>
            </a:solidFill>
          </a:ln>
        </p:spPr>
      </p:pic>
    </p:spTree>
    <p:extLst>
      <p:ext uri="{BB962C8B-B14F-4D97-AF65-F5344CB8AC3E}">
        <p14:creationId xmlns:p14="http://schemas.microsoft.com/office/powerpoint/2010/main" val="219691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Add an Action (Wizard)</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Select how to authenticate users</a:t>
            </a:r>
          </a:p>
          <a:p>
            <a:r>
              <a:rPr lang="en-US" dirty="0"/>
              <a:t>Select whether to add this URL as a web application in the Access Portal</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17</a:t>
            </a:fld>
            <a:endParaRPr lang="en-US" dirty="0"/>
          </a:p>
        </p:txBody>
      </p:sp>
      <p:pic>
        <p:nvPicPr>
          <p:cNvPr id="6" name="Content Placeholder 7">
            <a:extLst>
              <a:ext uri="{FF2B5EF4-FFF2-40B4-BE49-F238E27FC236}">
                <a16:creationId xmlns:a16="http://schemas.microsoft.com/office/drawing/2014/main" id="{EA389AED-AFD3-4D97-A50C-7E2C967B6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1273" y="2689284"/>
            <a:ext cx="7696777" cy="264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27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E19E-504F-4A0D-B694-B7DB2704EED5}"/>
              </a:ext>
            </a:extLst>
          </p:cNvPr>
          <p:cNvSpPr>
            <a:spLocks noGrp="1"/>
          </p:cNvSpPr>
          <p:nvPr>
            <p:ph type="title"/>
          </p:nvPr>
        </p:nvSpPr>
        <p:spPr/>
        <p:txBody>
          <a:bodyPr/>
          <a:lstStyle/>
          <a:p>
            <a:r>
              <a:rPr lang="en-US" dirty="0"/>
              <a:t>Add an Action (Wizard)</a:t>
            </a:r>
          </a:p>
        </p:txBody>
      </p:sp>
      <p:sp>
        <p:nvSpPr>
          <p:cNvPr id="3" name="Content Placeholder 2">
            <a:extLst>
              <a:ext uri="{FF2B5EF4-FFF2-40B4-BE49-F238E27FC236}">
                <a16:creationId xmlns:a16="http://schemas.microsoft.com/office/drawing/2014/main" id="{56A9BF7C-BA47-43E1-BD9E-38B11AC48BCF}"/>
              </a:ext>
            </a:extLst>
          </p:cNvPr>
          <p:cNvSpPr>
            <a:spLocks noGrp="1"/>
          </p:cNvSpPr>
          <p:nvPr>
            <p:ph idx="1"/>
          </p:nvPr>
        </p:nvSpPr>
        <p:spPr/>
        <p:txBody>
          <a:bodyPr/>
          <a:lstStyle/>
          <a:p>
            <a:r>
              <a:rPr lang="en-US" dirty="0"/>
              <a:t>If you add the app to the Access Portal, you must also specify:</a:t>
            </a:r>
          </a:p>
          <a:p>
            <a:pPr lvl="1"/>
            <a:r>
              <a:rPr lang="en-US" dirty="0"/>
              <a:t>App name</a:t>
            </a:r>
          </a:p>
          <a:p>
            <a:pPr lvl="1"/>
            <a:r>
              <a:rPr lang="en-US" dirty="0"/>
              <a:t>App description (optional)</a:t>
            </a:r>
          </a:p>
          <a:p>
            <a:pPr lvl="1"/>
            <a:r>
              <a:rPr lang="en-US" dirty="0"/>
              <a:t>Custom icon (optional)</a:t>
            </a:r>
          </a:p>
          <a:p>
            <a:pPr lvl="1"/>
            <a:r>
              <a:rPr lang="en-US" dirty="0"/>
              <a:t>Whether to forward credentials from the Access Portal to the URL</a:t>
            </a:r>
          </a:p>
          <a:p>
            <a:r>
              <a:rPr lang="en-US" dirty="0"/>
              <a:t>If you chose not to add this URL as a web application in the Access Portal, you must type a name and description for the reverse proxy action</a:t>
            </a:r>
            <a:endParaRPr lang="en-US" b="1" dirty="0"/>
          </a:p>
        </p:txBody>
      </p:sp>
      <p:sp>
        <p:nvSpPr>
          <p:cNvPr id="4" name="Slide Number Placeholder 3">
            <a:extLst>
              <a:ext uri="{FF2B5EF4-FFF2-40B4-BE49-F238E27FC236}">
                <a16:creationId xmlns:a16="http://schemas.microsoft.com/office/drawing/2014/main" id="{77CC0BE5-9B54-43A7-8350-7958D43E99A4}"/>
              </a:ext>
            </a:extLst>
          </p:cNvPr>
          <p:cNvSpPr>
            <a:spLocks noGrp="1"/>
          </p:cNvSpPr>
          <p:nvPr>
            <p:ph type="sldNum" sz="quarter" idx="10"/>
          </p:nvPr>
        </p:nvSpPr>
        <p:spPr/>
        <p:txBody>
          <a:bodyPr/>
          <a:lstStyle/>
          <a:p>
            <a:fld id="{B0093543-1604-46AF-A6FA-9E7B09989DCD}" type="slidenum">
              <a:rPr lang="en-US" smtClean="0"/>
              <a:pPr/>
              <a:t>18</a:t>
            </a:fld>
            <a:endParaRPr lang="en-US" dirty="0"/>
          </a:p>
        </p:txBody>
      </p:sp>
    </p:spTree>
    <p:extLst>
      <p:ext uri="{BB962C8B-B14F-4D97-AF65-F5344CB8AC3E}">
        <p14:creationId xmlns:p14="http://schemas.microsoft.com/office/powerpoint/2010/main" val="26924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2A91-F063-43A3-B326-057ABD14A986}"/>
              </a:ext>
            </a:extLst>
          </p:cNvPr>
          <p:cNvSpPr>
            <a:spLocks noGrp="1"/>
          </p:cNvSpPr>
          <p:nvPr>
            <p:ph type="title"/>
          </p:nvPr>
        </p:nvSpPr>
        <p:spPr/>
        <p:txBody>
          <a:bodyPr/>
          <a:lstStyle/>
          <a:p>
            <a:r>
              <a:rPr lang="en-US" dirty="0"/>
              <a:t>Add an Action (Wizard)</a:t>
            </a:r>
          </a:p>
        </p:txBody>
      </p:sp>
      <p:sp>
        <p:nvSpPr>
          <p:cNvPr id="3" name="Content Placeholder 2">
            <a:extLst>
              <a:ext uri="{FF2B5EF4-FFF2-40B4-BE49-F238E27FC236}">
                <a16:creationId xmlns:a16="http://schemas.microsoft.com/office/drawing/2014/main" id="{06198BAF-E644-4616-9662-2C656DD42715}"/>
              </a:ext>
            </a:extLst>
          </p:cNvPr>
          <p:cNvSpPr>
            <a:spLocks noGrp="1"/>
          </p:cNvSpPr>
          <p:nvPr>
            <p:ph idx="1"/>
          </p:nvPr>
        </p:nvSpPr>
        <p:spPr/>
        <p:txBody>
          <a:bodyPr/>
          <a:lstStyle/>
          <a:p>
            <a:r>
              <a:rPr lang="en-US" dirty="0"/>
              <a:t>You can edit the action after the wizard closes</a:t>
            </a:r>
          </a:p>
          <a:p>
            <a:pPr lvl="1"/>
            <a:r>
              <a:rPr lang="en-US" dirty="0"/>
              <a:t>You might do this if you want to specify a URL path action </a:t>
            </a:r>
          </a:p>
        </p:txBody>
      </p:sp>
      <p:sp>
        <p:nvSpPr>
          <p:cNvPr id="4" name="Slide Number Placeholder 3">
            <a:extLst>
              <a:ext uri="{FF2B5EF4-FFF2-40B4-BE49-F238E27FC236}">
                <a16:creationId xmlns:a16="http://schemas.microsoft.com/office/drawing/2014/main" id="{E314B046-F1D2-4672-AE4C-2C501DFED465}"/>
              </a:ext>
            </a:extLst>
          </p:cNvPr>
          <p:cNvSpPr>
            <a:spLocks noGrp="1"/>
          </p:cNvSpPr>
          <p:nvPr>
            <p:ph type="sldNum" sz="quarter" idx="10"/>
          </p:nvPr>
        </p:nvSpPr>
        <p:spPr/>
        <p:txBody>
          <a:bodyPr/>
          <a:lstStyle/>
          <a:p>
            <a:fld id="{B0093543-1604-46AF-A6FA-9E7B09989DCD}" type="slidenum">
              <a:rPr lang="en-US" smtClean="0"/>
              <a:pPr/>
              <a:t>19</a:t>
            </a:fld>
            <a:endParaRPr lang="en-US" dirty="0"/>
          </a:p>
        </p:txBody>
      </p:sp>
      <p:pic>
        <p:nvPicPr>
          <p:cNvPr id="6" name="Picture 5">
            <a:extLst>
              <a:ext uri="{FF2B5EF4-FFF2-40B4-BE49-F238E27FC236}">
                <a16:creationId xmlns:a16="http://schemas.microsoft.com/office/drawing/2014/main" id="{09A924E0-CD88-4A34-94F7-667DE2061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34" y="2407595"/>
            <a:ext cx="7525616" cy="3725773"/>
          </a:xfrm>
          <a:prstGeom prst="rect">
            <a:avLst/>
          </a:prstGeom>
          <a:ln>
            <a:solidFill>
              <a:schemeClr val="bg1">
                <a:lumMod val="75000"/>
              </a:schemeClr>
            </a:solidFill>
          </a:ln>
        </p:spPr>
      </p:pic>
    </p:spTree>
    <p:extLst>
      <p:ext uri="{BB962C8B-B14F-4D97-AF65-F5344CB8AC3E}">
        <p14:creationId xmlns:p14="http://schemas.microsoft.com/office/powerpoint/2010/main" val="180652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Fireware v12.5</a:t>
            </a:r>
          </a:p>
        </p:txBody>
      </p:sp>
      <p:sp>
        <p:nvSpPr>
          <p:cNvPr id="7" name="Content Placeholder 6"/>
          <p:cNvSpPr>
            <a:spLocks noGrp="1"/>
          </p:cNvSpPr>
          <p:nvPr>
            <p:ph idx="1"/>
          </p:nvPr>
        </p:nvSpPr>
        <p:spPr/>
        <p:txBody>
          <a:bodyPr/>
          <a:lstStyle/>
          <a:p>
            <a:r>
              <a:rPr lang="en-US" dirty="0"/>
              <a:t>Reverse Proxy for Access Portal</a:t>
            </a:r>
          </a:p>
          <a:p>
            <a:r>
              <a:rPr lang="en-US" dirty="0"/>
              <a:t>NetFlow Egress</a:t>
            </a:r>
          </a:p>
          <a:p>
            <a:r>
              <a:rPr lang="en-US" dirty="0"/>
              <a:t>WebBlocker Override Enhancements</a:t>
            </a:r>
          </a:p>
          <a:p>
            <a:r>
              <a:rPr lang="en-US" dirty="0"/>
              <a:t>WebBlocker Warn Message Customization</a:t>
            </a:r>
          </a:p>
          <a:p>
            <a:r>
              <a:rPr lang="en-US" dirty="0"/>
              <a:t>ECDSA Certificates for BOVPN and BOVPN Virtual Interfaces </a:t>
            </a:r>
          </a:p>
          <a:p>
            <a:r>
              <a:rPr lang="en-US" dirty="0"/>
              <a:t>Gateway Wireless Controller Enhancements</a:t>
            </a:r>
          </a:p>
          <a:p>
            <a:r>
              <a:rPr lang="en-US" dirty="0"/>
              <a:t>Support for Multiple RADIUS Servers</a:t>
            </a:r>
          </a:p>
          <a:p>
            <a:pPr marL="0" indent="0">
              <a:buNone/>
            </a:pPr>
            <a:endParaRPr lang="en-US" dirty="0"/>
          </a:p>
        </p:txBody>
      </p:sp>
      <p:sp>
        <p:nvSpPr>
          <p:cNvPr id="3" name="Slide Number Placeholder 2">
            <a:extLst>
              <a:ext uri="{FF2B5EF4-FFF2-40B4-BE49-F238E27FC236}">
                <a16:creationId xmlns:a16="http://schemas.microsoft.com/office/drawing/2014/main" id="{230A2972-5C2A-4E72-B2E8-7E2CA86841B7}"/>
              </a:ext>
            </a:extLst>
          </p:cNvPr>
          <p:cNvSpPr>
            <a:spLocks noGrp="1"/>
          </p:cNvSpPr>
          <p:nvPr>
            <p:ph type="sldNum" sz="quarter" idx="10"/>
          </p:nvPr>
        </p:nvSpPr>
        <p:spPr/>
        <p:txBody>
          <a:bodyPr/>
          <a:lstStyle/>
          <a:p>
            <a:fld id="{F2EB2E29-07A9-43F3-A5F0-5788123346A5}" type="slidenum">
              <a:rPr lang="en-US" smtClean="0"/>
              <a:pPr/>
              <a:t>2</a:t>
            </a:fld>
            <a:endParaRPr lang="en-US" dirty="0"/>
          </a:p>
        </p:txBody>
      </p:sp>
    </p:spTree>
    <p:extLst>
      <p:ext uri="{BB962C8B-B14F-4D97-AF65-F5344CB8AC3E}">
        <p14:creationId xmlns:p14="http://schemas.microsoft.com/office/powerpoint/2010/main" val="33368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2A91-F063-43A3-B326-057ABD14A986}"/>
              </a:ext>
            </a:extLst>
          </p:cNvPr>
          <p:cNvSpPr>
            <a:spLocks noGrp="1"/>
          </p:cNvSpPr>
          <p:nvPr>
            <p:ph type="title"/>
          </p:nvPr>
        </p:nvSpPr>
        <p:spPr/>
        <p:txBody>
          <a:bodyPr/>
          <a:lstStyle/>
          <a:p>
            <a:r>
              <a:rPr lang="en-US" dirty="0"/>
              <a:t>Add an Action (Manually)</a:t>
            </a:r>
          </a:p>
        </p:txBody>
      </p:sp>
      <p:sp>
        <p:nvSpPr>
          <p:cNvPr id="3" name="Content Placeholder 2">
            <a:extLst>
              <a:ext uri="{FF2B5EF4-FFF2-40B4-BE49-F238E27FC236}">
                <a16:creationId xmlns:a16="http://schemas.microsoft.com/office/drawing/2014/main" id="{06198BAF-E644-4616-9662-2C656DD42715}"/>
              </a:ext>
            </a:extLst>
          </p:cNvPr>
          <p:cNvSpPr>
            <a:spLocks noGrp="1"/>
          </p:cNvSpPr>
          <p:nvPr>
            <p:ph idx="1"/>
          </p:nvPr>
        </p:nvSpPr>
        <p:spPr/>
        <p:txBody>
          <a:bodyPr/>
          <a:lstStyle/>
          <a:p>
            <a:r>
              <a:rPr lang="en-US" dirty="0"/>
              <a:t>Skip the wizard to manually add a reverse proxy action</a:t>
            </a:r>
          </a:p>
          <a:p>
            <a:r>
              <a:rPr lang="en-US" dirty="0"/>
              <a:t>When you manually add an action, you must:</a:t>
            </a:r>
          </a:p>
          <a:p>
            <a:pPr lvl="1"/>
            <a:r>
              <a:rPr lang="en-US" dirty="0"/>
              <a:t>Specify a name and description (optional)</a:t>
            </a:r>
            <a:endParaRPr lang="en-US" b="1" dirty="0"/>
          </a:p>
          <a:p>
            <a:pPr lvl="1"/>
            <a:r>
              <a:rPr lang="en-US" dirty="0"/>
              <a:t>Specify the URL that remote users will use to access this web service</a:t>
            </a:r>
          </a:p>
          <a:p>
            <a:pPr lvl="1"/>
            <a:r>
              <a:rPr lang="en-US" dirty="0"/>
              <a:t>Specify the internal URL of the web service</a:t>
            </a:r>
          </a:p>
          <a:p>
            <a:pPr lvl="1"/>
            <a:r>
              <a:rPr lang="en-US" dirty="0"/>
              <a:t>Specify whether the web service uses a self signed certificate</a:t>
            </a:r>
          </a:p>
          <a:p>
            <a:pPr lvl="1"/>
            <a:r>
              <a:rPr lang="en-US" dirty="0"/>
              <a:t>Add URL path mappings</a:t>
            </a:r>
          </a:p>
          <a:p>
            <a:pPr lvl="1"/>
            <a:endParaRPr lang="en-US" dirty="0"/>
          </a:p>
        </p:txBody>
      </p:sp>
      <p:sp>
        <p:nvSpPr>
          <p:cNvPr id="4" name="Slide Number Placeholder 3">
            <a:extLst>
              <a:ext uri="{FF2B5EF4-FFF2-40B4-BE49-F238E27FC236}">
                <a16:creationId xmlns:a16="http://schemas.microsoft.com/office/drawing/2014/main" id="{E314B046-F1D2-4672-AE4C-2C501DFED465}"/>
              </a:ext>
            </a:extLst>
          </p:cNvPr>
          <p:cNvSpPr>
            <a:spLocks noGrp="1"/>
          </p:cNvSpPr>
          <p:nvPr>
            <p:ph type="sldNum" sz="quarter" idx="10"/>
          </p:nvPr>
        </p:nvSpPr>
        <p:spPr/>
        <p:txBody>
          <a:bodyPr/>
          <a:lstStyle/>
          <a:p>
            <a:fld id="{B0093543-1604-46AF-A6FA-9E7B09989DCD}" type="slidenum">
              <a:rPr lang="en-US" smtClean="0"/>
              <a:pPr/>
              <a:t>20</a:t>
            </a:fld>
            <a:endParaRPr lang="en-US" dirty="0"/>
          </a:p>
        </p:txBody>
      </p:sp>
    </p:spTree>
    <p:extLst>
      <p:ext uri="{BB962C8B-B14F-4D97-AF65-F5344CB8AC3E}">
        <p14:creationId xmlns:p14="http://schemas.microsoft.com/office/powerpoint/2010/main" val="2640685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1521-C811-4F27-B88B-425C4440673C}"/>
              </a:ext>
            </a:extLst>
          </p:cNvPr>
          <p:cNvSpPr>
            <a:spLocks noGrp="1"/>
          </p:cNvSpPr>
          <p:nvPr>
            <p:ph type="title"/>
          </p:nvPr>
        </p:nvSpPr>
        <p:spPr/>
        <p:txBody>
          <a:bodyPr/>
          <a:lstStyle/>
          <a:p>
            <a:r>
              <a:rPr lang="en-US" dirty="0"/>
              <a:t>Add an Exchange Action</a:t>
            </a:r>
          </a:p>
        </p:txBody>
      </p:sp>
      <p:sp>
        <p:nvSpPr>
          <p:cNvPr id="3" name="Content Placeholder 2">
            <a:extLst>
              <a:ext uri="{FF2B5EF4-FFF2-40B4-BE49-F238E27FC236}">
                <a16:creationId xmlns:a16="http://schemas.microsoft.com/office/drawing/2014/main" id="{EE91FC03-15DB-4F65-A686-03523C86D18E}"/>
              </a:ext>
            </a:extLst>
          </p:cNvPr>
          <p:cNvSpPr>
            <a:spLocks noGrp="1"/>
          </p:cNvSpPr>
          <p:nvPr>
            <p:ph idx="1"/>
          </p:nvPr>
        </p:nvSpPr>
        <p:spPr/>
        <p:txBody>
          <a:bodyPr/>
          <a:lstStyle/>
          <a:p>
            <a:r>
              <a:rPr lang="en-US" dirty="0"/>
              <a:t>To configure a reverse proxy action for Exchange:</a:t>
            </a:r>
          </a:p>
          <a:p>
            <a:pPr lvl="1"/>
            <a:r>
              <a:rPr lang="en-US" dirty="0"/>
              <a:t>The Exchange server must accept HTTP basic authentication</a:t>
            </a:r>
          </a:p>
          <a:p>
            <a:pPr lvl="1"/>
            <a:r>
              <a:rPr lang="en-US" dirty="0"/>
              <a:t>The administrator must configure the internal and external URLs in the Exchange settings</a:t>
            </a:r>
          </a:p>
          <a:p>
            <a:endParaRPr lang="en-US" dirty="0"/>
          </a:p>
        </p:txBody>
      </p:sp>
      <p:sp>
        <p:nvSpPr>
          <p:cNvPr id="4" name="Slide Number Placeholder 3">
            <a:extLst>
              <a:ext uri="{FF2B5EF4-FFF2-40B4-BE49-F238E27FC236}">
                <a16:creationId xmlns:a16="http://schemas.microsoft.com/office/drawing/2014/main" id="{A0F79744-E138-4249-9AE6-6B6CCE4E103E}"/>
              </a:ext>
            </a:extLst>
          </p:cNvPr>
          <p:cNvSpPr>
            <a:spLocks noGrp="1"/>
          </p:cNvSpPr>
          <p:nvPr>
            <p:ph type="sldNum" sz="quarter" idx="10"/>
          </p:nvPr>
        </p:nvSpPr>
        <p:spPr/>
        <p:txBody>
          <a:bodyPr/>
          <a:lstStyle/>
          <a:p>
            <a:fld id="{B0093543-1604-46AF-A6FA-9E7B09989DCD}" type="slidenum">
              <a:rPr lang="en-US" smtClean="0"/>
              <a:pPr/>
              <a:t>21</a:t>
            </a:fld>
            <a:endParaRPr lang="en-US" dirty="0"/>
          </a:p>
        </p:txBody>
      </p:sp>
    </p:spTree>
    <p:extLst>
      <p:ext uri="{BB962C8B-B14F-4D97-AF65-F5344CB8AC3E}">
        <p14:creationId xmlns:p14="http://schemas.microsoft.com/office/powerpoint/2010/main" val="428321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F8DD-3995-4D1C-B45A-5249AB6AB6E9}"/>
              </a:ext>
            </a:extLst>
          </p:cNvPr>
          <p:cNvSpPr>
            <a:spLocks noGrp="1"/>
          </p:cNvSpPr>
          <p:nvPr>
            <p:ph type="title"/>
          </p:nvPr>
        </p:nvSpPr>
        <p:spPr/>
        <p:txBody>
          <a:bodyPr/>
          <a:lstStyle/>
          <a:p>
            <a:r>
              <a:rPr lang="en-US" dirty="0"/>
              <a:t>Add an Exchange Action (Wizard)</a:t>
            </a:r>
          </a:p>
        </p:txBody>
      </p:sp>
      <p:sp>
        <p:nvSpPr>
          <p:cNvPr id="3" name="Content Placeholder 2">
            <a:extLst>
              <a:ext uri="{FF2B5EF4-FFF2-40B4-BE49-F238E27FC236}">
                <a16:creationId xmlns:a16="http://schemas.microsoft.com/office/drawing/2014/main" id="{6326F92B-C9B2-4B1E-9747-EECA6A863F3B}"/>
              </a:ext>
            </a:extLst>
          </p:cNvPr>
          <p:cNvSpPr>
            <a:spLocks noGrp="1"/>
          </p:cNvSpPr>
          <p:nvPr>
            <p:ph idx="1"/>
          </p:nvPr>
        </p:nvSpPr>
        <p:spPr/>
        <p:txBody>
          <a:bodyPr/>
          <a:lstStyle/>
          <a:p>
            <a:r>
              <a:rPr lang="en-US" dirty="0"/>
              <a:t>In the wizard, to add a Microsoft Exchange action:</a:t>
            </a:r>
          </a:p>
          <a:p>
            <a:pPr lvl="1"/>
            <a:r>
              <a:rPr lang="en-US" dirty="0"/>
              <a:t>Select</a:t>
            </a:r>
            <a:r>
              <a:rPr lang="en-US" b="1" dirty="0"/>
              <a:t> Predefined set of Reverse Proxy Actions for</a:t>
            </a:r>
            <a:endParaRPr lang="en-US" dirty="0"/>
          </a:p>
          <a:p>
            <a:pPr lvl="1"/>
            <a:r>
              <a:rPr lang="en-US" dirty="0"/>
              <a:t>From the drop-down list, select </a:t>
            </a:r>
            <a:r>
              <a:rPr lang="en-US" b="1" dirty="0"/>
              <a:t>Microsoft Exchange</a:t>
            </a:r>
          </a:p>
        </p:txBody>
      </p:sp>
      <p:sp>
        <p:nvSpPr>
          <p:cNvPr id="4" name="Slide Number Placeholder 3">
            <a:extLst>
              <a:ext uri="{FF2B5EF4-FFF2-40B4-BE49-F238E27FC236}">
                <a16:creationId xmlns:a16="http://schemas.microsoft.com/office/drawing/2014/main" id="{DE81F09A-106E-4E11-885E-EFAEF71C5F0D}"/>
              </a:ext>
            </a:extLst>
          </p:cNvPr>
          <p:cNvSpPr>
            <a:spLocks noGrp="1"/>
          </p:cNvSpPr>
          <p:nvPr>
            <p:ph type="sldNum" sz="quarter" idx="10"/>
          </p:nvPr>
        </p:nvSpPr>
        <p:spPr/>
        <p:txBody>
          <a:bodyPr/>
          <a:lstStyle/>
          <a:p>
            <a:fld id="{B0093543-1604-46AF-A6FA-9E7B09989DCD}" type="slidenum">
              <a:rPr lang="en-US" smtClean="0"/>
              <a:pPr/>
              <a:t>22</a:t>
            </a:fld>
            <a:endParaRPr lang="en-US" dirty="0"/>
          </a:p>
        </p:txBody>
      </p:sp>
      <p:pic>
        <p:nvPicPr>
          <p:cNvPr id="5" name="Content Placeholder 7">
            <a:extLst>
              <a:ext uri="{FF2B5EF4-FFF2-40B4-BE49-F238E27FC236}">
                <a16:creationId xmlns:a16="http://schemas.microsoft.com/office/drawing/2014/main" id="{797A11BB-3948-4301-B22B-274014A0D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3636" y="3045962"/>
            <a:ext cx="7763162" cy="229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434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Add an Exchange Action (Wizard)</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207008"/>
            <a:ext cx="8229600" cy="4919472"/>
          </a:xfrm>
        </p:spPr>
        <p:txBody>
          <a:bodyPr/>
          <a:lstStyle/>
          <a:p>
            <a:r>
              <a:rPr lang="en-US" dirty="0"/>
              <a:t>Specify the internal host URL for web applications on the Microsoft Exchange Server</a:t>
            </a:r>
          </a:p>
          <a:p>
            <a:r>
              <a:rPr lang="en-US" dirty="0"/>
              <a:t>Specify your Microsoft Exchange email domain</a:t>
            </a:r>
          </a:p>
          <a:p>
            <a:r>
              <a:rPr lang="en-US" dirty="0"/>
              <a:t>Select whether the web service uses a self signed certificate</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23</a:t>
            </a:fld>
            <a:endParaRPr lang="en-US" dirty="0"/>
          </a:p>
        </p:txBody>
      </p:sp>
      <p:pic>
        <p:nvPicPr>
          <p:cNvPr id="6" name="Content Placeholder 7">
            <a:extLst>
              <a:ext uri="{FF2B5EF4-FFF2-40B4-BE49-F238E27FC236}">
                <a16:creationId xmlns:a16="http://schemas.microsoft.com/office/drawing/2014/main" id="{EA389AED-AFD3-4D97-A50C-7E2C967B6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0822" y="3126292"/>
            <a:ext cx="6963738" cy="30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59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Add an Exchange Action (Wizard)</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Specify the URL that remote users use to access this service</a:t>
            </a:r>
          </a:p>
          <a:p>
            <a:r>
              <a:rPr lang="en-US" dirty="0"/>
              <a:t>Specify the URL that remote clients use to discover this service</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24</a:t>
            </a:fld>
            <a:endParaRPr lang="en-US" dirty="0"/>
          </a:p>
        </p:txBody>
      </p:sp>
      <p:pic>
        <p:nvPicPr>
          <p:cNvPr id="6" name="Content Placeholder 7">
            <a:extLst>
              <a:ext uri="{FF2B5EF4-FFF2-40B4-BE49-F238E27FC236}">
                <a16:creationId xmlns:a16="http://schemas.microsoft.com/office/drawing/2014/main" id="{EA389AED-AFD3-4D97-A50C-7E2C967B6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87557" y="3087255"/>
            <a:ext cx="7794850" cy="272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87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Add an Exchange Action (Wizard)</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Select whether to add Exchange as a web application in the Access Portal</a:t>
            </a:r>
          </a:p>
          <a:p>
            <a:r>
              <a:rPr lang="en-US" dirty="0"/>
              <a:t>Select whether to forward credentials from the Access Portal to Exchange</a:t>
            </a:r>
          </a:p>
          <a:p>
            <a:pPr lvl="1"/>
            <a:r>
              <a:rPr lang="en-US" dirty="0"/>
              <a:t>This option automatically logs users in to web applications with their Access Portal credentials</a:t>
            </a:r>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25</a:t>
            </a:fld>
            <a:endParaRPr lang="en-US" dirty="0"/>
          </a:p>
        </p:txBody>
      </p:sp>
      <p:pic>
        <p:nvPicPr>
          <p:cNvPr id="6" name="Content Placeholder 7">
            <a:extLst>
              <a:ext uri="{FF2B5EF4-FFF2-40B4-BE49-F238E27FC236}">
                <a16:creationId xmlns:a16="http://schemas.microsoft.com/office/drawing/2014/main" id="{EA389AED-AFD3-4D97-A50C-7E2C967B6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7121" y="3666744"/>
            <a:ext cx="7598768" cy="258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287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2A91-F063-43A3-B326-057ABD14A986}"/>
              </a:ext>
            </a:extLst>
          </p:cNvPr>
          <p:cNvSpPr>
            <a:spLocks noGrp="1"/>
          </p:cNvSpPr>
          <p:nvPr>
            <p:ph type="title"/>
          </p:nvPr>
        </p:nvSpPr>
        <p:spPr/>
        <p:txBody>
          <a:bodyPr/>
          <a:lstStyle/>
          <a:p>
            <a:r>
              <a:rPr lang="en-US" dirty="0"/>
              <a:t>Add an Exchange Action (Wizard)</a:t>
            </a:r>
          </a:p>
        </p:txBody>
      </p:sp>
      <p:sp>
        <p:nvSpPr>
          <p:cNvPr id="3" name="Content Placeholder 2">
            <a:extLst>
              <a:ext uri="{FF2B5EF4-FFF2-40B4-BE49-F238E27FC236}">
                <a16:creationId xmlns:a16="http://schemas.microsoft.com/office/drawing/2014/main" id="{06198BAF-E644-4616-9662-2C656DD42715}"/>
              </a:ext>
            </a:extLst>
          </p:cNvPr>
          <p:cNvSpPr>
            <a:spLocks noGrp="1"/>
          </p:cNvSpPr>
          <p:nvPr>
            <p:ph idx="1"/>
          </p:nvPr>
        </p:nvSpPr>
        <p:spPr/>
        <p:txBody>
          <a:bodyPr/>
          <a:lstStyle/>
          <a:p>
            <a:r>
              <a:rPr lang="en-US" dirty="0"/>
              <a:t>You can edit the action after the wizard closes</a:t>
            </a:r>
          </a:p>
          <a:p>
            <a:pPr lvl="1"/>
            <a:r>
              <a:rPr lang="en-US" dirty="0"/>
              <a:t>You might do this if you want to specify a URL path action</a:t>
            </a:r>
          </a:p>
        </p:txBody>
      </p:sp>
      <p:sp>
        <p:nvSpPr>
          <p:cNvPr id="4" name="Slide Number Placeholder 3">
            <a:extLst>
              <a:ext uri="{FF2B5EF4-FFF2-40B4-BE49-F238E27FC236}">
                <a16:creationId xmlns:a16="http://schemas.microsoft.com/office/drawing/2014/main" id="{E314B046-F1D2-4672-AE4C-2C501DFED465}"/>
              </a:ext>
            </a:extLst>
          </p:cNvPr>
          <p:cNvSpPr>
            <a:spLocks noGrp="1"/>
          </p:cNvSpPr>
          <p:nvPr>
            <p:ph type="sldNum" sz="quarter" idx="10"/>
          </p:nvPr>
        </p:nvSpPr>
        <p:spPr/>
        <p:txBody>
          <a:bodyPr/>
          <a:lstStyle/>
          <a:p>
            <a:fld id="{B0093543-1604-46AF-A6FA-9E7B09989DCD}" type="slidenum">
              <a:rPr lang="en-US" smtClean="0"/>
              <a:pPr/>
              <a:t>26</a:t>
            </a:fld>
            <a:endParaRPr lang="en-US" dirty="0"/>
          </a:p>
        </p:txBody>
      </p:sp>
      <p:pic>
        <p:nvPicPr>
          <p:cNvPr id="7" name="Content Placeholder 7">
            <a:extLst>
              <a:ext uri="{FF2B5EF4-FFF2-40B4-BE49-F238E27FC236}">
                <a16:creationId xmlns:a16="http://schemas.microsoft.com/office/drawing/2014/main" id="{07736C2F-3F86-44CA-995D-0AD464A74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8187" y="2253447"/>
            <a:ext cx="5803698" cy="387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72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2A91-F063-43A3-B326-057ABD14A986}"/>
              </a:ext>
            </a:extLst>
          </p:cNvPr>
          <p:cNvSpPr>
            <a:spLocks noGrp="1"/>
          </p:cNvSpPr>
          <p:nvPr>
            <p:ph type="title"/>
          </p:nvPr>
        </p:nvSpPr>
        <p:spPr/>
        <p:txBody>
          <a:bodyPr/>
          <a:lstStyle/>
          <a:p>
            <a:r>
              <a:rPr lang="en-US" dirty="0"/>
              <a:t>Path Mapping</a:t>
            </a:r>
          </a:p>
        </p:txBody>
      </p:sp>
      <p:sp>
        <p:nvSpPr>
          <p:cNvPr id="3" name="Content Placeholder 2">
            <a:extLst>
              <a:ext uri="{FF2B5EF4-FFF2-40B4-BE49-F238E27FC236}">
                <a16:creationId xmlns:a16="http://schemas.microsoft.com/office/drawing/2014/main" id="{06198BAF-E644-4616-9662-2C656DD42715}"/>
              </a:ext>
            </a:extLst>
          </p:cNvPr>
          <p:cNvSpPr>
            <a:spLocks noGrp="1"/>
          </p:cNvSpPr>
          <p:nvPr>
            <p:ph idx="1"/>
          </p:nvPr>
        </p:nvSpPr>
        <p:spPr/>
        <p:txBody>
          <a:bodyPr/>
          <a:lstStyle/>
          <a:p>
            <a:r>
              <a:rPr lang="en-US" dirty="0"/>
              <a:t>URL Path Actions determine the necessary URL translation that happens when a user navigates to the Access Portal URL and successfully authenticates</a:t>
            </a:r>
          </a:p>
          <a:p>
            <a:r>
              <a:rPr lang="en-US" dirty="0"/>
              <a:t>The default Path Action (from “/” to “/”) allows anything from the external host to the internal host</a:t>
            </a:r>
          </a:p>
        </p:txBody>
      </p:sp>
      <p:sp>
        <p:nvSpPr>
          <p:cNvPr id="4" name="Slide Number Placeholder 3">
            <a:extLst>
              <a:ext uri="{FF2B5EF4-FFF2-40B4-BE49-F238E27FC236}">
                <a16:creationId xmlns:a16="http://schemas.microsoft.com/office/drawing/2014/main" id="{E314B046-F1D2-4672-AE4C-2C501DFED465}"/>
              </a:ext>
            </a:extLst>
          </p:cNvPr>
          <p:cNvSpPr>
            <a:spLocks noGrp="1"/>
          </p:cNvSpPr>
          <p:nvPr>
            <p:ph type="sldNum" sz="quarter" idx="10"/>
          </p:nvPr>
        </p:nvSpPr>
        <p:spPr/>
        <p:txBody>
          <a:bodyPr/>
          <a:lstStyle/>
          <a:p>
            <a:fld id="{B0093543-1604-46AF-A6FA-9E7B09989DCD}" type="slidenum">
              <a:rPr lang="en-US" smtClean="0"/>
              <a:pPr/>
              <a:t>27</a:t>
            </a:fld>
            <a:endParaRPr lang="en-US" dirty="0"/>
          </a:p>
        </p:txBody>
      </p:sp>
    </p:spTree>
    <p:extLst>
      <p:ext uri="{BB962C8B-B14F-4D97-AF65-F5344CB8AC3E}">
        <p14:creationId xmlns:p14="http://schemas.microsoft.com/office/powerpoint/2010/main" val="146675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2A91-F063-43A3-B326-057ABD14A986}"/>
              </a:ext>
            </a:extLst>
          </p:cNvPr>
          <p:cNvSpPr>
            <a:spLocks noGrp="1"/>
          </p:cNvSpPr>
          <p:nvPr>
            <p:ph type="title"/>
          </p:nvPr>
        </p:nvSpPr>
        <p:spPr/>
        <p:txBody>
          <a:bodyPr/>
          <a:lstStyle/>
          <a:p>
            <a:r>
              <a:rPr lang="en-US" dirty="0"/>
              <a:t>Path Mapping</a:t>
            </a:r>
          </a:p>
        </p:txBody>
      </p:sp>
      <p:sp>
        <p:nvSpPr>
          <p:cNvPr id="3" name="Content Placeholder 2">
            <a:extLst>
              <a:ext uri="{FF2B5EF4-FFF2-40B4-BE49-F238E27FC236}">
                <a16:creationId xmlns:a16="http://schemas.microsoft.com/office/drawing/2014/main" id="{06198BAF-E644-4616-9662-2C656DD42715}"/>
              </a:ext>
            </a:extLst>
          </p:cNvPr>
          <p:cNvSpPr>
            <a:spLocks noGrp="1"/>
          </p:cNvSpPr>
          <p:nvPr>
            <p:ph idx="1"/>
          </p:nvPr>
        </p:nvSpPr>
        <p:spPr/>
        <p:txBody>
          <a:bodyPr/>
          <a:lstStyle/>
          <a:p>
            <a:r>
              <a:rPr lang="en-US" dirty="0"/>
              <a:t>Paths are case sensitive</a:t>
            </a:r>
          </a:p>
          <a:p>
            <a:pPr lvl="1"/>
            <a:r>
              <a:rPr lang="en-US" dirty="0"/>
              <a:t>/owa is different from /OWA</a:t>
            </a:r>
          </a:p>
          <a:p>
            <a:r>
              <a:rPr lang="en-US" dirty="0"/>
              <a:t>If the path is a (virtual) directory on the web server, we recommend that the path end with a forward slash (/)</a:t>
            </a:r>
          </a:p>
          <a:p>
            <a:pPr lvl="1"/>
            <a:r>
              <a:rPr lang="en-US" dirty="0"/>
              <a:t>Example: /app/</a:t>
            </a:r>
          </a:p>
          <a:p>
            <a:r>
              <a:rPr lang="en-US" dirty="0"/>
              <a:t>Paths followed by a query string should not end with a forward slash (/)</a:t>
            </a:r>
          </a:p>
          <a:p>
            <a:pPr lvl="1"/>
            <a:r>
              <a:rPr lang="en-US" dirty="0"/>
              <a:t>Correct: /owa?query=foo</a:t>
            </a:r>
          </a:p>
          <a:p>
            <a:pPr lvl="1"/>
            <a:r>
              <a:rPr lang="en-US" dirty="0"/>
              <a:t>Incorrect: /owa?query=foo/ or /owa/?query=foo</a:t>
            </a:r>
          </a:p>
          <a:p>
            <a:r>
              <a:rPr lang="en-US" dirty="0"/>
              <a:t>We recommend that the </a:t>
            </a:r>
            <a:r>
              <a:rPr lang="en-US" b="1" dirty="0"/>
              <a:t>From</a:t>
            </a:r>
            <a:r>
              <a:rPr lang="en-US" dirty="0"/>
              <a:t> path and the </a:t>
            </a:r>
            <a:r>
              <a:rPr lang="en-US" b="1" dirty="0"/>
              <a:t>To</a:t>
            </a:r>
            <a:r>
              <a:rPr lang="en-US" dirty="0"/>
              <a:t> path match</a:t>
            </a:r>
          </a:p>
        </p:txBody>
      </p:sp>
      <p:sp>
        <p:nvSpPr>
          <p:cNvPr id="4" name="Slide Number Placeholder 3">
            <a:extLst>
              <a:ext uri="{FF2B5EF4-FFF2-40B4-BE49-F238E27FC236}">
                <a16:creationId xmlns:a16="http://schemas.microsoft.com/office/drawing/2014/main" id="{E314B046-F1D2-4672-AE4C-2C501DFED465}"/>
              </a:ext>
            </a:extLst>
          </p:cNvPr>
          <p:cNvSpPr>
            <a:spLocks noGrp="1"/>
          </p:cNvSpPr>
          <p:nvPr>
            <p:ph type="sldNum" sz="quarter" idx="10"/>
          </p:nvPr>
        </p:nvSpPr>
        <p:spPr/>
        <p:txBody>
          <a:bodyPr/>
          <a:lstStyle/>
          <a:p>
            <a:fld id="{B0093543-1604-46AF-A6FA-9E7B09989DCD}" type="slidenum">
              <a:rPr lang="en-US" smtClean="0"/>
              <a:pPr/>
              <a:t>28</a:t>
            </a:fld>
            <a:endParaRPr lang="en-US" dirty="0"/>
          </a:p>
        </p:txBody>
      </p:sp>
    </p:spTree>
    <p:extLst>
      <p:ext uri="{BB962C8B-B14F-4D97-AF65-F5344CB8AC3E}">
        <p14:creationId xmlns:p14="http://schemas.microsoft.com/office/powerpoint/2010/main" val="274758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NetFlow Egress</a:t>
            </a:r>
          </a:p>
        </p:txBody>
      </p:sp>
    </p:spTree>
    <p:extLst>
      <p:ext uri="{BB962C8B-B14F-4D97-AF65-F5344CB8AC3E}">
        <p14:creationId xmlns:p14="http://schemas.microsoft.com/office/powerpoint/2010/main" val="422736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Fireware v12.5</a:t>
            </a:r>
          </a:p>
        </p:txBody>
      </p:sp>
      <p:sp>
        <p:nvSpPr>
          <p:cNvPr id="7" name="Content Placeholder 6"/>
          <p:cNvSpPr>
            <a:spLocks noGrp="1"/>
          </p:cNvSpPr>
          <p:nvPr>
            <p:ph idx="1"/>
          </p:nvPr>
        </p:nvSpPr>
        <p:spPr/>
        <p:txBody>
          <a:bodyPr/>
          <a:lstStyle/>
          <a:p>
            <a:r>
              <a:rPr lang="en-US" dirty="0"/>
              <a:t>MTU Setting for BOVPN Virtual Interfaces</a:t>
            </a:r>
          </a:p>
          <a:p>
            <a:r>
              <a:rPr lang="en-US" dirty="0"/>
              <a:t>Device Configuration Template Enhancements</a:t>
            </a:r>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230A2972-5C2A-4E72-B2E8-7E2CA86841B7}"/>
              </a:ext>
            </a:extLst>
          </p:cNvPr>
          <p:cNvSpPr>
            <a:spLocks noGrp="1"/>
          </p:cNvSpPr>
          <p:nvPr>
            <p:ph type="sldNum" sz="quarter" idx="10"/>
          </p:nvPr>
        </p:nvSpPr>
        <p:spPr/>
        <p:txBody>
          <a:bodyPr/>
          <a:lstStyle/>
          <a:p>
            <a:fld id="{F2EB2E29-07A9-43F3-A5F0-5788123346A5}" type="slidenum">
              <a:rPr lang="en-US" smtClean="0"/>
              <a:pPr/>
              <a:t>3</a:t>
            </a:fld>
            <a:endParaRPr lang="en-US" dirty="0"/>
          </a:p>
        </p:txBody>
      </p:sp>
    </p:spTree>
    <p:extLst>
      <p:ext uri="{BB962C8B-B14F-4D97-AF65-F5344CB8AC3E}">
        <p14:creationId xmlns:p14="http://schemas.microsoft.com/office/powerpoint/2010/main" val="83261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6C61-A58C-4ADF-9AC4-6A2A17AD14A8}"/>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CF4AA005-265E-4780-A3F9-90CB09CB4F72}"/>
              </a:ext>
            </a:extLst>
          </p:cNvPr>
          <p:cNvSpPr>
            <a:spLocks noGrp="1"/>
          </p:cNvSpPr>
          <p:nvPr>
            <p:ph idx="1"/>
          </p:nvPr>
        </p:nvSpPr>
        <p:spPr/>
        <p:txBody>
          <a:bodyPr/>
          <a:lstStyle/>
          <a:p>
            <a:r>
              <a:rPr lang="en-US" dirty="0"/>
              <a:t>The Firebox now supports NetFlow in both directions (ingress and egress) so you can gain more insight into your network traffic</a:t>
            </a:r>
          </a:p>
        </p:txBody>
      </p:sp>
      <p:sp>
        <p:nvSpPr>
          <p:cNvPr id="4" name="Slide Number Placeholder 3">
            <a:extLst>
              <a:ext uri="{FF2B5EF4-FFF2-40B4-BE49-F238E27FC236}">
                <a16:creationId xmlns:a16="http://schemas.microsoft.com/office/drawing/2014/main" id="{657C603A-F0DE-4B5D-910E-8CF1775E9EF2}"/>
              </a:ext>
            </a:extLst>
          </p:cNvPr>
          <p:cNvSpPr>
            <a:spLocks noGrp="1"/>
          </p:cNvSpPr>
          <p:nvPr>
            <p:ph type="sldNum" sz="quarter" idx="10"/>
          </p:nvPr>
        </p:nvSpPr>
        <p:spPr/>
        <p:txBody>
          <a:bodyPr/>
          <a:lstStyle/>
          <a:p>
            <a:fld id="{F2EB2E29-07A9-43F3-A5F0-5788123346A5}" type="slidenum">
              <a:rPr lang="en-US" smtClean="0"/>
              <a:pPr/>
              <a:t>30</a:t>
            </a:fld>
            <a:endParaRPr lang="en-US" dirty="0"/>
          </a:p>
        </p:txBody>
      </p:sp>
    </p:spTree>
    <p:extLst>
      <p:ext uri="{BB962C8B-B14F-4D97-AF65-F5344CB8AC3E}">
        <p14:creationId xmlns:p14="http://schemas.microsoft.com/office/powerpoint/2010/main" val="3767658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pPr lvl="0"/>
            <a:r>
              <a:rPr lang="en-US" dirty="0"/>
              <a:t>In the NetFlow configuration, you can now select to monitor egress traffic for Firebox interfaces</a:t>
            </a:r>
          </a:p>
          <a:p>
            <a:pPr lvl="1"/>
            <a:r>
              <a:rPr lang="en-US" dirty="0"/>
              <a:t>Egress traffic is traffic that exits an interface</a:t>
            </a:r>
          </a:p>
          <a:p>
            <a:pPr lvl="1"/>
            <a:r>
              <a:rPr lang="en-US" dirty="0"/>
              <a:t>You can select to monitor ingress traffic, egress traffic, or both </a:t>
            </a:r>
          </a:p>
          <a:p>
            <a:pPr marL="0" indent="0">
              <a:buNone/>
            </a:pP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31</a:t>
            </a:fld>
            <a:endParaRPr lang="en-US" dirty="0"/>
          </a:p>
        </p:txBody>
      </p:sp>
    </p:spTree>
    <p:extLst>
      <p:ext uri="{BB962C8B-B14F-4D97-AF65-F5344CB8AC3E}">
        <p14:creationId xmlns:p14="http://schemas.microsoft.com/office/powerpoint/2010/main" val="319999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CE9690-CA3A-46AC-B7BA-7F113E4C47D4}"/>
              </a:ext>
            </a:extLst>
          </p:cNvPr>
          <p:cNvPicPr>
            <a:picLocks noChangeAspect="1"/>
          </p:cNvPicPr>
          <p:nvPr/>
        </p:nvPicPr>
        <p:blipFill>
          <a:blip r:embed="rId2"/>
          <a:stretch>
            <a:fillRect/>
          </a:stretch>
        </p:blipFill>
        <p:spPr>
          <a:xfrm>
            <a:off x="880669" y="1676980"/>
            <a:ext cx="7382661" cy="4292442"/>
          </a:xfrm>
          <a:prstGeom prst="rect">
            <a:avLst/>
          </a:prstGeom>
          <a:ln>
            <a:solidFill>
              <a:schemeClr val="bg1">
                <a:lumMod val="75000"/>
              </a:schemeClr>
            </a:solidFill>
          </a:ln>
        </p:spPr>
      </p:pic>
      <p:sp>
        <p:nvSpPr>
          <p:cNvPr id="2" name="Title 1">
            <a:extLst>
              <a:ext uri="{FF2B5EF4-FFF2-40B4-BE49-F238E27FC236}">
                <a16:creationId xmlns:a16="http://schemas.microsoft.com/office/drawing/2014/main" id="{16B8D024-6D47-4A66-AAB6-89A8CD740503}"/>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6215C76A-F860-4A34-8C4E-01492E0A470B}"/>
              </a:ext>
            </a:extLst>
          </p:cNvPr>
          <p:cNvSpPr>
            <a:spLocks noGrp="1"/>
          </p:cNvSpPr>
          <p:nvPr>
            <p:ph idx="1"/>
          </p:nvPr>
        </p:nvSpPr>
        <p:spPr/>
        <p:txBody>
          <a:bodyPr/>
          <a:lstStyle/>
          <a:p>
            <a:r>
              <a:rPr lang="en-US" dirty="0"/>
              <a:t>Web UI</a:t>
            </a:r>
          </a:p>
        </p:txBody>
      </p:sp>
      <p:sp>
        <p:nvSpPr>
          <p:cNvPr id="4" name="Slide Number Placeholder 3">
            <a:extLst>
              <a:ext uri="{FF2B5EF4-FFF2-40B4-BE49-F238E27FC236}">
                <a16:creationId xmlns:a16="http://schemas.microsoft.com/office/drawing/2014/main" id="{63937592-B3D1-45E7-8766-82FE098DED8A}"/>
              </a:ext>
            </a:extLst>
          </p:cNvPr>
          <p:cNvSpPr>
            <a:spLocks noGrp="1"/>
          </p:cNvSpPr>
          <p:nvPr>
            <p:ph type="sldNum" sz="quarter" idx="10"/>
          </p:nvPr>
        </p:nvSpPr>
        <p:spPr/>
        <p:txBody>
          <a:bodyPr/>
          <a:lstStyle/>
          <a:p>
            <a:fld id="{B0093543-1604-46AF-A6FA-9E7B09989DCD}" type="slidenum">
              <a:rPr lang="en-US" smtClean="0"/>
              <a:pPr/>
              <a:t>32</a:t>
            </a:fld>
            <a:endParaRPr lang="en-US" dirty="0"/>
          </a:p>
        </p:txBody>
      </p:sp>
      <p:sp>
        <p:nvSpPr>
          <p:cNvPr id="10" name="Rectangle: Rounded Corners 9">
            <a:extLst>
              <a:ext uri="{FF2B5EF4-FFF2-40B4-BE49-F238E27FC236}">
                <a16:creationId xmlns:a16="http://schemas.microsoft.com/office/drawing/2014/main" id="{8A9337B1-FBB7-4926-94BB-1D8659F1F187}"/>
              </a:ext>
            </a:extLst>
          </p:cNvPr>
          <p:cNvSpPr/>
          <p:nvPr/>
        </p:nvSpPr>
        <p:spPr>
          <a:xfrm>
            <a:off x="1791049" y="4398242"/>
            <a:ext cx="763399" cy="155440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965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A07C50-B823-4BA9-8744-528F21F67E09}"/>
              </a:ext>
            </a:extLst>
          </p:cNvPr>
          <p:cNvPicPr>
            <a:picLocks noChangeAspect="1"/>
          </p:cNvPicPr>
          <p:nvPr/>
        </p:nvPicPr>
        <p:blipFill>
          <a:blip r:embed="rId2"/>
          <a:stretch>
            <a:fillRect/>
          </a:stretch>
        </p:blipFill>
        <p:spPr>
          <a:xfrm>
            <a:off x="3053942" y="1309306"/>
            <a:ext cx="4495800" cy="4714875"/>
          </a:xfrm>
          <a:prstGeom prst="rect">
            <a:avLst/>
          </a:prstGeom>
        </p:spPr>
      </p:pic>
      <p:sp>
        <p:nvSpPr>
          <p:cNvPr id="2" name="Title 1">
            <a:extLst>
              <a:ext uri="{FF2B5EF4-FFF2-40B4-BE49-F238E27FC236}">
                <a16:creationId xmlns:a16="http://schemas.microsoft.com/office/drawing/2014/main" id="{16B8D024-6D47-4A66-AAB6-89A8CD740503}"/>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6215C76A-F860-4A34-8C4E-01492E0A470B}"/>
              </a:ext>
            </a:extLst>
          </p:cNvPr>
          <p:cNvSpPr>
            <a:spLocks noGrp="1"/>
          </p:cNvSpPr>
          <p:nvPr>
            <p:ph idx="1"/>
          </p:nvPr>
        </p:nvSpPr>
        <p:spPr/>
        <p:txBody>
          <a:bodyPr/>
          <a:lstStyle/>
          <a:p>
            <a:r>
              <a:rPr lang="en-US" dirty="0"/>
              <a:t>Policy Manager</a:t>
            </a:r>
          </a:p>
        </p:txBody>
      </p:sp>
      <p:sp>
        <p:nvSpPr>
          <p:cNvPr id="4" name="Slide Number Placeholder 3">
            <a:extLst>
              <a:ext uri="{FF2B5EF4-FFF2-40B4-BE49-F238E27FC236}">
                <a16:creationId xmlns:a16="http://schemas.microsoft.com/office/drawing/2014/main" id="{63937592-B3D1-45E7-8766-82FE098DED8A}"/>
              </a:ext>
            </a:extLst>
          </p:cNvPr>
          <p:cNvSpPr>
            <a:spLocks noGrp="1"/>
          </p:cNvSpPr>
          <p:nvPr>
            <p:ph type="sldNum" sz="quarter" idx="10"/>
          </p:nvPr>
        </p:nvSpPr>
        <p:spPr/>
        <p:txBody>
          <a:bodyPr/>
          <a:lstStyle/>
          <a:p>
            <a:fld id="{B0093543-1604-46AF-A6FA-9E7B09989DCD}" type="slidenum">
              <a:rPr lang="en-US" smtClean="0"/>
              <a:pPr/>
              <a:t>33</a:t>
            </a:fld>
            <a:endParaRPr lang="en-US" dirty="0"/>
          </a:p>
        </p:txBody>
      </p:sp>
      <p:sp>
        <p:nvSpPr>
          <p:cNvPr id="8" name="Rectangle: Rounded Corners 7">
            <a:extLst>
              <a:ext uri="{FF2B5EF4-FFF2-40B4-BE49-F238E27FC236}">
                <a16:creationId xmlns:a16="http://schemas.microsoft.com/office/drawing/2014/main" id="{2D43B804-0256-4C2D-B776-5E9EED26D4E3}"/>
              </a:ext>
            </a:extLst>
          </p:cNvPr>
          <p:cNvSpPr/>
          <p:nvPr/>
        </p:nvSpPr>
        <p:spPr>
          <a:xfrm>
            <a:off x="4223656" y="4085440"/>
            <a:ext cx="767793" cy="107379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819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388E-5FF3-414F-9D79-EB3686B07E51}"/>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4F4568BE-6316-47FD-968A-CFB072269832}"/>
              </a:ext>
            </a:extLst>
          </p:cNvPr>
          <p:cNvSpPr>
            <a:spLocks noGrp="1"/>
          </p:cNvSpPr>
          <p:nvPr>
            <p:ph idx="1"/>
          </p:nvPr>
        </p:nvSpPr>
        <p:spPr/>
        <p:txBody>
          <a:bodyPr/>
          <a:lstStyle/>
          <a:p>
            <a:r>
              <a:rPr lang="en-US" dirty="0"/>
              <a:t>To monitor traffic generated by the Firebox itself </a:t>
            </a:r>
            <a:br>
              <a:rPr lang="en-US" dirty="0"/>
            </a:br>
            <a:r>
              <a:rPr lang="en-US" dirty="0"/>
              <a:t>(self-generated traffic), select one or both of these options:</a:t>
            </a:r>
          </a:p>
          <a:p>
            <a:pPr lvl="1"/>
            <a:r>
              <a:rPr lang="en-US" dirty="0"/>
              <a:t>Monitor traffic generated by the Firebox</a:t>
            </a:r>
          </a:p>
          <a:p>
            <a:pPr lvl="1"/>
            <a:r>
              <a:rPr lang="en-US" dirty="0"/>
              <a:t>Monitor traffic destined for the Firebox</a:t>
            </a:r>
          </a:p>
          <a:p>
            <a:pPr lvl="1"/>
            <a:endParaRPr lang="en-US" dirty="0"/>
          </a:p>
        </p:txBody>
      </p:sp>
      <p:sp>
        <p:nvSpPr>
          <p:cNvPr id="4" name="Slide Number Placeholder 3">
            <a:extLst>
              <a:ext uri="{FF2B5EF4-FFF2-40B4-BE49-F238E27FC236}">
                <a16:creationId xmlns:a16="http://schemas.microsoft.com/office/drawing/2014/main" id="{241333A6-C1B9-4739-80AE-6CE9CF7DBA7C}"/>
              </a:ext>
            </a:extLst>
          </p:cNvPr>
          <p:cNvSpPr>
            <a:spLocks noGrp="1"/>
          </p:cNvSpPr>
          <p:nvPr>
            <p:ph type="sldNum" sz="quarter" idx="10"/>
          </p:nvPr>
        </p:nvSpPr>
        <p:spPr/>
        <p:txBody>
          <a:bodyPr/>
          <a:lstStyle/>
          <a:p>
            <a:fld id="{B0093543-1604-46AF-A6FA-9E7B09989DCD}" type="slidenum">
              <a:rPr lang="en-US" smtClean="0"/>
              <a:pPr/>
              <a:t>34</a:t>
            </a:fld>
            <a:endParaRPr lang="en-US" dirty="0"/>
          </a:p>
        </p:txBody>
      </p:sp>
    </p:spTree>
    <p:extLst>
      <p:ext uri="{BB962C8B-B14F-4D97-AF65-F5344CB8AC3E}">
        <p14:creationId xmlns:p14="http://schemas.microsoft.com/office/powerpoint/2010/main" val="2330550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B4EFE-EC0A-4DB5-A635-9B72505BD61B}"/>
              </a:ext>
            </a:extLst>
          </p:cNvPr>
          <p:cNvPicPr>
            <a:picLocks noChangeAspect="1"/>
          </p:cNvPicPr>
          <p:nvPr/>
        </p:nvPicPr>
        <p:blipFill>
          <a:blip r:embed="rId2"/>
          <a:stretch>
            <a:fillRect/>
          </a:stretch>
        </p:blipFill>
        <p:spPr>
          <a:xfrm>
            <a:off x="881819" y="1676860"/>
            <a:ext cx="4962525" cy="2819400"/>
          </a:xfrm>
          <a:prstGeom prst="rect">
            <a:avLst/>
          </a:prstGeom>
          <a:ln>
            <a:solidFill>
              <a:schemeClr val="bg1">
                <a:lumMod val="75000"/>
              </a:schemeClr>
            </a:solidFill>
          </a:ln>
        </p:spPr>
      </p:pic>
      <p:sp>
        <p:nvSpPr>
          <p:cNvPr id="2" name="Title 1">
            <a:extLst>
              <a:ext uri="{FF2B5EF4-FFF2-40B4-BE49-F238E27FC236}">
                <a16:creationId xmlns:a16="http://schemas.microsoft.com/office/drawing/2014/main" id="{2E719674-A476-4113-9E3F-57D2E7D609E7}"/>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EB64ABDC-C8D5-4E1B-95CB-64E5E0B8B686}"/>
              </a:ext>
            </a:extLst>
          </p:cNvPr>
          <p:cNvSpPr>
            <a:spLocks noGrp="1"/>
          </p:cNvSpPr>
          <p:nvPr>
            <p:ph idx="1"/>
          </p:nvPr>
        </p:nvSpPr>
        <p:spPr/>
        <p:txBody>
          <a:bodyPr/>
          <a:lstStyle/>
          <a:p>
            <a:r>
              <a:rPr lang="en-US" dirty="0"/>
              <a:t>Web UI</a:t>
            </a:r>
          </a:p>
          <a:p>
            <a:endParaRPr lang="en-US" dirty="0"/>
          </a:p>
        </p:txBody>
      </p:sp>
      <p:sp>
        <p:nvSpPr>
          <p:cNvPr id="4" name="Slide Number Placeholder 3">
            <a:extLst>
              <a:ext uri="{FF2B5EF4-FFF2-40B4-BE49-F238E27FC236}">
                <a16:creationId xmlns:a16="http://schemas.microsoft.com/office/drawing/2014/main" id="{5E4E9D0A-DC3C-4A27-AE2A-767B6F075E40}"/>
              </a:ext>
            </a:extLst>
          </p:cNvPr>
          <p:cNvSpPr>
            <a:spLocks noGrp="1"/>
          </p:cNvSpPr>
          <p:nvPr>
            <p:ph type="sldNum" sz="quarter" idx="10"/>
          </p:nvPr>
        </p:nvSpPr>
        <p:spPr/>
        <p:txBody>
          <a:bodyPr/>
          <a:lstStyle/>
          <a:p>
            <a:fld id="{B0093543-1604-46AF-A6FA-9E7B09989DCD}" type="slidenum">
              <a:rPr lang="en-US" smtClean="0"/>
              <a:pPr/>
              <a:t>35</a:t>
            </a:fld>
            <a:endParaRPr lang="en-US" dirty="0"/>
          </a:p>
        </p:txBody>
      </p:sp>
      <p:sp>
        <p:nvSpPr>
          <p:cNvPr id="6" name="Rectangle: Rounded Corners 5">
            <a:extLst>
              <a:ext uri="{FF2B5EF4-FFF2-40B4-BE49-F238E27FC236}">
                <a16:creationId xmlns:a16="http://schemas.microsoft.com/office/drawing/2014/main" id="{788A0554-F8F1-47ED-B733-EF818C3D3468}"/>
              </a:ext>
            </a:extLst>
          </p:cNvPr>
          <p:cNvSpPr/>
          <p:nvPr/>
        </p:nvSpPr>
        <p:spPr>
          <a:xfrm>
            <a:off x="1656202" y="3973748"/>
            <a:ext cx="3413760" cy="522512"/>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4114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DD8B8-7DC6-4218-BE32-B63E39FFF473}"/>
              </a:ext>
            </a:extLst>
          </p:cNvPr>
          <p:cNvPicPr>
            <a:picLocks noChangeAspect="1"/>
          </p:cNvPicPr>
          <p:nvPr/>
        </p:nvPicPr>
        <p:blipFill rotWithShape="1">
          <a:blip r:embed="rId2"/>
          <a:srcRect b="46041"/>
          <a:stretch/>
        </p:blipFill>
        <p:spPr>
          <a:xfrm>
            <a:off x="889583" y="1764138"/>
            <a:ext cx="4495800" cy="2544093"/>
          </a:xfrm>
          <a:prstGeom prst="rect">
            <a:avLst/>
          </a:prstGeom>
          <a:ln>
            <a:solidFill>
              <a:schemeClr val="bg1">
                <a:lumMod val="75000"/>
              </a:schemeClr>
            </a:solidFill>
          </a:ln>
        </p:spPr>
      </p:pic>
      <p:sp>
        <p:nvSpPr>
          <p:cNvPr id="2" name="Title 1">
            <a:extLst>
              <a:ext uri="{FF2B5EF4-FFF2-40B4-BE49-F238E27FC236}">
                <a16:creationId xmlns:a16="http://schemas.microsoft.com/office/drawing/2014/main" id="{F8DD9596-E28D-4B6F-B061-9ABB86E047F7}"/>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B82C9761-F459-4E5C-B76C-C9B4C3C45D19}"/>
              </a:ext>
            </a:extLst>
          </p:cNvPr>
          <p:cNvSpPr>
            <a:spLocks noGrp="1"/>
          </p:cNvSpPr>
          <p:nvPr>
            <p:ph idx="1"/>
          </p:nvPr>
        </p:nvSpPr>
        <p:spPr/>
        <p:txBody>
          <a:bodyPr/>
          <a:lstStyle/>
          <a:p>
            <a:r>
              <a:rPr lang="en-US" dirty="0"/>
              <a:t>Policy Manager</a:t>
            </a:r>
          </a:p>
        </p:txBody>
      </p:sp>
      <p:sp>
        <p:nvSpPr>
          <p:cNvPr id="4" name="Slide Number Placeholder 3">
            <a:extLst>
              <a:ext uri="{FF2B5EF4-FFF2-40B4-BE49-F238E27FC236}">
                <a16:creationId xmlns:a16="http://schemas.microsoft.com/office/drawing/2014/main" id="{B323D98B-CC69-4C49-9718-2EA998F5ACB1}"/>
              </a:ext>
            </a:extLst>
          </p:cNvPr>
          <p:cNvSpPr>
            <a:spLocks noGrp="1"/>
          </p:cNvSpPr>
          <p:nvPr>
            <p:ph type="sldNum" sz="quarter" idx="10"/>
          </p:nvPr>
        </p:nvSpPr>
        <p:spPr/>
        <p:txBody>
          <a:bodyPr/>
          <a:lstStyle/>
          <a:p>
            <a:fld id="{B0093543-1604-46AF-A6FA-9E7B09989DCD}" type="slidenum">
              <a:rPr lang="en-US" smtClean="0"/>
              <a:pPr/>
              <a:t>36</a:t>
            </a:fld>
            <a:endParaRPr lang="en-US" dirty="0"/>
          </a:p>
        </p:txBody>
      </p:sp>
      <p:sp>
        <p:nvSpPr>
          <p:cNvPr id="8" name="Rectangle: Rounded Corners 7">
            <a:extLst>
              <a:ext uri="{FF2B5EF4-FFF2-40B4-BE49-F238E27FC236}">
                <a16:creationId xmlns:a16="http://schemas.microsoft.com/office/drawing/2014/main" id="{7815E141-686D-4DEE-BF56-79415C7E0ABD}"/>
              </a:ext>
            </a:extLst>
          </p:cNvPr>
          <p:cNvSpPr/>
          <p:nvPr/>
        </p:nvSpPr>
        <p:spPr>
          <a:xfrm>
            <a:off x="1433146" y="3771900"/>
            <a:ext cx="3138854" cy="53633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919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968C-12FB-4C7C-8C48-E2BF5B938D62}"/>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70C94AB1-52E2-4C5D-B3CA-1B35D40CDB1E}"/>
              </a:ext>
            </a:extLst>
          </p:cNvPr>
          <p:cNvSpPr>
            <a:spLocks noGrp="1"/>
          </p:cNvSpPr>
          <p:nvPr>
            <p:ph idx="1"/>
          </p:nvPr>
        </p:nvSpPr>
        <p:spPr>
          <a:xfrm>
            <a:off x="457198" y="1207008"/>
            <a:ext cx="4308233" cy="4919472"/>
          </a:xfrm>
        </p:spPr>
        <p:txBody>
          <a:bodyPr/>
          <a:lstStyle/>
          <a:p>
            <a:r>
              <a:rPr lang="en-US" b="1" dirty="0"/>
              <a:t>Example</a:t>
            </a:r>
            <a:r>
              <a:rPr lang="en-US" dirty="0"/>
              <a:t> — </a:t>
            </a:r>
          </a:p>
          <a:p>
            <a:pPr lvl="1"/>
            <a:r>
              <a:rPr lang="en-US" dirty="0"/>
              <a:t>If you have an internal switch without NetFlow, enable NetFlow egress on the internal Firebox interface the switch connects to</a:t>
            </a:r>
          </a:p>
          <a:p>
            <a:pPr lvl="1"/>
            <a:r>
              <a:rPr lang="en-US" dirty="0"/>
              <a:t>This captures traffic that exits the internal Firebox interface, which includes traffic sent to the switch</a:t>
            </a:r>
          </a:p>
          <a:p>
            <a:endParaRPr lang="en-US" dirty="0"/>
          </a:p>
        </p:txBody>
      </p:sp>
      <p:sp>
        <p:nvSpPr>
          <p:cNvPr id="4" name="Slide Number Placeholder 3">
            <a:extLst>
              <a:ext uri="{FF2B5EF4-FFF2-40B4-BE49-F238E27FC236}">
                <a16:creationId xmlns:a16="http://schemas.microsoft.com/office/drawing/2014/main" id="{7EFDE282-DE93-4FB4-8D1F-B31AADC83B38}"/>
              </a:ext>
            </a:extLst>
          </p:cNvPr>
          <p:cNvSpPr>
            <a:spLocks noGrp="1"/>
          </p:cNvSpPr>
          <p:nvPr>
            <p:ph type="sldNum" sz="quarter" idx="10"/>
          </p:nvPr>
        </p:nvSpPr>
        <p:spPr/>
        <p:txBody>
          <a:bodyPr/>
          <a:lstStyle/>
          <a:p>
            <a:fld id="{B0093543-1604-46AF-A6FA-9E7B09989DCD}" type="slidenum">
              <a:rPr lang="en-US" smtClean="0"/>
              <a:pPr/>
              <a:t>37</a:t>
            </a:fld>
            <a:endParaRPr lang="en-US" dirty="0"/>
          </a:p>
        </p:txBody>
      </p:sp>
      <p:pic>
        <p:nvPicPr>
          <p:cNvPr id="10" name="Picture 9">
            <a:extLst>
              <a:ext uri="{FF2B5EF4-FFF2-40B4-BE49-F238E27FC236}">
                <a16:creationId xmlns:a16="http://schemas.microsoft.com/office/drawing/2014/main" id="{E9A9118C-4DE5-4ADB-AE0A-C843A9ABA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803" y="1803632"/>
            <a:ext cx="3373526" cy="2074718"/>
          </a:xfrm>
          <a:prstGeom prst="rect">
            <a:avLst/>
          </a:prstGeom>
          <a:ln>
            <a:solidFill>
              <a:schemeClr val="bg1">
                <a:lumMod val="75000"/>
              </a:schemeClr>
            </a:solidFill>
          </a:ln>
        </p:spPr>
      </p:pic>
    </p:spTree>
    <p:extLst>
      <p:ext uri="{BB962C8B-B14F-4D97-AF65-F5344CB8AC3E}">
        <p14:creationId xmlns:p14="http://schemas.microsoft.com/office/powerpoint/2010/main" val="3244303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5349-45D4-4BC9-A44D-AD60399ABF39}"/>
              </a:ext>
            </a:extLst>
          </p:cNvPr>
          <p:cNvSpPr>
            <a:spLocks noGrp="1"/>
          </p:cNvSpPr>
          <p:nvPr>
            <p:ph type="title"/>
          </p:nvPr>
        </p:nvSpPr>
        <p:spPr/>
        <p:txBody>
          <a:bodyPr/>
          <a:lstStyle/>
          <a:p>
            <a:r>
              <a:rPr lang="en-US" dirty="0"/>
              <a:t>NetFlow Egress</a:t>
            </a:r>
          </a:p>
        </p:txBody>
      </p:sp>
      <p:sp>
        <p:nvSpPr>
          <p:cNvPr id="3" name="Content Placeholder 2">
            <a:extLst>
              <a:ext uri="{FF2B5EF4-FFF2-40B4-BE49-F238E27FC236}">
                <a16:creationId xmlns:a16="http://schemas.microsoft.com/office/drawing/2014/main" id="{0D1939B5-1D80-4F2D-A3ED-E0CDD69A2941}"/>
              </a:ext>
            </a:extLst>
          </p:cNvPr>
          <p:cNvSpPr>
            <a:spLocks noGrp="1"/>
          </p:cNvSpPr>
          <p:nvPr>
            <p:ph idx="1"/>
          </p:nvPr>
        </p:nvSpPr>
        <p:spPr/>
        <p:txBody>
          <a:bodyPr/>
          <a:lstStyle/>
          <a:p>
            <a:r>
              <a:rPr lang="en-US" dirty="0"/>
              <a:t>If you enable both ingress and egress in the Firebox NetFlow configuration on multiple interfaces, be aware that your NetFlow data might include duplicate data</a:t>
            </a:r>
          </a:p>
          <a:p>
            <a:pPr lvl="1"/>
            <a:r>
              <a:rPr lang="en-US" dirty="0"/>
              <a:t>To avoid duplicate data, enable either ingress or egress rather than both</a:t>
            </a:r>
          </a:p>
          <a:p>
            <a:pPr marL="0" indent="0">
              <a:buNone/>
            </a:pPr>
            <a:endParaRPr lang="en-US" dirty="0"/>
          </a:p>
        </p:txBody>
      </p:sp>
      <p:sp>
        <p:nvSpPr>
          <p:cNvPr id="4" name="Slide Number Placeholder 3">
            <a:extLst>
              <a:ext uri="{FF2B5EF4-FFF2-40B4-BE49-F238E27FC236}">
                <a16:creationId xmlns:a16="http://schemas.microsoft.com/office/drawing/2014/main" id="{C0CD91D2-3C3B-4FC6-A0E8-66690F170D8A}"/>
              </a:ext>
            </a:extLst>
          </p:cNvPr>
          <p:cNvSpPr>
            <a:spLocks noGrp="1"/>
          </p:cNvSpPr>
          <p:nvPr>
            <p:ph type="sldNum" sz="quarter" idx="10"/>
          </p:nvPr>
        </p:nvSpPr>
        <p:spPr/>
        <p:txBody>
          <a:bodyPr/>
          <a:lstStyle/>
          <a:p>
            <a:fld id="{B0093543-1604-46AF-A6FA-9E7B09989DCD}" type="slidenum">
              <a:rPr lang="en-US" smtClean="0"/>
              <a:pPr/>
              <a:t>38</a:t>
            </a:fld>
            <a:endParaRPr lang="en-US" dirty="0"/>
          </a:p>
        </p:txBody>
      </p:sp>
    </p:spTree>
    <p:extLst>
      <p:ext uri="{BB962C8B-B14F-4D97-AF65-F5344CB8AC3E}">
        <p14:creationId xmlns:p14="http://schemas.microsoft.com/office/powerpoint/2010/main" val="139578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WebBlocker Override Enhancements</a:t>
            </a:r>
          </a:p>
        </p:txBody>
      </p:sp>
    </p:spTree>
    <p:extLst>
      <p:ext uri="{BB962C8B-B14F-4D97-AF65-F5344CB8AC3E}">
        <p14:creationId xmlns:p14="http://schemas.microsoft.com/office/powerpoint/2010/main" val="2187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Reverse Proxy for Access Portal</a:t>
            </a:r>
          </a:p>
        </p:txBody>
      </p:sp>
    </p:spTree>
    <p:extLst>
      <p:ext uri="{BB962C8B-B14F-4D97-AF65-F5344CB8AC3E}">
        <p14:creationId xmlns:p14="http://schemas.microsoft.com/office/powerpoint/2010/main" val="1516057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777-15D9-480E-8FD2-8F19C6993C73}"/>
              </a:ext>
            </a:extLst>
          </p:cNvPr>
          <p:cNvSpPr>
            <a:spLocks noGrp="1"/>
          </p:cNvSpPr>
          <p:nvPr>
            <p:ph type="title"/>
          </p:nvPr>
        </p:nvSpPr>
        <p:spPr>
          <a:xfrm>
            <a:off x="457199" y="274638"/>
            <a:ext cx="5553076" cy="674687"/>
          </a:xfrm>
        </p:spPr>
        <p:txBody>
          <a:bodyPr/>
          <a:lstStyle/>
          <a:p>
            <a:r>
              <a:rPr lang="en-US" dirty="0"/>
              <a:t>WebBlocker Override</a:t>
            </a:r>
          </a:p>
        </p:txBody>
      </p:sp>
      <p:sp>
        <p:nvSpPr>
          <p:cNvPr id="3" name="Content Placeholder 2">
            <a:extLst>
              <a:ext uri="{FF2B5EF4-FFF2-40B4-BE49-F238E27FC236}">
                <a16:creationId xmlns:a16="http://schemas.microsoft.com/office/drawing/2014/main" id="{C3D7B539-E47B-416E-8943-36554CA88092}"/>
              </a:ext>
            </a:extLst>
          </p:cNvPr>
          <p:cNvSpPr>
            <a:spLocks noGrp="1"/>
          </p:cNvSpPr>
          <p:nvPr>
            <p:ph idx="1"/>
          </p:nvPr>
        </p:nvSpPr>
        <p:spPr/>
        <p:txBody>
          <a:bodyPr/>
          <a:lstStyle/>
          <a:p>
            <a:r>
              <a:rPr lang="en-US" dirty="0"/>
              <a:t>Administrators now have more control over when users can override WebBlocker settings:</a:t>
            </a:r>
          </a:p>
          <a:p>
            <a:pPr lvl="1"/>
            <a:r>
              <a:rPr lang="en-US" dirty="0"/>
              <a:t>Enable or disable WebBlocker Override for websites in specific denied WebBlocker categories</a:t>
            </a:r>
          </a:p>
          <a:p>
            <a:pPr marL="857250" lvl="2" indent="0">
              <a:buNone/>
            </a:pPr>
            <a:r>
              <a:rPr lang="en-US" dirty="0"/>
              <a:t>Example: Enable override for all websites in the Health category but not the Shopping category</a:t>
            </a:r>
          </a:p>
          <a:p>
            <a:pPr lvl="1"/>
            <a:r>
              <a:rPr lang="en-US" dirty="0"/>
              <a:t>Allow users who are members of a specific user group to type their own credentials to override denied websites</a:t>
            </a:r>
          </a:p>
          <a:p>
            <a:pPr marL="914400" lvl="2" indent="0">
              <a:buNone/>
            </a:pPr>
            <a:r>
              <a:rPr lang="en-US" dirty="0"/>
              <a:t>Example: Allow only users in the Teachers group to override WebBlocker settings</a:t>
            </a:r>
          </a:p>
          <a:p>
            <a:endParaRPr lang="en-US" dirty="0"/>
          </a:p>
          <a:p>
            <a:endParaRPr lang="en-US" dirty="0"/>
          </a:p>
        </p:txBody>
      </p:sp>
      <p:sp>
        <p:nvSpPr>
          <p:cNvPr id="4" name="Slide Number Placeholder 3">
            <a:extLst>
              <a:ext uri="{FF2B5EF4-FFF2-40B4-BE49-F238E27FC236}">
                <a16:creationId xmlns:a16="http://schemas.microsoft.com/office/drawing/2014/main" id="{40B63A3F-2FEE-4C85-A98B-A44DE454F333}"/>
              </a:ext>
            </a:extLst>
          </p:cNvPr>
          <p:cNvSpPr>
            <a:spLocks noGrp="1"/>
          </p:cNvSpPr>
          <p:nvPr>
            <p:ph type="sldNum" sz="quarter" idx="10"/>
          </p:nvPr>
        </p:nvSpPr>
        <p:spPr/>
        <p:txBody>
          <a:bodyPr/>
          <a:lstStyle/>
          <a:p>
            <a:fld id="{F2EB2E29-07A9-43F3-A5F0-5788123346A5}" type="slidenum">
              <a:rPr lang="en-US" smtClean="0"/>
              <a:pPr/>
              <a:t>40</a:t>
            </a:fld>
            <a:endParaRPr lang="en-US" dirty="0"/>
          </a:p>
        </p:txBody>
      </p:sp>
    </p:spTree>
    <p:extLst>
      <p:ext uri="{BB962C8B-B14F-4D97-AF65-F5344CB8AC3E}">
        <p14:creationId xmlns:p14="http://schemas.microsoft.com/office/powerpoint/2010/main" val="3507501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Settings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In a WebBlocker action, WebBlocker Override settings have moved from the </a:t>
            </a:r>
            <a:r>
              <a:rPr lang="en-US" b="1" dirty="0"/>
              <a:t>Advanced</a:t>
            </a:r>
            <a:r>
              <a:rPr lang="en-US" dirty="0"/>
              <a:t> tab to the </a:t>
            </a:r>
            <a:r>
              <a:rPr lang="en-US" b="1" dirty="0"/>
              <a:t>Categories</a:t>
            </a:r>
            <a:r>
              <a:rPr lang="en-US" dirty="0"/>
              <a:t> tab</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41</a:t>
            </a:fld>
            <a:endParaRPr lang="en-US" dirty="0"/>
          </a:p>
        </p:txBody>
      </p:sp>
      <p:pic>
        <p:nvPicPr>
          <p:cNvPr id="5" name="Picture 4">
            <a:extLst>
              <a:ext uri="{FF2B5EF4-FFF2-40B4-BE49-F238E27FC236}">
                <a16:creationId xmlns:a16="http://schemas.microsoft.com/office/drawing/2014/main" id="{24AE26FE-7557-4A92-AC3B-A520A43269D2}"/>
              </a:ext>
            </a:extLst>
          </p:cNvPr>
          <p:cNvPicPr>
            <a:picLocks noChangeAspect="1"/>
          </p:cNvPicPr>
          <p:nvPr/>
        </p:nvPicPr>
        <p:blipFill>
          <a:blip r:embed="rId2"/>
          <a:stretch>
            <a:fillRect/>
          </a:stretch>
        </p:blipFill>
        <p:spPr>
          <a:xfrm>
            <a:off x="542843" y="2210587"/>
            <a:ext cx="3278660" cy="3915893"/>
          </a:xfrm>
          <a:prstGeom prst="rect">
            <a:avLst/>
          </a:prstGeom>
        </p:spPr>
      </p:pic>
      <p:sp>
        <p:nvSpPr>
          <p:cNvPr id="7" name="Rectangle 6">
            <a:extLst>
              <a:ext uri="{FF2B5EF4-FFF2-40B4-BE49-F238E27FC236}">
                <a16:creationId xmlns:a16="http://schemas.microsoft.com/office/drawing/2014/main" id="{6CD048B7-2EDC-4DDE-8CE2-F4DA54276DC5}"/>
              </a:ext>
            </a:extLst>
          </p:cNvPr>
          <p:cNvSpPr/>
          <p:nvPr/>
        </p:nvSpPr>
        <p:spPr>
          <a:xfrm>
            <a:off x="638354" y="5252230"/>
            <a:ext cx="1812206" cy="231072"/>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8C3D31B-1B19-4DA3-B125-23BFB6C0CD7B}"/>
              </a:ext>
            </a:extLst>
          </p:cNvPr>
          <p:cNvPicPr>
            <a:picLocks noChangeAspect="1"/>
          </p:cNvPicPr>
          <p:nvPr/>
        </p:nvPicPr>
        <p:blipFill rotWithShape="1">
          <a:blip r:embed="rId3"/>
          <a:srcRect l="18207" t="19560" r="2170"/>
          <a:stretch/>
        </p:blipFill>
        <p:spPr>
          <a:xfrm>
            <a:off x="4039693" y="2614368"/>
            <a:ext cx="4784426" cy="3108330"/>
          </a:xfrm>
          <a:prstGeom prst="rect">
            <a:avLst/>
          </a:prstGeom>
          <a:ln>
            <a:solidFill>
              <a:schemeClr val="bg1">
                <a:lumMod val="65000"/>
              </a:schemeClr>
            </a:solidFill>
          </a:ln>
        </p:spPr>
      </p:pic>
      <p:sp>
        <p:nvSpPr>
          <p:cNvPr id="9" name="Rectangle 8">
            <a:extLst>
              <a:ext uri="{FF2B5EF4-FFF2-40B4-BE49-F238E27FC236}">
                <a16:creationId xmlns:a16="http://schemas.microsoft.com/office/drawing/2014/main" id="{B4D64601-855C-4445-8BE0-A80C91C4995A}"/>
              </a:ext>
            </a:extLst>
          </p:cNvPr>
          <p:cNvSpPr/>
          <p:nvPr/>
        </p:nvSpPr>
        <p:spPr>
          <a:xfrm>
            <a:off x="4039693" y="5252230"/>
            <a:ext cx="2602647" cy="231072"/>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369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Methods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You can now configure a WebBlocker action to use one of two override methods:</a:t>
            </a:r>
          </a:p>
          <a:p>
            <a:pPr lvl="1"/>
            <a:r>
              <a:rPr lang="en-US" b="1" dirty="0"/>
              <a:t>Passphrase</a:t>
            </a:r>
            <a:r>
              <a:rPr lang="en-US" dirty="0"/>
              <a:t> – Specify a passphrase that users type to override the WebBlocker settings and get access to denied content. This method was also available in previous Fireware versions</a:t>
            </a:r>
          </a:p>
          <a:p>
            <a:pPr lvl="1"/>
            <a:r>
              <a:rPr lang="en-US" b="1" dirty="0"/>
              <a:t>User Group </a:t>
            </a:r>
            <a:r>
              <a:rPr lang="en-US" dirty="0"/>
              <a:t>– Select an existing Firebox-DB or Active Directory user group. Other authentication servers are not supported for User Group override. Users who are members of the selected group can type their credentials to override the WebBlocker settings and get access to denied content</a:t>
            </a:r>
          </a:p>
          <a:p>
            <a:r>
              <a:rPr lang="en-US" dirty="0"/>
              <a:t>For each WebBlocker action, you can configure only one method</a:t>
            </a:r>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42</a:t>
            </a:fld>
            <a:endParaRPr lang="en-US" dirty="0"/>
          </a:p>
        </p:txBody>
      </p:sp>
      <p:pic>
        <p:nvPicPr>
          <p:cNvPr id="6" name="Picture 5">
            <a:extLst>
              <a:ext uri="{FF2B5EF4-FFF2-40B4-BE49-F238E27FC236}">
                <a16:creationId xmlns:a16="http://schemas.microsoft.com/office/drawing/2014/main" id="{B44B6B5A-F0D5-4E80-8D24-A4450AEB90AA}"/>
              </a:ext>
            </a:extLst>
          </p:cNvPr>
          <p:cNvPicPr>
            <a:picLocks noChangeAspect="1"/>
          </p:cNvPicPr>
          <p:nvPr/>
        </p:nvPicPr>
        <p:blipFill>
          <a:blip r:embed="rId2"/>
          <a:stretch>
            <a:fillRect/>
          </a:stretch>
        </p:blipFill>
        <p:spPr>
          <a:xfrm>
            <a:off x="2122098" y="5414240"/>
            <a:ext cx="5794313" cy="876030"/>
          </a:xfrm>
          <a:prstGeom prst="rect">
            <a:avLst/>
          </a:prstGeom>
          <a:ln>
            <a:solidFill>
              <a:schemeClr val="bg1">
                <a:lumMod val="65000"/>
              </a:schemeClr>
            </a:solidFill>
          </a:ln>
        </p:spPr>
      </p:pic>
    </p:spTree>
    <p:extLst>
      <p:ext uri="{BB962C8B-B14F-4D97-AF65-F5344CB8AC3E}">
        <p14:creationId xmlns:p14="http://schemas.microsoft.com/office/powerpoint/2010/main" val="2990750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Enable WebBlocker Override</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pPr marL="0" indent="0">
              <a:buNone/>
            </a:pPr>
            <a:r>
              <a:rPr lang="en-US" dirty="0"/>
              <a:t>To enable WebBlocker Override:</a:t>
            </a:r>
          </a:p>
          <a:p>
            <a:pPr marL="457200" indent="-457200">
              <a:buFont typeface="+mj-lt"/>
              <a:buAutoNum type="arabicPeriod"/>
            </a:pPr>
            <a:r>
              <a:rPr lang="en-US" dirty="0"/>
              <a:t>Edit a WebBlocker action</a:t>
            </a:r>
          </a:p>
          <a:p>
            <a:pPr marL="457200" indent="-457200">
              <a:buFont typeface="+mj-lt"/>
              <a:buAutoNum type="arabicPeriod"/>
            </a:pPr>
            <a:r>
              <a:rPr lang="en-US" dirty="0"/>
              <a:t>In the </a:t>
            </a:r>
            <a:r>
              <a:rPr lang="en-US" b="1" dirty="0"/>
              <a:t>Categories</a:t>
            </a:r>
            <a:r>
              <a:rPr lang="en-US" dirty="0"/>
              <a:t> tab, select the </a:t>
            </a:r>
            <a:r>
              <a:rPr lang="en-US" b="1" dirty="0"/>
              <a:t>Enable WebBlocker Override</a:t>
            </a:r>
            <a:r>
              <a:rPr lang="en-US" dirty="0"/>
              <a:t> check box</a:t>
            </a:r>
          </a:p>
          <a:p>
            <a:pPr marL="457200" indent="-457200">
              <a:buFont typeface="+mj-lt"/>
              <a:buAutoNum type="arabicPeriod"/>
            </a:pPr>
            <a:r>
              <a:rPr lang="en-US" dirty="0"/>
              <a:t>From the drop-down list, select the override method:</a:t>
            </a:r>
          </a:p>
          <a:p>
            <a:pPr lvl="1"/>
            <a:r>
              <a:rPr lang="en-US" b="1" dirty="0"/>
              <a:t>Passphrase</a:t>
            </a:r>
            <a:r>
              <a:rPr lang="en-US" dirty="0"/>
              <a:t> – Users type an override passphrase</a:t>
            </a:r>
          </a:p>
          <a:p>
            <a:pPr lvl="1"/>
            <a:r>
              <a:rPr lang="en-US" b="1" dirty="0"/>
              <a:t>User Group </a:t>
            </a:r>
            <a:r>
              <a:rPr lang="en-US" dirty="0"/>
              <a:t>– Users in the selected group type their credentials</a:t>
            </a:r>
          </a:p>
          <a:p>
            <a:pPr marL="457200" indent="-457200">
              <a:buFont typeface="+mj-lt"/>
              <a:buAutoNum type="arabicPeriod"/>
            </a:pPr>
            <a:r>
              <a:rPr lang="en-US" dirty="0"/>
              <a:t>To configure Passphrase or User Group settings, click </a:t>
            </a:r>
            <a:r>
              <a:rPr lang="en-US" b="1" dirty="0"/>
              <a:t>Edit</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43</a:t>
            </a:fld>
            <a:endParaRPr lang="en-US" dirty="0"/>
          </a:p>
        </p:txBody>
      </p:sp>
      <p:pic>
        <p:nvPicPr>
          <p:cNvPr id="6" name="Picture 5">
            <a:extLst>
              <a:ext uri="{FF2B5EF4-FFF2-40B4-BE49-F238E27FC236}">
                <a16:creationId xmlns:a16="http://schemas.microsoft.com/office/drawing/2014/main" id="{B7A0F97E-86BF-4F99-AB12-025AAC6EF2BE}"/>
              </a:ext>
            </a:extLst>
          </p:cNvPr>
          <p:cNvPicPr>
            <a:picLocks noChangeAspect="1"/>
          </p:cNvPicPr>
          <p:nvPr/>
        </p:nvPicPr>
        <p:blipFill rotWithShape="1">
          <a:blip r:embed="rId2"/>
          <a:srcRect l="1174" t="74716" r="1174" b="1007"/>
          <a:stretch/>
        </p:blipFill>
        <p:spPr>
          <a:xfrm>
            <a:off x="1974063" y="4879604"/>
            <a:ext cx="5195873" cy="1542775"/>
          </a:xfrm>
          <a:prstGeom prst="rect">
            <a:avLst/>
          </a:prstGeom>
          <a:ln>
            <a:solidFill>
              <a:schemeClr val="bg1">
                <a:lumMod val="65000"/>
              </a:schemeClr>
            </a:solidFill>
          </a:ln>
        </p:spPr>
      </p:pic>
      <p:sp>
        <p:nvSpPr>
          <p:cNvPr id="7" name="Rectangle 6">
            <a:extLst>
              <a:ext uri="{FF2B5EF4-FFF2-40B4-BE49-F238E27FC236}">
                <a16:creationId xmlns:a16="http://schemas.microsoft.com/office/drawing/2014/main" id="{FFCC414F-AF12-4F29-B872-701B71433078}"/>
              </a:ext>
            </a:extLst>
          </p:cNvPr>
          <p:cNvSpPr/>
          <p:nvPr/>
        </p:nvSpPr>
        <p:spPr>
          <a:xfrm>
            <a:off x="2087594" y="5108218"/>
            <a:ext cx="4235568" cy="63697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086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Passphrase Settings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b="1" dirty="0"/>
              <a:t>Override Passphrase/Confirm</a:t>
            </a:r>
            <a:r>
              <a:rPr lang="en-US" dirty="0"/>
              <a:t> – Type an override passphrase between 8 and 32 characters</a:t>
            </a:r>
          </a:p>
          <a:p>
            <a:r>
              <a:rPr lang="en-US" b="1" dirty="0"/>
              <a:t>Inactivity Timeout</a:t>
            </a:r>
            <a:r>
              <a:rPr lang="en-US" dirty="0"/>
              <a:t> – Type the number of minutes after which inactive users can no longer access the content</a:t>
            </a:r>
          </a:p>
          <a:p>
            <a:r>
              <a:rPr lang="en-US" b="1" dirty="0"/>
              <a:t>Alarm/Log this action</a:t>
            </a:r>
            <a:r>
              <a:rPr lang="en-US" dirty="0"/>
              <a:t> – Specify whether to send an alarm and log message when someone uses the override passphrase  </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44</a:t>
            </a:fld>
            <a:endParaRPr lang="en-US" dirty="0"/>
          </a:p>
        </p:txBody>
      </p:sp>
      <p:pic>
        <p:nvPicPr>
          <p:cNvPr id="6" name="Picture 5">
            <a:extLst>
              <a:ext uri="{FF2B5EF4-FFF2-40B4-BE49-F238E27FC236}">
                <a16:creationId xmlns:a16="http://schemas.microsoft.com/office/drawing/2014/main" id="{412CA786-94EF-4A6F-9559-6BA72EE390CA}"/>
              </a:ext>
            </a:extLst>
          </p:cNvPr>
          <p:cNvPicPr>
            <a:picLocks noChangeAspect="1"/>
          </p:cNvPicPr>
          <p:nvPr/>
        </p:nvPicPr>
        <p:blipFill>
          <a:blip r:embed="rId2"/>
          <a:stretch>
            <a:fillRect/>
          </a:stretch>
        </p:blipFill>
        <p:spPr>
          <a:xfrm>
            <a:off x="2688208" y="4197713"/>
            <a:ext cx="4013813" cy="2186450"/>
          </a:xfrm>
          <a:prstGeom prst="rect">
            <a:avLst/>
          </a:prstGeom>
        </p:spPr>
      </p:pic>
    </p:spTree>
    <p:extLst>
      <p:ext uri="{BB962C8B-B14F-4D97-AF65-F5344CB8AC3E}">
        <p14:creationId xmlns:p14="http://schemas.microsoft.com/office/powerpoint/2010/main" val="628161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User Group Settings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b="1" dirty="0"/>
              <a:t>User Group </a:t>
            </a:r>
            <a:r>
              <a:rPr lang="en-US" dirty="0"/>
              <a:t>– Select a Firebox-DB or Active Directory user group. Other authentication servers are not supported for User Group override</a:t>
            </a:r>
          </a:p>
          <a:p>
            <a:r>
              <a:rPr lang="en-US" b="1" dirty="0"/>
              <a:t>Inactivity Timeout</a:t>
            </a:r>
            <a:r>
              <a:rPr lang="en-US" dirty="0"/>
              <a:t> – Type the number of minutes after which inactive users can no longer access the content</a:t>
            </a:r>
          </a:p>
          <a:p>
            <a:r>
              <a:rPr lang="en-US" b="1" dirty="0"/>
              <a:t>Alarm/Log this action</a:t>
            </a:r>
            <a:r>
              <a:rPr lang="en-US" dirty="0"/>
              <a:t> – Specify whether to send an alarm and log message when someone overrides with user group credentials</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45</a:t>
            </a:fld>
            <a:endParaRPr lang="en-US" dirty="0"/>
          </a:p>
        </p:txBody>
      </p:sp>
      <p:pic>
        <p:nvPicPr>
          <p:cNvPr id="5" name="Picture 4">
            <a:extLst>
              <a:ext uri="{FF2B5EF4-FFF2-40B4-BE49-F238E27FC236}">
                <a16:creationId xmlns:a16="http://schemas.microsoft.com/office/drawing/2014/main" id="{69A57591-63E1-45EB-B3E5-13C7C6C3445B}"/>
              </a:ext>
            </a:extLst>
          </p:cNvPr>
          <p:cNvPicPr>
            <a:picLocks noChangeAspect="1"/>
          </p:cNvPicPr>
          <p:nvPr/>
        </p:nvPicPr>
        <p:blipFill>
          <a:blip r:embed="rId2"/>
          <a:stretch>
            <a:fillRect/>
          </a:stretch>
        </p:blipFill>
        <p:spPr>
          <a:xfrm>
            <a:off x="2613803" y="4199339"/>
            <a:ext cx="3916393" cy="2091278"/>
          </a:xfrm>
          <a:prstGeom prst="rect">
            <a:avLst/>
          </a:prstGeom>
        </p:spPr>
      </p:pic>
    </p:spTree>
    <p:extLst>
      <p:ext uri="{BB962C8B-B14F-4D97-AF65-F5344CB8AC3E}">
        <p14:creationId xmlns:p14="http://schemas.microsoft.com/office/powerpoint/2010/main" val="1491567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Select WebBlocker Override Categories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When you enable WebBlocker Override in a WebBlocker action, it is enabled for all denied categories automatically</a:t>
            </a:r>
          </a:p>
          <a:p>
            <a:r>
              <a:rPr lang="en-US" dirty="0"/>
              <a:t>To change which denied categories users can override:</a:t>
            </a:r>
          </a:p>
          <a:p>
            <a:pPr lvl="1"/>
            <a:r>
              <a:rPr lang="en-US" dirty="0"/>
              <a:t>In the </a:t>
            </a:r>
            <a:r>
              <a:rPr lang="en-US" b="1" dirty="0"/>
              <a:t>Override</a:t>
            </a:r>
            <a:r>
              <a:rPr lang="en-US" dirty="0"/>
              <a:t> column, select or clear the check boxes</a:t>
            </a:r>
          </a:p>
          <a:p>
            <a:pPr lvl="1"/>
            <a:r>
              <a:rPr lang="en-US" dirty="0"/>
              <a:t>Select a category, then from the </a:t>
            </a:r>
            <a:r>
              <a:rPr lang="en-US" b="1" dirty="0"/>
              <a:t>Quick Action </a:t>
            </a:r>
            <a:r>
              <a:rPr lang="en-US" dirty="0"/>
              <a:t>drop-down list, select </a:t>
            </a:r>
            <a:r>
              <a:rPr lang="en-US" b="1" dirty="0"/>
              <a:t>Enable Override </a:t>
            </a:r>
            <a:r>
              <a:rPr lang="en-US" dirty="0"/>
              <a:t>or </a:t>
            </a:r>
            <a:r>
              <a:rPr lang="en-US" b="1" dirty="0"/>
              <a:t>Disable Override</a:t>
            </a:r>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46</a:t>
            </a:fld>
            <a:endParaRPr lang="en-US" dirty="0"/>
          </a:p>
        </p:txBody>
      </p:sp>
      <p:pic>
        <p:nvPicPr>
          <p:cNvPr id="9" name="Picture 8">
            <a:extLst>
              <a:ext uri="{FF2B5EF4-FFF2-40B4-BE49-F238E27FC236}">
                <a16:creationId xmlns:a16="http://schemas.microsoft.com/office/drawing/2014/main" id="{D2158A0A-19EE-49DA-BCCA-F6C7466CAF4B}"/>
              </a:ext>
            </a:extLst>
          </p:cNvPr>
          <p:cNvPicPr>
            <a:picLocks noChangeAspect="1"/>
          </p:cNvPicPr>
          <p:nvPr/>
        </p:nvPicPr>
        <p:blipFill rotWithShape="1">
          <a:blip r:embed="rId2"/>
          <a:srcRect b="45786"/>
          <a:stretch/>
        </p:blipFill>
        <p:spPr>
          <a:xfrm>
            <a:off x="2875146" y="3823992"/>
            <a:ext cx="4114983" cy="2664480"/>
          </a:xfrm>
          <a:prstGeom prst="rect">
            <a:avLst/>
          </a:prstGeom>
          <a:ln>
            <a:solidFill>
              <a:schemeClr val="bg1">
                <a:lumMod val="65000"/>
              </a:schemeClr>
            </a:solidFill>
          </a:ln>
        </p:spPr>
      </p:pic>
      <p:sp>
        <p:nvSpPr>
          <p:cNvPr id="7" name="Rectangle 6">
            <a:extLst>
              <a:ext uri="{FF2B5EF4-FFF2-40B4-BE49-F238E27FC236}">
                <a16:creationId xmlns:a16="http://schemas.microsoft.com/office/drawing/2014/main" id="{43A46D18-9FD1-4749-8C4C-36C777D9E93C}"/>
              </a:ext>
            </a:extLst>
          </p:cNvPr>
          <p:cNvSpPr/>
          <p:nvPr/>
        </p:nvSpPr>
        <p:spPr>
          <a:xfrm>
            <a:off x="5641669" y="4830130"/>
            <a:ext cx="388189" cy="1761859"/>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C140500-DF41-441B-9DA0-0523F66E130F}"/>
              </a:ext>
            </a:extLst>
          </p:cNvPr>
          <p:cNvSpPr/>
          <p:nvPr/>
        </p:nvSpPr>
        <p:spPr>
          <a:xfrm>
            <a:off x="6050057" y="5257800"/>
            <a:ext cx="828136" cy="30192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524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Override Denied Uncategorized URLs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If the WebBlocker action denies uncategorized URLs, you can allow users to override the denied URLs</a:t>
            </a:r>
          </a:p>
          <a:p>
            <a:r>
              <a:rPr lang="en-US" dirty="0"/>
              <a:t>Next to the </a:t>
            </a:r>
            <a:r>
              <a:rPr lang="en-US" b="1" dirty="0"/>
              <a:t>When a URL is uncategorized</a:t>
            </a:r>
            <a:r>
              <a:rPr lang="en-US" dirty="0"/>
              <a:t> drop-down list, select the </a:t>
            </a:r>
            <a:r>
              <a:rPr lang="en-US" b="1" dirty="0"/>
              <a:t>Override</a:t>
            </a:r>
            <a:r>
              <a:rPr lang="en-US" dirty="0"/>
              <a:t> check box</a:t>
            </a:r>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47</a:t>
            </a:fld>
            <a:endParaRPr lang="en-US" dirty="0"/>
          </a:p>
        </p:txBody>
      </p:sp>
      <p:pic>
        <p:nvPicPr>
          <p:cNvPr id="6" name="Picture 5">
            <a:extLst>
              <a:ext uri="{FF2B5EF4-FFF2-40B4-BE49-F238E27FC236}">
                <a16:creationId xmlns:a16="http://schemas.microsoft.com/office/drawing/2014/main" id="{E89C6EAC-CFCB-424E-B8C3-D15537985643}"/>
              </a:ext>
            </a:extLst>
          </p:cNvPr>
          <p:cNvPicPr>
            <a:picLocks noChangeAspect="1"/>
          </p:cNvPicPr>
          <p:nvPr/>
        </p:nvPicPr>
        <p:blipFill rotWithShape="1">
          <a:blip r:embed="rId2"/>
          <a:srcRect t="74969"/>
          <a:stretch/>
        </p:blipFill>
        <p:spPr>
          <a:xfrm>
            <a:off x="1701000" y="3437626"/>
            <a:ext cx="5742000" cy="1716657"/>
          </a:xfrm>
          <a:prstGeom prst="rect">
            <a:avLst/>
          </a:prstGeom>
          <a:ln>
            <a:solidFill>
              <a:schemeClr val="bg1">
                <a:lumMod val="65000"/>
              </a:schemeClr>
            </a:solidFill>
          </a:ln>
        </p:spPr>
      </p:pic>
      <p:sp>
        <p:nvSpPr>
          <p:cNvPr id="7" name="Rectangle 6">
            <a:extLst>
              <a:ext uri="{FF2B5EF4-FFF2-40B4-BE49-F238E27FC236}">
                <a16:creationId xmlns:a16="http://schemas.microsoft.com/office/drawing/2014/main" id="{43A46D18-9FD1-4749-8C4C-36C777D9E93C}"/>
              </a:ext>
            </a:extLst>
          </p:cNvPr>
          <p:cNvSpPr/>
          <p:nvPr/>
        </p:nvSpPr>
        <p:spPr>
          <a:xfrm>
            <a:off x="3812875" y="3968153"/>
            <a:ext cx="759125" cy="319177"/>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0397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Override with User Group Credentials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If you configure WebBlocker Override for User Groups, all users see this page when they go to a site in a WebBlocker category that has override enabled:</a:t>
            </a:r>
          </a:p>
          <a:p>
            <a:endParaRPr lang="en-US" dirty="0"/>
          </a:p>
          <a:p>
            <a:endParaRPr lang="en-US" dirty="0"/>
          </a:p>
          <a:p>
            <a:endParaRPr lang="en-US" dirty="0"/>
          </a:p>
          <a:p>
            <a:endParaRPr lang="en-US" dirty="0"/>
          </a:p>
          <a:p>
            <a:endParaRPr lang="en-US" dirty="0"/>
          </a:p>
          <a:p>
            <a:r>
              <a:rPr lang="en-US" dirty="0"/>
              <a:t>Users in the specified Firebox-DB or Active Directory user group can type their credentials to get access to the website</a:t>
            </a:r>
          </a:p>
          <a:p>
            <a:r>
              <a:rPr lang="en-US" dirty="0"/>
              <a:t>This does not affect login limits configured in group settings</a:t>
            </a:r>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48</a:t>
            </a:fld>
            <a:endParaRPr lang="en-US" dirty="0"/>
          </a:p>
        </p:txBody>
      </p:sp>
      <p:pic>
        <p:nvPicPr>
          <p:cNvPr id="5" name="Picture 4">
            <a:extLst>
              <a:ext uri="{FF2B5EF4-FFF2-40B4-BE49-F238E27FC236}">
                <a16:creationId xmlns:a16="http://schemas.microsoft.com/office/drawing/2014/main" id="{2E577AEA-BEF6-4A01-85C1-4890433990BA}"/>
              </a:ext>
            </a:extLst>
          </p:cNvPr>
          <p:cNvPicPr>
            <a:picLocks noChangeAspect="1"/>
          </p:cNvPicPr>
          <p:nvPr/>
        </p:nvPicPr>
        <p:blipFill rotWithShape="1">
          <a:blip r:embed="rId2"/>
          <a:srcRect l="2717" t="3571" r="2581" b="3847"/>
          <a:stretch/>
        </p:blipFill>
        <p:spPr>
          <a:xfrm>
            <a:off x="2803585" y="2344868"/>
            <a:ext cx="3510951" cy="2354224"/>
          </a:xfrm>
          <a:prstGeom prst="rect">
            <a:avLst/>
          </a:prstGeom>
        </p:spPr>
      </p:pic>
      <p:sp>
        <p:nvSpPr>
          <p:cNvPr id="6" name="Rectangle 5">
            <a:extLst>
              <a:ext uri="{FF2B5EF4-FFF2-40B4-BE49-F238E27FC236}">
                <a16:creationId xmlns:a16="http://schemas.microsoft.com/office/drawing/2014/main" id="{6DC6028F-10D9-4A9B-A0DA-58E8079616B7}"/>
              </a:ext>
            </a:extLst>
          </p:cNvPr>
          <p:cNvSpPr/>
          <p:nvPr/>
        </p:nvSpPr>
        <p:spPr>
          <a:xfrm>
            <a:off x="2872596" y="4252823"/>
            <a:ext cx="2355012" cy="446269"/>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773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Override with the Override Passphrase</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If you configure the WebBlocker Override Passphrase, all users see this page when they go to a site in a WebBlocker category that has override enabled:</a:t>
            </a:r>
          </a:p>
          <a:p>
            <a:endParaRPr lang="en-US" dirty="0"/>
          </a:p>
          <a:p>
            <a:endParaRPr lang="en-US" dirty="0"/>
          </a:p>
          <a:p>
            <a:endParaRPr lang="en-US" dirty="0"/>
          </a:p>
          <a:p>
            <a:endParaRPr lang="en-US" dirty="0"/>
          </a:p>
          <a:p>
            <a:endParaRPr lang="en-US" dirty="0"/>
          </a:p>
          <a:p>
            <a:endParaRPr lang="en-US" dirty="0"/>
          </a:p>
          <a:p>
            <a:r>
              <a:rPr lang="en-US" dirty="0"/>
              <a:t>Users can type the override passphrase specified in the WebBlocker action to get access to the website</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49</a:t>
            </a:fld>
            <a:endParaRPr lang="en-US" dirty="0"/>
          </a:p>
        </p:txBody>
      </p:sp>
      <p:pic>
        <p:nvPicPr>
          <p:cNvPr id="6" name="Picture 5">
            <a:extLst>
              <a:ext uri="{FF2B5EF4-FFF2-40B4-BE49-F238E27FC236}">
                <a16:creationId xmlns:a16="http://schemas.microsoft.com/office/drawing/2014/main" id="{BCC44E81-A7EE-4B6F-996D-92ABF6BAAFFD}"/>
              </a:ext>
            </a:extLst>
          </p:cNvPr>
          <p:cNvPicPr>
            <a:picLocks noChangeAspect="1"/>
          </p:cNvPicPr>
          <p:nvPr/>
        </p:nvPicPr>
        <p:blipFill rotWithShape="1">
          <a:blip r:embed="rId2"/>
          <a:srcRect l="1749" t="2582" r="1043" b="2115"/>
          <a:stretch/>
        </p:blipFill>
        <p:spPr>
          <a:xfrm>
            <a:off x="2364376" y="2489696"/>
            <a:ext cx="4415248" cy="2723996"/>
          </a:xfrm>
          <a:prstGeom prst="rect">
            <a:avLst/>
          </a:prstGeom>
        </p:spPr>
      </p:pic>
      <p:sp>
        <p:nvSpPr>
          <p:cNvPr id="5" name="Rectangle 4">
            <a:extLst>
              <a:ext uri="{FF2B5EF4-FFF2-40B4-BE49-F238E27FC236}">
                <a16:creationId xmlns:a16="http://schemas.microsoft.com/office/drawing/2014/main" id="{B4E9380E-475F-4348-AE36-0DBAF7CC7E59}"/>
              </a:ext>
            </a:extLst>
          </p:cNvPr>
          <p:cNvSpPr/>
          <p:nvPr/>
        </p:nvSpPr>
        <p:spPr>
          <a:xfrm>
            <a:off x="2364376" y="4761781"/>
            <a:ext cx="2794220" cy="45191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388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777-15D9-480E-8FD2-8F19C6993C73}"/>
              </a:ext>
            </a:extLst>
          </p:cNvPr>
          <p:cNvSpPr>
            <a:spLocks noGrp="1"/>
          </p:cNvSpPr>
          <p:nvPr>
            <p:ph type="title"/>
          </p:nvPr>
        </p:nvSpPr>
        <p:spPr>
          <a:xfrm>
            <a:off x="457199" y="274638"/>
            <a:ext cx="5553076" cy="674687"/>
          </a:xfrm>
        </p:spPr>
        <p:txBody>
          <a:bodyPr/>
          <a:lstStyle/>
          <a:p>
            <a:r>
              <a:rPr lang="en-US" dirty="0"/>
              <a:t>Access Portal Enhancements</a:t>
            </a:r>
          </a:p>
        </p:txBody>
      </p:sp>
      <p:sp>
        <p:nvSpPr>
          <p:cNvPr id="3" name="Content Placeholder 2">
            <a:extLst>
              <a:ext uri="{FF2B5EF4-FFF2-40B4-BE49-F238E27FC236}">
                <a16:creationId xmlns:a16="http://schemas.microsoft.com/office/drawing/2014/main" id="{C3D7B539-E47B-416E-8943-36554CA88092}"/>
              </a:ext>
            </a:extLst>
          </p:cNvPr>
          <p:cNvSpPr>
            <a:spLocks noGrp="1"/>
          </p:cNvSpPr>
          <p:nvPr>
            <p:ph idx="1"/>
          </p:nvPr>
        </p:nvSpPr>
        <p:spPr/>
        <p:txBody>
          <a:bodyPr/>
          <a:lstStyle/>
          <a:p>
            <a:pPr lvl="0"/>
            <a:r>
              <a:rPr lang="en-US" dirty="0"/>
              <a:t>In the Access Portal configuration, you can now configure reverse proxy actions so remote users can connect to internal web applications and Microsoft Exchange services with an external URL</a:t>
            </a:r>
          </a:p>
          <a:p>
            <a:pPr lvl="0"/>
            <a:r>
              <a:rPr lang="en-US" dirty="0"/>
              <a:t>With reverse proxy actions, you can give remote teams access to internal resources without the need for a VPN</a:t>
            </a:r>
          </a:p>
          <a:p>
            <a:r>
              <a:rPr lang="en-US" dirty="0"/>
              <a:t>Because multi-factor authentication is supported, you can deploy this solution in compliance environments </a:t>
            </a:r>
          </a:p>
        </p:txBody>
      </p:sp>
      <p:sp>
        <p:nvSpPr>
          <p:cNvPr id="4" name="Slide Number Placeholder 3">
            <a:extLst>
              <a:ext uri="{FF2B5EF4-FFF2-40B4-BE49-F238E27FC236}">
                <a16:creationId xmlns:a16="http://schemas.microsoft.com/office/drawing/2014/main" id="{40B63A3F-2FEE-4C85-A98B-A44DE454F333}"/>
              </a:ext>
            </a:extLst>
          </p:cNvPr>
          <p:cNvSpPr>
            <a:spLocks noGrp="1"/>
          </p:cNvSpPr>
          <p:nvPr>
            <p:ph type="sldNum" sz="quarter" idx="10"/>
          </p:nvPr>
        </p:nvSpPr>
        <p:spPr/>
        <p:txBody>
          <a:bodyPr/>
          <a:lstStyle/>
          <a:p>
            <a:fld id="{F2EB2E29-07A9-43F3-A5F0-5788123346A5}" type="slidenum">
              <a:rPr lang="en-US" smtClean="0"/>
              <a:pPr/>
              <a:t>5</a:t>
            </a:fld>
            <a:endParaRPr lang="en-US" dirty="0"/>
          </a:p>
        </p:txBody>
      </p:sp>
    </p:spTree>
    <p:extLst>
      <p:ext uri="{BB962C8B-B14F-4D97-AF65-F5344CB8AC3E}">
        <p14:creationId xmlns:p14="http://schemas.microsoft.com/office/powerpoint/2010/main" val="921027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and HTTPS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For HTTPS, WebBlocker Override is only supported when content inspection is enabled in the HTTPS proxy for all HTTPS traffic</a:t>
            </a:r>
          </a:p>
          <a:p>
            <a:r>
              <a:rPr lang="en-US" dirty="0"/>
              <a:t>If content inspection is not enabled in the HTTPS proxy:</a:t>
            </a:r>
          </a:p>
          <a:p>
            <a:pPr lvl="1"/>
            <a:r>
              <a:rPr lang="en-US" dirty="0"/>
              <a:t>When users go to a site in a denied WebBlocker category that has override enabled, the HTTPS proxy drops the connection</a:t>
            </a:r>
          </a:p>
          <a:p>
            <a:pPr lvl="1"/>
            <a:r>
              <a:rPr lang="en-US" dirty="0"/>
              <a:t>Users see a browser warning instead of the WebBlocker Deny page, and cannot override WebBlocker to get access to the site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50</a:t>
            </a:fld>
            <a:endParaRPr lang="en-US" dirty="0"/>
          </a:p>
        </p:txBody>
      </p:sp>
    </p:spTree>
    <p:extLst>
      <p:ext uri="{BB962C8B-B14F-4D97-AF65-F5344CB8AC3E}">
        <p14:creationId xmlns:p14="http://schemas.microsoft.com/office/powerpoint/2010/main" val="2212434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Log Messages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If you enable logging, the Firebox sends a log message when a user overrides WebBlocker:</a:t>
            </a:r>
          </a:p>
          <a:p>
            <a:pPr lvl="1"/>
            <a:r>
              <a:rPr lang="en-US" dirty="0"/>
              <a:t>Log message for a Passphrase override:</a:t>
            </a:r>
          </a:p>
          <a:p>
            <a:pPr marL="857250" lvl="2" indent="0">
              <a:buNone/>
            </a:pPr>
            <a:r>
              <a:rPr lang="en-US" sz="1600" dirty="0"/>
              <a:t>Apr  3 16:57:00 2019 WatchGuard-XTM local1.info http-proxy[2642]: msg_id="1AFF-0021" Allow 1-Trusted 0-External tcp 10.0.1.70 157.140.2.32 49372 80 msg="ProxyAllow: HTTP Request categories" proxy_act="HTTP-Client.Standard.2" cats="" details="</a:t>
            </a:r>
            <a:r>
              <a:rPr lang="en-US" sz="1600" dirty="0">
                <a:solidFill>
                  <a:srgbClr val="FF0000"/>
                </a:solidFill>
              </a:rPr>
              <a:t>Allowed by passphrase overriding category action</a:t>
            </a:r>
            <a:r>
              <a:rPr lang="en-US" sz="1600" dirty="0"/>
              <a:t>" op="GET" dstname="iczn.org" arg="/"  geo_dst="GBR"  (HTTP-proxy-00)</a:t>
            </a:r>
          </a:p>
          <a:p>
            <a:pPr lvl="1"/>
            <a:r>
              <a:rPr lang="en-US" dirty="0"/>
              <a:t>Log message for a User Group override: </a:t>
            </a:r>
          </a:p>
          <a:p>
            <a:pPr marL="857250" lvl="2" indent="0">
              <a:buNone/>
            </a:pPr>
            <a:r>
              <a:rPr lang="en-US" sz="1600" dirty="0"/>
              <a:t>Apr  4 01:41:59 2019 WatchGuard-XTM local1.info http-proxy[2641]: msg_id="1AFF-0021" Allow 1-Trusted 0-External tcp 10.0.1.70 157.140.2.32 50369 80 msg="ProxyAllow: HTTP Request categories" proxy_act="HTTP-Client.Standard.2" cats="" details="</a:t>
            </a:r>
            <a:r>
              <a:rPr lang="en-US" sz="1600" dirty="0">
                <a:solidFill>
                  <a:srgbClr val="FF0000"/>
                </a:solidFill>
              </a:rPr>
              <a:t>Allowed by user group overriding category action. user=user1@ECObios, group=group1</a:t>
            </a:r>
            <a:r>
              <a:rPr lang="en-US" sz="1600" dirty="0"/>
              <a:t>" op="GET" dstname="iczn.org" arg="/"  geo_dst="GBR" src_user="test@jacky_radius"  (HTTP-proxy-00)</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51</a:t>
            </a:fld>
            <a:endParaRPr lang="en-US" dirty="0"/>
          </a:p>
        </p:txBody>
      </p:sp>
    </p:spTree>
    <p:extLst>
      <p:ext uri="{BB962C8B-B14F-4D97-AF65-F5344CB8AC3E}">
        <p14:creationId xmlns:p14="http://schemas.microsoft.com/office/powerpoint/2010/main" val="2914288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79797-5A90-4B14-933E-A255197E41CC}"/>
              </a:ext>
            </a:extLst>
          </p:cNvPr>
          <p:cNvSpPr>
            <a:spLocks noGrp="1"/>
          </p:cNvSpPr>
          <p:nvPr>
            <p:ph type="title"/>
          </p:nvPr>
        </p:nvSpPr>
        <p:spPr/>
        <p:txBody>
          <a:bodyPr/>
          <a:lstStyle/>
          <a:p>
            <a:r>
              <a:rPr lang="en-US" dirty="0"/>
              <a:t>WebBlocker Override – Upgrades</a:t>
            </a:r>
          </a:p>
        </p:txBody>
      </p:sp>
      <p:sp>
        <p:nvSpPr>
          <p:cNvPr id="6" name="Content Placeholder 5">
            <a:extLst>
              <a:ext uri="{FF2B5EF4-FFF2-40B4-BE49-F238E27FC236}">
                <a16:creationId xmlns:a16="http://schemas.microsoft.com/office/drawing/2014/main" id="{D3C22586-D04D-45A4-B8E8-12CA708FCA97}"/>
              </a:ext>
            </a:extLst>
          </p:cNvPr>
          <p:cNvSpPr>
            <a:spLocks noGrp="1"/>
          </p:cNvSpPr>
          <p:nvPr>
            <p:ph idx="1"/>
          </p:nvPr>
        </p:nvSpPr>
        <p:spPr/>
        <p:txBody>
          <a:bodyPr/>
          <a:lstStyle/>
          <a:p>
            <a:r>
              <a:rPr lang="en-US" dirty="0"/>
              <a:t>When you upgrade to Fireware v12.5:</a:t>
            </a:r>
          </a:p>
          <a:p>
            <a:pPr lvl="1"/>
            <a:r>
              <a:rPr lang="en-US" dirty="0">
                <a:solidFill>
                  <a:srgbClr val="000000"/>
                </a:solidFill>
              </a:rPr>
              <a:t>Users can no longer override WebBlocker for websites denied by WebBlocker exceptions and WebBlocker Server timeouts</a:t>
            </a:r>
          </a:p>
          <a:p>
            <a:pPr lvl="1"/>
            <a:r>
              <a:rPr lang="en-US" dirty="0"/>
              <a:t>WebBlocker actions that were not previously configured with an override passphrase do not have WebBlocker Override enabled</a:t>
            </a:r>
          </a:p>
          <a:p>
            <a:pPr lvl="1"/>
            <a:r>
              <a:rPr lang="en-US" dirty="0"/>
              <a:t>WebBlocker actions that were previously configured with an override passphrase have WebBlocker Override enabled: </a:t>
            </a:r>
          </a:p>
          <a:p>
            <a:pPr lvl="2"/>
            <a:r>
              <a:rPr lang="en-US" dirty="0"/>
              <a:t>WebBlocker Override uses the Passphrase override method with the same passphrase</a:t>
            </a:r>
          </a:p>
          <a:p>
            <a:pPr lvl="2"/>
            <a:r>
              <a:rPr lang="en-US" dirty="0"/>
              <a:t>All denied categories in the WebBlocker action have the </a:t>
            </a:r>
            <a:r>
              <a:rPr lang="en-US" b="1" dirty="0"/>
              <a:t>Override</a:t>
            </a:r>
            <a:r>
              <a:rPr lang="en-US" dirty="0"/>
              <a:t> check box selected automatically</a:t>
            </a:r>
          </a:p>
          <a:p>
            <a:pPr lvl="2"/>
            <a:r>
              <a:rPr lang="en-US" dirty="0"/>
              <a:t>If the WebBlocker action denied uncategorized URLs, the </a:t>
            </a:r>
            <a:r>
              <a:rPr lang="en-US" b="1" dirty="0"/>
              <a:t>Override</a:t>
            </a:r>
            <a:r>
              <a:rPr lang="en-US" dirty="0"/>
              <a:t> check box next to the </a:t>
            </a:r>
            <a:r>
              <a:rPr lang="en-US" b="1" dirty="0"/>
              <a:t>When a URL is uncategorized</a:t>
            </a:r>
            <a:r>
              <a:rPr lang="en-US" dirty="0"/>
              <a:t> drop-down list is selected automatically</a:t>
            </a:r>
          </a:p>
          <a:p>
            <a:pPr marL="457200" lvl="1" indent="0">
              <a:buNone/>
            </a:pPr>
            <a:endParaRPr lang="en-US" dirty="0"/>
          </a:p>
        </p:txBody>
      </p:sp>
      <p:sp>
        <p:nvSpPr>
          <p:cNvPr id="4" name="Slide Number Placeholder 3">
            <a:extLst>
              <a:ext uri="{FF2B5EF4-FFF2-40B4-BE49-F238E27FC236}">
                <a16:creationId xmlns:a16="http://schemas.microsoft.com/office/drawing/2014/main" id="{24163D5C-9AFD-4C9F-9E38-28FA41D7FD92}"/>
              </a:ext>
            </a:extLst>
          </p:cNvPr>
          <p:cNvSpPr>
            <a:spLocks noGrp="1"/>
          </p:cNvSpPr>
          <p:nvPr>
            <p:ph type="sldNum" sz="quarter" idx="10"/>
          </p:nvPr>
        </p:nvSpPr>
        <p:spPr/>
        <p:txBody>
          <a:bodyPr/>
          <a:lstStyle/>
          <a:p>
            <a:fld id="{B0093543-1604-46AF-A6FA-9E7B09989DCD}" type="slidenum">
              <a:rPr lang="en-US" smtClean="0"/>
              <a:pPr/>
              <a:t>52</a:t>
            </a:fld>
            <a:endParaRPr lang="en-US" dirty="0"/>
          </a:p>
        </p:txBody>
      </p:sp>
    </p:spTree>
    <p:extLst>
      <p:ext uri="{BB962C8B-B14F-4D97-AF65-F5344CB8AC3E}">
        <p14:creationId xmlns:p14="http://schemas.microsoft.com/office/powerpoint/2010/main" val="3332133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WebBlocker Warn Message Customization</a:t>
            </a:r>
          </a:p>
        </p:txBody>
      </p:sp>
    </p:spTree>
    <p:extLst>
      <p:ext uri="{BB962C8B-B14F-4D97-AF65-F5344CB8AC3E}">
        <p14:creationId xmlns:p14="http://schemas.microsoft.com/office/powerpoint/2010/main" val="3859741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777-15D9-480E-8FD2-8F19C6993C73}"/>
              </a:ext>
            </a:extLst>
          </p:cNvPr>
          <p:cNvSpPr>
            <a:spLocks noGrp="1"/>
          </p:cNvSpPr>
          <p:nvPr>
            <p:ph type="title"/>
          </p:nvPr>
        </p:nvSpPr>
        <p:spPr>
          <a:xfrm>
            <a:off x="457199" y="274638"/>
            <a:ext cx="5553076" cy="674687"/>
          </a:xfrm>
        </p:spPr>
        <p:txBody>
          <a:bodyPr/>
          <a:lstStyle/>
          <a:p>
            <a:r>
              <a:rPr lang="en-US" dirty="0"/>
              <a:t>WebBlocker Warn Message</a:t>
            </a:r>
          </a:p>
        </p:txBody>
      </p:sp>
      <p:sp>
        <p:nvSpPr>
          <p:cNvPr id="3" name="Content Placeholder 2">
            <a:extLst>
              <a:ext uri="{FF2B5EF4-FFF2-40B4-BE49-F238E27FC236}">
                <a16:creationId xmlns:a16="http://schemas.microsoft.com/office/drawing/2014/main" id="{C3D7B539-E47B-416E-8943-36554CA88092}"/>
              </a:ext>
            </a:extLst>
          </p:cNvPr>
          <p:cNvSpPr>
            <a:spLocks noGrp="1"/>
          </p:cNvSpPr>
          <p:nvPr>
            <p:ph idx="1"/>
          </p:nvPr>
        </p:nvSpPr>
        <p:spPr/>
        <p:txBody>
          <a:bodyPr/>
          <a:lstStyle/>
          <a:p>
            <a:r>
              <a:rPr lang="en-US" dirty="0"/>
              <a:t>You can now customize the Warn message used for WebBlocker Warn actions in HTTP and Explicit proxies </a:t>
            </a:r>
          </a:p>
          <a:p>
            <a:r>
              <a:rPr lang="en-US" dirty="0"/>
              <a:t>Administrators can use this feature to:</a:t>
            </a:r>
          </a:p>
          <a:p>
            <a:pPr lvl="1"/>
            <a:r>
              <a:rPr lang="en-US" dirty="0"/>
              <a:t>Customize the Warn message text and add content to educate and inform their users about acceptable usage policies</a:t>
            </a:r>
          </a:p>
          <a:p>
            <a:pPr lvl="1"/>
            <a:r>
              <a:rPr lang="en-US" dirty="0"/>
              <a:t>Match the Warn message appearance to the custom styles and branding used in the Deny message</a:t>
            </a:r>
          </a:p>
          <a:p>
            <a:r>
              <a:rPr lang="en-US" dirty="0"/>
              <a:t>Preview buttons in the proxy action now show you a preview of both the Warn and Deny messages</a:t>
            </a:r>
          </a:p>
          <a:p>
            <a:endParaRPr lang="en-US" dirty="0"/>
          </a:p>
          <a:p>
            <a:endParaRPr lang="en-US" dirty="0"/>
          </a:p>
        </p:txBody>
      </p:sp>
      <p:sp>
        <p:nvSpPr>
          <p:cNvPr id="4" name="Slide Number Placeholder 3">
            <a:extLst>
              <a:ext uri="{FF2B5EF4-FFF2-40B4-BE49-F238E27FC236}">
                <a16:creationId xmlns:a16="http://schemas.microsoft.com/office/drawing/2014/main" id="{40B63A3F-2FEE-4C85-A98B-A44DE454F333}"/>
              </a:ext>
            </a:extLst>
          </p:cNvPr>
          <p:cNvSpPr>
            <a:spLocks noGrp="1"/>
          </p:cNvSpPr>
          <p:nvPr>
            <p:ph type="sldNum" sz="quarter" idx="10"/>
          </p:nvPr>
        </p:nvSpPr>
        <p:spPr/>
        <p:txBody>
          <a:bodyPr/>
          <a:lstStyle/>
          <a:p>
            <a:fld id="{F2EB2E29-07A9-43F3-A5F0-5788123346A5}" type="slidenum">
              <a:rPr lang="en-US" smtClean="0"/>
              <a:pPr/>
              <a:t>54</a:t>
            </a:fld>
            <a:endParaRPr lang="en-US" dirty="0"/>
          </a:p>
        </p:txBody>
      </p:sp>
    </p:spTree>
    <p:extLst>
      <p:ext uri="{BB962C8B-B14F-4D97-AF65-F5344CB8AC3E}">
        <p14:creationId xmlns:p14="http://schemas.microsoft.com/office/powerpoint/2010/main" val="651291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Warn Message</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In HTTP and Explicit proxy actions, the </a:t>
            </a:r>
            <a:r>
              <a:rPr lang="en-US" b="1" dirty="0"/>
              <a:t>Deny Message</a:t>
            </a:r>
            <a:r>
              <a:rPr lang="en-US" dirty="0"/>
              <a:t> category now includes a new </a:t>
            </a:r>
            <a:r>
              <a:rPr lang="en-US" b="1" dirty="0"/>
              <a:t>Warn Message</a:t>
            </a:r>
            <a:r>
              <a:rPr lang="en-US" dirty="0"/>
              <a:t> section</a:t>
            </a:r>
          </a:p>
          <a:p>
            <a:pPr lvl="1"/>
            <a:r>
              <a:rPr lang="en-US" dirty="0"/>
              <a:t>Currently, the Firebox uses the Warn message text for WebBlocker Warn actions only</a:t>
            </a:r>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55</a:t>
            </a:fld>
            <a:endParaRPr lang="en-US" dirty="0"/>
          </a:p>
        </p:txBody>
      </p:sp>
      <p:pic>
        <p:nvPicPr>
          <p:cNvPr id="5" name="Picture 4">
            <a:extLst>
              <a:ext uri="{FF2B5EF4-FFF2-40B4-BE49-F238E27FC236}">
                <a16:creationId xmlns:a16="http://schemas.microsoft.com/office/drawing/2014/main" id="{0D286C62-D811-44BB-A6CA-00E1946FF484}"/>
              </a:ext>
            </a:extLst>
          </p:cNvPr>
          <p:cNvPicPr>
            <a:picLocks noChangeAspect="1"/>
          </p:cNvPicPr>
          <p:nvPr/>
        </p:nvPicPr>
        <p:blipFill>
          <a:blip r:embed="rId2"/>
          <a:stretch>
            <a:fillRect/>
          </a:stretch>
        </p:blipFill>
        <p:spPr>
          <a:xfrm>
            <a:off x="871649" y="2898475"/>
            <a:ext cx="3519196" cy="3429616"/>
          </a:xfrm>
          <a:prstGeom prst="rect">
            <a:avLst/>
          </a:prstGeom>
        </p:spPr>
      </p:pic>
      <p:sp>
        <p:nvSpPr>
          <p:cNvPr id="6" name="Rectangle 5">
            <a:extLst>
              <a:ext uri="{FF2B5EF4-FFF2-40B4-BE49-F238E27FC236}">
                <a16:creationId xmlns:a16="http://schemas.microsoft.com/office/drawing/2014/main" id="{407A4746-58C1-48F5-9D3A-0DF31BE75860}"/>
              </a:ext>
            </a:extLst>
          </p:cNvPr>
          <p:cNvSpPr/>
          <p:nvPr/>
        </p:nvSpPr>
        <p:spPr>
          <a:xfrm>
            <a:off x="1664898" y="4796286"/>
            <a:ext cx="2725947" cy="1279913"/>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FF952B-CF11-401B-9A74-7E8232EACBD7}"/>
              </a:ext>
            </a:extLst>
          </p:cNvPr>
          <p:cNvSpPr/>
          <p:nvPr/>
        </p:nvSpPr>
        <p:spPr>
          <a:xfrm>
            <a:off x="1000664" y="4610362"/>
            <a:ext cx="465826" cy="138023"/>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2A36FDE-07E3-4151-AE0F-787B7CD1266D}"/>
              </a:ext>
            </a:extLst>
          </p:cNvPr>
          <p:cNvPicPr>
            <a:picLocks noChangeAspect="1"/>
          </p:cNvPicPr>
          <p:nvPr/>
        </p:nvPicPr>
        <p:blipFill rotWithShape="1">
          <a:blip r:embed="rId3"/>
          <a:srcRect l="18019" t="16553" r="24906"/>
          <a:stretch/>
        </p:blipFill>
        <p:spPr>
          <a:xfrm>
            <a:off x="5032366" y="2728778"/>
            <a:ext cx="3495684" cy="3713164"/>
          </a:xfrm>
          <a:prstGeom prst="rect">
            <a:avLst/>
          </a:prstGeom>
          <a:ln>
            <a:solidFill>
              <a:schemeClr val="bg1">
                <a:lumMod val="65000"/>
              </a:schemeClr>
            </a:solidFill>
          </a:ln>
        </p:spPr>
      </p:pic>
      <p:sp>
        <p:nvSpPr>
          <p:cNvPr id="9" name="Rectangle 8">
            <a:extLst>
              <a:ext uri="{FF2B5EF4-FFF2-40B4-BE49-F238E27FC236}">
                <a16:creationId xmlns:a16="http://schemas.microsoft.com/office/drawing/2014/main" id="{B88EA07D-B597-4750-9C63-17345FBE0A33}"/>
              </a:ext>
            </a:extLst>
          </p:cNvPr>
          <p:cNvSpPr/>
          <p:nvPr/>
        </p:nvSpPr>
        <p:spPr>
          <a:xfrm>
            <a:off x="7760899" y="3440457"/>
            <a:ext cx="620502" cy="138023"/>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79B7C26-3C62-46D9-ADF9-7E8F5ACA2FB7}"/>
              </a:ext>
            </a:extLst>
          </p:cNvPr>
          <p:cNvSpPr/>
          <p:nvPr/>
        </p:nvSpPr>
        <p:spPr>
          <a:xfrm>
            <a:off x="5098211" y="5107165"/>
            <a:ext cx="2743200" cy="1334777"/>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0423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Warn Message – Upgrade</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After you upgrade to Fireware v12.5, all HTTP and Explicit proxy actions in your configuration include default Warn message text</a:t>
            </a:r>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56</a:t>
            </a:fld>
            <a:endParaRPr lang="en-US" dirty="0"/>
          </a:p>
        </p:txBody>
      </p:sp>
      <p:pic>
        <p:nvPicPr>
          <p:cNvPr id="8" name="Picture 7">
            <a:extLst>
              <a:ext uri="{FF2B5EF4-FFF2-40B4-BE49-F238E27FC236}">
                <a16:creationId xmlns:a16="http://schemas.microsoft.com/office/drawing/2014/main" id="{C7C504AB-39B1-4146-8FE9-2A7E184D9A1A}"/>
              </a:ext>
            </a:extLst>
          </p:cNvPr>
          <p:cNvPicPr>
            <a:picLocks noChangeAspect="1"/>
          </p:cNvPicPr>
          <p:nvPr/>
        </p:nvPicPr>
        <p:blipFill>
          <a:blip r:embed="rId2"/>
          <a:stretch>
            <a:fillRect/>
          </a:stretch>
        </p:blipFill>
        <p:spPr>
          <a:xfrm>
            <a:off x="654083" y="2676430"/>
            <a:ext cx="4306105" cy="2114163"/>
          </a:xfrm>
          <a:prstGeom prst="rect">
            <a:avLst/>
          </a:prstGeom>
          <a:ln>
            <a:solidFill>
              <a:schemeClr val="bg1">
                <a:lumMod val="65000"/>
              </a:schemeClr>
            </a:solidFill>
          </a:ln>
        </p:spPr>
      </p:pic>
      <p:pic>
        <p:nvPicPr>
          <p:cNvPr id="10" name="Picture 9">
            <a:extLst>
              <a:ext uri="{FF2B5EF4-FFF2-40B4-BE49-F238E27FC236}">
                <a16:creationId xmlns:a16="http://schemas.microsoft.com/office/drawing/2014/main" id="{D98A4EFD-2051-4F03-A401-D477AB4F03B7}"/>
              </a:ext>
            </a:extLst>
          </p:cNvPr>
          <p:cNvPicPr>
            <a:picLocks noChangeAspect="1"/>
          </p:cNvPicPr>
          <p:nvPr/>
        </p:nvPicPr>
        <p:blipFill>
          <a:blip r:embed="rId3"/>
          <a:stretch>
            <a:fillRect/>
          </a:stretch>
        </p:blipFill>
        <p:spPr>
          <a:xfrm>
            <a:off x="2807135" y="4514356"/>
            <a:ext cx="5503653" cy="1807963"/>
          </a:xfrm>
          <a:prstGeom prst="rect">
            <a:avLst/>
          </a:prstGeom>
        </p:spPr>
      </p:pic>
    </p:spTree>
    <p:extLst>
      <p:ext uri="{BB962C8B-B14F-4D97-AF65-F5344CB8AC3E}">
        <p14:creationId xmlns:p14="http://schemas.microsoft.com/office/powerpoint/2010/main" val="169110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Customize Warn Message Text</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To customize the Warn message, in the </a:t>
            </a:r>
            <a:r>
              <a:rPr lang="en-US" b="1" dirty="0"/>
              <a:t>Warn Message </a:t>
            </a:r>
            <a:r>
              <a:rPr lang="en-US" dirty="0"/>
              <a:t>text box, edit the Warn message text and HTML code</a:t>
            </a:r>
          </a:p>
          <a:p>
            <a:endParaRPr lang="en-US" dirty="0"/>
          </a:p>
          <a:p>
            <a:endParaRPr lang="en-US" dirty="0"/>
          </a:p>
          <a:p>
            <a:endParaRPr lang="en-US" dirty="0"/>
          </a:p>
          <a:p>
            <a:endParaRPr lang="en-US" dirty="0"/>
          </a:p>
          <a:p>
            <a:endParaRPr lang="en-US" dirty="0"/>
          </a:p>
          <a:p>
            <a:endParaRPr lang="en-US" dirty="0"/>
          </a:p>
          <a:p>
            <a:r>
              <a:rPr lang="en-US" dirty="0"/>
              <a:t>If the Warn message text does not include the &lt;body&gt; and &lt;/body&gt; tags, your users see the default Warn message text instead of your custom Warn message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00050" lvl="1" indent="0">
              <a:buNone/>
            </a:pPr>
            <a:endParaRPr lang="en-US" b="1"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57</a:t>
            </a:fld>
            <a:endParaRPr lang="en-US" dirty="0"/>
          </a:p>
        </p:txBody>
      </p:sp>
      <p:pic>
        <p:nvPicPr>
          <p:cNvPr id="5" name="Picture 4">
            <a:extLst>
              <a:ext uri="{FF2B5EF4-FFF2-40B4-BE49-F238E27FC236}">
                <a16:creationId xmlns:a16="http://schemas.microsoft.com/office/drawing/2014/main" id="{7FC95DAD-768C-4A21-A9C8-AF63EBC79E5D}"/>
              </a:ext>
            </a:extLst>
          </p:cNvPr>
          <p:cNvPicPr>
            <a:picLocks noChangeAspect="1"/>
          </p:cNvPicPr>
          <p:nvPr/>
        </p:nvPicPr>
        <p:blipFill rotWithShape="1">
          <a:blip r:embed="rId2"/>
          <a:srcRect l="24952" t="56101" r="1958" b="6909"/>
          <a:stretch/>
        </p:blipFill>
        <p:spPr>
          <a:xfrm>
            <a:off x="1896385" y="2130725"/>
            <a:ext cx="5357901" cy="2769079"/>
          </a:xfrm>
          <a:prstGeom prst="rect">
            <a:avLst/>
          </a:prstGeom>
          <a:ln>
            <a:solidFill>
              <a:schemeClr val="bg1">
                <a:lumMod val="65000"/>
              </a:schemeClr>
            </a:solidFill>
          </a:ln>
        </p:spPr>
      </p:pic>
    </p:spTree>
    <p:extLst>
      <p:ext uri="{BB962C8B-B14F-4D97-AF65-F5344CB8AC3E}">
        <p14:creationId xmlns:p14="http://schemas.microsoft.com/office/powerpoint/2010/main" val="1227544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Warn Message Variables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You can include these variables in the Warn message text:</a:t>
            </a:r>
          </a:p>
          <a:p>
            <a:pPr lvl="1"/>
            <a:r>
              <a:rPr lang="en-US" dirty="0"/>
              <a:t>%(transaction)% – Transaction that caused the warning</a:t>
            </a:r>
          </a:p>
          <a:p>
            <a:pPr lvl="1"/>
            <a:r>
              <a:rPr lang="en-US" dirty="0"/>
              <a:t>%(reason)% – Reason the Firebox showed the warning</a:t>
            </a:r>
          </a:p>
          <a:p>
            <a:pPr lvl="1"/>
            <a:r>
              <a:rPr lang="en-US" dirty="0"/>
              <a:t>%(method)% – Request method from the request</a:t>
            </a:r>
          </a:p>
          <a:p>
            <a:pPr lvl="1"/>
            <a:r>
              <a:rPr lang="en-US" dirty="0"/>
              <a:t>%(url-host)% – Server host name (or IP address) from the URL</a:t>
            </a:r>
          </a:p>
          <a:p>
            <a:pPr lvl="1"/>
            <a:r>
              <a:rPr lang="en-US" dirty="0"/>
              <a:t>%(url-path)% – Path from the URL</a:t>
            </a:r>
          </a:p>
          <a:p>
            <a:pPr lvl="1"/>
            <a:r>
              <a:rPr lang="en-US" dirty="0"/>
              <a:t>%(user-name)% – Authenticated user name</a:t>
            </a:r>
          </a:p>
          <a:p>
            <a:pPr lvl="1"/>
            <a:r>
              <a:rPr lang="en-US" dirty="0"/>
              <a:t>%(serial)% – Serial number of the Firebox</a:t>
            </a:r>
          </a:p>
          <a:p>
            <a:pPr lvl="1"/>
            <a:r>
              <a:rPr lang="en-US" dirty="0"/>
              <a:t>%(firewall)% – Name of the Firebox</a:t>
            </a:r>
          </a:p>
          <a:p>
            <a:r>
              <a:rPr lang="en-US" dirty="0"/>
              <a:t>When the Warn message appears in the browser, users see the relevant text instead of the variable name</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58</a:t>
            </a:fld>
            <a:endParaRPr lang="en-US" dirty="0"/>
          </a:p>
        </p:txBody>
      </p:sp>
    </p:spTree>
    <p:extLst>
      <p:ext uri="{BB962C8B-B14F-4D97-AF65-F5344CB8AC3E}">
        <p14:creationId xmlns:p14="http://schemas.microsoft.com/office/powerpoint/2010/main" val="661018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Customize Warn Message Styles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The Warn message uses the styles defined in the &lt;HEAD&gt; section of the proxy action Deny message</a:t>
            </a:r>
          </a:p>
          <a:p>
            <a:r>
              <a:rPr lang="en-US" dirty="0"/>
              <a:t>To customize the styles, make updates in the Deny message text box</a:t>
            </a:r>
          </a:p>
          <a:p>
            <a:r>
              <a:rPr lang="en-US" dirty="0"/>
              <a:t>Style changes apply to both the Deny and Warn messages</a:t>
            </a:r>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59</a:t>
            </a:fld>
            <a:endParaRPr lang="en-US" dirty="0"/>
          </a:p>
        </p:txBody>
      </p:sp>
      <p:pic>
        <p:nvPicPr>
          <p:cNvPr id="5" name="Picture 4">
            <a:extLst>
              <a:ext uri="{FF2B5EF4-FFF2-40B4-BE49-F238E27FC236}">
                <a16:creationId xmlns:a16="http://schemas.microsoft.com/office/drawing/2014/main" id="{3D29891B-C516-4831-9ED0-61BC5EBEC9A5}"/>
              </a:ext>
            </a:extLst>
          </p:cNvPr>
          <p:cNvPicPr>
            <a:picLocks noChangeAspect="1"/>
          </p:cNvPicPr>
          <p:nvPr/>
        </p:nvPicPr>
        <p:blipFill rotWithShape="1">
          <a:blip r:embed="rId2"/>
          <a:srcRect l="19354" t="11421" b="44528"/>
          <a:stretch/>
        </p:blipFill>
        <p:spPr>
          <a:xfrm>
            <a:off x="2044967" y="3436130"/>
            <a:ext cx="5054065" cy="2690350"/>
          </a:xfrm>
          <a:prstGeom prst="rect">
            <a:avLst/>
          </a:prstGeom>
          <a:ln>
            <a:solidFill>
              <a:schemeClr val="bg1">
                <a:lumMod val="65000"/>
              </a:schemeClr>
            </a:solidFill>
          </a:ln>
        </p:spPr>
      </p:pic>
      <p:sp>
        <p:nvSpPr>
          <p:cNvPr id="6" name="Rectangle 5">
            <a:extLst>
              <a:ext uri="{FF2B5EF4-FFF2-40B4-BE49-F238E27FC236}">
                <a16:creationId xmlns:a16="http://schemas.microsoft.com/office/drawing/2014/main" id="{4AA0F1A7-93FF-4188-A154-01F29F632462}"/>
              </a:ext>
            </a:extLst>
          </p:cNvPr>
          <p:cNvSpPr/>
          <p:nvPr/>
        </p:nvSpPr>
        <p:spPr>
          <a:xfrm>
            <a:off x="2570673" y="3985404"/>
            <a:ext cx="3614468" cy="1880558"/>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225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Reverse Proxy</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The reverse proxy on the Firebox Access Portal forwards traffic from external networks to Exchange servers or other web servers on your internal networks</a:t>
            </a:r>
          </a:p>
          <a:p>
            <a:r>
              <a:rPr lang="en-US" dirty="0"/>
              <a:t>You can configure reverse proxy actions so remote users can connect to an internal Exchange server with these clients:</a:t>
            </a:r>
          </a:p>
          <a:p>
            <a:pPr lvl="1"/>
            <a:r>
              <a:rPr lang="en-US" dirty="0"/>
              <a:t>Mobile devices with Microsoft mail clients (through ActiveSync)</a:t>
            </a:r>
          </a:p>
          <a:p>
            <a:pPr lvl="1"/>
            <a:r>
              <a:rPr lang="en-US" dirty="0"/>
              <a:t>Microsoft Outlook</a:t>
            </a:r>
          </a:p>
          <a:p>
            <a:pPr lvl="1"/>
            <a:r>
              <a:rPr lang="en-US" dirty="0"/>
              <a:t>Microsoft Outlook Web Access</a:t>
            </a:r>
          </a:p>
          <a:p>
            <a:pPr lvl="1"/>
            <a:r>
              <a:rPr lang="en-US" dirty="0"/>
              <a:t>Microsoft Outlook Web Access through the Access Portal (with automatic sign-in)</a:t>
            </a:r>
          </a:p>
          <a:p>
            <a:r>
              <a:rPr lang="en-US" dirty="0"/>
              <a:t>You can also configure reverse proxy actions so users can authenticate through the Access Portal to connect through to other internal web applications</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6</a:t>
            </a:fld>
            <a:endParaRPr lang="en-US" dirty="0"/>
          </a:p>
        </p:txBody>
      </p:sp>
    </p:spTree>
    <p:extLst>
      <p:ext uri="{BB962C8B-B14F-4D97-AF65-F5344CB8AC3E}">
        <p14:creationId xmlns:p14="http://schemas.microsoft.com/office/powerpoint/2010/main" val="1421539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Preview the Warn Message</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To see a preview of the Warn message or Deny message in a pop-up dialog box, click </a:t>
            </a:r>
            <a:r>
              <a:rPr lang="en-US" b="1" dirty="0"/>
              <a:t>Preview</a:t>
            </a:r>
          </a:p>
          <a:p>
            <a:endParaRPr lang="en-US" dirty="0"/>
          </a:p>
          <a:p>
            <a:endParaRPr lang="en-US" dirty="0"/>
          </a:p>
          <a:p>
            <a:endParaRPr lang="en-US" dirty="0"/>
          </a:p>
          <a:p>
            <a:endParaRPr lang="en-US" dirty="0"/>
          </a:p>
          <a:p>
            <a:endParaRPr lang="en-US" dirty="0"/>
          </a:p>
          <a:p>
            <a:endParaRPr lang="en-US" dirty="0"/>
          </a:p>
          <a:p>
            <a:pPr lvl="1"/>
            <a:r>
              <a:rPr lang="en-US" dirty="0"/>
              <a:t>Previews show variable names, not the text that replaces them</a:t>
            </a:r>
          </a:p>
          <a:p>
            <a:pPr lvl="1"/>
            <a:r>
              <a:rPr lang="en-US" dirty="0"/>
              <a:t>In Policy Manager, the Preview displays the </a:t>
            </a:r>
            <a:r>
              <a:rPr lang="en-US" b="1" dirty="0"/>
              <a:t>Continue to Site</a:t>
            </a:r>
            <a:r>
              <a:rPr lang="en-US" dirty="0"/>
              <a:t> and </a:t>
            </a:r>
            <a:r>
              <a:rPr lang="en-US" b="1" dirty="0"/>
              <a:t>Go Back</a:t>
            </a:r>
            <a:r>
              <a:rPr lang="en-US" dirty="0"/>
              <a:t> buttons as text, but they appear as buttons in the Warn message your users see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60</a:t>
            </a:fld>
            <a:endParaRPr lang="en-US" dirty="0"/>
          </a:p>
        </p:txBody>
      </p:sp>
      <p:sp>
        <p:nvSpPr>
          <p:cNvPr id="7" name="Rectangle 6">
            <a:extLst>
              <a:ext uri="{FF2B5EF4-FFF2-40B4-BE49-F238E27FC236}">
                <a16:creationId xmlns:a16="http://schemas.microsoft.com/office/drawing/2014/main" id="{D161A18E-8DDC-4BC4-87BC-6F9AC1E5536E}"/>
              </a:ext>
            </a:extLst>
          </p:cNvPr>
          <p:cNvSpPr/>
          <p:nvPr/>
        </p:nvSpPr>
        <p:spPr>
          <a:xfrm>
            <a:off x="1509623" y="3387450"/>
            <a:ext cx="814230" cy="26635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75176A0-36A1-44C7-BE21-6B325B21CF65}"/>
              </a:ext>
            </a:extLst>
          </p:cNvPr>
          <p:cNvPicPr>
            <a:picLocks noChangeAspect="1"/>
          </p:cNvPicPr>
          <p:nvPr/>
        </p:nvPicPr>
        <p:blipFill>
          <a:blip r:embed="rId2"/>
          <a:stretch>
            <a:fillRect/>
          </a:stretch>
        </p:blipFill>
        <p:spPr>
          <a:xfrm>
            <a:off x="1418576" y="2170479"/>
            <a:ext cx="4256234" cy="2004705"/>
          </a:xfrm>
          <a:prstGeom prst="rect">
            <a:avLst/>
          </a:prstGeom>
          <a:ln>
            <a:solidFill>
              <a:schemeClr val="bg1">
                <a:lumMod val="65000"/>
              </a:schemeClr>
            </a:solidFill>
          </a:ln>
        </p:spPr>
      </p:pic>
      <p:pic>
        <p:nvPicPr>
          <p:cNvPr id="9" name="Picture 8">
            <a:extLst>
              <a:ext uri="{FF2B5EF4-FFF2-40B4-BE49-F238E27FC236}">
                <a16:creationId xmlns:a16="http://schemas.microsoft.com/office/drawing/2014/main" id="{1908A29E-217F-4DA8-8A74-0C5769DEBED2}"/>
              </a:ext>
            </a:extLst>
          </p:cNvPr>
          <p:cNvPicPr>
            <a:picLocks noChangeAspect="1"/>
          </p:cNvPicPr>
          <p:nvPr/>
        </p:nvPicPr>
        <p:blipFill>
          <a:blip r:embed="rId3"/>
          <a:stretch>
            <a:fillRect/>
          </a:stretch>
        </p:blipFill>
        <p:spPr>
          <a:xfrm>
            <a:off x="4494363" y="2680901"/>
            <a:ext cx="3408478" cy="2150587"/>
          </a:xfrm>
          <a:prstGeom prst="rect">
            <a:avLst/>
          </a:prstGeom>
        </p:spPr>
      </p:pic>
      <p:sp>
        <p:nvSpPr>
          <p:cNvPr id="10" name="Rectangle 9">
            <a:extLst>
              <a:ext uri="{FF2B5EF4-FFF2-40B4-BE49-F238E27FC236}">
                <a16:creationId xmlns:a16="http://schemas.microsoft.com/office/drawing/2014/main" id="{0BB9E84E-391F-4576-B367-A462A13D99BD}"/>
              </a:ext>
            </a:extLst>
          </p:cNvPr>
          <p:cNvSpPr/>
          <p:nvPr/>
        </p:nvSpPr>
        <p:spPr>
          <a:xfrm>
            <a:off x="1418576" y="3528204"/>
            <a:ext cx="905277" cy="26635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334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480E-8D06-41BD-BFF8-31F834DF6FCA}"/>
              </a:ext>
            </a:extLst>
          </p:cNvPr>
          <p:cNvSpPr>
            <a:spLocks noGrp="1"/>
          </p:cNvSpPr>
          <p:nvPr>
            <p:ph type="title"/>
          </p:nvPr>
        </p:nvSpPr>
        <p:spPr/>
        <p:txBody>
          <a:bodyPr/>
          <a:lstStyle/>
          <a:p>
            <a:r>
              <a:rPr lang="en-US" dirty="0"/>
              <a:t>ECDSA Certificates</a:t>
            </a:r>
          </a:p>
        </p:txBody>
      </p:sp>
    </p:spTree>
    <p:extLst>
      <p:ext uri="{BB962C8B-B14F-4D97-AF65-F5344CB8AC3E}">
        <p14:creationId xmlns:p14="http://schemas.microsoft.com/office/powerpoint/2010/main" val="2679056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E08B-ECA9-4927-800F-22E08A58B3D1}"/>
              </a:ext>
            </a:extLst>
          </p:cNvPr>
          <p:cNvSpPr>
            <a:spLocks noGrp="1"/>
          </p:cNvSpPr>
          <p:nvPr>
            <p:ph type="title"/>
          </p:nvPr>
        </p:nvSpPr>
        <p:spPr/>
        <p:txBody>
          <a:bodyPr/>
          <a:lstStyle/>
          <a:p>
            <a:r>
              <a:rPr lang="en-US" dirty="0"/>
              <a:t>ECDSA Certificates</a:t>
            </a:r>
          </a:p>
        </p:txBody>
      </p:sp>
      <p:sp>
        <p:nvSpPr>
          <p:cNvPr id="3" name="Content Placeholder 2">
            <a:extLst>
              <a:ext uri="{FF2B5EF4-FFF2-40B4-BE49-F238E27FC236}">
                <a16:creationId xmlns:a16="http://schemas.microsoft.com/office/drawing/2014/main" id="{86B3017A-4B91-4C47-A434-B01FE5952DB0}"/>
              </a:ext>
            </a:extLst>
          </p:cNvPr>
          <p:cNvSpPr>
            <a:spLocks noGrp="1"/>
          </p:cNvSpPr>
          <p:nvPr>
            <p:ph idx="1"/>
          </p:nvPr>
        </p:nvSpPr>
        <p:spPr/>
        <p:txBody>
          <a:bodyPr/>
          <a:lstStyle/>
          <a:p>
            <a:r>
              <a:rPr lang="fr-FR" dirty="0"/>
              <a:t>The Firebox now supports Elliptic Curve Digital Signature Algorithm </a:t>
            </a:r>
            <a:br>
              <a:rPr lang="fr-FR" dirty="0"/>
            </a:br>
            <a:r>
              <a:rPr lang="fr-FR" dirty="0"/>
              <a:t>(ECDSA) certificates for BOVPN, BOVPN virtual interfaces, and Mobile VPN with IKEv2</a:t>
            </a:r>
          </a:p>
          <a:p>
            <a:r>
              <a:rPr lang="en-US" dirty="0"/>
              <a:t>Compared to RSA, ECDSA certificates have equivalent security, smaller keys, and increased efficiency</a:t>
            </a:r>
          </a:p>
          <a:p>
            <a:r>
              <a:rPr lang="en-US" dirty="0"/>
              <a:t>Governments in some countries require ECDSA certificates for regulation compliance</a:t>
            </a:r>
          </a:p>
        </p:txBody>
      </p:sp>
      <p:sp>
        <p:nvSpPr>
          <p:cNvPr id="4" name="Slide Number Placeholder 3">
            <a:extLst>
              <a:ext uri="{FF2B5EF4-FFF2-40B4-BE49-F238E27FC236}">
                <a16:creationId xmlns:a16="http://schemas.microsoft.com/office/drawing/2014/main" id="{CAB868CF-F438-4478-9DFF-312376F0C177}"/>
              </a:ext>
            </a:extLst>
          </p:cNvPr>
          <p:cNvSpPr>
            <a:spLocks noGrp="1"/>
          </p:cNvSpPr>
          <p:nvPr>
            <p:ph type="sldNum" sz="quarter" idx="10"/>
          </p:nvPr>
        </p:nvSpPr>
        <p:spPr/>
        <p:txBody>
          <a:bodyPr/>
          <a:lstStyle/>
          <a:p>
            <a:fld id="{F2EB2E29-07A9-43F3-A5F0-5788123346A5}" type="slidenum">
              <a:rPr lang="en-US" smtClean="0"/>
              <a:pPr/>
              <a:t>62</a:t>
            </a:fld>
            <a:endParaRPr lang="en-US" dirty="0"/>
          </a:p>
        </p:txBody>
      </p:sp>
    </p:spTree>
    <p:extLst>
      <p:ext uri="{BB962C8B-B14F-4D97-AF65-F5344CB8AC3E}">
        <p14:creationId xmlns:p14="http://schemas.microsoft.com/office/powerpoint/2010/main" val="4191068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598A-D69A-4BE4-ABDD-DB60AA9B1FAB}"/>
              </a:ext>
            </a:extLst>
          </p:cNvPr>
          <p:cNvSpPr>
            <a:spLocks noGrp="1"/>
          </p:cNvSpPr>
          <p:nvPr>
            <p:ph type="title"/>
          </p:nvPr>
        </p:nvSpPr>
        <p:spPr/>
        <p:txBody>
          <a:bodyPr/>
          <a:lstStyle/>
          <a:p>
            <a:r>
              <a:rPr lang="en-US" dirty="0"/>
              <a:t>ECDSA Certificates</a:t>
            </a:r>
          </a:p>
        </p:txBody>
      </p:sp>
      <p:sp>
        <p:nvSpPr>
          <p:cNvPr id="3" name="Content Placeholder 2">
            <a:extLst>
              <a:ext uri="{FF2B5EF4-FFF2-40B4-BE49-F238E27FC236}">
                <a16:creationId xmlns:a16="http://schemas.microsoft.com/office/drawing/2014/main" id="{FEEF4776-DA65-4B0F-9077-D8AC1A5BBD46}"/>
              </a:ext>
            </a:extLst>
          </p:cNvPr>
          <p:cNvSpPr>
            <a:spLocks noGrp="1"/>
          </p:cNvSpPr>
          <p:nvPr>
            <p:ph idx="1"/>
          </p:nvPr>
        </p:nvSpPr>
        <p:spPr/>
        <p:txBody>
          <a:bodyPr/>
          <a:lstStyle/>
          <a:p>
            <a:r>
              <a:rPr lang="fr-FR" dirty="0"/>
              <a:t>ECDSA certificates are also known as EC certificates</a:t>
            </a:r>
          </a:p>
          <a:p>
            <a:r>
              <a:rPr lang="fr-FR" dirty="0"/>
              <a:t>You must import EC certificates</a:t>
            </a:r>
          </a:p>
          <a:p>
            <a:pPr lvl="1"/>
            <a:r>
              <a:rPr lang="fr-FR" dirty="0"/>
              <a:t>The Firebox does not generate certificate signing requests for EC certificates</a:t>
            </a:r>
          </a:p>
          <a:p>
            <a:r>
              <a:rPr lang="en-US" dirty="0"/>
              <a:t>The Firebox supports these elliptic curves:</a:t>
            </a:r>
          </a:p>
          <a:p>
            <a:pPr lvl="1"/>
            <a:r>
              <a:rPr lang="en-US" dirty="0"/>
              <a:t>Prime256v1</a:t>
            </a:r>
          </a:p>
          <a:p>
            <a:pPr lvl="1"/>
            <a:r>
              <a:rPr lang="en-US" dirty="0"/>
              <a:t>Secp384r1</a:t>
            </a:r>
          </a:p>
          <a:p>
            <a:pPr lvl="1"/>
            <a:r>
              <a:rPr lang="en-US" dirty="0"/>
              <a:t>Secp521r1</a:t>
            </a:r>
          </a:p>
          <a:p>
            <a:pPr marL="0" indent="0">
              <a:buNone/>
            </a:pPr>
            <a:endParaRPr lang="fr-FR" dirty="0"/>
          </a:p>
          <a:p>
            <a:endParaRPr lang="en-US" dirty="0"/>
          </a:p>
        </p:txBody>
      </p:sp>
      <p:sp>
        <p:nvSpPr>
          <p:cNvPr id="4" name="Slide Number Placeholder 3">
            <a:extLst>
              <a:ext uri="{FF2B5EF4-FFF2-40B4-BE49-F238E27FC236}">
                <a16:creationId xmlns:a16="http://schemas.microsoft.com/office/drawing/2014/main" id="{411D5CC4-F60C-4E2E-AE44-F807419B29A8}"/>
              </a:ext>
            </a:extLst>
          </p:cNvPr>
          <p:cNvSpPr>
            <a:spLocks noGrp="1"/>
          </p:cNvSpPr>
          <p:nvPr>
            <p:ph type="sldNum" sz="quarter" idx="10"/>
          </p:nvPr>
        </p:nvSpPr>
        <p:spPr/>
        <p:txBody>
          <a:bodyPr/>
          <a:lstStyle/>
          <a:p>
            <a:fld id="{B0093543-1604-46AF-A6FA-9E7B09989DCD}" type="slidenum">
              <a:rPr lang="en-US" smtClean="0"/>
              <a:pPr/>
              <a:t>63</a:t>
            </a:fld>
            <a:endParaRPr lang="en-US" dirty="0"/>
          </a:p>
        </p:txBody>
      </p:sp>
    </p:spTree>
    <p:extLst>
      <p:ext uri="{BB962C8B-B14F-4D97-AF65-F5344CB8AC3E}">
        <p14:creationId xmlns:p14="http://schemas.microsoft.com/office/powerpoint/2010/main" val="4027277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639A6-972B-4490-917B-64CFDD6FFA0D}"/>
              </a:ext>
            </a:extLst>
          </p:cNvPr>
          <p:cNvSpPr>
            <a:spLocks noGrp="1"/>
          </p:cNvSpPr>
          <p:nvPr>
            <p:ph type="title"/>
          </p:nvPr>
        </p:nvSpPr>
        <p:spPr/>
        <p:txBody>
          <a:bodyPr/>
          <a:lstStyle/>
          <a:p>
            <a:r>
              <a:rPr lang="en-US" dirty="0"/>
              <a:t>ECDSA Certificates for BOVPN and BOVPN VIF</a:t>
            </a:r>
          </a:p>
        </p:txBody>
      </p:sp>
      <p:sp>
        <p:nvSpPr>
          <p:cNvPr id="3" name="Content Placeholder 2">
            <a:extLst>
              <a:ext uri="{FF2B5EF4-FFF2-40B4-BE49-F238E27FC236}">
                <a16:creationId xmlns:a16="http://schemas.microsoft.com/office/drawing/2014/main" id="{ADAE9191-5CA0-44E3-9191-76ACB032F0FD}"/>
              </a:ext>
            </a:extLst>
          </p:cNvPr>
          <p:cNvSpPr>
            <a:spLocks noGrp="1"/>
          </p:cNvSpPr>
          <p:nvPr>
            <p:ph idx="1"/>
          </p:nvPr>
        </p:nvSpPr>
        <p:spPr/>
        <p:txBody>
          <a:bodyPr/>
          <a:lstStyle/>
          <a:p>
            <a:r>
              <a:rPr lang="fr-FR" dirty="0"/>
              <a:t>When you import an EC certificate on your Firebox, the algorithm appears as </a:t>
            </a:r>
            <a:r>
              <a:rPr lang="fr-FR" i="1" dirty="0"/>
              <a:t>EC</a:t>
            </a:r>
          </a:p>
        </p:txBody>
      </p:sp>
      <p:sp>
        <p:nvSpPr>
          <p:cNvPr id="4" name="Slide Number Placeholder 3">
            <a:extLst>
              <a:ext uri="{FF2B5EF4-FFF2-40B4-BE49-F238E27FC236}">
                <a16:creationId xmlns:a16="http://schemas.microsoft.com/office/drawing/2014/main" id="{DC0ECE5E-F9C9-4C0E-8386-78108A898E5F}"/>
              </a:ext>
            </a:extLst>
          </p:cNvPr>
          <p:cNvSpPr>
            <a:spLocks noGrp="1"/>
          </p:cNvSpPr>
          <p:nvPr>
            <p:ph type="sldNum" sz="quarter" idx="10"/>
          </p:nvPr>
        </p:nvSpPr>
        <p:spPr/>
        <p:txBody>
          <a:bodyPr/>
          <a:lstStyle/>
          <a:p>
            <a:fld id="{B0093543-1604-46AF-A6FA-9E7B09989DCD}" type="slidenum">
              <a:rPr lang="en-US" smtClean="0"/>
              <a:pPr/>
              <a:t>64</a:t>
            </a:fld>
            <a:endParaRPr lang="en-US" dirty="0"/>
          </a:p>
        </p:txBody>
      </p:sp>
      <p:pic>
        <p:nvPicPr>
          <p:cNvPr id="7" name="Picture 6">
            <a:extLst>
              <a:ext uri="{FF2B5EF4-FFF2-40B4-BE49-F238E27FC236}">
                <a16:creationId xmlns:a16="http://schemas.microsoft.com/office/drawing/2014/main" id="{9BF3524C-4B1F-4191-A9EC-2107F5988C03}"/>
              </a:ext>
            </a:extLst>
          </p:cNvPr>
          <p:cNvPicPr>
            <a:picLocks noChangeAspect="1"/>
          </p:cNvPicPr>
          <p:nvPr/>
        </p:nvPicPr>
        <p:blipFill rotWithShape="1">
          <a:blip r:embed="rId2"/>
          <a:srcRect l="20018" t="17569" r="5769" b="39487"/>
          <a:stretch/>
        </p:blipFill>
        <p:spPr>
          <a:xfrm>
            <a:off x="859700" y="2091539"/>
            <a:ext cx="7424600" cy="3294192"/>
          </a:xfrm>
          <a:prstGeom prst="rect">
            <a:avLst/>
          </a:prstGeom>
          <a:ln>
            <a:solidFill>
              <a:schemeClr val="bg1">
                <a:lumMod val="75000"/>
              </a:schemeClr>
            </a:solidFill>
          </a:ln>
        </p:spPr>
      </p:pic>
      <p:sp>
        <p:nvSpPr>
          <p:cNvPr id="8" name="Rectangle: Rounded Corners 7">
            <a:extLst>
              <a:ext uri="{FF2B5EF4-FFF2-40B4-BE49-F238E27FC236}">
                <a16:creationId xmlns:a16="http://schemas.microsoft.com/office/drawing/2014/main" id="{7425EA27-7FE3-4C14-8994-CD3D64EC8081}"/>
              </a:ext>
            </a:extLst>
          </p:cNvPr>
          <p:cNvSpPr/>
          <p:nvPr/>
        </p:nvSpPr>
        <p:spPr>
          <a:xfrm>
            <a:off x="3879983" y="3093199"/>
            <a:ext cx="975797" cy="467867"/>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8282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D879-5D42-4F93-8D0F-56BECACA01AC}"/>
              </a:ext>
            </a:extLst>
          </p:cNvPr>
          <p:cNvSpPr>
            <a:spLocks noGrp="1"/>
          </p:cNvSpPr>
          <p:nvPr>
            <p:ph type="title"/>
          </p:nvPr>
        </p:nvSpPr>
        <p:spPr/>
        <p:txBody>
          <a:bodyPr/>
          <a:lstStyle/>
          <a:p>
            <a:r>
              <a:rPr lang="en-US" dirty="0"/>
              <a:t>EC Certificates for BOVPN and BOVPN VIF</a:t>
            </a:r>
          </a:p>
        </p:txBody>
      </p:sp>
      <p:sp>
        <p:nvSpPr>
          <p:cNvPr id="3" name="Content Placeholder 2">
            <a:extLst>
              <a:ext uri="{FF2B5EF4-FFF2-40B4-BE49-F238E27FC236}">
                <a16:creationId xmlns:a16="http://schemas.microsoft.com/office/drawing/2014/main" id="{9A7ADBE5-02A9-4666-A6A3-9C119D48D280}"/>
              </a:ext>
            </a:extLst>
          </p:cNvPr>
          <p:cNvSpPr>
            <a:spLocks noGrp="1"/>
          </p:cNvSpPr>
          <p:nvPr>
            <p:ph idx="1"/>
          </p:nvPr>
        </p:nvSpPr>
        <p:spPr/>
        <p:txBody>
          <a:bodyPr/>
          <a:lstStyle/>
          <a:p>
            <a:r>
              <a:rPr lang="fr-FR" dirty="0"/>
              <a:t>In the BOVPN gateway and BOVPN virtual interface configurations, you can select an EC certificate</a:t>
            </a:r>
          </a:p>
          <a:p>
            <a:r>
              <a:rPr lang="en-US" dirty="0"/>
              <a:t>BOVPN gateway</a:t>
            </a:r>
          </a:p>
        </p:txBody>
      </p:sp>
      <p:sp>
        <p:nvSpPr>
          <p:cNvPr id="4" name="Slide Number Placeholder 3">
            <a:extLst>
              <a:ext uri="{FF2B5EF4-FFF2-40B4-BE49-F238E27FC236}">
                <a16:creationId xmlns:a16="http://schemas.microsoft.com/office/drawing/2014/main" id="{2D5E022A-A0BA-4255-88C7-DABDE05C56E8}"/>
              </a:ext>
            </a:extLst>
          </p:cNvPr>
          <p:cNvSpPr>
            <a:spLocks noGrp="1"/>
          </p:cNvSpPr>
          <p:nvPr>
            <p:ph type="sldNum" sz="quarter" idx="10"/>
          </p:nvPr>
        </p:nvSpPr>
        <p:spPr/>
        <p:txBody>
          <a:bodyPr/>
          <a:lstStyle/>
          <a:p>
            <a:fld id="{B0093543-1604-46AF-A6FA-9E7B09989DCD}" type="slidenum">
              <a:rPr lang="en-US" smtClean="0"/>
              <a:pPr/>
              <a:t>65</a:t>
            </a:fld>
            <a:endParaRPr lang="en-US" dirty="0"/>
          </a:p>
        </p:txBody>
      </p:sp>
      <p:pic>
        <p:nvPicPr>
          <p:cNvPr id="5" name="Picture 4">
            <a:extLst>
              <a:ext uri="{FF2B5EF4-FFF2-40B4-BE49-F238E27FC236}">
                <a16:creationId xmlns:a16="http://schemas.microsoft.com/office/drawing/2014/main" id="{BAF24AE6-2B93-4588-A090-F4144E767383}"/>
              </a:ext>
            </a:extLst>
          </p:cNvPr>
          <p:cNvPicPr>
            <a:picLocks noChangeAspect="1"/>
          </p:cNvPicPr>
          <p:nvPr/>
        </p:nvPicPr>
        <p:blipFill rotWithShape="1">
          <a:blip r:embed="rId2"/>
          <a:srcRect l="21463" t="16154" r="15409" b="42949"/>
          <a:stretch/>
        </p:blipFill>
        <p:spPr>
          <a:xfrm>
            <a:off x="923192" y="2521634"/>
            <a:ext cx="6599464" cy="3604846"/>
          </a:xfrm>
          <a:prstGeom prst="rect">
            <a:avLst/>
          </a:prstGeom>
          <a:ln>
            <a:solidFill>
              <a:schemeClr val="bg1">
                <a:lumMod val="75000"/>
              </a:schemeClr>
            </a:solidFill>
          </a:ln>
        </p:spPr>
      </p:pic>
      <p:sp>
        <p:nvSpPr>
          <p:cNvPr id="6" name="Rectangle: Rounded Corners 5">
            <a:extLst>
              <a:ext uri="{FF2B5EF4-FFF2-40B4-BE49-F238E27FC236}">
                <a16:creationId xmlns:a16="http://schemas.microsoft.com/office/drawing/2014/main" id="{DFCAA79A-291F-46C5-965D-356A2EFD5251}"/>
              </a:ext>
            </a:extLst>
          </p:cNvPr>
          <p:cNvSpPr/>
          <p:nvPr/>
        </p:nvSpPr>
        <p:spPr>
          <a:xfrm>
            <a:off x="4343402" y="5458265"/>
            <a:ext cx="1037492" cy="66821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3722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2246-8507-49E8-B11B-946271AF66A8}"/>
              </a:ext>
            </a:extLst>
          </p:cNvPr>
          <p:cNvSpPr>
            <a:spLocks noGrp="1"/>
          </p:cNvSpPr>
          <p:nvPr>
            <p:ph type="title"/>
          </p:nvPr>
        </p:nvSpPr>
        <p:spPr/>
        <p:txBody>
          <a:bodyPr/>
          <a:lstStyle/>
          <a:p>
            <a:r>
              <a:rPr lang="en-US" dirty="0"/>
              <a:t>ECDSA Certificates for BOVPN and BOVPN VIF</a:t>
            </a:r>
          </a:p>
        </p:txBody>
      </p:sp>
      <p:sp>
        <p:nvSpPr>
          <p:cNvPr id="3" name="Content Placeholder 2">
            <a:extLst>
              <a:ext uri="{FF2B5EF4-FFF2-40B4-BE49-F238E27FC236}">
                <a16:creationId xmlns:a16="http://schemas.microsoft.com/office/drawing/2014/main" id="{428436A5-C5D1-48F6-9A9E-8C9B5BA9843D}"/>
              </a:ext>
            </a:extLst>
          </p:cNvPr>
          <p:cNvSpPr>
            <a:spLocks noGrp="1"/>
          </p:cNvSpPr>
          <p:nvPr>
            <p:ph idx="1"/>
          </p:nvPr>
        </p:nvSpPr>
        <p:spPr/>
        <p:txBody>
          <a:bodyPr/>
          <a:lstStyle/>
          <a:p>
            <a:r>
              <a:rPr lang="en-US" dirty="0"/>
              <a:t>BOVPN virtual interface</a:t>
            </a:r>
          </a:p>
        </p:txBody>
      </p:sp>
      <p:sp>
        <p:nvSpPr>
          <p:cNvPr id="4" name="Slide Number Placeholder 3">
            <a:extLst>
              <a:ext uri="{FF2B5EF4-FFF2-40B4-BE49-F238E27FC236}">
                <a16:creationId xmlns:a16="http://schemas.microsoft.com/office/drawing/2014/main" id="{E3ACA846-679E-4780-BD89-B9533B8362BA}"/>
              </a:ext>
            </a:extLst>
          </p:cNvPr>
          <p:cNvSpPr>
            <a:spLocks noGrp="1"/>
          </p:cNvSpPr>
          <p:nvPr>
            <p:ph type="sldNum" sz="quarter" idx="10"/>
          </p:nvPr>
        </p:nvSpPr>
        <p:spPr/>
        <p:txBody>
          <a:bodyPr/>
          <a:lstStyle/>
          <a:p>
            <a:fld id="{B0093543-1604-46AF-A6FA-9E7B09989DCD}" type="slidenum">
              <a:rPr lang="en-US" smtClean="0"/>
              <a:pPr/>
              <a:t>66</a:t>
            </a:fld>
            <a:endParaRPr lang="en-US" dirty="0"/>
          </a:p>
        </p:txBody>
      </p:sp>
      <p:pic>
        <p:nvPicPr>
          <p:cNvPr id="5" name="Picture 4">
            <a:extLst>
              <a:ext uri="{FF2B5EF4-FFF2-40B4-BE49-F238E27FC236}">
                <a16:creationId xmlns:a16="http://schemas.microsoft.com/office/drawing/2014/main" id="{666C0A7B-1A00-4A08-8F67-A56FB9C7DFFC}"/>
              </a:ext>
            </a:extLst>
          </p:cNvPr>
          <p:cNvPicPr>
            <a:picLocks noChangeAspect="1"/>
          </p:cNvPicPr>
          <p:nvPr/>
        </p:nvPicPr>
        <p:blipFill rotWithShape="1">
          <a:blip r:embed="rId2"/>
          <a:srcRect l="22191" t="16282" r="18743" b="33847"/>
          <a:stretch/>
        </p:blipFill>
        <p:spPr>
          <a:xfrm>
            <a:off x="896815" y="1723290"/>
            <a:ext cx="5926016" cy="4341283"/>
          </a:xfrm>
          <a:prstGeom prst="rect">
            <a:avLst/>
          </a:prstGeom>
          <a:ln>
            <a:solidFill>
              <a:schemeClr val="bg1">
                <a:lumMod val="75000"/>
              </a:schemeClr>
            </a:solidFill>
          </a:ln>
        </p:spPr>
      </p:pic>
      <p:sp>
        <p:nvSpPr>
          <p:cNvPr id="6" name="Rectangle: Rounded Corners 5">
            <a:extLst>
              <a:ext uri="{FF2B5EF4-FFF2-40B4-BE49-F238E27FC236}">
                <a16:creationId xmlns:a16="http://schemas.microsoft.com/office/drawing/2014/main" id="{AF7B52A7-C6FE-4577-87B0-A0F6F82D1903}"/>
              </a:ext>
            </a:extLst>
          </p:cNvPr>
          <p:cNvSpPr/>
          <p:nvPr/>
        </p:nvSpPr>
        <p:spPr>
          <a:xfrm>
            <a:off x="4123592" y="5407267"/>
            <a:ext cx="975946" cy="61546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7659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91C0-D920-4C2D-BDF8-8832469EBCE3}"/>
              </a:ext>
            </a:extLst>
          </p:cNvPr>
          <p:cNvSpPr>
            <a:spLocks noGrp="1"/>
          </p:cNvSpPr>
          <p:nvPr>
            <p:ph type="title"/>
          </p:nvPr>
        </p:nvSpPr>
        <p:spPr/>
        <p:txBody>
          <a:bodyPr/>
          <a:lstStyle/>
          <a:p>
            <a:r>
              <a:rPr lang="en-US" dirty="0"/>
              <a:t>ECDSA Certificates for BOVPN and BOVPN VIF</a:t>
            </a:r>
          </a:p>
        </p:txBody>
      </p:sp>
      <p:sp>
        <p:nvSpPr>
          <p:cNvPr id="3" name="Content Placeholder 2">
            <a:extLst>
              <a:ext uri="{FF2B5EF4-FFF2-40B4-BE49-F238E27FC236}">
                <a16:creationId xmlns:a16="http://schemas.microsoft.com/office/drawing/2014/main" id="{55309E2E-A1B3-472B-B525-C865AD1548FF}"/>
              </a:ext>
            </a:extLst>
          </p:cNvPr>
          <p:cNvSpPr>
            <a:spLocks noGrp="1"/>
          </p:cNvSpPr>
          <p:nvPr>
            <p:ph idx="1"/>
          </p:nvPr>
        </p:nvSpPr>
        <p:spPr>
          <a:xfrm>
            <a:off x="457200" y="1207008"/>
            <a:ext cx="8229600" cy="4919472"/>
          </a:xfrm>
        </p:spPr>
        <p:txBody>
          <a:bodyPr/>
          <a:lstStyle/>
          <a:p>
            <a:r>
              <a:rPr lang="en-US" dirty="0"/>
              <a:t>BOVPNs and BOVPN virtual interfaces support EC certificates for IKEv1 and IKEv2</a:t>
            </a:r>
          </a:p>
          <a:p>
            <a:r>
              <a:rPr lang="en-US" dirty="0"/>
              <a:t>BOVPN tunnels with IKEv1 —</a:t>
            </a:r>
          </a:p>
          <a:p>
            <a:pPr lvl="1"/>
            <a:r>
              <a:rPr lang="en-US" dirty="0"/>
              <a:t>If one VPN peer uses an EC certificate, the other peer must use an EC certificate</a:t>
            </a:r>
          </a:p>
          <a:p>
            <a:pPr lvl="1"/>
            <a:r>
              <a:rPr lang="en-US" dirty="0"/>
              <a:t>VPN peers can use EC certificates with different elliptic curves</a:t>
            </a:r>
          </a:p>
          <a:p>
            <a:pPr lvl="2"/>
            <a:r>
              <a:rPr lang="en-US" dirty="0"/>
              <a:t>The peer that initiates the VPN connection determines the authentication method</a:t>
            </a:r>
          </a:p>
          <a:p>
            <a:pPr lvl="1"/>
            <a:r>
              <a:rPr lang="en-US" dirty="0"/>
              <a:t>The EC certificate determines the Hash algorithm</a:t>
            </a:r>
          </a:p>
          <a:p>
            <a:pPr lvl="2"/>
            <a:r>
              <a:rPr lang="en-US" dirty="0"/>
              <a:t>For example, if you select SHA256-AES256-DH14 as the Phase 1 transform and specify an ECDSA-384 certificate, the Hash algorithm is SHA384 instead of SHA256</a:t>
            </a:r>
          </a:p>
          <a:p>
            <a:endParaRPr lang="en-US" dirty="0"/>
          </a:p>
        </p:txBody>
      </p:sp>
      <p:sp>
        <p:nvSpPr>
          <p:cNvPr id="4" name="Slide Number Placeholder 3">
            <a:extLst>
              <a:ext uri="{FF2B5EF4-FFF2-40B4-BE49-F238E27FC236}">
                <a16:creationId xmlns:a16="http://schemas.microsoft.com/office/drawing/2014/main" id="{EEF8C4E3-DE75-4A2B-BD65-08CB525087F8}"/>
              </a:ext>
            </a:extLst>
          </p:cNvPr>
          <p:cNvSpPr>
            <a:spLocks noGrp="1"/>
          </p:cNvSpPr>
          <p:nvPr>
            <p:ph type="sldNum" sz="quarter" idx="10"/>
          </p:nvPr>
        </p:nvSpPr>
        <p:spPr/>
        <p:txBody>
          <a:bodyPr/>
          <a:lstStyle/>
          <a:p>
            <a:fld id="{B0093543-1604-46AF-A6FA-9E7B09989DCD}" type="slidenum">
              <a:rPr lang="en-US" smtClean="0"/>
              <a:pPr/>
              <a:t>67</a:t>
            </a:fld>
            <a:endParaRPr lang="en-US" dirty="0"/>
          </a:p>
        </p:txBody>
      </p:sp>
    </p:spTree>
    <p:extLst>
      <p:ext uri="{BB962C8B-B14F-4D97-AF65-F5344CB8AC3E}">
        <p14:creationId xmlns:p14="http://schemas.microsoft.com/office/powerpoint/2010/main" val="249002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8F84-6644-47B5-A030-137A2A33FC56}"/>
              </a:ext>
            </a:extLst>
          </p:cNvPr>
          <p:cNvSpPr>
            <a:spLocks noGrp="1"/>
          </p:cNvSpPr>
          <p:nvPr>
            <p:ph type="title"/>
          </p:nvPr>
        </p:nvSpPr>
        <p:spPr/>
        <p:txBody>
          <a:bodyPr/>
          <a:lstStyle/>
          <a:p>
            <a:r>
              <a:rPr lang="en-US" dirty="0"/>
              <a:t>ECDSA Certificates for BOVPN and BOVPN VIF</a:t>
            </a:r>
          </a:p>
        </p:txBody>
      </p:sp>
      <p:sp>
        <p:nvSpPr>
          <p:cNvPr id="3" name="Content Placeholder 2">
            <a:extLst>
              <a:ext uri="{FF2B5EF4-FFF2-40B4-BE49-F238E27FC236}">
                <a16:creationId xmlns:a16="http://schemas.microsoft.com/office/drawing/2014/main" id="{0335ECC2-444E-4316-811E-66ADC3AB1DC2}"/>
              </a:ext>
            </a:extLst>
          </p:cNvPr>
          <p:cNvSpPr>
            <a:spLocks noGrp="1"/>
          </p:cNvSpPr>
          <p:nvPr>
            <p:ph idx="1"/>
          </p:nvPr>
        </p:nvSpPr>
        <p:spPr/>
        <p:txBody>
          <a:bodyPr/>
          <a:lstStyle/>
          <a:p>
            <a:r>
              <a:rPr lang="en-US" dirty="0"/>
              <a:t>BOVPN tunnels with IKEv2 —</a:t>
            </a:r>
          </a:p>
          <a:p>
            <a:pPr lvl="1"/>
            <a:r>
              <a:rPr lang="en-US" dirty="0"/>
              <a:t>If one VPN peer uses an EC certificate, the other peer must use an EC certificate</a:t>
            </a:r>
          </a:p>
          <a:p>
            <a:pPr lvl="1"/>
            <a:r>
              <a:rPr lang="en-US" dirty="0"/>
              <a:t>VPN peers can have EC certificates with different elliptic curves</a:t>
            </a:r>
          </a:p>
          <a:p>
            <a:pPr lvl="2"/>
            <a:r>
              <a:rPr lang="en-US" dirty="0"/>
              <a:t>Each peer determines its own authentication method based on the EC certificate, which means peers can use different authentication methods</a:t>
            </a:r>
          </a:p>
          <a:p>
            <a:pPr marL="914400" lvl="2"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10AD08-B468-48D2-9D50-010E7A40254F}"/>
              </a:ext>
            </a:extLst>
          </p:cNvPr>
          <p:cNvSpPr>
            <a:spLocks noGrp="1"/>
          </p:cNvSpPr>
          <p:nvPr>
            <p:ph type="sldNum" sz="quarter" idx="10"/>
          </p:nvPr>
        </p:nvSpPr>
        <p:spPr/>
        <p:txBody>
          <a:bodyPr/>
          <a:lstStyle/>
          <a:p>
            <a:fld id="{B0093543-1604-46AF-A6FA-9E7B09989DCD}" type="slidenum">
              <a:rPr lang="en-US" smtClean="0"/>
              <a:pPr/>
              <a:t>68</a:t>
            </a:fld>
            <a:endParaRPr lang="en-US" dirty="0"/>
          </a:p>
        </p:txBody>
      </p:sp>
    </p:spTree>
    <p:extLst>
      <p:ext uri="{BB962C8B-B14F-4D97-AF65-F5344CB8AC3E}">
        <p14:creationId xmlns:p14="http://schemas.microsoft.com/office/powerpoint/2010/main" val="1523498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598A-D69A-4BE4-ABDD-DB60AA9B1FAB}"/>
              </a:ext>
            </a:extLst>
          </p:cNvPr>
          <p:cNvSpPr>
            <a:spLocks noGrp="1"/>
          </p:cNvSpPr>
          <p:nvPr>
            <p:ph type="title"/>
          </p:nvPr>
        </p:nvSpPr>
        <p:spPr/>
        <p:txBody>
          <a:bodyPr/>
          <a:lstStyle/>
          <a:p>
            <a:r>
              <a:rPr lang="en-US" dirty="0"/>
              <a:t>ECDSA Certificates for Mobile VPN with IKEv2</a:t>
            </a:r>
          </a:p>
        </p:txBody>
      </p:sp>
      <p:sp>
        <p:nvSpPr>
          <p:cNvPr id="3" name="Content Placeholder 2">
            <a:extLst>
              <a:ext uri="{FF2B5EF4-FFF2-40B4-BE49-F238E27FC236}">
                <a16:creationId xmlns:a16="http://schemas.microsoft.com/office/drawing/2014/main" id="{FEEF4776-DA65-4B0F-9077-D8AC1A5BBD46}"/>
              </a:ext>
            </a:extLst>
          </p:cNvPr>
          <p:cNvSpPr>
            <a:spLocks noGrp="1"/>
          </p:cNvSpPr>
          <p:nvPr>
            <p:ph idx="1"/>
          </p:nvPr>
        </p:nvSpPr>
        <p:spPr/>
        <p:txBody>
          <a:bodyPr/>
          <a:lstStyle/>
          <a:p>
            <a:r>
              <a:rPr lang="fr-FR" dirty="0"/>
              <a:t>The Firebox supports EC certificates for Mobile VPN with IKEv2</a:t>
            </a:r>
          </a:p>
          <a:p>
            <a:r>
              <a:rPr lang="fr-FR" dirty="0"/>
              <a:t>IKEv2 clients must also support EC certificates, but support varies by operating system </a:t>
            </a:r>
          </a:p>
          <a:p>
            <a:pPr lvl="1"/>
            <a:r>
              <a:rPr lang="fr-FR" b="1" dirty="0"/>
              <a:t>Windows 10 </a:t>
            </a:r>
            <a:r>
              <a:rPr lang="fr-FR" dirty="0"/>
              <a:t>— Partial support (ECDSA-256 and ECDSA-384 only)</a:t>
            </a:r>
          </a:p>
          <a:p>
            <a:pPr lvl="1"/>
            <a:r>
              <a:rPr lang="fr-FR" b="1" dirty="0"/>
              <a:t>Android</a:t>
            </a:r>
            <a:r>
              <a:rPr lang="fr-FR" dirty="0"/>
              <a:t> — Support with strongSwan, an open-source client</a:t>
            </a:r>
          </a:p>
          <a:p>
            <a:pPr lvl="1"/>
            <a:r>
              <a:rPr lang="fr-FR" b="1" dirty="0"/>
              <a:t>macOS and iOS </a:t>
            </a:r>
            <a:r>
              <a:rPr lang="fr-FR" dirty="0"/>
              <a:t>— No support</a:t>
            </a:r>
          </a:p>
          <a:p>
            <a:endParaRPr lang="fr-FR" dirty="0"/>
          </a:p>
          <a:p>
            <a:pPr marL="0" indent="0">
              <a:buNone/>
            </a:pPr>
            <a:endParaRPr lang="en-US" dirty="0"/>
          </a:p>
        </p:txBody>
      </p:sp>
      <p:sp>
        <p:nvSpPr>
          <p:cNvPr id="4" name="Slide Number Placeholder 3">
            <a:extLst>
              <a:ext uri="{FF2B5EF4-FFF2-40B4-BE49-F238E27FC236}">
                <a16:creationId xmlns:a16="http://schemas.microsoft.com/office/drawing/2014/main" id="{411D5CC4-F60C-4E2E-AE44-F807419B29A8}"/>
              </a:ext>
            </a:extLst>
          </p:cNvPr>
          <p:cNvSpPr>
            <a:spLocks noGrp="1"/>
          </p:cNvSpPr>
          <p:nvPr>
            <p:ph type="sldNum" sz="quarter" idx="10"/>
          </p:nvPr>
        </p:nvSpPr>
        <p:spPr/>
        <p:txBody>
          <a:bodyPr/>
          <a:lstStyle/>
          <a:p>
            <a:fld id="{B0093543-1604-46AF-A6FA-9E7B09989DCD}" type="slidenum">
              <a:rPr lang="en-US" smtClean="0"/>
              <a:pPr/>
              <a:t>69</a:t>
            </a:fld>
            <a:endParaRPr lang="en-US" dirty="0"/>
          </a:p>
        </p:txBody>
      </p:sp>
    </p:spTree>
    <p:extLst>
      <p:ext uri="{BB962C8B-B14F-4D97-AF65-F5344CB8AC3E}">
        <p14:creationId xmlns:p14="http://schemas.microsoft.com/office/powerpoint/2010/main" val="274638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a:xfrm>
            <a:off x="457200" y="274638"/>
            <a:ext cx="8229600" cy="674687"/>
          </a:xfrm>
        </p:spPr>
        <p:txBody>
          <a:bodyPr/>
          <a:lstStyle/>
          <a:p>
            <a:r>
              <a:rPr lang="en-US" dirty="0"/>
              <a:t>Configuration Example</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a:t>
            </a:fld>
            <a:endParaRPr lang="en-US" dirty="0"/>
          </a:p>
        </p:txBody>
      </p:sp>
      <p:pic>
        <p:nvPicPr>
          <p:cNvPr id="6" name="Content Placeholder 7">
            <a:extLst>
              <a:ext uri="{FF2B5EF4-FFF2-40B4-BE49-F238E27FC236}">
                <a16:creationId xmlns:a16="http://schemas.microsoft.com/office/drawing/2014/main" id="{FFF1EC71-13A6-4E97-BC49-7E5929577B97}"/>
              </a:ext>
            </a:extLst>
          </p:cNvPr>
          <p:cNvPicPr>
            <a:picLocks noChangeAspect="1"/>
          </p:cNvPicPr>
          <p:nvPr/>
        </p:nvPicPr>
        <p:blipFill>
          <a:blip r:embed="rId2"/>
          <a:stretch>
            <a:fillRect/>
          </a:stretch>
        </p:blipFill>
        <p:spPr bwMode="auto">
          <a:xfrm>
            <a:off x="457201" y="1809003"/>
            <a:ext cx="8229600" cy="3375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91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Gateway Wireless Controller </a:t>
            </a:r>
            <a:br>
              <a:rPr lang="en-US" dirty="0"/>
            </a:br>
            <a:r>
              <a:rPr lang="en-US" dirty="0"/>
              <a:t>Enhancements</a:t>
            </a:r>
          </a:p>
        </p:txBody>
      </p:sp>
    </p:spTree>
    <p:extLst>
      <p:ext uri="{BB962C8B-B14F-4D97-AF65-F5344CB8AC3E}">
        <p14:creationId xmlns:p14="http://schemas.microsoft.com/office/powerpoint/2010/main" val="3868464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777-15D9-480E-8FD2-8F19C6993C73}"/>
              </a:ext>
            </a:extLst>
          </p:cNvPr>
          <p:cNvSpPr>
            <a:spLocks noGrp="1"/>
          </p:cNvSpPr>
          <p:nvPr>
            <p:ph type="title"/>
          </p:nvPr>
        </p:nvSpPr>
        <p:spPr/>
        <p:txBody>
          <a:bodyPr/>
          <a:lstStyle/>
          <a:p>
            <a:r>
              <a:rPr lang="en-US" dirty="0"/>
              <a:t>Gateway Wireless Controller Enhancements</a:t>
            </a:r>
          </a:p>
        </p:txBody>
      </p:sp>
      <p:sp>
        <p:nvSpPr>
          <p:cNvPr id="3" name="Content Placeholder 2">
            <a:extLst>
              <a:ext uri="{FF2B5EF4-FFF2-40B4-BE49-F238E27FC236}">
                <a16:creationId xmlns:a16="http://schemas.microsoft.com/office/drawing/2014/main" id="{C3D7B539-E47B-416E-8943-36554CA88092}"/>
              </a:ext>
            </a:extLst>
          </p:cNvPr>
          <p:cNvSpPr>
            <a:spLocks noGrp="1"/>
          </p:cNvSpPr>
          <p:nvPr>
            <p:ph idx="1"/>
          </p:nvPr>
        </p:nvSpPr>
        <p:spPr/>
        <p:txBody>
          <a:bodyPr/>
          <a:lstStyle/>
          <a:p>
            <a:r>
              <a:rPr lang="en-US" dirty="0"/>
              <a:t>Added support for the upcoming AP327X platform</a:t>
            </a:r>
          </a:p>
          <a:p>
            <a:pPr lvl="1"/>
            <a:r>
              <a:rPr lang="en-US" dirty="0"/>
              <a:t>IP67-rated Outdoor AP</a:t>
            </a:r>
          </a:p>
          <a:p>
            <a:pPr lvl="1"/>
            <a:r>
              <a:rPr lang="en-US" dirty="0"/>
              <a:t>Dual Radio 802.11ac Wave 2</a:t>
            </a:r>
          </a:p>
          <a:p>
            <a:pPr lvl="1"/>
            <a:r>
              <a:rPr lang="en-US" dirty="0"/>
              <a:t>External antenna support</a:t>
            </a:r>
          </a:p>
          <a:p>
            <a:endParaRPr lang="en-US" dirty="0"/>
          </a:p>
          <a:p>
            <a:r>
              <a:rPr lang="en-US" dirty="0"/>
              <a:t>Additional suffix support for AP firmware versions</a:t>
            </a:r>
          </a:p>
          <a:p>
            <a:pPr lvl="1"/>
            <a:r>
              <a:rPr lang="en-US" dirty="0"/>
              <a:t>x.x.x-xxx</a:t>
            </a:r>
            <a:r>
              <a:rPr lang="en-US" dirty="0">
                <a:solidFill>
                  <a:srgbClr val="FF0000"/>
                </a:solidFill>
              </a:rPr>
              <a:t>.x</a:t>
            </a:r>
          </a:p>
          <a:p>
            <a:pPr lvl="1"/>
            <a:r>
              <a:rPr lang="en-US" dirty="0"/>
              <a:t>Currently only the AP125 has an additional suffix in the firmware version: 8.6.0-644</a:t>
            </a:r>
            <a:r>
              <a:rPr lang="en-US" dirty="0">
                <a:solidFill>
                  <a:srgbClr val="FF0000"/>
                </a:solidFill>
              </a:rPr>
              <a:t>.3</a:t>
            </a:r>
            <a:r>
              <a:rPr lang="en-US" dirty="0"/>
              <a:t> </a:t>
            </a:r>
          </a:p>
          <a:p>
            <a:pPr lvl="1"/>
            <a:r>
              <a:rPr lang="en-US" dirty="0"/>
              <a:t>Suffix does not appear in the UI when the AP is unpaired</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0B63A3F-2FEE-4C85-A98B-A44DE454F333}"/>
              </a:ext>
            </a:extLst>
          </p:cNvPr>
          <p:cNvSpPr>
            <a:spLocks noGrp="1"/>
          </p:cNvSpPr>
          <p:nvPr>
            <p:ph type="sldNum" sz="quarter" idx="10"/>
          </p:nvPr>
        </p:nvSpPr>
        <p:spPr/>
        <p:txBody>
          <a:bodyPr/>
          <a:lstStyle/>
          <a:p>
            <a:fld id="{F2EB2E29-07A9-43F3-A5F0-5788123346A5}" type="slidenum">
              <a:rPr lang="en-US" smtClean="0"/>
              <a:pPr/>
              <a:t>71</a:t>
            </a:fld>
            <a:endParaRPr lang="en-US" dirty="0"/>
          </a:p>
        </p:txBody>
      </p:sp>
    </p:spTree>
    <p:extLst>
      <p:ext uri="{BB962C8B-B14F-4D97-AF65-F5344CB8AC3E}">
        <p14:creationId xmlns:p14="http://schemas.microsoft.com/office/powerpoint/2010/main" val="1655345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Support for Multiple RADIUS Servers</a:t>
            </a:r>
          </a:p>
        </p:txBody>
      </p:sp>
    </p:spTree>
    <p:extLst>
      <p:ext uri="{BB962C8B-B14F-4D97-AF65-F5344CB8AC3E}">
        <p14:creationId xmlns:p14="http://schemas.microsoft.com/office/powerpoint/2010/main" val="24654034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777-15D9-480E-8FD2-8F19C6993C73}"/>
              </a:ext>
            </a:extLst>
          </p:cNvPr>
          <p:cNvSpPr>
            <a:spLocks noGrp="1"/>
          </p:cNvSpPr>
          <p:nvPr>
            <p:ph type="title"/>
          </p:nvPr>
        </p:nvSpPr>
        <p:spPr>
          <a:xfrm>
            <a:off x="457199" y="274638"/>
            <a:ext cx="5553076" cy="674687"/>
          </a:xfrm>
        </p:spPr>
        <p:txBody>
          <a:bodyPr/>
          <a:lstStyle/>
          <a:p>
            <a:r>
              <a:rPr lang="en-US" dirty="0"/>
              <a:t>Multiple RADIUS Servers</a:t>
            </a:r>
          </a:p>
        </p:txBody>
      </p:sp>
      <p:sp>
        <p:nvSpPr>
          <p:cNvPr id="3" name="Content Placeholder 2">
            <a:extLst>
              <a:ext uri="{FF2B5EF4-FFF2-40B4-BE49-F238E27FC236}">
                <a16:creationId xmlns:a16="http://schemas.microsoft.com/office/drawing/2014/main" id="{C3D7B539-E47B-416E-8943-36554CA88092}"/>
              </a:ext>
            </a:extLst>
          </p:cNvPr>
          <p:cNvSpPr>
            <a:spLocks noGrp="1"/>
          </p:cNvSpPr>
          <p:nvPr>
            <p:ph idx="1"/>
          </p:nvPr>
        </p:nvSpPr>
        <p:spPr/>
        <p:txBody>
          <a:bodyPr/>
          <a:lstStyle/>
          <a:p>
            <a:pPr marL="0" indent="0">
              <a:buNone/>
            </a:pPr>
            <a:r>
              <a:rPr lang="en-US" dirty="0"/>
              <a:t>Support for more than one RADIUS server in Web UI and WSM</a:t>
            </a:r>
          </a:p>
          <a:p>
            <a:r>
              <a:rPr lang="en-US" dirty="0"/>
              <a:t>All features that supported RADIUS authentication servers now support multiple RADIUS authentication servers</a:t>
            </a:r>
          </a:p>
          <a:p>
            <a:r>
              <a:rPr lang="en-US" dirty="0"/>
              <a:t>Improved workflow for adding a RADIUS server</a:t>
            </a:r>
          </a:p>
          <a:p>
            <a:r>
              <a:rPr lang="en-US" dirty="0"/>
              <a:t>SecurID servers are now RADIUS servers with SecurID enabled</a:t>
            </a:r>
          </a:p>
          <a:p>
            <a:endParaRPr lang="en-US" dirty="0"/>
          </a:p>
          <a:p>
            <a:endParaRPr lang="en-US" dirty="0"/>
          </a:p>
        </p:txBody>
      </p:sp>
      <p:sp>
        <p:nvSpPr>
          <p:cNvPr id="4" name="Slide Number Placeholder 3">
            <a:extLst>
              <a:ext uri="{FF2B5EF4-FFF2-40B4-BE49-F238E27FC236}">
                <a16:creationId xmlns:a16="http://schemas.microsoft.com/office/drawing/2014/main" id="{40B63A3F-2FEE-4C85-A98B-A44DE454F333}"/>
              </a:ext>
            </a:extLst>
          </p:cNvPr>
          <p:cNvSpPr>
            <a:spLocks noGrp="1"/>
          </p:cNvSpPr>
          <p:nvPr>
            <p:ph type="sldNum" sz="quarter" idx="10"/>
          </p:nvPr>
        </p:nvSpPr>
        <p:spPr/>
        <p:txBody>
          <a:bodyPr/>
          <a:lstStyle/>
          <a:p>
            <a:fld id="{F2EB2E29-07A9-43F3-A5F0-5788123346A5}" type="slidenum">
              <a:rPr lang="en-US" smtClean="0"/>
              <a:pPr/>
              <a:t>73</a:t>
            </a:fld>
            <a:endParaRPr lang="en-US" dirty="0"/>
          </a:p>
        </p:txBody>
      </p:sp>
    </p:spTree>
    <p:extLst>
      <p:ext uri="{BB962C8B-B14F-4D97-AF65-F5344CB8AC3E}">
        <p14:creationId xmlns:p14="http://schemas.microsoft.com/office/powerpoint/2010/main" val="2736088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Unique Domain Names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You must specify a unique Domain Name for each RADIUS Server</a:t>
            </a:r>
          </a:p>
          <a:p>
            <a:pPr lvl="1"/>
            <a:r>
              <a:rPr lang="en-US" dirty="0">
                <a:solidFill>
                  <a:srgbClr val="FF0000"/>
                </a:solidFill>
              </a:rPr>
              <a:t>Important: </a:t>
            </a:r>
            <a:r>
              <a:rPr lang="en-US" dirty="0"/>
              <a:t>You cannot edit the Domain Name after you </a:t>
            </a:r>
            <a:br>
              <a:rPr lang="en-US" dirty="0"/>
            </a:br>
            <a:r>
              <a:rPr lang="en-US" dirty="0"/>
              <a:t>add a server</a:t>
            </a:r>
          </a:p>
          <a:p>
            <a:pPr lvl="1"/>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74</a:t>
            </a:fld>
            <a:endParaRPr lang="en-US" dirty="0"/>
          </a:p>
        </p:txBody>
      </p:sp>
      <p:pic>
        <p:nvPicPr>
          <p:cNvPr id="7" name="Picture 6">
            <a:extLst>
              <a:ext uri="{FF2B5EF4-FFF2-40B4-BE49-F238E27FC236}">
                <a16:creationId xmlns:a16="http://schemas.microsoft.com/office/drawing/2014/main" id="{497357E8-845F-4682-A75B-7512A7CCF465}"/>
              </a:ext>
            </a:extLst>
          </p:cNvPr>
          <p:cNvPicPr>
            <a:picLocks noChangeAspect="1"/>
          </p:cNvPicPr>
          <p:nvPr/>
        </p:nvPicPr>
        <p:blipFill>
          <a:blip r:embed="rId2"/>
          <a:stretch>
            <a:fillRect/>
          </a:stretch>
        </p:blipFill>
        <p:spPr>
          <a:xfrm>
            <a:off x="4108579" y="2590290"/>
            <a:ext cx="4127712" cy="3924502"/>
          </a:xfrm>
          <a:prstGeom prst="rect">
            <a:avLst/>
          </a:prstGeom>
        </p:spPr>
      </p:pic>
    </p:spTree>
    <p:extLst>
      <p:ext uri="{BB962C8B-B14F-4D97-AF65-F5344CB8AC3E}">
        <p14:creationId xmlns:p14="http://schemas.microsoft.com/office/powerpoint/2010/main" val="27484062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New SecurID option</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SecurID cannot be configured as a standalone authentication server in v12.5</a:t>
            </a:r>
          </a:p>
          <a:p>
            <a:r>
              <a:rPr lang="en-US" dirty="0"/>
              <a:t>We now have RADIUS servers with SecurID enabled</a:t>
            </a:r>
          </a:p>
          <a:p>
            <a:r>
              <a:rPr lang="en-US" dirty="0"/>
              <a:t>New check box instead of a tab if RADIUS uses SecurID</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75</a:t>
            </a:fld>
            <a:endParaRPr lang="en-US" dirty="0"/>
          </a:p>
        </p:txBody>
      </p:sp>
      <p:pic>
        <p:nvPicPr>
          <p:cNvPr id="7" name="Picture 6">
            <a:extLst>
              <a:ext uri="{FF2B5EF4-FFF2-40B4-BE49-F238E27FC236}">
                <a16:creationId xmlns:a16="http://schemas.microsoft.com/office/drawing/2014/main" id="{2175008A-6D59-4112-A0DF-F4FA38899FF9}"/>
              </a:ext>
            </a:extLst>
          </p:cNvPr>
          <p:cNvPicPr>
            <a:picLocks noChangeAspect="1"/>
          </p:cNvPicPr>
          <p:nvPr/>
        </p:nvPicPr>
        <p:blipFill>
          <a:blip r:embed="rId2"/>
          <a:stretch>
            <a:fillRect/>
          </a:stretch>
        </p:blipFill>
        <p:spPr>
          <a:xfrm>
            <a:off x="3365246" y="3159317"/>
            <a:ext cx="3296056" cy="3224846"/>
          </a:xfrm>
          <a:prstGeom prst="rect">
            <a:avLst/>
          </a:prstGeom>
          <a:ln>
            <a:solidFill>
              <a:schemeClr val="bg1">
                <a:lumMod val="65000"/>
              </a:schemeClr>
            </a:solidFill>
          </a:ln>
        </p:spPr>
      </p:pic>
    </p:spTree>
    <p:extLst>
      <p:ext uri="{BB962C8B-B14F-4D97-AF65-F5344CB8AC3E}">
        <p14:creationId xmlns:p14="http://schemas.microsoft.com/office/powerpoint/2010/main" val="4115123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RADIUS Servers Available in All Features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207008"/>
            <a:ext cx="8229600" cy="1655064"/>
          </a:xfrm>
        </p:spPr>
        <p:txBody>
          <a:bodyPr/>
          <a:lstStyle/>
          <a:p>
            <a:r>
              <a:rPr lang="en-US" dirty="0"/>
              <a:t>In features that require authentication server configuration, all configured RADIUS servers appear in the drop-down lists</a:t>
            </a:r>
          </a:p>
          <a:p>
            <a:r>
              <a:rPr lang="en-US" dirty="0"/>
              <a:t>If a server is RADIUS with SecurID enabled, it will not appear in lists for features not supported by SecurID</a:t>
            </a:r>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76</a:t>
            </a:fld>
            <a:endParaRPr lang="en-US" dirty="0"/>
          </a:p>
        </p:txBody>
      </p:sp>
      <p:sp>
        <p:nvSpPr>
          <p:cNvPr id="13" name="TextBox 12">
            <a:extLst>
              <a:ext uri="{FF2B5EF4-FFF2-40B4-BE49-F238E27FC236}">
                <a16:creationId xmlns:a16="http://schemas.microsoft.com/office/drawing/2014/main" id="{72859C0D-3081-4D9B-9189-813940D8FBE0}"/>
              </a:ext>
            </a:extLst>
          </p:cNvPr>
          <p:cNvSpPr txBox="1"/>
          <p:nvPr/>
        </p:nvSpPr>
        <p:spPr>
          <a:xfrm>
            <a:off x="4870450" y="2386584"/>
            <a:ext cx="3657600" cy="3886200"/>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A24E7690-EF4D-4233-854E-7DB95C432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018" y="3178018"/>
            <a:ext cx="3082464" cy="2943926"/>
          </a:xfrm>
          <a:prstGeom prst="rect">
            <a:avLst/>
          </a:prstGeom>
        </p:spPr>
      </p:pic>
      <p:pic>
        <p:nvPicPr>
          <p:cNvPr id="8" name="Picture 7">
            <a:extLst>
              <a:ext uri="{FF2B5EF4-FFF2-40B4-BE49-F238E27FC236}">
                <a16:creationId xmlns:a16="http://schemas.microsoft.com/office/drawing/2014/main" id="{2BF42E27-299F-4490-A4AC-6564C309F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18" y="3178018"/>
            <a:ext cx="3738854" cy="2943926"/>
          </a:xfrm>
          <a:prstGeom prst="rect">
            <a:avLst/>
          </a:prstGeom>
        </p:spPr>
      </p:pic>
    </p:spTree>
    <p:extLst>
      <p:ext uri="{BB962C8B-B14F-4D97-AF65-F5344CB8AC3E}">
        <p14:creationId xmlns:p14="http://schemas.microsoft.com/office/powerpoint/2010/main" val="2143396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RADIUS Server Drop-Down Lists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207008"/>
            <a:ext cx="8229600" cy="5166360"/>
          </a:xfrm>
        </p:spPr>
        <p:txBody>
          <a:bodyPr/>
          <a:lstStyle/>
          <a:p>
            <a:pPr lvl="1">
              <a:spcAft>
                <a:spcPts val="0"/>
              </a:spcAft>
            </a:pPr>
            <a:r>
              <a:rPr lang="en-US" dirty="0"/>
              <a:t>Users and Groups</a:t>
            </a:r>
          </a:p>
          <a:p>
            <a:pPr lvl="1">
              <a:spcAft>
                <a:spcPts val="0"/>
              </a:spcAft>
            </a:pPr>
            <a:r>
              <a:rPr lang="en-US" dirty="0"/>
              <a:t>Mobile VPN with IKEv2 </a:t>
            </a:r>
          </a:p>
          <a:p>
            <a:pPr lvl="1">
              <a:spcAft>
                <a:spcPts val="0"/>
              </a:spcAft>
            </a:pPr>
            <a:r>
              <a:rPr lang="en-US" dirty="0"/>
              <a:t>Mobile VPN with L2TP </a:t>
            </a:r>
          </a:p>
          <a:p>
            <a:pPr lvl="1">
              <a:spcAft>
                <a:spcPts val="0"/>
              </a:spcAft>
            </a:pPr>
            <a:r>
              <a:rPr lang="en-US" dirty="0"/>
              <a:t>Mobile VPNS with SSL</a:t>
            </a:r>
          </a:p>
          <a:p>
            <a:pPr lvl="1">
              <a:spcAft>
                <a:spcPts val="0"/>
              </a:spcAft>
            </a:pPr>
            <a:r>
              <a:rPr lang="en-US" dirty="0"/>
              <a:t>Mobile VPN with IPSec</a:t>
            </a:r>
          </a:p>
          <a:p>
            <a:pPr lvl="1">
              <a:spcAft>
                <a:spcPts val="0"/>
              </a:spcAft>
            </a:pPr>
            <a:r>
              <a:rPr lang="en-US" dirty="0"/>
              <a:t>Default Authentication Servers</a:t>
            </a:r>
          </a:p>
          <a:p>
            <a:pPr lvl="1">
              <a:spcAft>
                <a:spcPts val="0"/>
              </a:spcAft>
            </a:pPr>
            <a:r>
              <a:rPr lang="en-US" b="1" dirty="0"/>
              <a:t>System &gt; Users and Roles</a:t>
            </a:r>
          </a:p>
          <a:p>
            <a:pPr lvl="1">
              <a:spcAft>
                <a:spcPts val="0"/>
              </a:spcAft>
            </a:pPr>
            <a:r>
              <a:rPr lang="en-US" b="1" dirty="0"/>
              <a:t>Hotspot &gt; Guest Administrators</a:t>
            </a:r>
          </a:p>
          <a:p>
            <a:pPr lvl="1">
              <a:spcAft>
                <a:spcPts val="0"/>
              </a:spcAft>
            </a:pPr>
            <a:r>
              <a:rPr lang="en-US" dirty="0"/>
              <a:t>Wireless Access Point – only with</a:t>
            </a:r>
            <a:r>
              <a:rPr lang="en-US" i="1" dirty="0"/>
              <a:t> WPA, WPA2 or WPA/WPA2</a:t>
            </a:r>
          </a:p>
          <a:p>
            <a:pPr lvl="1">
              <a:spcAft>
                <a:spcPts val="0"/>
              </a:spcAft>
            </a:pPr>
            <a:r>
              <a:rPr lang="en-US" b="1" dirty="0"/>
              <a:t>Access Portal &gt; User Connection Settings</a:t>
            </a:r>
          </a:p>
          <a:p>
            <a:pPr lvl="1">
              <a:spcAft>
                <a:spcPts val="0"/>
              </a:spcAft>
            </a:pPr>
            <a:r>
              <a:rPr lang="en-US" dirty="0"/>
              <a:t>4100 authentication page – </a:t>
            </a:r>
            <a:r>
              <a:rPr lang="en-US" i="1" dirty="0"/>
              <a:t>Default server appears first</a:t>
            </a:r>
          </a:p>
          <a:p>
            <a:pPr lvl="1">
              <a:spcAft>
                <a:spcPts val="0"/>
              </a:spcAft>
            </a:pPr>
            <a:r>
              <a:rPr lang="en-US" dirty="0"/>
              <a:t>Web UI Login page – </a:t>
            </a:r>
            <a:r>
              <a:rPr lang="en-US" i="1" dirty="0"/>
              <a:t>Must select RADIUS first, then the appropriate RADIUS server</a:t>
            </a:r>
          </a:p>
          <a:p>
            <a:pPr lvl="1">
              <a:spcAft>
                <a:spcPts val="0"/>
              </a:spcAft>
            </a:pPr>
            <a:endParaRPr lang="en-US" dirty="0"/>
          </a:p>
          <a:p>
            <a:pPr lvl="1">
              <a:spcAft>
                <a:spcPts val="0"/>
              </a:spcAft>
            </a:pPr>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77</a:t>
            </a:fld>
            <a:endParaRPr lang="en-US" dirty="0"/>
          </a:p>
        </p:txBody>
      </p:sp>
      <p:sp>
        <p:nvSpPr>
          <p:cNvPr id="13" name="TextBox 12">
            <a:extLst>
              <a:ext uri="{FF2B5EF4-FFF2-40B4-BE49-F238E27FC236}">
                <a16:creationId xmlns:a16="http://schemas.microsoft.com/office/drawing/2014/main" id="{72859C0D-3081-4D9B-9189-813940D8FBE0}"/>
              </a:ext>
            </a:extLst>
          </p:cNvPr>
          <p:cNvSpPr txBox="1"/>
          <p:nvPr/>
        </p:nvSpPr>
        <p:spPr>
          <a:xfrm>
            <a:off x="4870450" y="2386584"/>
            <a:ext cx="3657600" cy="38862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00558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RADIUS + SecurID Servers Not Available</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207008"/>
            <a:ext cx="8229600" cy="5212080"/>
          </a:xfrm>
        </p:spPr>
        <p:txBody>
          <a:bodyPr/>
          <a:lstStyle/>
          <a:p>
            <a:r>
              <a:rPr lang="en-US" dirty="0"/>
              <a:t>If SecurID is enabled for the RADIUS server, the server does not appear in the Authentication Server </a:t>
            </a:r>
            <a:br>
              <a:rPr lang="en-US" dirty="0"/>
            </a:br>
            <a:r>
              <a:rPr lang="en-US" dirty="0"/>
              <a:t>drop-down list for features that do not support SecurID</a:t>
            </a:r>
          </a:p>
          <a:p>
            <a:pPr lvl="1">
              <a:spcAft>
                <a:spcPts val="0"/>
              </a:spcAft>
            </a:pPr>
            <a:r>
              <a:rPr lang="en-US" dirty="0"/>
              <a:t>Mobile VPN with IKEv2</a:t>
            </a:r>
          </a:p>
          <a:p>
            <a:pPr lvl="1">
              <a:spcAft>
                <a:spcPts val="0"/>
              </a:spcAft>
            </a:pPr>
            <a:r>
              <a:rPr lang="en-US" dirty="0"/>
              <a:t>Mobile VPN with L2TP</a:t>
            </a:r>
          </a:p>
          <a:p>
            <a:pPr lvl="1">
              <a:spcAft>
                <a:spcPts val="0"/>
              </a:spcAft>
            </a:pPr>
            <a:r>
              <a:rPr lang="en-US" b="1" dirty="0"/>
              <a:t>Hotspot &gt; Guest Administrators </a:t>
            </a:r>
          </a:p>
          <a:p>
            <a:pPr lvl="1"/>
            <a:r>
              <a:rPr lang="en-US" dirty="0"/>
              <a:t>Wireless Access Point  </a:t>
            </a:r>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78</a:t>
            </a:fld>
            <a:endParaRPr lang="en-US" dirty="0"/>
          </a:p>
        </p:txBody>
      </p:sp>
      <p:sp>
        <p:nvSpPr>
          <p:cNvPr id="13" name="TextBox 12">
            <a:extLst>
              <a:ext uri="{FF2B5EF4-FFF2-40B4-BE49-F238E27FC236}">
                <a16:creationId xmlns:a16="http://schemas.microsoft.com/office/drawing/2014/main" id="{72859C0D-3081-4D9B-9189-813940D8FBE0}"/>
              </a:ext>
            </a:extLst>
          </p:cNvPr>
          <p:cNvSpPr txBox="1"/>
          <p:nvPr/>
        </p:nvSpPr>
        <p:spPr>
          <a:xfrm>
            <a:off x="4870450" y="2386584"/>
            <a:ext cx="3657600" cy="38862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59005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Upgrade Considerations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After you upgrade to Fireware v12.5, any previously configured SecurID servers become RADIUS servers with SecurID enabled</a:t>
            </a:r>
          </a:p>
          <a:p>
            <a:pPr marL="0" indent="0">
              <a:buNone/>
            </a:pPr>
            <a:r>
              <a:rPr lang="en-US" b="1" dirty="0"/>
              <a:t>No changes to:</a:t>
            </a:r>
          </a:p>
          <a:p>
            <a:r>
              <a:rPr lang="en-US" dirty="0"/>
              <a:t>RADIUS SSO</a:t>
            </a:r>
          </a:p>
          <a:p>
            <a:r>
              <a:rPr lang="en-US" dirty="0"/>
              <a:t>Gateway Wireless Controller</a:t>
            </a:r>
          </a:p>
          <a:p>
            <a:pPr marL="0" indent="0">
              <a:buNone/>
            </a:pP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79</a:t>
            </a:fld>
            <a:endParaRPr lang="en-US" dirty="0"/>
          </a:p>
        </p:txBody>
      </p:sp>
    </p:spTree>
    <p:extLst>
      <p:ext uri="{BB962C8B-B14F-4D97-AF65-F5344CB8AC3E}">
        <p14:creationId xmlns:p14="http://schemas.microsoft.com/office/powerpoint/2010/main" val="185694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7AF5E-920C-4A20-B372-A04EF3F835D5}"/>
              </a:ext>
            </a:extLst>
          </p:cNvPr>
          <p:cNvSpPr>
            <a:spLocks noGrp="1"/>
          </p:cNvSpPr>
          <p:nvPr>
            <p:ph type="title"/>
          </p:nvPr>
        </p:nvSpPr>
        <p:spPr/>
        <p:txBody>
          <a:bodyPr/>
          <a:lstStyle/>
          <a:p>
            <a:r>
              <a:rPr lang="en-US" dirty="0"/>
              <a:t>Authentication and Access to Web Apps</a:t>
            </a:r>
          </a:p>
        </p:txBody>
      </p:sp>
      <p:sp>
        <p:nvSpPr>
          <p:cNvPr id="3" name="Content Placeholder 2">
            <a:extLst>
              <a:ext uri="{FF2B5EF4-FFF2-40B4-BE49-F238E27FC236}">
                <a16:creationId xmlns:a16="http://schemas.microsoft.com/office/drawing/2014/main" id="{49CF20DD-BAE1-4478-A5CD-CA3C29CFF9B6}"/>
              </a:ext>
            </a:extLst>
          </p:cNvPr>
          <p:cNvSpPr>
            <a:spLocks noGrp="1"/>
          </p:cNvSpPr>
          <p:nvPr>
            <p:ph idx="1"/>
          </p:nvPr>
        </p:nvSpPr>
        <p:spPr/>
        <p:txBody>
          <a:bodyPr/>
          <a:lstStyle/>
          <a:p>
            <a:r>
              <a:rPr lang="en-US" dirty="0"/>
              <a:t>Users can be authenticated by the Firebox to get access to internal web applications</a:t>
            </a:r>
          </a:p>
          <a:p>
            <a:pPr lvl="1"/>
            <a:r>
              <a:rPr lang="en-US" dirty="0"/>
              <a:t>Users can be authenticated by ActiveSync through the Firebox for mobile email applications</a:t>
            </a:r>
          </a:p>
          <a:p>
            <a:pPr lvl="1"/>
            <a:r>
              <a:rPr lang="en-US" dirty="0"/>
              <a:t>Users can be authenticated by HTTP over TLS through the Firebox for select email applications</a:t>
            </a:r>
          </a:p>
          <a:p>
            <a:pPr lvl="1"/>
            <a:r>
              <a:rPr lang="en-US" dirty="0"/>
              <a:t>Users can be authenticated by MFA through the Firebox to access internal web applications</a:t>
            </a:r>
          </a:p>
          <a:p>
            <a:r>
              <a:rPr lang="en-US" dirty="0"/>
              <a:t>We recommend that custom web applications use the Access Portal for security reasons</a:t>
            </a:r>
          </a:p>
          <a:p>
            <a:pPr marL="0" indent="0">
              <a:buNone/>
            </a:pPr>
            <a:endParaRPr lang="en-US" sz="2400" dirty="0"/>
          </a:p>
        </p:txBody>
      </p:sp>
      <p:sp>
        <p:nvSpPr>
          <p:cNvPr id="4" name="Slide Number Placeholder 3">
            <a:extLst>
              <a:ext uri="{FF2B5EF4-FFF2-40B4-BE49-F238E27FC236}">
                <a16:creationId xmlns:a16="http://schemas.microsoft.com/office/drawing/2014/main" id="{14C38E8F-DF07-43BB-99EF-DF67B4E227EE}"/>
              </a:ext>
            </a:extLst>
          </p:cNvPr>
          <p:cNvSpPr>
            <a:spLocks noGrp="1"/>
          </p:cNvSpPr>
          <p:nvPr>
            <p:ph type="sldNum" sz="quarter" idx="10"/>
          </p:nvPr>
        </p:nvSpPr>
        <p:spPr/>
        <p:txBody>
          <a:bodyPr/>
          <a:lstStyle/>
          <a:p>
            <a:fld id="{B0093543-1604-46AF-A6FA-9E7B09989DCD}" type="slidenum">
              <a:rPr lang="en-US" smtClean="0"/>
              <a:pPr/>
              <a:t>8</a:t>
            </a:fld>
            <a:endParaRPr lang="en-US" dirty="0"/>
          </a:p>
        </p:txBody>
      </p:sp>
    </p:spTree>
    <p:extLst>
      <p:ext uri="{BB962C8B-B14F-4D97-AF65-F5344CB8AC3E}">
        <p14:creationId xmlns:p14="http://schemas.microsoft.com/office/powerpoint/2010/main" val="1687802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CEB0-77A8-4442-B5F0-0BBAE33C64F9}"/>
              </a:ext>
            </a:extLst>
          </p:cNvPr>
          <p:cNvSpPr>
            <a:spLocks noGrp="1"/>
          </p:cNvSpPr>
          <p:nvPr>
            <p:ph type="title"/>
          </p:nvPr>
        </p:nvSpPr>
        <p:spPr/>
        <p:txBody>
          <a:bodyPr/>
          <a:lstStyle/>
          <a:p>
            <a:r>
              <a:rPr lang="en-US" dirty="0"/>
              <a:t>MTU Setting for BOVPN Virtual Interfaces</a:t>
            </a:r>
          </a:p>
        </p:txBody>
      </p:sp>
    </p:spTree>
    <p:extLst>
      <p:ext uri="{BB962C8B-B14F-4D97-AF65-F5344CB8AC3E}">
        <p14:creationId xmlns:p14="http://schemas.microsoft.com/office/powerpoint/2010/main" val="64931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4293-9E10-4973-8B45-E2DA6EF768C9}"/>
              </a:ext>
            </a:extLst>
          </p:cNvPr>
          <p:cNvSpPr>
            <a:spLocks noGrp="1"/>
          </p:cNvSpPr>
          <p:nvPr>
            <p:ph type="title"/>
          </p:nvPr>
        </p:nvSpPr>
        <p:spPr/>
        <p:txBody>
          <a:bodyPr/>
          <a:lstStyle/>
          <a:p>
            <a:r>
              <a:rPr lang="en-US" dirty="0"/>
              <a:t>MTU Setting for BOVPN Virtual Interfaces</a:t>
            </a:r>
          </a:p>
        </p:txBody>
      </p:sp>
      <p:sp>
        <p:nvSpPr>
          <p:cNvPr id="3" name="Content Placeholder 2">
            <a:extLst>
              <a:ext uri="{FF2B5EF4-FFF2-40B4-BE49-F238E27FC236}">
                <a16:creationId xmlns:a16="http://schemas.microsoft.com/office/drawing/2014/main" id="{20C6D604-F5D3-4982-9CAB-79DCBD0FE1D4}"/>
              </a:ext>
            </a:extLst>
          </p:cNvPr>
          <p:cNvSpPr>
            <a:spLocks noGrp="1"/>
          </p:cNvSpPr>
          <p:nvPr>
            <p:ph idx="1"/>
          </p:nvPr>
        </p:nvSpPr>
        <p:spPr/>
        <p:txBody>
          <a:bodyPr/>
          <a:lstStyle/>
          <a:p>
            <a:r>
              <a:rPr lang="en-US" dirty="0"/>
              <a:t>You can now specify a custom maximum transmission unit (MTU) value for BOVPN virtual interfaces</a:t>
            </a:r>
          </a:p>
          <a:p>
            <a:r>
              <a:rPr lang="en-US" dirty="0"/>
              <a:t>You might need to do this if your Firebox connects to a third-party VPN endpoint that requires a custom MTU value</a:t>
            </a:r>
          </a:p>
          <a:p>
            <a:pPr lvl="1"/>
            <a:r>
              <a:rPr lang="en-US" dirty="0"/>
              <a:t>For example, a Microsoft Azure VPN gateway requires an MTU of 1400 </a:t>
            </a:r>
          </a:p>
          <a:p>
            <a:r>
              <a:rPr lang="en-US" dirty="0"/>
              <a:t>In most cases, you can use the default MTU values:</a:t>
            </a:r>
          </a:p>
          <a:p>
            <a:pPr lvl="1"/>
            <a:r>
              <a:rPr lang="en-US" dirty="0"/>
              <a:t>For GRE-based virtual interfaces, the MTU is 1476</a:t>
            </a:r>
          </a:p>
          <a:p>
            <a:pPr lvl="1"/>
            <a:r>
              <a:rPr lang="en-US" dirty="0"/>
              <a:t>For VTI-based virtual interfaces, the MTU is 1500 </a:t>
            </a:r>
          </a:p>
          <a:p>
            <a:r>
              <a:rPr lang="en-US" dirty="0"/>
              <a:t>The MTU setting is specific to individual BOVPN virtual interfaces and is not a global Firebox setting</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1266126-CEE9-42DA-880D-012BD2A6D2EA}"/>
              </a:ext>
            </a:extLst>
          </p:cNvPr>
          <p:cNvSpPr>
            <a:spLocks noGrp="1"/>
          </p:cNvSpPr>
          <p:nvPr>
            <p:ph type="sldNum" sz="quarter" idx="10"/>
          </p:nvPr>
        </p:nvSpPr>
        <p:spPr/>
        <p:txBody>
          <a:bodyPr/>
          <a:lstStyle/>
          <a:p>
            <a:fld id="{B0093543-1604-46AF-A6FA-9E7B09989DCD}" type="slidenum">
              <a:rPr lang="en-US" smtClean="0"/>
              <a:pPr/>
              <a:t>81</a:t>
            </a:fld>
            <a:endParaRPr lang="en-US" dirty="0"/>
          </a:p>
        </p:txBody>
      </p:sp>
    </p:spTree>
    <p:extLst>
      <p:ext uri="{BB962C8B-B14F-4D97-AF65-F5344CB8AC3E}">
        <p14:creationId xmlns:p14="http://schemas.microsoft.com/office/powerpoint/2010/main" val="41266282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2E07-6312-4BAE-B35B-0E23F8E691AE}"/>
              </a:ext>
            </a:extLst>
          </p:cNvPr>
          <p:cNvSpPr>
            <a:spLocks noGrp="1"/>
          </p:cNvSpPr>
          <p:nvPr>
            <p:ph type="title"/>
          </p:nvPr>
        </p:nvSpPr>
        <p:spPr/>
        <p:txBody>
          <a:bodyPr/>
          <a:lstStyle/>
          <a:p>
            <a:r>
              <a:rPr lang="en-US" dirty="0"/>
              <a:t>MTU Setting for BOVPN Virtual Interfaces</a:t>
            </a:r>
          </a:p>
        </p:txBody>
      </p:sp>
      <p:sp>
        <p:nvSpPr>
          <p:cNvPr id="3" name="Content Placeholder 2">
            <a:extLst>
              <a:ext uri="{FF2B5EF4-FFF2-40B4-BE49-F238E27FC236}">
                <a16:creationId xmlns:a16="http://schemas.microsoft.com/office/drawing/2014/main" id="{7CA374CC-76E3-47E8-8CA3-E048D6E77227}"/>
              </a:ext>
            </a:extLst>
          </p:cNvPr>
          <p:cNvSpPr>
            <a:spLocks noGrp="1"/>
          </p:cNvSpPr>
          <p:nvPr>
            <p:ph idx="1"/>
          </p:nvPr>
        </p:nvSpPr>
        <p:spPr/>
        <p:txBody>
          <a:bodyPr/>
          <a:lstStyle/>
          <a:p>
            <a:r>
              <a:rPr lang="en-US" dirty="0"/>
              <a:t>In Fireware v12.5, the MTU setting is available only through the CLI </a:t>
            </a:r>
          </a:p>
          <a:p>
            <a:r>
              <a:rPr lang="en-US" dirty="0"/>
              <a:t>In the CLI, specify this command:</a:t>
            </a:r>
            <a:br>
              <a:rPr lang="en-US" dirty="0"/>
            </a:br>
            <a:br>
              <a:rPr lang="en-US" dirty="0"/>
            </a:br>
            <a:r>
              <a:rPr lang="en-US" sz="1800" dirty="0">
                <a:latin typeface="Courier New" panose="02070309020205020404" pitchFamily="49" charset="0"/>
                <a:cs typeface="Courier New" panose="02070309020205020404" pitchFamily="49" charset="0"/>
              </a:rPr>
              <a:t>diagnose vpn "/ipsec/vif/mtu/set \“[name]\" [MTU]"</a:t>
            </a:r>
          </a:p>
          <a:p>
            <a:r>
              <a:rPr lang="en-US" dirty="0"/>
              <a:t>For example, to change the MTU for the interface BovpnVif.1 to 1400, specify:</a:t>
            </a:r>
            <a:br>
              <a:rPr lang="en-US" dirty="0"/>
            </a:br>
            <a:br>
              <a:rPr lang="en-US" dirty="0"/>
            </a:br>
            <a:r>
              <a:rPr lang="en-US" sz="1800" dirty="0">
                <a:latin typeface="Courier New" panose="02070309020205020404" pitchFamily="49" charset="0"/>
                <a:cs typeface="Courier New" panose="02070309020205020404" pitchFamily="49" charset="0"/>
              </a:rPr>
              <a:t>diagnose vpn "/ipsec/vif/mtu/set \"BovpnVif.1\" 1400"</a:t>
            </a:r>
          </a:p>
          <a:p>
            <a:endParaRPr lang="en-US" dirty="0"/>
          </a:p>
        </p:txBody>
      </p:sp>
      <p:sp>
        <p:nvSpPr>
          <p:cNvPr id="4" name="Slide Number Placeholder 3">
            <a:extLst>
              <a:ext uri="{FF2B5EF4-FFF2-40B4-BE49-F238E27FC236}">
                <a16:creationId xmlns:a16="http://schemas.microsoft.com/office/drawing/2014/main" id="{A7997747-1706-4360-A758-9FC287454CF6}"/>
              </a:ext>
            </a:extLst>
          </p:cNvPr>
          <p:cNvSpPr>
            <a:spLocks noGrp="1"/>
          </p:cNvSpPr>
          <p:nvPr>
            <p:ph type="sldNum" sz="quarter" idx="10"/>
          </p:nvPr>
        </p:nvSpPr>
        <p:spPr/>
        <p:txBody>
          <a:bodyPr/>
          <a:lstStyle/>
          <a:p>
            <a:fld id="{B0093543-1604-46AF-A6FA-9E7B09989DCD}" type="slidenum">
              <a:rPr lang="en-US" smtClean="0"/>
              <a:pPr/>
              <a:t>82</a:t>
            </a:fld>
            <a:endParaRPr lang="en-US" dirty="0"/>
          </a:p>
        </p:txBody>
      </p:sp>
    </p:spTree>
    <p:extLst>
      <p:ext uri="{BB962C8B-B14F-4D97-AF65-F5344CB8AC3E}">
        <p14:creationId xmlns:p14="http://schemas.microsoft.com/office/powerpoint/2010/main" val="16973988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464051-AB8D-41B5-BFEF-980E551748E8}"/>
              </a:ext>
            </a:extLst>
          </p:cNvPr>
          <p:cNvSpPr>
            <a:spLocks noGrp="1"/>
          </p:cNvSpPr>
          <p:nvPr>
            <p:ph type="title"/>
          </p:nvPr>
        </p:nvSpPr>
        <p:spPr/>
        <p:txBody>
          <a:bodyPr/>
          <a:lstStyle/>
          <a:p>
            <a:r>
              <a:rPr lang="en-US" dirty="0"/>
              <a:t>Device Configuration Template Enhancements</a:t>
            </a:r>
          </a:p>
        </p:txBody>
      </p:sp>
      <p:sp>
        <p:nvSpPr>
          <p:cNvPr id="4" name="Slide Number Placeholder 3">
            <a:extLst>
              <a:ext uri="{FF2B5EF4-FFF2-40B4-BE49-F238E27FC236}">
                <a16:creationId xmlns:a16="http://schemas.microsoft.com/office/drawing/2014/main" id="{883F0E23-0B08-472C-8B99-07835BBCD1B7}"/>
              </a:ext>
            </a:extLst>
          </p:cNvPr>
          <p:cNvSpPr>
            <a:spLocks noGrp="1"/>
          </p:cNvSpPr>
          <p:nvPr>
            <p:ph type="sldNum" sz="quarter" idx="4294967295"/>
          </p:nvPr>
        </p:nvSpPr>
        <p:spPr>
          <a:xfrm>
            <a:off x="8551863" y="19050"/>
            <a:ext cx="592137" cy="325438"/>
          </a:xfrm>
        </p:spPr>
        <p:txBody>
          <a:bodyPr/>
          <a:lstStyle/>
          <a:p>
            <a:fld id="{B0093543-1604-46AF-A6FA-9E7B09989DCD}" type="slidenum">
              <a:rPr lang="en-US" smtClean="0"/>
              <a:pPr/>
              <a:t>83</a:t>
            </a:fld>
            <a:endParaRPr lang="en-US" dirty="0"/>
          </a:p>
        </p:txBody>
      </p:sp>
    </p:spTree>
    <p:extLst>
      <p:ext uri="{BB962C8B-B14F-4D97-AF65-F5344CB8AC3E}">
        <p14:creationId xmlns:p14="http://schemas.microsoft.com/office/powerpoint/2010/main" val="26833618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9121-4993-490F-8F8A-5407819A9DC2}"/>
              </a:ext>
            </a:extLst>
          </p:cNvPr>
          <p:cNvSpPr>
            <a:spLocks noGrp="1"/>
          </p:cNvSpPr>
          <p:nvPr>
            <p:ph type="title"/>
          </p:nvPr>
        </p:nvSpPr>
        <p:spPr/>
        <p:txBody>
          <a:bodyPr/>
          <a:lstStyle/>
          <a:p>
            <a:r>
              <a:rPr lang="en-US" dirty="0"/>
              <a:t>Device Configuration Templates</a:t>
            </a:r>
          </a:p>
        </p:txBody>
      </p:sp>
      <p:sp>
        <p:nvSpPr>
          <p:cNvPr id="5" name="Content Placeholder 4">
            <a:extLst>
              <a:ext uri="{FF2B5EF4-FFF2-40B4-BE49-F238E27FC236}">
                <a16:creationId xmlns:a16="http://schemas.microsoft.com/office/drawing/2014/main" id="{BCDDF1D2-2584-40A6-9389-80953D006892}"/>
              </a:ext>
            </a:extLst>
          </p:cNvPr>
          <p:cNvSpPr>
            <a:spLocks noGrp="1"/>
          </p:cNvSpPr>
          <p:nvPr>
            <p:ph idx="1"/>
          </p:nvPr>
        </p:nvSpPr>
        <p:spPr/>
        <p:txBody>
          <a:bodyPr/>
          <a:lstStyle/>
          <a:p>
            <a:r>
              <a:rPr lang="en-US" dirty="0"/>
              <a:t>In </a:t>
            </a:r>
            <a:r>
              <a:rPr lang="en-US" dirty="0" err="1"/>
              <a:t>Fireware</a:t>
            </a:r>
            <a:r>
              <a:rPr lang="en-US" dirty="0"/>
              <a:t> v12.0 Device Configuration Templates </a:t>
            </a:r>
            <a:br>
              <a:rPr lang="en-US" dirty="0"/>
            </a:br>
            <a:r>
              <a:rPr lang="en-US" dirty="0"/>
              <a:t>you can now configure </a:t>
            </a:r>
            <a:br>
              <a:rPr lang="en-US" dirty="0"/>
            </a:br>
            <a:r>
              <a:rPr lang="en-US" dirty="0"/>
              <a:t>policy settings for:</a:t>
            </a:r>
          </a:p>
          <a:p>
            <a:pPr lvl="1"/>
            <a:r>
              <a:rPr lang="en-US" dirty="0"/>
              <a:t>1-to-1 NAT</a:t>
            </a:r>
          </a:p>
          <a:p>
            <a:pPr lvl="1"/>
            <a:r>
              <a:rPr lang="en-US" dirty="0"/>
              <a:t>Dynamic NAT</a:t>
            </a:r>
          </a:p>
        </p:txBody>
      </p:sp>
      <p:sp>
        <p:nvSpPr>
          <p:cNvPr id="4" name="Slide Number Placeholder 3">
            <a:extLst>
              <a:ext uri="{FF2B5EF4-FFF2-40B4-BE49-F238E27FC236}">
                <a16:creationId xmlns:a16="http://schemas.microsoft.com/office/drawing/2014/main" id="{DFC23F8C-254B-42BB-AD02-C4E62DC5C3CE}"/>
              </a:ext>
            </a:extLst>
          </p:cNvPr>
          <p:cNvSpPr>
            <a:spLocks noGrp="1"/>
          </p:cNvSpPr>
          <p:nvPr>
            <p:ph type="sldNum" sz="quarter" idx="10"/>
          </p:nvPr>
        </p:nvSpPr>
        <p:spPr/>
        <p:txBody>
          <a:bodyPr/>
          <a:lstStyle/>
          <a:p>
            <a:fld id="{B0093543-1604-46AF-A6FA-9E7B09989DCD}" type="slidenum">
              <a:rPr lang="en-US" smtClean="0"/>
              <a:pPr/>
              <a:t>84</a:t>
            </a:fld>
            <a:endParaRPr lang="en-US" dirty="0"/>
          </a:p>
        </p:txBody>
      </p:sp>
      <p:pic>
        <p:nvPicPr>
          <p:cNvPr id="6" name="Picture 5">
            <a:extLst>
              <a:ext uri="{FF2B5EF4-FFF2-40B4-BE49-F238E27FC236}">
                <a16:creationId xmlns:a16="http://schemas.microsoft.com/office/drawing/2014/main" id="{A1F7BD5B-0DA0-4FE5-B741-32DFDDFAB2D2}"/>
              </a:ext>
            </a:extLst>
          </p:cNvPr>
          <p:cNvPicPr>
            <a:picLocks noChangeAspect="1"/>
          </p:cNvPicPr>
          <p:nvPr/>
        </p:nvPicPr>
        <p:blipFill>
          <a:blip r:embed="rId2"/>
          <a:stretch>
            <a:fillRect/>
          </a:stretch>
        </p:blipFill>
        <p:spPr>
          <a:xfrm>
            <a:off x="4581625" y="1312919"/>
            <a:ext cx="4122857" cy="4954286"/>
          </a:xfrm>
          <a:prstGeom prst="rect">
            <a:avLst/>
          </a:prstGeom>
        </p:spPr>
      </p:pic>
      <p:sp>
        <p:nvSpPr>
          <p:cNvPr id="7" name="Rectangle 6">
            <a:extLst>
              <a:ext uri="{FF2B5EF4-FFF2-40B4-BE49-F238E27FC236}">
                <a16:creationId xmlns:a16="http://schemas.microsoft.com/office/drawing/2014/main" id="{4A11EFDF-A2F3-481D-8E48-6D91561EE301}"/>
              </a:ext>
            </a:extLst>
          </p:cNvPr>
          <p:cNvSpPr/>
          <p:nvPr/>
        </p:nvSpPr>
        <p:spPr>
          <a:xfrm>
            <a:off x="4688958" y="4178595"/>
            <a:ext cx="2743200" cy="1031358"/>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7711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dirty="0"/>
              <a:t>Thank You!</a:t>
            </a:r>
          </a:p>
        </p:txBody>
      </p:sp>
      <p:sp>
        <p:nvSpPr>
          <p:cNvPr id="17410" name="Slide Number Placeholder 2"/>
          <p:cNvSpPr>
            <a:spLocks noGrp="1"/>
          </p:cNvSpPr>
          <p:nvPr>
            <p:ph type="sldNum" sz="quarter" idx="4294967295"/>
          </p:nvPr>
        </p:nvSpPr>
        <p:spPr bwMode="auto">
          <a:xfrm>
            <a:off x="8551863" y="19050"/>
            <a:ext cx="592137" cy="32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6F55B3-6202-4063-AE26-146CC181DC62}" type="slidenum">
              <a:rPr lang="en-US">
                <a:solidFill>
                  <a:srgbClr val="3A3A3A"/>
                </a:solidFill>
              </a:rPr>
              <a:pPr/>
              <a:t>85</a:t>
            </a:fld>
            <a:endParaRPr lang="en-US" dirty="0">
              <a:solidFill>
                <a:srgbClr val="3A3A3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7AF5E-920C-4A20-B372-A04EF3F835D5}"/>
              </a:ext>
            </a:extLst>
          </p:cNvPr>
          <p:cNvSpPr>
            <a:spLocks noGrp="1"/>
          </p:cNvSpPr>
          <p:nvPr>
            <p:ph type="title"/>
          </p:nvPr>
        </p:nvSpPr>
        <p:spPr/>
        <p:txBody>
          <a:bodyPr/>
          <a:lstStyle/>
          <a:p>
            <a:r>
              <a:rPr lang="en-US" dirty="0"/>
              <a:t>Authentication and Access to Web Apps</a:t>
            </a:r>
          </a:p>
        </p:txBody>
      </p:sp>
      <p:sp>
        <p:nvSpPr>
          <p:cNvPr id="3" name="Content Placeholder 2">
            <a:extLst>
              <a:ext uri="{FF2B5EF4-FFF2-40B4-BE49-F238E27FC236}">
                <a16:creationId xmlns:a16="http://schemas.microsoft.com/office/drawing/2014/main" id="{49CF20DD-BAE1-4478-A5CD-CA3C29CFF9B6}"/>
              </a:ext>
            </a:extLst>
          </p:cNvPr>
          <p:cNvSpPr>
            <a:spLocks noGrp="1"/>
          </p:cNvSpPr>
          <p:nvPr>
            <p:ph idx="1"/>
          </p:nvPr>
        </p:nvSpPr>
        <p:spPr/>
        <p:txBody>
          <a:bodyPr/>
          <a:lstStyle/>
          <a:p>
            <a:r>
              <a:rPr lang="en-US" dirty="0"/>
              <a:t>There is an option to forward Access Portal credentials</a:t>
            </a:r>
          </a:p>
          <a:p>
            <a:pPr lvl="1"/>
            <a:r>
              <a:rPr lang="en-US" dirty="0"/>
              <a:t>Enable this option to automatically log users in to web applications with their Access Portal credentials.</a:t>
            </a:r>
          </a:p>
          <a:p>
            <a:pPr lvl="1"/>
            <a:r>
              <a:rPr lang="en-US" dirty="0"/>
              <a:t>When this feature is enabled, the Access Portal caches user credentials. The cached credentials are sent to the web application with the HTTP authorization header over TLS.</a:t>
            </a:r>
          </a:p>
          <a:p>
            <a:r>
              <a:rPr lang="en-US" dirty="0"/>
              <a:t>To log in to web applications with Access Portal credentials:</a:t>
            </a:r>
          </a:p>
          <a:p>
            <a:pPr lvl="1"/>
            <a:r>
              <a:rPr lang="en-US" dirty="0"/>
              <a:t>The web application must accept HTTP basic authentication</a:t>
            </a:r>
          </a:p>
          <a:p>
            <a:pPr lvl="1"/>
            <a:r>
              <a:rPr lang="en-US" dirty="0"/>
              <a:t>The Access Portal and the web application must share the same authentication domain</a:t>
            </a:r>
          </a:p>
        </p:txBody>
      </p:sp>
      <p:sp>
        <p:nvSpPr>
          <p:cNvPr id="4" name="Slide Number Placeholder 3">
            <a:extLst>
              <a:ext uri="{FF2B5EF4-FFF2-40B4-BE49-F238E27FC236}">
                <a16:creationId xmlns:a16="http://schemas.microsoft.com/office/drawing/2014/main" id="{14C38E8F-DF07-43BB-99EF-DF67B4E227EE}"/>
              </a:ext>
            </a:extLst>
          </p:cNvPr>
          <p:cNvSpPr>
            <a:spLocks noGrp="1"/>
          </p:cNvSpPr>
          <p:nvPr>
            <p:ph type="sldNum" sz="quarter" idx="10"/>
          </p:nvPr>
        </p:nvSpPr>
        <p:spPr/>
        <p:txBody>
          <a:bodyPr/>
          <a:lstStyle/>
          <a:p>
            <a:fld id="{B0093543-1604-46AF-A6FA-9E7B09989DCD}" type="slidenum">
              <a:rPr lang="en-US" smtClean="0"/>
              <a:pPr/>
              <a:t>9</a:t>
            </a:fld>
            <a:endParaRPr lang="en-US" dirty="0"/>
          </a:p>
        </p:txBody>
      </p:sp>
    </p:spTree>
    <p:extLst>
      <p:ext uri="{BB962C8B-B14F-4D97-AF65-F5344CB8AC3E}">
        <p14:creationId xmlns:p14="http://schemas.microsoft.com/office/powerpoint/2010/main" val="3697174850"/>
      </p:ext>
    </p:extLst>
  </p:cSld>
  <p:clrMapOvr>
    <a:masterClrMapping/>
  </p:clrMapOvr>
</p:sld>
</file>

<file path=ppt/theme/theme1.xml><?xml version="1.0" encoding="utf-8"?>
<a:theme xmlns:a="http://schemas.openxmlformats.org/drawingml/2006/main" name="PTP-Training">
  <a:themeElements>
    <a:clrScheme name="PTP-Training">
      <a:dk1>
        <a:srgbClr val="CD0920"/>
      </a:dk1>
      <a:lt1>
        <a:srgbClr val="FFFFFF"/>
      </a:lt1>
      <a:dk2>
        <a:srgbClr val="3A3A3A"/>
      </a:dk2>
      <a:lt2>
        <a:srgbClr val="EAEFF1"/>
      </a:lt2>
      <a:accent1>
        <a:srgbClr val="CD0920"/>
      </a:accent1>
      <a:accent2>
        <a:srgbClr val="888888"/>
      </a:accent2>
      <a:accent3>
        <a:srgbClr val="8B181B"/>
      </a:accent3>
      <a:accent4>
        <a:srgbClr val="E57C29"/>
      </a:accent4>
      <a:accent5>
        <a:srgbClr val="30A8BC"/>
      </a:accent5>
      <a:accent6>
        <a:srgbClr val="FFE748"/>
      </a:accent6>
      <a:hlink>
        <a:srgbClr val="2D9BAE"/>
      </a:hlink>
      <a:folHlink>
        <a:srgbClr val="74CB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g_pt-p_training_template_.potx" id="{F077B19B-8E15-4A95-8164-EDCBEEAD73C9}" vid="{F1BA166D-E8DE-4EB4-B789-F34D1E8E1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wg_pt-p_training_template</Template>
  <TotalTime>0</TotalTime>
  <Words>3661</Words>
  <Application>Microsoft Office PowerPoint</Application>
  <PresentationFormat>On-screen Show (4:3)</PresentationFormat>
  <Paragraphs>470</Paragraphs>
  <Slides>85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 Narrow</vt:lpstr>
      <vt:lpstr>Arial</vt:lpstr>
      <vt:lpstr>Wingdings</vt:lpstr>
      <vt:lpstr>Courier New</vt:lpstr>
      <vt:lpstr>Calibri</vt:lpstr>
      <vt:lpstr>PTP-Training</vt:lpstr>
      <vt:lpstr>What’s New in Fireware v12.5</vt:lpstr>
      <vt:lpstr>What’s New in Fireware v12.5</vt:lpstr>
      <vt:lpstr>What’s New in Fireware v12.5</vt:lpstr>
      <vt:lpstr>Reverse Proxy for Access Portal</vt:lpstr>
      <vt:lpstr>Access Portal Enhancements</vt:lpstr>
      <vt:lpstr>Reverse Proxy</vt:lpstr>
      <vt:lpstr>Configuration Example</vt:lpstr>
      <vt:lpstr>Authentication and Access to Web Apps</vt:lpstr>
      <vt:lpstr>Authentication and Access to Web Apps</vt:lpstr>
      <vt:lpstr>Authentication and Access to Web Apps</vt:lpstr>
      <vt:lpstr>Certificates</vt:lpstr>
      <vt:lpstr>Add an Action</vt:lpstr>
      <vt:lpstr>Add an Action</vt:lpstr>
      <vt:lpstr>Add an Action (Wizard)</vt:lpstr>
      <vt:lpstr>Add an Action (Wizard)</vt:lpstr>
      <vt:lpstr>Add an Action (Wizard)</vt:lpstr>
      <vt:lpstr>Add an Action (Wizard)</vt:lpstr>
      <vt:lpstr>Add an Action (Wizard)</vt:lpstr>
      <vt:lpstr>Add an Action (Wizard)</vt:lpstr>
      <vt:lpstr>Add an Action (Manually)</vt:lpstr>
      <vt:lpstr>Add an Exchange Action</vt:lpstr>
      <vt:lpstr>Add an Exchange Action (Wizard)</vt:lpstr>
      <vt:lpstr>Add an Exchange Action (Wizard)</vt:lpstr>
      <vt:lpstr>Add an Exchange Action (Wizard)</vt:lpstr>
      <vt:lpstr>Add an Exchange Action (Wizard)</vt:lpstr>
      <vt:lpstr>Add an Exchange Action (Wizard)</vt:lpstr>
      <vt:lpstr>Path Mapping</vt:lpstr>
      <vt:lpstr>Path Mapping</vt:lpstr>
      <vt:lpstr>NetFlow Egress</vt:lpstr>
      <vt:lpstr>NetFlow Egress</vt:lpstr>
      <vt:lpstr>NetFlow Egress</vt:lpstr>
      <vt:lpstr>NetFlow Egress</vt:lpstr>
      <vt:lpstr>NetFlow Egress</vt:lpstr>
      <vt:lpstr>NetFlow Egress</vt:lpstr>
      <vt:lpstr>NetFlow Egress</vt:lpstr>
      <vt:lpstr>NetFlow Egress</vt:lpstr>
      <vt:lpstr>NetFlow Egress</vt:lpstr>
      <vt:lpstr>NetFlow Egress</vt:lpstr>
      <vt:lpstr>WebBlocker Override Enhancements</vt:lpstr>
      <vt:lpstr>WebBlocker Override</vt:lpstr>
      <vt:lpstr>WebBlocker Override Settings</vt:lpstr>
      <vt:lpstr>WebBlocker Override Methods</vt:lpstr>
      <vt:lpstr>Enable WebBlocker Override</vt:lpstr>
      <vt:lpstr>WebBlocker Override Passphrase Settings</vt:lpstr>
      <vt:lpstr>WebBlocker Override User Group Settings</vt:lpstr>
      <vt:lpstr>Select WebBlocker Override Categories</vt:lpstr>
      <vt:lpstr>Override Denied Uncategorized URLs</vt:lpstr>
      <vt:lpstr>Override with User Group Credentials</vt:lpstr>
      <vt:lpstr>Override with the Override Passphrase</vt:lpstr>
      <vt:lpstr>WebBlocker Override and HTTPS</vt:lpstr>
      <vt:lpstr>WebBlocker Override Log Messages</vt:lpstr>
      <vt:lpstr>WebBlocker Override – Upgrades</vt:lpstr>
      <vt:lpstr>WebBlocker Warn Message Customization</vt:lpstr>
      <vt:lpstr>WebBlocker Warn Message</vt:lpstr>
      <vt:lpstr>WebBlocker Warn Message</vt:lpstr>
      <vt:lpstr>WebBlocker Warn Message – Upgrade</vt:lpstr>
      <vt:lpstr>Customize Warn Message Text</vt:lpstr>
      <vt:lpstr>Warn Message Variables</vt:lpstr>
      <vt:lpstr>Customize Warn Message Styles</vt:lpstr>
      <vt:lpstr>Preview the Warn Message</vt:lpstr>
      <vt:lpstr>ECDSA Certificates</vt:lpstr>
      <vt:lpstr>ECDSA Certificates</vt:lpstr>
      <vt:lpstr>ECDSA Certificates</vt:lpstr>
      <vt:lpstr>ECDSA Certificates for BOVPN and BOVPN VIF</vt:lpstr>
      <vt:lpstr>EC Certificates for BOVPN and BOVPN VIF</vt:lpstr>
      <vt:lpstr>ECDSA Certificates for BOVPN and BOVPN VIF</vt:lpstr>
      <vt:lpstr>ECDSA Certificates for BOVPN and BOVPN VIF</vt:lpstr>
      <vt:lpstr>ECDSA Certificates for BOVPN and BOVPN VIF</vt:lpstr>
      <vt:lpstr>ECDSA Certificates for Mobile VPN with IKEv2</vt:lpstr>
      <vt:lpstr>Gateway Wireless Controller  Enhancements</vt:lpstr>
      <vt:lpstr>Gateway Wireless Controller Enhancements</vt:lpstr>
      <vt:lpstr>Support for Multiple RADIUS Servers</vt:lpstr>
      <vt:lpstr>Multiple RADIUS Servers</vt:lpstr>
      <vt:lpstr>Unique Domain Names</vt:lpstr>
      <vt:lpstr>New SecurID option</vt:lpstr>
      <vt:lpstr>RADIUS Servers Available in All Features</vt:lpstr>
      <vt:lpstr>RADIUS Server Drop-Down Lists</vt:lpstr>
      <vt:lpstr>RADIUS + SecurID Servers Not Available</vt:lpstr>
      <vt:lpstr>Upgrade Considerations</vt:lpstr>
      <vt:lpstr>MTU Setting for BOVPN Virtual Interfaces</vt:lpstr>
      <vt:lpstr>MTU Setting for BOVPN Virtual Interfaces</vt:lpstr>
      <vt:lpstr>MTU Setting for BOVPN Virtual Interfaces</vt:lpstr>
      <vt:lpstr>Device Configuration Template Enhancements</vt:lpstr>
      <vt:lpstr>Device Configuration Templates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v12.5</dc:title>
  <dc:creator/>
  <cp:lastModifiedBy/>
  <cp:revision>1</cp:revision>
  <dcterms:created xsi:type="dcterms:W3CDTF">2019-01-14T22:49:12Z</dcterms:created>
  <dcterms:modified xsi:type="dcterms:W3CDTF">2019-11-04T21:51:31Z</dcterms:modified>
</cp:coreProperties>
</file>