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6" r:id="rId1"/>
  </p:sldMasterIdLst>
  <p:notesMasterIdLst>
    <p:notesMasterId r:id="rId15"/>
  </p:notesMasterIdLst>
  <p:handoutMasterIdLst>
    <p:handoutMasterId r:id="rId16"/>
  </p:handoutMasterIdLst>
  <p:sldIdLst>
    <p:sldId id="256" r:id="rId2"/>
    <p:sldId id="442" r:id="rId3"/>
    <p:sldId id="734" r:id="rId4"/>
    <p:sldId id="735" r:id="rId5"/>
    <p:sldId id="786" r:id="rId6"/>
    <p:sldId id="765" r:id="rId7"/>
    <p:sldId id="793" r:id="rId8"/>
    <p:sldId id="794" r:id="rId9"/>
    <p:sldId id="789" r:id="rId10"/>
    <p:sldId id="790" r:id="rId11"/>
    <p:sldId id="791" r:id="rId12"/>
    <p:sldId id="792" r:id="rId13"/>
    <p:sldId id="783" r:id="rId14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EpX7w3XUe81Cj1wgLcoDjw==" hashData="SFzwYFDrPJkYVMy+7m2DwEurAdv983JKp8mPZ63IcwYe078ucienVtUtfTuBbEa0dHdkSquKtwHYJZ9n/F7FMg=="/>
  <p:extLst>
    <p:ext uri="{521415D9-36F7-43E2-AB2F-B90AF26B5E84}">
      <p14:sectionLst xmlns:p14="http://schemas.microsoft.com/office/powerpoint/2010/main">
        <p14:section name="Default Section" id="{3CE3AA79-51FD-4673-A6DF-8ABB50808D69}">
          <p14:sldIdLst>
            <p14:sldId id="256"/>
            <p14:sldId id="442"/>
            <p14:sldId id="734"/>
            <p14:sldId id="735"/>
            <p14:sldId id="786"/>
            <p14:sldId id="765"/>
            <p14:sldId id="793"/>
            <p14:sldId id="794"/>
            <p14:sldId id="789"/>
            <p14:sldId id="790"/>
            <p14:sldId id="791"/>
            <p14:sldId id="792"/>
            <p14:sldId id="7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  <a:srgbClr val="000000"/>
    <a:srgbClr val="ED2E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1" y="1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B2D595-6CCB-4119-91C1-98F4A096CE4E}" type="datetimeFigureOut">
              <a:rPr lang="en-US"/>
              <a:pPr/>
              <a:t>12/22/2020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78CC86-745C-4829-A95E-2B6AB2224A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2FA3A0-ACCF-4957-8944-46EF9EB83D9C}" type="datetimeFigureOut">
              <a:rPr lang="en-US"/>
              <a:pPr/>
              <a:t>12/22/2020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6B9300-FC16-48FB-B57B-23B7533B74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" y="-14287"/>
            <a:ext cx="913923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3"/>
            <a:ext cx="9144002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6" y="2970008"/>
            <a:ext cx="9138708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A85ACAF-D3FF-4FDE-ADC0-7196DBC5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5063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7743C75-AAA2-4840-BA9A-98E94687D7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©2020 WatchGuard Technologies, Inc.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02345-43D1-4266-8FE1-8B62662B2CC2}"/>
              </a:ext>
            </a:extLst>
          </p:cNvPr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40680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2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5511114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9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1/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4124425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1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3657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3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 tIns="0" rIns="9144" bIns="9144" numCol="2" spcCol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1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499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983" y="2934580"/>
            <a:ext cx="7814067" cy="980902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10" descr="WG_logo_Color_3in.png">
            <a:extLst>
              <a:ext uri="{FF2B5EF4-FFF2-40B4-BE49-F238E27FC236}">
                <a16:creationId xmlns:a16="http://schemas.microsoft.com/office/drawing/2014/main" id="{51C1E606-992D-488B-AFDF-889B763E5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17475"/>
            <a:ext cx="2573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6305550" y="-89076"/>
            <a:ext cx="283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5553076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207008"/>
            <a:ext cx="5553076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1754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67513"/>
            <a:ext cx="9144000" cy="9048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4913"/>
            <a:ext cx="82296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050" y="19050"/>
            <a:ext cx="592138" cy="3254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1B02D2-C929-40C1-8491-4864915DB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rgbClr val="3A3A3A"/>
                </a:solidFill>
                <a:latin typeface="Calibri" panose="020F0502020204030204" pitchFamily="34" charset="0"/>
              </a:rPr>
              <a:t>Copyright ©2020 WatchGuard Technologies, Inc. All 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25646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702" r:id="rId3"/>
    <p:sldLayoutId id="2147483690" r:id="rId4"/>
    <p:sldLayoutId id="2147483694" r:id="rId5"/>
    <p:sldLayoutId id="2147483695" r:id="rId6"/>
    <p:sldLayoutId id="2147483696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5000"/>
        <a:buFont typeface="Arial" panose="020B0604020202020204" pitchFamily="34" charset="0"/>
        <a:buChar char="–"/>
        <a:defRPr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chguard.com/support/release-notes/fireware/12/en-US/EN_ReleaseNotes_Fireware_12_6_3/Fireware_Release-Notes_v12_6_3.pdf" TargetMode="External"/><Relationship Id="rId2" Type="http://schemas.openxmlformats.org/officeDocument/2006/relationships/hyperlink" Target="https://www.watchguard.com/support/release-notes/fireware/12/en-US/EN_ReleaseNotes_Fireware_12_5_6/Fireware_Release-Notes_v12_5_6.pd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v12.5.6/12.6.3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Client (v12.6.3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891"/>
            <a:ext cx="8229600" cy="5036589"/>
          </a:xfrm>
        </p:spPr>
        <p:txBody>
          <a:bodyPr/>
          <a:lstStyle/>
          <a:p>
            <a:r>
              <a:rPr lang="en-US" dirty="0"/>
              <a:t>Fireware v12.6.3 includes a new version of the Mobile VPN with SSL Client for Windows and macOS</a:t>
            </a:r>
          </a:p>
          <a:p>
            <a:r>
              <a:rPr lang="en-US" dirty="0"/>
              <a:t>This version resolves a number of Mobile VPN issues</a:t>
            </a:r>
          </a:p>
          <a:p>
            <a:pPr marL="400050" lvl="1" indent="0">
              <a:buNone/>
            </a:pPr>
            <a:r>
              <a:rPr lang="en-US" b="1" dirty="0"/>
              <a:t>Note: </a:t>
            </a:r>
            <a:r>
              <a:rPr lang="en-US" dirty="0"/>
              <a:t>Both v12.5.3 and v12.6.3 of the Mobile VPN with SSL Client are compatible with both Fireware v12.5.6 and Fireware v12.6.3 on supported versions of Windows </a:t>
            </a:r>
            <a:r>
              <a:rPr lang="en-US"/>
              <a:t>and macOS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DF508-62A6-4372-A619-F005631F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AFF3-2EC2-4D2F-80A4-078DD4EE94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5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891"/>
            <a:ext cx="8229600" cy="5036589"/>
          </a:xfrm>
        </p:spPr>
        <p:txBody>
          <a:bodyPr/>
          <a:lstStyle/>
          <a:p>
            <a:r>
              <a:rPr lang="en-US" dirty="0"/>
              <a:t>Fireware v12.5.6/v12.6.3 are maintenance releases that include important resolved issues</a:t>
            </a:r>
          </a:p>
          <a:p>
            <a:r>
              <a:rPr lang="en-US" dirty="0"/>
              <a:t>For detailed information about the issues resolved in these releases, see the Release Notes:</a:t>
            </a:r>
          </a:p>
          <a:p>
            <a:pPr lvl="1"/>
            <a:r>
              <a:rPr lang="en-US" dirty="0">
                <a:hlinkClick r:id="rId2"/>
              </a:rPr>
              <a:t>Fireware v12.5.6 Release Notes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Fireware v12.6.3 Release Notes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56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1863" y="19050"/>
            <a:ext cx="592137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6F55B3-6202-4063-AE26-146CC181DC62}" type="slidenum">
              <a:rPr lang="en-US">
                <a:solidFill>
                  <a:srgbClr val="3A3A3A"/>
                </a:solidFill>
              </a:rPr>
              <a:pPr/>
              <a:t>13</a:t>
            </a:fld>
            <a:endParaRPr lang="en-US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0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5791201" cy="674687"/>
          </a:xfrm>
        </p:spPr>
        <p:txBody>
          <a:bodyPr/>
          <a:lstStyle/>
          <a:p>
            <a:r>
              <a:rPr lang="en-US" dirty="0"/>
              <a:t>What’s New in Fireware v12.5.6/12.6.3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Dynamic routing — default route announcements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Flood protection logging update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New Mobile VPN with SSL Client (v12.6.3 only)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Resolved issues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5791201" cy="674687"/>
          </a:xfrm>
        </p:spPr>
        <p:txBody>
          <a:bodyPr/>
          <a:lstStyle/>
          <a:p>
            <a:r>
              <a:rPr lang="en-US" dirty="0"/>
              <a:t>What’s New in Fireware v12.5.6/12.6.3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v12.6.3 is available for these Firebox models:</a:t>
            </a:r>
          </a:p>
          <a:p>
            <a:pPr lvl="1"/>
            <a:r>
              <a:rPr lang="en-US" dirty="0"/>
              <a:t>M Series: M270, M370, M400, M440, M470, M500, M570, M670, M4600, M5600 </a:t>
            </a:r>
          </a:p>
          <a:p>
            <a:pPr lvl="1"/>
            <a:r>
              <a:rPr lang="en-US" dirty="0"/>
              <a:t>T Series: T20, T40, T80 </a:t>
            </a:r>
          </a:p>
          <a:p>
            <a:pPr lvl="1"/>
            <a:r>
              <a:rPr lang="en-US" dirty="0"/>
              <a:t>FireboxV and Firebox Cloud</a:t>
            </a:r>
          </a:p>
          <a:p>
            <a:r>
              <a:rPr lang="en-US" dirty="0"/>
              <a:t>Fireware v12.5.6 runs on all other Firebox models</a:t>
            </a:r>
          </a:p>
          <a:p>
            <a:r>
              <a:rPr lang="en-US" dirty="0"/>
              <a:t>Unless noted, the features described in this document are available in both Fireware v12.5.6 and Fireware v12.6.3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4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5791201" cy="674687"/>
          </a:xfrm>
        </p:spPr>
        <p:txBody>
          <a:bodyPr/>
          <a:lstStyle/>
          <a:p>
            <a:r>
              <a:rPr lang="en-US" dirty="0"/>
              <a:t>What’s New in Fireware v12.5.6/12.6.3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WSM v12.6.3 to manage Fireboxes that run Fireware v12.5.6 or Fireware v12.6.3</a:t>
            </a:r>
          </a:p>
          <a:p>
            <a:r>
              <a:rPr lang="en-US" dirty="0"/>
              <a:t>There is no WSM v12.5.6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7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DF508-62A6-4372-A619-F005631F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Routing — Default Route Announcements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AFF3-2EC2-4D2F-80A4-078DD4EE94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8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Routing — Route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891"/>
            <a:ext cx="8229600" cy="5036589"/>
          </a:xfrm>
        </p:spPr>
        <p:txBody>
          <a:bodyPr/>
          <a:lstStyle/>
          <a:p>
            <a:r>
              <a:rPr lang="en-US" dirty="0"/>
              <a:t>For a Firebox with an IPv4 dynamic routing configuration that includes the command 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default-information originate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(in OSPF or RIP)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default-originate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(in BGP)</a:t>
            </a:r>
            <a:r>
              <a:rPr lang="en-US" dirty="0">
                <a:latin typeface="+mn-lt"/>
              </a:rPr>
              <a:t>, </a:t>
            </a:r>
            <a:r>
              <a:rPr lang="en-US" dirty="0"/>
              <a:t>if Link Monitor detects a link failure for all WAN connections, the dynamic routing protocol no longer announces the default route to neighbors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DF508-62A6-4372-A619-F005631F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Protection Logging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AFF3-2EC2-4D2F-80A4-078DD4EE94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9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Protection Logging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891"/>
            <a:ext cx="8229600" cy="5036589"/>
          </a:xfrm>
        </p:spPr>
        <p:txBody>
          <a:bodyPr/>
          <a:lstStyle/>
          <a:p>
            <a:r>
              <a:rPr lang="en-US" dirty="0"/>
              <a:t>The Firebox now generates log messages when traffic from a site on the Blocked Site Exceptions list exceeds a Flood Attack threshold</a:t>
            </a:r>
          </a:p>
          <a:p>
            <a:pPr marL="400050" lvl="1" indent="0">
              <a:buNone/>
            </a:pPr>
            <a:r>
              <a:rPr lang="en-US" dirty="0"/>
              <a:t>Example:</a:t>
            </a:r>
          </a:p>
          <a:p>
            <a:pPr marL="400050" lvl="1" indent="0">
              <a:buNone/>
            </a:pPr>
            <a:r>
              <a:rPr lang="en-US" dirty="0"/>
              <a:t>Dec 16 19:14:00 2020 M370 local0.warn firewall: msg_id="3000-0148" Allow eth4 Firebox 28 icmp 20 64 10.0.0.1 10.0.0.3 8 0 id=54614 </a:t>
            </a:r>
            <a:r>
              <a:rPr lang="en-US" dirty="0" err="1"/>
              <a:t>seq</a:t>
            </a:r>
            <a:r>
              <a:rPr lang="en-US" dirty="0"/>
              <a:t>=16296 msg="icmp flooding from exception site" (Internal Policy)</a:t>
            </a:r>
          </a:p>
          <a:p>
            <a:r>
              <a:rPr lang="en-US" dirty="0"/>
              <a:t>As in previous Fireware versions, the </a:t>
            </a:r>
            <a:r>
              <a:rPr lang="en-US"/>
              <a:t>Firebox allows </a:t>
            </a:r>
            <a:r>
              <a:rPr lang="en-US" dirty="0"/>
              <a:t>the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2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DF508-62A6-4372-A619-F005631F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Mobile VPN with SSL Client (v12.6.3 Only)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AFF3-2EC2-4D2F-80A4-078DD4EE94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56303"/>
      </p:ext>
    </p:extLst>
  </p:cSld>
  <p:clrMapOvr>
    <a:masterClrMapping/>
  </p:clrMapOvr>
</p:sld>
</file>

<file path=ppt/theme/theme1.xml><?xml version="1.0" encoding="utf-8"?>
<a:theme xmlns:a="http://schemas.openxmlformats.org/drawingml/2006/main" name="PTP-Training">
  <a:themeElements>
    <a:clrScheme name="PTP-Training">
      <a:dk1>
        <a:srgbClr val="CD0920"/>
      </a:dk1>
      <a:lt1>
        <a:srgbClr val="FFFFFF"/>
      </a:lt1>
      <a:dk2>
        <a:srgbClr val="3A3A3A"/>
      </a:dk2>
      <a:lt2>
        <a:srgbClr val="EAEFF1"/>
      </a:lt2>
      <a:accent1>
        <a:srgbClr val="CD0920"/>
      </a:accent1>
      <a:accent2>
        <a:srgbClr val="888888"/>
      </a:accent2>
      <a:accent3>
        <a:srgbClr val="8B181B"/>
      </a:accent3>
      <a:accent4>
        <a:srgbClr val="E57C29"/>
      </a:accent4>
      <a:accent5>
        <a:srgbClr val="30A8BC"/>
      </a:accent5>
      <a:accent6>
        <a:srgbClr val="FFE748"/>
      </a:accent6>
      <a:hlink>
        <a:srgbClr val="2D9BAE"/>
      </a:hlink>
      <a:folHlink>
        <a:srgbClr val="74CB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g_pt-p_training_template_.potx" id="{F077B19B-8E15-4A95-8164-EDCBEEAD73C9}" vid="{F1BA166D-E8DE-4EB4-B789-F34D1E8E1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</Template>
  <TotalTime>0</TotalTime>
  <Words>370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Courier New</vt:lpstr>
      <vt:lpstr>Calibri</vt:lpstr>
      <vt:lpstr>Arial Narrow</vt:lpstr>
      <vt:lpstr>Arial</vt:lpstr>
      <vt:lpstr>Wingdings</vt:lpstr>
      <vt:lpstr>PTP-Training</vt:lpstr>
      <vt:lpstr>What’s New in Fireware v12.5.6/12.6.3</vt:lpstr>
      <vt:lpstr>What’s New in Fireware v12.5.6/12.6.3</vt:lpstr>
      <vt:lpstr>What’s New in Fireware v12.5.6/12.6.3</vt:lpstr>
      <vt:lpstr>What’s New in Fireware v12.5.6/12.6.3</vt:lpstr>
      <vt:lpstr>Dynamic Routing — Default Route Announcements</vt:lpstr>
      <vt:lpstr>Dynamic Routing — Route Announcements</vt:lpstr>
      <vt:lpstr>Flood Protection Logging Update</vt:lpstr>
      <vt:lpstr>Flood Protection Logging Update</vt:lpstr>
      <vt:lpstr>New Mobile VPN with SSL Client (v12.6.3 Only)</vt:lpstr>
      <vt:lpstr>Mobile VPN with SSL Client (v12.6.3 Only)</vt:lpstr>
      <vt:lpstr>Resolved Issues</vt:lpstr>
      <vt:lpstr>Resolved Issues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v12.5.4 and 12.6.3</dc:title>
  <dc:creator/>
  <cp:lastModifiedBy/>
  <cp:revision>1</cp:revision>
  <dcterms:created xsi:type="dcterms:W3CDTF">2019-01-14T22:49:12Z</dcterms:created>
  <dcterms:modified xsi:type="dcterms:W3CDTF">2020-12-22T18:33:52Z</dcterms:modified>
</cp:coreProperties>
</file>