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43"/>
  </p:notesMasterIdLst>
  <p:handoutMasterIdLst>
    <p:handoutMasterId r:id="rId44"/>
  </p:handoutMasterIdLst>
  <p:sldIdLst>
    <p:sldId id="256" r:id="rId2"/>
    <p:sldId id="442" r:id="rId3"/>
    <p:sldId id="789" r:id="rId4"/>
    <p:sldId id="734" r:id="rId5"/>
    <p:sldId id="735" r:id="rId6"/>
    <p:sldId id="786" r:id="rId7"/>
    <p:sldId id="765" r:id="rId8"/>
    <p:sldId id="766" r:id="rId9"/>
    <p:sldId id="767" r:id="rId10"/>
    <p:sldId id="768" r:id="rId11"/>
    <p:sldId id="762" r:id="rId12"/>
    <p:sldId id="763" r:id="rId13"/>
    <p:sldId id="770" r:id="rId14"/>
    <p:sldId id="771" r:id="rId15"/>
    <p:sldId id="772" r:id="rId16"/>
    <p:sldId id="773" r:id="rId17"/>
    <p:sldId id="774" r:id="rId18"/>
    <p:sldId id="779" r:id="rId19"/>
    <p:sldId id="780" r:id="rId20"/>
    <p:sldId id="781" r:id="rId21"/>
    <p:sldId id="731" r:id="rId22"/>
    <p:sldId id="733" r:id="rId23"/>
    <p:sldId id="769" r:id="rId24"/>
    <p:sldId id="764" r:id="rId25"/>
    <p:sldId id="785" r:id="rId26"/>
    <p:sldId id="793" r:id="rId27"/>
    <p:sldId id="794" r:id="rId28"/>
    <p:sldId id="795" r:id="rId29"/>
    <p:sldId id="776" r:id="rId30"/>
    <p:sldId id="777" r:id="rId31"/>
    <p:sldId id="778" r:id="rId32"/>
    <p:sldId id="787" r:id="rId33"/>
    <p:sldId id="788" r:id="rId34"/>
    <p:sldId id="796" r:id="rId35"/>
    <p:sldId id="798" r:id="rId36"/>
    <p:sldId id="799" r:id="rId37"/>
    <p:sldId id="800" r:id="rId38"/>
    <p:sldId id="802" r:id="rId39"/>
    <p:sldId id="803" r:id="rId40"/>
    <p:sldId id="804" r:id="rId41"/>
    <p:sldId id="783" r:id="rId4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Uvzs8TTBo3JQaNpnQw5Zdg==" hashData="wbwzVFeAg+hbeGCwmZUepJYQADO7hbX40PdPpZgXHwn/Zb5v9ckJgov/cB9ETZCh+C25sIHJTngmpzzq88rdnQ=="/>
  <p:extLst>
    <p:ext uri="{521415D9-36F7-43E2-AB2F-B90AF26B5E84}">
      <p14:sectionLst xmlns:p14="http://schemas.microsoft.com/office/powerpoint/2010/main">
        <p14:section name="Default Section" id="{3CE3AA79-51FD-4673-A6DF-8ABB50808D69}">
          <p14:sldIdLst>
            <p14:sldId id="256"/>
            <p14:sldId id="442"/>
            <p14:sldId id="789"/>
            <p14:sldId id="734"/>
            <p14:sldId id="735"/>
            <p14:sldId id="786"/>
            <p14:sldId id="765"/>
            <p14:sldId id="766"/>
            <p14:sldId id="767"/>
            <p14:sldId id="768"/>
            <p14:sldId id="762"/>
            <p14:sldId id="763"/>
            <p14:sldId id="770"/>
            <p14:sldId id="771"/>
            <p14:sldId id="772"/>
            <p14:sldId id="773"/>
            <p14:sldId id="774"/>
            <p14:sldId id="779"/>
            <p14:sldId id="780"/>
            <p14:sldId id="781"/>
            <p14:sldId id="731"/>
            <p14:sldId id="733"/>
            <p14:sldId id="769"/>
            <p14:sldId id="764"/>
            <p14:sldId id="785"/>
            <p14:sldId id="793"/>
            <p14:sldId id="794"/>
            <p14:sldId id="795"/>
            <p14:sldId id="776"/>
            <p14:sldId id="777"/>
            <p14:sldId id="778"/>
            <p14:sldId id="787"/>
            <p14:sldId id="788"/>
            <p14:sldId id="796"/>
            <p14:sldId id="798"/>
            <p14:sldId id="799"/>
            <p14:sldId id="800"/>
            <p14:sldId id="802"/>
            <p14:sldId id="803"/>
            <p14:sldId id="804"/>
            <p14:sldId id="7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8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10/5/2020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1.xml"/><Relationship Id="rId7" Type="http://schemas.openxmlformats.org/officeDocument/2006/relationships/slide" Target="slide2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4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watchguard.com/browse/FBX-17654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SfC@watchguard.co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v12.5.5/12.6.2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A148-284C-4B03-BC6A-EBE268CD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CSfC and TLS 1.3 CLI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F78D-F89D-4592-885F-282E6CDC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CLI commands to enable or disable TLS 1.3</a:t>
            </a:r>
          </a:p>
          <a:p>
            <a:pPr lvl="1"/>
            <a:r>
              <a:rPr lang="en-US" dirty="0"/>
              <a:t>See TLS 1.3 status: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tlsv13</a:t>
            </a:r>
          </a:p>
          <a:p>
            <a:pPr lvl="1"/>
            <a:r>
              <a:rPr lang="en-US" dirty="0"/>
              <a:t>Enable TLS 1.3: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tlsv13 enable</a:t>
            </a:r>
          </a:p>
          <a:p>
            <a:pPr lvl="2"/>
            <a:r>
              <a:rPr lang="en-US" dirty="0"/>
              <a:t>Enables TLS 1.3 and reboots the Firebox</a:t>
            </a:r>
          </a:p>
          <a:p>
            <a:pPr lvl="1"/>
            <a:r>
              <a:rPr lang="en-US" dirty="0"/>
              <a:t>Disable TLS 1.3: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tlsv13 enable</a:t>
            </a:r>
          </a:p>
          <a:p>
            <a:pPr lvl="2"/>
            <a:r>
              <a:rPr lang="en-US" dirty="0"/>
              <a:t>Disables TLS 1.3 and reboots the Firebox</a:t>
            </a:r>
          </a:p>
          <a:p>
            <a:r>
              <a:rPr lang="en-US" dirty="0"/>
              <a:t>These CLI commands are available regardless of CSfC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D00D7-4C80-4A58-BA42-896E1978E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4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FireboxV on KVM 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4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CE09-6C78-4663-BA12-9A93A81F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FireboxV on KVM 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8C97-E1F6-4A73-A946-B69D0D8A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now supports FireboxV on Kernel-based Virtual Machine (KVM) </a:t>
            </a:r>
          </a:p>
          <a:p>
            <a:pPr lvl="1"/>
            <a:r>
              <a:rPr lang="en-US" dirty="0"/>
              <a:t>KVM is the open source hypervisor included with Linux</a:t>
            </a:r>
          </a:p>
          <a:p>
            <a:pPr lvl="1"/>
            <a:r>
              <a:rPr lang="en-US" dirty="0"/>
              <a:t>The KVM kernel component is included in Linux as of 2.6.20</a:t>
            </a:r>
          </a:p>
          <a:p>
            <a:pPr lvl="1"/>
            <a:r>
              <a:rPr lang="en-US" dirty="0"/>
              <a:t>The KVM user space component is included in QEMU as of 1.3</a:t>
            </a:r>
          </a:p>
          <a:p>
            <a:r>
              <a:rPr lang="en-US" dirty="0"/>
              <a:t>High-level setup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KVM server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Convert the VMware installation image file to fireware.qcow2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the FireboxV VM, and configure network interfaces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the Web Setup Wizard to create a basic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25ACF-3F7F-43DF-B5CE-6A5B589CF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6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2F7A-69FA-4547-8468-632658F1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Port in Policies 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</p:spTree>
    <p:extLst>
      <p:ext uri="{BB962C8B-B14F-4D97-AF65-F5344CB8AC3E}">
        <p14:creationId xmlns:p14="http://schemas.microsoft.com/office/powerpoint/2010/main" val="37121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Port in Policies 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Firewall policy properties now include an option to limit policy scope based on the source port of the connection</a:t>
            </a:r>
          </a:p>
          <a:p>
            <a:r>
              <a:rPr lang="en-US" dirty="0"/>
              <a:t>Configure Source Port settings in Advanced policy properties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5D053-ECB3-4165-85CE-FF49FBF2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8" y="2689311"/>
            <a:ext cx="3052918" cy="1544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F856F-EB18-48FE-A8FD-CA56548B6839}"/>
              </a:ext>
            </a:extLst>
          </p:cNvPr>
          <p:cNvSpPr txBox="1"/>
          <p:nvPr/>
        </p:nvSpPr>
        <p:spPr>
          <a:xfrm>
            <a:off x="1834998" y="4719330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Fireware Web 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4642E-07DE-4C22-B07B-CF6C9E9AFB5C}"/>
              </a:ext>
            </a:extLst>
          </p:cNvPr>
          <p:cNvSpPr txBox="1"/>
          <p:nvPr/>
        </p:nvSpPr>
        <p:spPr>
          <a:xfrm>
            <a:off x="1971895" y="327701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Policy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B2429-A5CF-4032-A757-69F81079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788" y="4379976"/>
            <a:ext cx="4499243" cy="15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4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BBA8-2017-4579-A778-45CD38C5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Port in Policies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18B76-A0F4-46E3-AB00-20290537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policies apply to traffic from all source ports</a:t>
            </a:r>
          </a:p>
          <a:p>
            <a:r>
              <a:rPr lang="en-US" dirty="0"/>
              <a:t>To apply a policy to traffic from specific source ports: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Apply this policy to traffic from only the specified source ports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source ports or port ranges to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DAEB1-AD8A-455A-BA0A-D4385E737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504AC-A742-4382-BB95-28D9495E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89" y="3441468"/>
            <a:ext cx="5695238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2E27-E378-4F20-889E-68ED65E2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Port in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9462-B5A2-41AA-A094-47DDDCB7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Source Port is enabled in any policy, the Policies list in Fireware Web UI includes a new SRC PORT column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5F29F-1AD9-491F-830E-9553943FE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9B9F2-E124-4444-981B-9EC791B7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7" y="2249903"/>
            <a:ext cx="7069015" cy="2621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04EA66-085D-4944-AAA3-5438949E1A30}"/>
              </a:ext>
            </a:extLst>
          </p:cNvPr>
          <p:cNvSpPr/>
          <p:nvPr/>
        </p:nvSpPr>
        <p:spPr>
          <a:xfrm>
            <a:off x="3657599" y="2958209"/>
            <a:ext cx="589085" cy="1913655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A00C-C9FB-4417-AD3E-8CE59A7E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Port in Policies — Restrictions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B7A27-70DD-4144-A3F2-FDABF5F9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Port is configurable only for policies that handle TCP and/or UDP traffic (and do not apply to other protocols)</a:t>
            </a:r>
          </a:p>
          <a:p>
            <a:pPr lvl="1"/>
            <a:r>
              <a:rPr lang="en-US" dirty="0"/>
              <a:t>Policies that apply only to TCP, such as HTTPS, FTP, RDP</a:t>
            </a:r>
          </a:p>
          <a:p>
            <a:pPr lvl="1"/>
            <a:r>
              <a:rPr lang="en-US" dirty="0"/>
              <a:t>Policies that apply only to UDP, such as SNMP, L2TP, IKE</a:t>
            </a:r>
          </a:p>
          <a:p>
            <a:pPr lvl="1"/>
            <a:r>
              <a:rPr lang="en-US" dirty="0"/>
              <a:t>Policies that apply to both TCP and UDP, such as DNS, NTP</a:t>
            </a:r>
          </a:p>
          <a:p>
            <a:r>
              <a:rPr lang="en-US" dirty="0"/>
              <a:t>Source Port is not configurable for any policy that includes a protocol other than TCP and UDP</a:t>
            </a:r>
          </a:p>
          <a:p>
            <a:pPr lvl="1"/>
            <a:r>
              <a:rPr lang="en-US" dirty="0"/>
              <a:t>Examples: Any, Ping, IPSec, GRE, IGMP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20E0C-E1C6-467A-901E-3C67479E16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4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2F7A-69FA-4547-8468-632658F1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ICMPv6 in Custom Policy Templates 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</p:spTree>
    <p:extLst>
      <p:ext uri="{BB962C8B-B14F-4D97-AF65-F5344CB8AC3E}">
        <p14:creationId xmlns:p14="http://schemas.microsoft.com/office/powerpoint/2010/main" val="388088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ICMPv6 in Custom Policy Templates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a custom firewall policy template for ICMPv6 (Internet Control Message Protocol v6)</a:t>
            </a:r>
          </a:p>
          <a:p>
            <a:r>
              <a:rPr lang="en-US" dirty="0"/>
              <a:t>When you add the ICMPv6 protocol, you specify:</a:t>
            </a:r>
          </a:p>
          <a:p>
            <a:pPr lvl="1"/>
            <a:r>
              <a:rPr lang="en-US" dirty="0"/>
              <a:t>ICMPv6 Type</a:t>
            </a:r>
          </a:p>
          <a:p>
            <a:pPr lvl="1"/>
            <a:r>
              <a:rPr lang="en-US" dirty="0"/>
              <a:t>ICMPv6 Code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37265-6745-4754-94D8-6045A346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88" y="2666397"/>
            <a:ext cx="3104762" cy="3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51AEF-D1FD-4EDC-9245-A763A69A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76" y="4033493"/>
            <a:ext cx="2533333" cy="1666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633688-633C-4EB0-B904-05E9DCA75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3" y="3481752"/>
            <a:ext cx="2991997" cy="2539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777F2-4F1C-421C-8E7E-96E8D54D0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073" y="4698821"/>
            <a:ext cx="2767166" cy="15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v12.5.5/12.6.2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CSfC Mode (12.6.2 only)</a:t>
            </a:r>
            <a:r>
              <a:rPr lang="en-US" dirty="0"/>
              <a:t> </a:t>
            </a:r>
          </a:p>
          <a:p>
            <a:r>
              <a:rPr lang="en-US" dirty="0">
                <a:hlinkClick r:id="rId3" action="ppaction://hlinksldjump"/>
              </a:rPr>
              <a:t>FireboxV on KVM (12.6.2 only)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Source Port in Policies (12.6.2 only)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ICMPv6 in Firewall Policy Templates (12.6.2 only)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Logon Disclaimer Behavior (12.6.2 only)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WebBlocker Server Timeout Default (12.6.2 only)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Certificate Signing Request Encryption Support (12.6.2 only)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4DD9-A068-4E5A-94BB-41676D80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ICMPv6 in Custom Policy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85EB-76EF-4254-98CB-5AF68ACEE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manage your Fireboxes with the WatchGuard Management Server, you can create Device Configuration Templates that you can apply to managed Fireboxes</a:t>
            </a:r>
          </a:p>
          <a:p>
            <a:r>
              <a:rPr lang="en-US" dirty="0"/>
              <a:t>Device Configuration Templates for Fireware v12.6 or higher support custom policy templates with the ICMPv6 protocol</a:t>
            </a:r>
          </a:p>
          <a:p>
            <a:r>
              <a:rPr lang="en-US" dirty="0"/>
              <a:t>If the Device Configuration Template is configured with a custom policy template for ICMPv6, you can deploy it only to a Firebox that runs Fireware v12.6.2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5AB9A-5CFF-4192-92EE-E93392EF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3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2F7A-69FA-4547-8468-632658F1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Disclaimer Behavior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</p:spTree>
    <p:extLst>
      <p:ext uri="{BB962C8B-B14F-4D97-AF65-F5344CB8AC3E}">
        <p14:creationId xmlns:p14="http://schemas.microsoft.com/office/powerpoint/2010/main" val="19197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Disclaimer Behavior 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Logon Disclaimer is enabled, the logon disclaimer text now appears before an administrative user logs in</a:t>
            </a:r>
          </a:p>
          <a:p>
            <a:r>
              <a:rPr lang="en-US" dirty="0"/>
              <a:t>Login Disclaimer configuration settings did not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EA073-ECD4-415A-8F7F-1B3C9C56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38" y="2688160"/>
            <a:ext cx="4072591" cy="23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23DD-6839-4E6E-86C7-92260CFC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Disclaimer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BCE1-F29D-4270-8451-2DF65351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1" y="1207008"/>
            <a:ext cx="4124425" cy="4919472"/>
          </a:xfrm>
        </p:spPr>
        <p:txBody>
          <a:bodyPr/>
          <a:lstStyle/>
          <a:p>
            <a:r>
              <a:rPr lang="en-US" dirty="0"/>
              <a:t>In Fireware Web UI and CLI, the user must accept the Login Disclaimer before they can log in </a:t>
            </a:r>
          </a:p>
          <a:p>
            <a:r>
              <a:rPr lang="en-US" dirty="0"/>
              <a:t>For WatchGuard System Manager, the user must accept the Logon Disclaimer after they log in (no change from previous versions)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19FEC-2918-466C-941E-CF119F675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06F89-4400-49CB-B553-3B5AA905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12" y="5014815"/>
            <a:ext cx="3892034" cy="1109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D14E0-A8F7-4DEC-B840-4E69B938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11" y="1204913"/>
            <a:ext cx="2771035" cy="36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Server Timeout Default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4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E68E85-1CB1-420C-AC4F-A543BE42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54" y="2455490"/>
            <a:ext cx="4020183" cy="2754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70ECF-AABC-4D9E-A0CA-A8B73E1D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6" y="383814"/>
            <a:ext cx="8229600" cy="67468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WebBlocker Server Timeout Default </a:t>
            </a:r>
            <a:br>
              <a:rPr lang="en-US" dirty="0"/>
            </a:br>
            <a:r>
              <a:rPr lang="en-US" dirty="0"/>
              <a:t>(12.6.2 only)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B167-BA36-4DDD-A3A7-F4FBB150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6" y="1521996"/>
            <a:ext cx="7961123" cy="1799106"/>
          </a:xfrm>
        </p:spPr>
        <p:txBody>
          <a:bodyPr/>
          <a:lstStyle/>
          <a:p>
            <a:r>
              <a:rPr lang="en-US" dirty="0"/>
              <a:t>By default, WebBlocker now allows users to view a website when the WebBlocker Server times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9DBC-B566-4E9B-8DD1-5464B9CC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654CB-98F3-43CC-B10C-E308FC2174C2}"/>
              </a:ext>
            </a:extLst>
          </p:cNvPr>
          <p:cNvSpPr/>
          <p:nvPr/>
        </p:nvSpPr>
        <p:spPr>
          <a:xfrm>
            <a:off x="1101467" y="3802015"/>
            <a:ext cx="1615556" cy="16038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7B749-2530-4B33-A80C-09B03DD9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2" y="4096691"/>
            <a:ext cx="3749650" cy="17799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A58C6C-58F8-476D-9F99-0405EB08A00A}"/>
              </a:ext>
            </a:extLst>
          </p:cNvPr>
          <p:cNvSpPr/>
          <p:nvPr/>
        </p:nvSpPr>
        <p:spPr>
          <a:xfrm>
            <a:off x="4528455" y="5158225"/>
            <a:ext cx="1167036" cy="13933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9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Signing Request Encryption Support (12.6.2 only)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26</a:t>
            </a:fld>
            <a:endParaRPr lang="en-US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5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ECF-AABC-4D9E-A0CA-A8B73E1D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018"/>
            <a:ext cx="8229600" cy="67468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Certificate Signing Request Encryption Support 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B167-BA36-4DDD-A3A7-F4FBB150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1521996"/>
            <a:ext cx="3657600" cy="1799106"/>
          </a:xfrm>
        </p:spPr>
        <p:txBody>
          <a:bodyPr/>
          <a:lstStyle/>
          <a:p>
            <a:r>
              <a:rPr lang="en-US" dirty="0"/>
              <a:t>Certificate Signing Requests (CSRs) in Fireware Web UI and WSM now support these encryption settings:</a:t>
            </a:r>
          </a:p>
          <a:p>
            <a:pPr lvl="1"/>
            <a:r>
              <a:rPr lang="en-US" dirty="0"/>
              <a:t>RSA 3072</a:t>
            </a:r>
          </a:p>
          <a:p>
            <a:pPr lvl="1"/>
            <a:r>
              <a:rPr lang="en-US" dirty="0"/>
              <a:t>RSA 4096</a:t>
            </a:r>
          </a:p>
          <a:p>
            <a:pPr lvl="1"/>
            <a:r>
              <a:rPr lang="en-US" dirty="0"/>
              <a:t>ECDSA P-256</a:t>
            </a:r>
          </a:p>
          <a:p>
            <a:pPr lvl="1"/>
            <a:r>
              <a:rPr lang="en-US" dirty="0"/>
              <a:t>ECDSA P-384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9DBC-B566-4E9B-8DD1-5464B9CC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055C6-944B-48AC-8842-E18C9754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7" y="1521995"/>
            <a:ext cx="3492679" cy="2686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8621CD-B764-41EB-9459-26BEFDAA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02" y="4314108"/>
            <a:ext cx="3139281" cy="23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1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2F7A-69FA-4547-8468-632658F1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Verification for VPN Peers</a:t>
            </a:r>
          </a:p>
        </p:txBody>
      </p:sp>
    </p:spTree>
    <p:extLst>
      <p:ext uri="{BB962C8B-B14F-4D97-AF65-F5344CB8AC3E}">
        <p14:creationId xmlns:p14="http://schemas.microsoft.com/office/powerpoint/2010/main" val="969941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075F-519A-46A4-847F-12A55931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Verification for VPN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3454-5CBB-40F9-AB8F-AD5D97DC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BOVPN and BOVPN virtual interface configurations, you can now specify a root or intermediate CA certificate for VPN peer verification</a:t>
            </a:r>
          </a:p>
          <a:p>
            <a:r>
              <a:rPr lang="en-US" dirty="0"/>
              <a:t>The Firebox uses the CA certificate to verify the certificate  received from the VPN peer </a:t>
            </a:r>
          </a:p>
          <a:p>
            <a:pPr lvl="1"/>
            <a:r>
              <a:rPr lang="en-US" dirty="0"/>
              <a:t>The certificate from the VPN peer must be part of the certificate chain that includes the specified root or intermediate CA certificate </a:t>
            </a:r>
          </a:p>
          <a:p>
            <a:pPr lvl="1"/>
            <a:r>
              <a:rPr lang="en-US" dirty="0"/>
              <a:t>If the peer certificate is not part of the chain, the Firebox rejects Phase 1 tunnel negotiations</a:t>
            </a:r>
          </a:p>
          <a:p>
            <a:r>
              <a:rPr lang="en-US" dirty="0"/>
              <a:t>The </a:t>
            </a:r>
            <a:r>
              <a:rPr lang="en-US" b="1" dirty="0"/>
              <a:t>CA Certificate </a:t>
            </a:r>
            <a:r>
              <a:rPr lang="en-US" dirty="0"/>
              <a:t>setting appears when you select the </a:t>
            </a:r>
            <a:r>
              <a:rPr lang="en-US" b="1" dirty="0"/>
              <a:t>Use IPSec Firebox Certificate</a:t>
            </a:r>
            <a:r>
              <a:rPr lang="en-US" dirty="0"/>
              <a:t> credential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CEF9-E3E7-4C3C-8200-9E2DBF4F3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v12.5.5/12.6.2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Certificate Verification for VPN Peers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Panda Exceptions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TLS Version Requirements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DHCP Leases in the FSM Status Report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Test WebBlocker Actions in Fireware Web UI (12.6.2 U2 Only)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Default Packet Handling Options (12.6.2 U2 Only)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88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57E-441F-47AC-ADB4-7E5C48D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Verification for VPN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523D-C431-443F-84B9-96192EF9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3636628" cy="4919472"/>
          </a:xfrm>
        </p:spPr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8D7B1-8DA2-48A9-8672-1654BC63B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E0B72F-DE1A-432B-98F6-F6032B449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694" y="1282416"/>
            <a:ext cx="4676528" cy="450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B32BF-0955-4EE2-974A-997AB689A7D5}"/>
              </a:ext>
            </a:extLst>
          </p:cNvPr>
          <p:cNvSpPr/>
          <p:nvPr/>
        </p:nvSpPr>
        <p:spPr>
          <a:xfrm>
            <a:off x="2164694" y="2483141"/>
            <a:ext cx="4124425" cy="838899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4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ECF-AABC-4D9E-A0CA-A8B73E1D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Verification for VPN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B167-BA36-4DDD-A3A7-F4FBB150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9DBC-B566-4E9B-8DD1-5464B9CC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A757DC8-EFA8-4F67-BE4B-DA7078801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7735" y="1204913"/>
            <a:ext cx="4667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5983B1-5DEC-43B8-B03F-47BACAE0A9F7}"/>
              </a:ext>
            </a:extLst>
          </p:cNvPr>
          <p:cNvSpPr/>
          <p:nvPr/>
        </p:nvSpPr>
        <p:spPr>
          <a:xfrm>
            <a:off x="3156124" y="1627464"/>
            <a:ext cx="4667250" cy="864066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 Exceptions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7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ECF-AABC-4D9E-A0CA-A8B73E1D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6" y="383814"/>
            <a:ext cx="8229600" cy="67468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Panda Exceptions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B167-BA36-4DDD-A3A7-F4FBB150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6" y="1097827"/>
            <a:ext cx="7961123" cy="5207179"/>
          </a:xfrm>
        </p:spPr>
        <p:txBody>
          <a:bodyPr/>
          <a:lstStyle/>
          <a:p>
            <a:r>
              <a:rPr lang="en-US" dirty="0"/>
              <a:t>To allow connections to Panda products and services through the Firebox, these domains were added to the WebBlocker Exceptions list, Blocked Sites Exceptions list, and HTTPS Proxy Pre-defined list of Content Inspection Exceptions: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9DBC-B566-4E9B-8DD1-5464B9CC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CCF1772-1FE3-4B85-8119-42045BE61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15167"/>
              </p:ext>
            </p:extLst>
          </p:nvPr>
        </p:nvGraphicFramePr>
        <p:xfrm>
          <a:off x="1001485" y="3065417"/>
          <a:ext cx="7402286" cy="30567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095853942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2698330209"/>
                    </a:ext>
                  </a:extLst>
                </a:gridCol>
              </a:tblGrid>
              <a:tr h="305670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*.pandasecurity.com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aether100proservicebus.servicebus.windows.net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aether100pronotification.table.core.windows.net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content.ivanti.com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*.globalsign.net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*.globalsign.com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*.digicert.com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*.ctmail.com (for domain filtering and anti-spam protection)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8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52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6092-8A7A-4B76-83CF-39F14BD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Version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48031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0F1F-2371-4FCB-824A-3C8F8EBF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Version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6BD0-6746-4215-BC1D-C00E2B75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1.2 or higher is now required for TLS connections to the Firebox</a:t>
            </a:r>
          </a:p>
          <a:p>
            <a:pPr lvl="1"/>
            <a:r>
              <a:rPr lang="en-US" dirty="0"/>
              <a:t>The Firebox no longer accepts TLS handshakes that use TLS 1.1 or lower</a:t>
            </a:r>
          </a:p>
          <a:p>
            <a:r>
              <a:rPr lang="en-US" dirty="0"/>
              <a:t>This requirement affects all HTML pages served by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83D5-513D-499F-AE8B-E5458DBA0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DFDD-DE29-41B5-B9B9-778FFDB2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Leases in the FSM Status Report</a:t>
            </a:r>
          </a:p>
        </p:txBody>
      </p:sp>
    </p:spTree>
    <p:extLst>
      <p:ext uri="{BB962C8B-B14F-4D97-AF65-F5344CB8AC3E}">
        <p14:creationId xmlns:p14="http://schemas.microsoft.com/office/powerpoint/2010/main" val="4079350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2580-BB59-42AB-ABE6-6FF8FC4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Leases in the FSM Status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517F8-2EE3-4A0C-8FC9-4804C8C1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FSM Status Report, the DHCP section now shows:</a:t>
            </a:r>
          </a:p>
          <a:p>
            <a:pPr lvl="1"/>
            <a:r>
              <a:rPr lang="en-US" dirty="0"/>
              <a:t>Number of DHCP leases in use</a:t>
            </a:r>
          </a:p>
          <a:p>
            <a:pPr lvl="1"/>
            <a:r>
              <a:rPr lang="en-US" dirty="0"/>
              <a:t>Total number of DHCP leases available in the configuration</a:t>
            </a:r>
            <a:br>
              <a:rPr lang="en-US" dirty="0">
                <a:hlinkClick r:id="rId2" tooltip="Collapse comment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B12C4-995B-4D7C-ABE8-E8E8EBB79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0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DFDD-DE29-41B5-B9B9-778FFDB2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Fireware v12.6.2 U2 Updates</a:t>
            </a:r>
          </a:p>
        </p:txBody>
      </p:sp>
    </p:spTree>
    <p:extLst>
      <p:ext uri="{BB962C8B-B14F-4D97-AF65-F5344CB8AC3E}">
        <p14:creationId xmlns:p14="http://schemas.microsoft.com/office/powerpoint/2010/main" val="3506295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2580-BB59-42AB-ABE6-6FF8FC4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WebBlocker Actions in Fireware Web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517F8-2EE3-4A0C-8FC9-4804C8C1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you can now test WebBlocker actions to confirm whether WebBlocker will allow or block a URL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Test WebBlocker Action dialog </a:t>
            </a:r>
            <a:br>
              <a:rPr lang="en-US" dirty="0"/>
            </a:br>
            <a:r>
              <a:rPr lang="en-US" dirty="0"/>
              <a:t>box, select the action, enter the HTTP</a:t>
            </a:r>
            <a:br>
              <a:rPr lang="en-US" dirty="0"/>
            </a:br>
            <a:r>
              <a:rPr lang="en-US" dirty="0"/>
              <a:t>or HTTPS </a:t>
            </a:r>
            <a:r>
              <a:rPr lang="en-US" b="1" dirty="0"/>
              <a:t>URL</a:t>
            </a:r>
            <a:r>
              <a:rPr lang="en-US" dirty="0"/>
              <a:t>, and click </a:t>
            </a:r>
            <a:r>
              <a:rPr lang="en-US" b="1" dirty="0"/>
              <a:t>Test</a:t>
            </a:r>
          </a:p>
          <a:p>
            <a:r>
              <a:rPr lang="en-US" dirty="0"/>
              <a:t>The WebBlocker </a:t>
            </a:r>
            <a:r>
              <a:rPr lang="en-US" b="1" dirty="0"/>
              <a:t>Category</a:t>
            </a:r>
            <a:r>
              <a:rPr lang="en-US" dirty="0"/>
              <a:t> and </a:t>
            </a:r>
            <a:r>
              <a:rPr lang="en-US" b="1" dirty="0"/>
              <a:t>Action</a:t>
            </a:r>
            <a:br>
              <a:rPr lang="en-US" b="1" dirty="0"/>
            </a:br>
            <a:r>
              <a:rPr lang="en-US" dirty="0"/>
              <a:t>for the URL show in the dialog box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B12C4-995B-4D7C-ABE8-E8E8EBB79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F2E04-C1D5-4702-82DF-C8C52817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0" y="2080288"/>
            <a:ext cx="7973829" cy="22913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2B4D4-E23F-4B8C-AC88-D64232938257}"/>
              </a:ext>
            </a:extLst>
          </p:cNvPr>
          <p:cNvSpPr/>
          <p:nvPr/>
        </p:nvSpPr>
        <p:spPr>
          <a:xfrm>
            <a:off x="2508069" y="4020610"/>
            <a:ext cx="444137" cy="351008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CF5FF-5FB3-4EE0-84B9-729EEE01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05" y="3913828"/>
            <a:ext cx="3101059" cy="24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v12.5.5/12.6.2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v12.6.2 is available for these Firebox models:</a:t>
            </a:r>
          </a:p>
          <a:p>
            <a:pPr lvl="1"/>
            <a:r>
              <a:rPr lang="en-US" dirty="0"/>
              <a:t>M Series: M270, M370, M400, M440, M470, M500, M570, M670, M4600, M5600 </a:t>
            </a:r>
          </a:p>
          <a:p>
            <a:pPr lvl="1"/>
            <a:r>
              <a:rPr lang="en-US" dirty="0"/>
              <a:t>T Series: T20, T40, T80 </a:t>
            </a:r>
          </a:p>
          <a:p>
            <a:pPr lvl="1"/>
            <a:r>
              <a:rPr lang="en-US" dirty="0"/>
              <a:t>FireboxV and Firebox Cloud</a:t>
            </a:r>
          </a:p>
          <a:p>
            <a:r>
              <a:rPr lang="en-US" dirty="0"/>
              <a:t>Fireware v12.5.5 runs on all other Firebox models</a:t>
            </a:r>
          </a:p>
          <a:p>
            <a:r>
              <a:rPr lang="en-US" dirty="0"/>
              <a:t>Unless noted, the features described in this document are available in both Fireware v12.5.5 and Fireware v12.6.2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45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2580-BB59-42AB-ABE6-6FF8FC4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Packet Handling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517F8-2EE3-4A0C-8FC9-4804C8C1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Default Packet Handling dialog box, the </a:t>
            </a:r>
            <a:r>
              <a:rPr lang="en-US" b="1" dirty="0"/>
              <a:t>Drop IP Source Route and Record Route Attacks</a:t>
            </a:r>
            <a:r>
              <a:rPr lang="en-US" dirty="0"/>
              <a:t> check box was renamed to better describe the action that occurs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B12C4-995B-4D7C-ABE8-E8E8EBB79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9658D-E9AB-4739-BFA7-7171CD43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13" y="2290354"/>
            <a:ext cx="3947807" cy="3355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955FD-50BF-4484-800A-6FAAB35A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07" y="2290354"/>
            <a:ext cx="2831816" cy="4293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4C58BA-494D-48DA-855D-A15EA8D93918}"/>
              </a:ext>
            </a:extLst>
          </p:cNvPr>
          <p:cNvSpPr/>
          <p:nvPr/>
        </p:nvSpPr>
        <p:spPr>
          <a:xfrm>
            <a:off x="1149531" y="2847702"/>
            <a:ext cx="1811383" cy="165462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EB49B-C50F-4AC5-9899-BA8AEDAEAEFD}"/>
              </a:ext>
            </a:extLst>
          </p:cNvPr>
          <p:cNvSpPr/>
          <p:nvPr/>
        </p:nvSpPr>
        <p:spPr>
          <a:xfrm>
            <a:off x="5316833" y="2856412"/>
            <a:ext cx="1292973" cy="21923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41</a:t>
            </a:fld>
            <a:endParaRPr lang="en-US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91201" cy="674687"/>
          </a:xfrm>
        </p:spPr>
        <p:txBody>
          <a:bodyPr/>
          <a:lstStyle/>
          <a:p>
            <a:r>
              <a:rPr lang="en-US" dirty="0"/>
              <a:t>What’s New in Fireware v12.5.5/12.6.2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WSM v12.6.2 to manage Fireboxes that run Fireware v12.5.5 or Fireware v12.6.2</a:t>
            </a:r>
          </a:p>
          <a:p>
            <a:r>
              <a:rPr lang="en-US" dirty="0"/>
              <a:t>There is no WSM v12.5.5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7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DF508-62A6-4372-A619-F005631F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CSfC Mode </a:t>
            </a:r>
            <a:br>
              <a:rPr lang="en-US" dirty="0"/>
            </a:br>
            <a:r>
              <a:rPr lang="en-US" dirty="0"/>
              <a:t>(12.6.2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AFF3-2EC2-4D2F-80A4-078DD4EE94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8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CSfC Mode (12.6.2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5036589"/>
          </a:xfrm>
        </p:spPr>
        <p:txBody>
          <a:bodyPr/>
          <a:lstStyle/>
          <a:p>
            <a:r>
              <a:rPr lang="en-US" dirty="0"/>
              <a:t>The U.S. National Security Agency (NSA) Commercial Solutions for Classified (CSfC) program certifies security-enabled products to be used for classified applications</a:t>
            </a:r>
          </a:p>
          <a:p>
            <a:r>
              <a:rPr lang="en-US" dirty="0"/>
              <a:t>The NIAP (National Information Assurance Partnership) defines Protection Profiles with certification requirements</a:t>
            </a:r>
          </a:p>
          <a:p>
            <a:pPr lvl="1"/>
            <a:r>
              <a:rPr lang="en-US" dirty="0"/>
              <a:t>Firebox certification is in progress for these Protection Profiles:</a:t>
            </a:r>
          </a:p>
          <a:p>
            <a:pPr lvl="2"/>
            <a:r>
              <a:rPr lang="en-US" dirty="0"/>
              <a:t>Network Device</a:t>
            </a:r>
          </a:p>
          <a:p>
            <a:pPr lvl="2"/>
            <a:r>
              <a:rPr lang="en-US" dirty="0"/>
              <a:t>Virtual Private Network</a:t>
            </a:r>
          </a:p>
          <a:p>
            <a:pPr lvl="2"/>
            <a:r>
              <a:rPr lang="en-US" dirty="0"/>
              <a:t>Firewall </a:t>
            </a:r>
          </a:p>
          <a:p>
            <a:pPr lvl="1"/>
            <a:r>
              <a:rPr lang="en-US" dirty="0"/>
              <a:t>Firebox models evaluated for certification: </a:t>
            </a:r>
          </a:p>
          <a:p>
            <a:pPr lvl="2"/>
            <a:r>
              <a:rPr lang="en-US" dirty="0"/>
              <a:t>T Series: T20, T35, T40, T55, T70, T80</a:t>
            </a:r>
          </a:p>
          <a:p>
            <a:pPr lvl="2"/>
            <a:r>
              <a:rPr lang="en-US" dirty="0"/>
              <a:t>M Series: M270, M370, M470, M570, M670, M4600, M5600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CSfC Mode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CSfC mode is supported only in Fireware v12.6.2</a:t>
            </a:r>
          </a:p>
          <a:p>
            <a:pPr lvl="1"/>
            <a:r>
              <a:rPr lang="en-US" dirty="0"/>
              <a:t>To request Fireware v12.6.2 for T35, T55, or T70, send an email to </a:t>
            </a:r>
            <a:r>
              <a:rPr lang="en-US" dirty="0">
                <a:hlinkClick r:id="rId2"/>
              </a:rPr>
              <a:t>CSfC@watchguard.com</a:t>
            </a:r>
            <a:r>
              <a:rPr lang="en-US" dirty="0"/>
              <a:t> </a:t>
            </a:r>
          </a:p>
          <a:p>
            <a:r>
              <a:rPr lang="en-US" dirty="0"/>
              <a:t>CSfC mode enables additional integrity and validity checks:</a:t>
            </a:r>
          </a:p>
          <a:p>
            <a:pPr lvl="1"/>
            <a:r>
              <a:rPr lang="en-US" dirty="0"/>
              <a:t>At boot time, the Firebox runs integrity checks</a:t>
            </a:r>
          </a:p>
          <a:p>
            <a:pPr lvl="2"/>
            <a:r>
              <a:rPr lang="en-US" dirty="0"/>
              <a:t>If the check fails, the Firebox shuts down immediately</a:t>
            </a:r>
          </a:p>
          <a:p>
            <a:pPr lvl="1"/>
            <a:r>
              <a:rPr lang="en-US" dirty="0"/>
              <a:t>At upgrade time, the Firebox checks a signature in the upgrade image against a key already installed on the Firebox</a:t>
            </a:r>
          </a:p>
          <a:p>
            <a:pPr lvl="2"/>
            <a:r>
              <a:rPr lang="en-US" dirty="0"/>
              <a:t>If the signature check fails, the Firebox refuses the upgrade</a:t>
            </a:r>
          </a:p>
          <a:p>
            <a:r>
              <a:rPr lang="en-US" dirty="0"/>
              <a:t>In CSfC mode, TLS v1.3 is disabled by default</a:t>
            </a:r>
          </a:p>
          <a:p>
            <a:pPr lvl="1"/>
            <a:r>
              <a:rPr lang="en-US" dirty="0"/>
              <a:t>TLS v1.3 is not yet federally certified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1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A148-284C-4B03-BC6A-EBE268CD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CSfC Mode — CLI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F78D-F89D-4592-885F-282E6CDC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enable CSfC mode, you must use the Command Line Interface (CLI)</a:t>
            </a:r>
          </a:p>
          <a:p>
            <a:r>
              <a:rPr lang="en-US" dirty="0"/>
              <a:t>CLI commands for CSfC:</a:t>
            </a:r>
          </a:p>
          <a:p>
            <a:pPr lvl="1"/>
            <a:r>
              <a:rPr lang="en-US" dirty="0"/>
              <a:t>Show CSfC status: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csfc</a:t>
            </a:r>
          </a:p>
          <a:p>
            <a:pPr lvl="2"/>
            <a:r>
              <a:rPr lang="en-US" dirty="0"/>
              <a:t>Shows whether CSfC mode is enabled or disabled</a:t>
            </a:r>
          </a:p>
          <a:p>
            <a:pPr lvl="1"/>
            <a:r>
              <a:rPr lang="en-US" dirty="0"/>
              <a:t>Enable CSfC mode: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csfc enable</a:t>
            </a:r>
          </a:p>
          <a:p>
            <a:pPr lvl="2"/>
            <a:r>
              <a:rPr lang="en-US" dirty="0"/>
              <a:t>Enables CSfC mode, disables TLS 1.3</a:t>
            </a:r>
          </a:p>
          <a:p>
            <a:pPr lvl="2"/>
            <a:r>
              <a:rPr lang="en-US" dirty="0"/>
              <a:t>Reboots the Firebox</a:t>
            </a:r>
          </a:p>
          <a:p>
            <a:pPr lvl="1"/>
            <a:r>
              <a:rPr lang="en-US" dirty="0"/>
              <a:t>Disable CSfC mode: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csfc enable</a:t>
            </a:r>
          </a:p>
          <a:p>
            <a:pPr lvl="2"/>
            <a:r>
              <a:rPr lang="en-US" dirty="0"/>
              <a:t>Disables CSfC mode, enables TLS 1.3 </a:t>
            </a:r>
          </a:p>
          <a:p>
            <a:pPr lvl="2"/>
            <a:r>
              <a:rPr lang="en-US" dirty="0"/>
              <a:t>Reboots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D00D7-4C80-4A58-BA42-896E1978E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96379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1363</Words>
  <Application>Microsoft Office PowerPoint</Application>
  <PresentationFormat>On-screen Show (4:3)</PresentationFormat>
  <Paragraphs>202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Wingdings</vt:lpstr>
      <vt:lpstr>Courier New</vt:lpstr>
      <vt:lpstr>Calibri</vt:lpstr>
      <vt:lpstr>Arial Narrow</vt:lpstr>
      <vt:lpstr>Arial</vt:lpstr>
      <vt:lpstr>PTP-Training</vt:lpstr>
      <vt:lpstr>What’s New in Fireware v12.5.5/12.6.2</vt:lpstr>
      <vt:lpstr>What’s New in Fireware v12.5.5/12.6.2</vt:lpstr>
      <vt:lpstr>What’s New in Fireware v12.5.5/12.6.2</vt:lpstr>
      <vt:lpstr>What’s New in Fireware v12.5.5/12.6.2</vt:lpstr>
      <vt:lpstr>What’s New in Fireware v12.5.5/12.6.2</vt:lpstr>
      <vt:lpstr>CSfC Mode  (12.6.2 only)</vt:lpstr>
      <vt:lpstr>CSfC Mode (12.6.2 only)</vt:lpstr>
      <vt:lpstr>CSfC Mode </vt:lpstr>
      <vt:lpstr>CSfC Mode — CLI Commands</vt:lpstr>
      <vt:lpstr>CSfC and TLS 1.3 CLI Commands</vt:lpstr>
      <vt:lpstr>FireboxV on KVM  (12.6.2 only)</vt:lpstr>
      <vt:lpstr>FireboxV on KVM (12.6.2 only)</vt:lpstr>
      <vt:lpstr>Source Port in Policies  (12.6.2 only)</vt:lpstr>
      <vt:lpstr>Source Port in Policies (12.6.2 only)</vt:lpstr>
      <vt:lpstr>Source Port in Policies</vt:lpstr>
      <vt:lpstr>Source Port in Policies</vt:lpstr>
      <vt:lpstr>Source Port in Policies — Restrictions</vt:lpstr>
      <vt:lpstr>ICMPv6 in Custom Policy Templates  (12.6.2 only)</vt:lpstr>
      <vt:lpstr>ICMPv6 in Custom Policy Templates (12.6.2 only)</vt:lpstr>
      <vt:lpstr>ICMPv6 in Custom Policy Templates</vt:lpstr>
      <vt:lpstr>Logon Disclaimer Behavior (12.6.2 only)</vt:lpstr>
      <vt:lpstr>Logon Disclaimer Behavior (12.6.2 only)</vt:lpstr>
      <vt:lpstr>Logon Disclaimer Behavior</vt:lpstr>
      <vt:lpstr>WebBlocker Server Timeout Default (12.6.2 only)</vt:lpstr>
      <vt:lpstr> WebBlocker Server Timeout Default  (12.6.2 only)  </vt:lpstr>
      <vt:lpstr>Certificate Signing Request Encryption Support (12.6.2 only)</vt:lpstr>
      <vt:lpstr> Certificate Signing Request Encryption Support (12.6.2 only)</vt:lpstr>
      <vt:lpstr>Certificate Verification for VPN Peers</vt:lpstr>
      <vt:lpstr>Certificate Verification for VPN Peers</vt:lpstr>
      <vt:lpstr>Certificate Verification for VPN Peers</vt:lpstr>
      <vt:lpstr>Certificate Verification for VPN Peers</vt:lpstr>
      <vt:lpstr>Panda Exceptions</vt:lpstr>
      <vt:lpstr> Panda Exceptions </vt:lpstr>
      <vt:lpstr>TLS Version Requirements</vt:lpstr>
      <vt:lpstr>TLS Version Requirements</vt:lpstr>
      <vt:lpstr>DHCP Leases in the FSM Status Report</vt:lpstr>
      <vt:lpstr>DHCP Leases in the FSM Status Report</vt:lpstr>
      <vt:lpstr>Fireware v12.6.2 U2 Updates</vt:lpstr>
      <vt:lpstr>Test WebBlocker Actions in Fireware Web UI</vt:lpstr>
      <vt:lpstr>Default Packet Handling Options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v12.5.4</dc:title>
  <dc:creator/>
  <cp:lastModifiedBy/>
  <cp:revision>1</cp:revision>
  <dcterms:created xsi:type="dcterms:W3CDTF">2019-01-14T22:49:12Z</dcterms:created>
  <dcterms:modified xsi:type="dcterms:W3CDTF">2020-10-05T17:28:51Z</dcterms:modified>
</cp:coreProperties>
</file>