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86" r:id="rId1"/>
  </p:sldMasterIdLst>
  <p:notesMasterIdLst>
    <p:notesMasterId r:id="rId50"/>
  </p:notesMasterIdLst>
  <p:handoutMasterIdLst>
    <p:handoutMasterId r:id="rId51"/>
  </p:handoutMasterIdLst>
  <p:sldIdLst>
    <p:sldId id="256" r:id="rId2"/>
    <p:sldId id="262" r:id="rId3"/>
    <p:sldId id="308" r:id="rId4"/>
    <p:sldId id="263" r:id="rId5"/>
    <p:sldId id="268" r:id="rId6"/>
    <p:sldId id="277" r:id="rId7"/>
    <p:sldId id="281" r:id="rId8"/>
    <p:sldId id="282" r:id="rId9"/>
    <p:sldId id="283" r:id="rId10"/>
    <p:sldId id="284" r:id="rId11"/>
    <p:sldId id="264" r:id="rId12"/>
    <p:sldId id="265" r:id="rId13"/>
    <p:sldId id="295" r:id="rId14"/>
    <p:sldId id="267" r:id="rId15"/>
    <p:sldId id="296" r:id="rId16"/>
    <p:sldId id="278" r:id="rId17"/>
    <p:sldId id="269" r:id="rId18"/>
    <p:sldId id="272" r:id="rId19"/>
    <p:sldId id="273" r:id="rId20"/>
    <p:sldId id="276" r:id="rId21"/>
    <p:sldId id="274" r:id="rId22"/>
    <p:sldId id="297" r:id="rId23"/>
    <p:sldId id="286" r:id="rId24"/>
    <p:sldId id="285" r:id="rId25"/>
    <p:sldId id="289" r:id="rId26"/>
    <p:sldId id="290" r:id="rId27"/>
    <p:sldId id="294" r:id="rId28"/>
    <p:sldId id="292" r:id="rId29"/>
    <p:sldId id="293" r:id="rId30"/>
    <p:sldId id="299" r:id="rId31"/>
    <p:sldId id="300" r:id="rId32"/>
    <p:sldId id="301" r:id="rId33"/>
    <p:sldId id="302" r:id="rId34"/>
    <p:sldId id="303" r:id="rId35"/>
    <p:sldId id="311" r:id="rId36"/>
    <p:sldId id="312" r:id="rId37"/>
    <p:sldId id="314" r:id="rId38"/>
    <p:sldId id="313" r:id="rId39"/>
    <p:sldId id="315" r:id="rId40"/>
    <p:sldId id="288" r:id="rId41"/>
    <p:sldId id="287" r:id="rId42"/>
    <p:sldId id="304" r:id="rId43"/>
    <p:sldId id="305" r:id="rId44"/>
    <p:sldId id="309" r:id="rId45"/>
    <p:sldId id="310" r:id="rId46"/>
    <p:sldId id="306" r:id="rId47"/>
    <p:sldId id="307" r:id="rId48"/>
    <p:sldId id="261" r:id="rId49"/>
  </p:sldIdLst>
  <p:sldSz cx="9144000" cy="6858000" type="screen4x3"/>
  <p:notesSz cx="7010400" cy="9296400"/>
  <p:embeddedFontLst>
    <p:embeddedFont>
      <p:font typeface="Arial Narrow" panose="020B0606020202030204" pitchFamily="34" charset="0"/>
      <p:regular r:id="rId52"/>
      <p:bold r:id="rId53"/>
      <p:italic r:id="rId54"/>
      <p:boldItalic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DPl45LAFbGd/VG0DKMpcrA==" hashData="/yGHDmbT+QMBXXIGoMcb+P32Sfe+hrxrAnTzHQjWRJJ4DNtnWM+0jUoCpSNLZJwOUWmmAzb6/wKXubpox2weWw=="/>
  <p:extLst>
    <p:ext uri="{521415D9-36F7-43E2-AB2F-B90AF26B5E84}">
      <p14:sectionLst xmlns:p14="http://schemas.microsoft.com/office/powerpoint/2010/main">
        <p14:section name="Default Section" id="{3CE3AA79-51FD-4673-A6DF-8ABB50808D69}">
          <p14:sldIdLst>
            <p14:sldId id="256"/>
            <p14:sldId id="262"/>
            <p14:sldId id="308"/>
            <p14:sldId id="263"/>
            <p14:sldId id="268"/>
            <p14:sldId id="277"/>
            <p14:sldId id="281"/>
            <p14:sldId id="282"/>
            <p14:sldId id="283"/>
            <p14:sldId id="284"/>
            <p14:sldId id="264"/>
            <p14:sldId id="265"/>
            <p14:sldId id="295"/>
            <p14:sldId id="267"/>
            <p14:sldId id="296"/>
            <p14:sldId id="278"/>
            <p14:sldId id="269"/>
            <p14:sldId id="272"/>
            <p14:sldId id="273"/>
            <p14:sldId id="276"/>
            <p14:sldId id="274"/>
            <p14:sldId id="297"/>
            <p14:sldId id="286"/>
            <p14:sldId id="285"/>
            <p14:sldId id="289"/>
            <p14:sldId id="290"/>
            <p14:sldId id="294"/>
            <p14:sldId id="292"/>
            <p14:sldId id="293"/>
            <p14:sldId id="299"/>
            <p14:sldId id="300"/>
            <p14:sldId id="301"/>
            <p14:sldId id="302"/>
            <p14:sldId id="303"/>
            <p14:sldId id="311"/>
            <p14:sldId id="312"/>
            <p14:sldId id="314"/>
            <p14:sldId id="313"/>
            <p14:sldId id="315"/>
            <p14:sldId id="288"/>
            <p14:sldId id="287"/>
            <p14:sldId id="304"/>
            <p14:sldId id="305"/>
            <p14:sldId id="309"/>
            <p14:sldId id="310"/>
            <p14:sldId id="306"/>
            <p14:sldId id="307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CACAC"/>
    <a:srgbClr val="ED2E3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156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5B2D595-6CCB-4119-91C1-98F4A096CE4E}" type="datetimeFigureOut">
              <a:rPr lang="en-US"/>
              <a:pPr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778CC86-745C-4829-A95E-2B6AB2224A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3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82FA3A0-ACCF-4957-8944-46EF9EB83D9C}" type="datetimeFigureOut">
              <a:rPr lang="en-US"/>
              <a:pPr/>
              <a:t>4/30/2020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66B9300-FC16-48FB-B57B-23B7533B74A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125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6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—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" y="-14287"/>
            <a:ext cx="9139237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2957513"/>
            <a:ext cx="9144002" cy="1298575"/>
          </a:xfrm>
          <a:prstGeom prst="rect">
            <a:avLst/>
          </a:prstGeom>
          <a:solidFill>
            <a:schemeClr val="tx1">
              <a:alpha val="61176"/>
            </a:schemeClr>
          </a:solidFill>
          <a:ln w="9525">
            <a:solidFill>
              <a:srgbClr val="B31F1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6" y="2970008"/>
            <a:ext cx="9138708" cy="1299078"/>
          </a:xfrm>
          <a:ln>
            <a:noFill/>
          </a:ln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3A85ACAF-D3FF-4FDE-ADC0-7196DBC537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6215063"/>
            <a:ext cx="16700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27743C75-AAA2-4840-BA9A-98E94687D7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550898"/>
            <a:ext cx="31448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Copyright ©2020 WatchGuard Technologies, Inc. All Rights Reserved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702345-43D1-4266-8FE1-8B62662B2CC2}"/>
              </a:ext>
            </a:extLst>
          </p:cNvPr>
          <p:cNvSpPr txBox="1"/>
          <p:nvPr userDrawn="1"/>
        </p:nvSpPr>
        <p:spPr>
          <a:xfrm>
            <a:off x="457200" y="6383595"/>
            <a:ext cx="13605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 spc="2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WatchGuard Training</a:t>
            </a:r>
          </a:p>
        </p:txBody>
      </p:sp>
    </p:spTree>
    <p:extLst>
      <p:ext uri="{BB962C8B-B14F-4D97-AF65-F5344CB8AC3E}">
        <p14:creationId xmlns:p14="http://schemas.microsoft.com/office/powerpoint/2010/main" val="406802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-2/3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5511114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9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-1/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4124425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4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_1/3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3657600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3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4919472"/>
          </a:xfrm>
        </p:spPr>
        <p:txBody>
          <a:bodyPr tIns="0" rIns="9144" bIns="9144" numCol="2" spcCol="2286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1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7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5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—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95499"/>
            <a:ext cx="91440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3983" y="2934580"/>
            <a:ext cx="7814067" cy="980902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8" name="Picture 10" descr="WG_logo_Color_3in.png">
            <a:extLst>
              <a:ext uri="{FF2B5EF4-FFF2-40B4-BE49-F238E27FC236}">
                <a16:creationId xmlns:a16="http://schemas.microsoft.com/office/drawing/2014/main" id="{51C1E606-992D-488B-AFDF-889B763E5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17475"/>
            <a:ext cx="257333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29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ld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6305550" y="-89076"/>
            <a:ext cx="283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74638"/>
            <a:ext cx="5553076" cy="67468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" y="1207008"/>
            <a:ext cx="5553076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6211754"/>
            <a:ext cx="16700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83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767513"/>
            <a:ext cx="9144000" cy="9048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4913"/>
            <a:ext cx="82296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8050" y="19050"/>
            <a:ext cx="592138" cy="3254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E1B02D2-C929-40C1-8491-4864915DBE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457200" y="6550898"/>
            <a:ext cx="31448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600" dirty="0">
                <a:solidFill>
                  <a:srgbClr val="3A3A3A"/>
                </a:solidFill>
                <a:latin typeface="Calibri" panose="020F0502020204030204" pitchFamily="34" charset="0"/>
              </a:rPr>
              <a:t>Copyright ©2020 WatchGuard Technologies, Inc. All Rights Reserved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6383595"/>
            <a:ext cx="13605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 spc="2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WatchGuard Training</a:t>
            </a:r>
          </a:p>
        </p:txBody>
      </p:sp>
    </p:spTree>
    <p:extLst>
      <p:ext uri="{BB962C8B-B14F-4D97-AF65-F5344CB8AC3E}">
        <p14:creationId xmlns:p14="http://schemas.microsoft.com/office/powerpoint/2010/main" val="256467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702" r:id="rId3"/>
    <p:sldLayoutId id="2147483690" r:id="rId4"/>
    <p:sldLayoutId id="2147483694" r:id="rId5"/>
    <p:sldLayoutId id="2147483695" r:id="rId6"/>
    <p:sldLayoutId id="2147483696" r:id="rId7"/>
    <p:sldLayoutId id="2147483698" r:id="rId8"/>
    <p:sldLayoutId id="2147483699" r:id="rId9"/>
    <p:sldLayoutId id="2147483700" r:id="rId10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 Narrow" panose="020B0606020202030204" pitchFamily="34" charset="0"/>
          <a:ea typeface="MS PGothic" panose="020B0600070205080204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SzPct val="115000"/>
        <a:buFont typeface="Arial" panose="020B0604020202020204" pitchFamily="34" charset="0"/>
        <a:buChar char="–"/>
        <a:defRPr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Arial" panose="020B0604020202020204" pitchFamily="34" charset="0"/>
        <a:buChar char="»"/>
        <a:defRPr sz="14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11.xml"/><Relationship Id="rId7" Type="http://schemas.openxmlformats.org/officeDocument/2006/relationships/slide" Target="slide3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watchguard.com/activate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9.xml"/><Relationship Id="rId4" Type="http://schemas.openxmlformats.org/officeDocument/2006/relationships/slide" Target="slide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Fireware v12.5.3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A8B70-26DE-4FC6-BF6E-C55EEE111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Enabled by Default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72FF3-8BD7-4AB0-8E38-E647C08EE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wireless encryption settings:</a:t>
            </a:r>
          </a:p>
          <a:p>
            <a:pPr lvl="1"/>
            <a:r>
              <a:rPr lang="en-US" dirty="0"/>
              <a:t>Encryption (Authentication) — WPA2 Only (PSK)</a:t>
            </a:r>
          </a:p>
          <a:p>
            <a:pPr lvl="1"/>
            <a:r>
              <a:rPr lang="en-US" dirty="0"/>
              <a:t>Encryption algorithm — AES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E2CE1-099D-417F-A41F-88905B1E98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3CEDE5-0CA5-4642-9BF7-BCBBAF3B9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14" y="2545679"/>
            <a:ext cx="3574286" cy="394285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9096D4-8DE3-4D42-9E56-C3B93B152840}"/>
              </a:ext>
            </a:extLst>
          </p:cNvPr>
          <p:cNvSpPr/>
          <p:nvPr/>
        </p:nvSpPr>
        <p:spPr>
          <a:xfrm>
            <a:off x="5220070" y="5326602"/>
            <a:ext cx="3307980" cy="683581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35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0260EA-DA52-4AD7-8D56-A6DAD754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Setup Wizard — Configuration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9E546-21E9-429A-80D1-3932EAFB9B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1863" y="19050"/>
            <a:ext cx="592137" cy="325438"/>
          </a:xfrm>
        </p:spPr>
        <p:txBody>
          <a:bodyPr/>
          <a:lstStyle/>
          <a:p>
            <a:fld id="{F2EB2E29-07A9-43F3-A5F0-5788123346A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75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DA4CFE-0303-49F3-A902-0C6B9958E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Setup Wizard — Configuration 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1320A-285F-49F7-99A3-421671D30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Web Setup Wizard has two new configuration methods that enable the Firebox to download a configuration file:</a:t>
            </a:r>
          </a:p>
          <a:p>
            <a:pPr lvl="1"/>
            <a:r>
              <a:rPr lang="en-US" dirty="0"/>
              <a:t>RapidDeploy </a:t>
            </a:r>
          </a:p>
          <a:p>
            <a:pPr lvl="2"/>
            <a:r>
              <a:rPr lang="en-US" dirty="0"/>
              <a:t>Configure network settings to enable the Firebox to download a configuration for RapidDeploy</a:t>
            </a:r>
          </a:p>
          <a:p>
            <a:pPr lvl="2"/>
            <a:r>
              <a:rPr lang="en-US" dirty="0"/>
              <a:t>The network settings you configure in the Web Setup Wizard override the settings in the RapidDeploy configuration file</a:t>
            </a:r>
          </a:p>
          <a:p>
            <a:pPr lvl="1"/>
            <a:r>
              <a:rPr lang="en-US" dirty="0"/>
              <a:t>	Cloud-Managed 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Configure temporary network settings to enable the Firebox to download a configuration created in WatchGuard Cloud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WatchGuard Cloud does not yet support cloud-managed Fireboxes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629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97666-4B9F-4F2A-A7ED-46DC7AB97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Setup Wizard — Configuration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5D477-95BB-4331-B5F4-CFF67F603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new configuration methods appear at the start of the Web Setup Wizard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99758-3DC8-4BFB-AE14-2C7D559FF6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DFEF7-D775-4CDA-8138-7EDC10F02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283" y="1980108"/>
            <a:ext cx="4700727" cy="428365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AFE83C-E8F4-4227-BB66-A21724A2653D}"/>
              </a:ext>
            </a:extLst>
          </p:cNvPr>
          <p:cNvSpPr/>
          <p:nvPr/>
        </p:nvSpPr>
        <p:spPr>
          <a:xfrm>
            <a:off x="3764132" y="3604333"/>
            <a:ext cx="4438835" cy="878889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46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22378-8534-45A7-AFBF-82F7089EB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Setup Wizard — RapidDeploy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D8E656-B6DD-465B-B44D-51697C960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Firebox started with factory-default settings automatically tries to connect to WatchGuard to download a RapidDeploy configuration:</a:t>
            </a:r>
          </a:p>
          <a:p>
            <a:pPr lvl="1"/>
            <a:r>
              <a:rPr lang="en-US" dirty="0"/>
              <a:t>The Firebox uses DHCP to request an IP address for interface 0</a:t>
            </a:r>
          </a:p>
          <a:p>
            <a:pPr lvl="1"/>
            <a:r>
              <a:rPr lang="en-US" dirty="0"/>
              <a:t>If the Firebox can connect to WatchGuard and download a configuration, it uses the downloaded configuration and the Web Setup Wizard does not appear</a:t>
            </a:r>
          </a:p>
          <a:p>
            <a:pPr lvl="1"/>
            <a:r>
              <a:rPr lang="en-US" dirty="0"/>
              <a:t>If the Firebox cannot connect to WatchGuard, or if there is no configuration to download, the Web Setup Wizard appears</a:t>
            </a:r>
          </a:p>
          <a:p>
            <a:r>
              <a:rPr lang="en-US" dirty="0"/>
              <a:t>Previously, it was difficult to use RapidDeploy on a network that did not support DHCP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D0940-2C7B-401E-A76F-2A6295F1A0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85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22378-8534-45A7-AFBF-82F7089EB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Setup Wizard — RapidDeploy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D8E656-B6DD-465B-B44D-51697C960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new</a:t>
            </a:r>
            <a:r>
              <a:rPr lang="en-US" b="1" dirty="0"/>
              <a:t> RapidDeploy </a:t>
            </a:r>
            <a:r>
              <a:rPr lang="en-US" dirty="0"/>
              <a:t>Web Setup Wizard option:</a:t>
            </a:r>
          </a:p>
          <a:p>
            <a:pPr lvl="1"/>
            <a:r>
              <a:rPr lang="en-US" dirty="0"/>
              <a:t>You configure external interface network settings so that the Firebox can download the RapidDeploy configuration file</a:t>
            </a:r>
          </a:p>
          <a:p>
            <a:pPr lvl="1"/>
            <a:r>
              <a:rPr lang="en-US" dirty="0"/>
              <a:t>The interface settings in the wizard override the RapidDeploy configuration for interface 0</a:t>
            </a:r>
          </a:p>
          <a:p>
            <a:r>
              <a:rPr lang="en-US" dirty="0"/>
              <a:t>Benefits:</a:t>
            </a:r>
          </a:p>
          <a:p>
            <a:pPr lvl="1"/>
            <a:r>
              <a:rPr lang="en-US" dirty="0"/>
              <a:t>Makes it easier to use RapidDeploy to set up a Firebox on a network that does not use DHCP to assign IP addresses</a:t>
            </a:r>
          </a:p>
          <a:p>
            <a:pPr lvl="1"/>
            <a:r>
              <a:rPr lang="en-US" dirty="0"/>
              <a:t>Previously, this required you to create a CSV file with the interface settings, copy the file to a USB drive, and connect the USB drive to the Firebox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D0940-2C7B-401E-A76F-2A6295F1A0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42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D6674-9ECB-4ED3-BB81-4B46DB322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Setup Wizard — RapidDeploy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71298-705F-4465-9391-20279E139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you select RapidDeploy, make sure a RapidDeploy configuration is available for the Firebox to download</a:t>
            </a:r>
          </a:p>
          <a:p>
            <a:r>
              <a:rPr lang="en-US" dirty="0"/>
              <a:t>In Support Center, on the Product Details page for your Firebox, you can see status and configure RapidDeploy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15E52-0E36-4FF2-9F70-ABD3D43948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9DAE95-0F84-4E62-8C08-176ADD3BB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271" y="2965145"/>
            <a:ext cx="5796661" cy="332136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2974E23-D643-4A2D-A7C5-E551A8EF42D8}"/>
              </a:ext>
            </a:extLst>
          </p:cNvPr>
          <p:cNvSpPr/>
          <p:nvPr/>
        </p:nvSpPr>
        <p:spPr>
          <a:xfrm>
            <a:off x="2956263" y="4625828"/>
            <a:ext cx="3728621" cy="1499768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19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6389C-2B5F-4F5A-B522-AC924FB74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Setup Wizard — RapidDeploy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A3D41-AEEF-4DA5-AD44-99A8D4675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Setup Wizard steps for RapidDeploy: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Select the RapidDeploy configuration method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Configure connection settings to enable the Firebox to connect to WatchGuard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6D868-EF8A-46EC-85AF-6B03E89175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33E7C7-A9D8-47B8-9A62-37A9F014C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532" y="1336790"/>
            <a:ext cx="4076269" cy="371460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A08C0A-400C-4533-A8DE-EDBD22905FD0}"/>
              </a:ext>
            </a:extLst>
          </p:cNvPr>
          <p:cNvSpPr/>
          <p:nvPr/>
        </p:nvSpPr>
        <p:spPr>
          <a:xfrm>
            <a:off x="4785065" y="3080551"/>
            <a:ext cx="3742986" cy="426129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394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4A9E4E-9198-49AF-9109-74AE00BEB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242" y="2281561"/>
            <a:ext cx="3531653" cy="3060347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89328D7-B9AE-4B94-AED9-A9FD2C157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Web Setup Wizard, configure connection settings for the Firebox to connect to the Internet (DHCP, PPPoE, or Static IP address)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E6389C-2B5F-4F5A-B522-AC924FB74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Setup Wizard — RapidDeploy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6D868-EF8A-46EC-85AF-6B03E89175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9DF39-71B4-42E3-87A9-41BCB8F96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458" y="2769389"/>
            <a:ext cx="3373832" cy="30654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E51038-CE1C-4A3A-8317-013A41143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968" y="3299875"/>
            <a:ext cx="3373832" cy="308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81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BEE8-2BAF-4024-8FB6-171A657FF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Setup Wizard — RapidDeploy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7174A-6ED0-49E7-9724-1FA566C90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DNS Server and NIC Settings</a:t>
            </a:r>
          </a:p>
          <a:p>
            <a:pPr lvl="1"/>
            <a:r>
              <a:rPr lang="en-US" dirty="0"/>
              <a:t>Add a DNS server</a:t>
            </a:r>
          </a:p>
          <a:p>
            <a:pPr lvl="1"/>
            <a:r>
              <a:rPr lang="en-US" dirty="0"/>
              <a:t>Change NIC settings if required for your network </a:t>
            </a:r>
            <a:br>
              <a:rPr lang="en-US" dirty="0"/>
            </a:br>
            <a:r>
              <a:rPr lang="en-US" dirty="0"/>
              <a:t>(this is rare)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2CA12-3E53-4D21-A94E-05F195FC51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071299-7775-4B7C-8C94-F1C741A22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578" y="2725445"/>
            <a:ext cx="4038061" cy="354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57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D5F75F-C9A7-40FD-B1CC-C30115581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5810436" cy="674687"/>
          </a:xfrm>
        </p:spPr>
        <p:txBody>
          <a:bodyPr/>
          <a:lstStyle/>
          <a:p>
            <a:r>
              <a:rPr lang="en-US" dirty="0"/>
              <a:t>What’s New in Fireware v12.5.3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07A25F-7BE2-4220-8F41-AC00AED23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Changes to the Web Setup Wizard</a:t>
            </a:r>
            <a:endParaRPr lang="en-US" dirty="0"/>
          </a:p>
          <a:p>
            <a:pPr lvl="1"/>
            <a:r>
              <a:rPr lang="en-US" dirty="0">
                <a:hlinkClick r:id="rId2" action="ppaction://hlinksldjump"/>
              </a:rPr>
              <a:t>Wi-Fi enabled by default</a:t>
            </a:r>
            <a:endParaRPr lang="en-US" dirty="0"/>
          </a:p>
          <a:p>
            <a:pPr lvl="1"/>
            <a:r>
              <a:rPr lang="en-US" dirty="0">
                <a:hlinkClick r:id="rId3" action="ppaction://hlinksldjump"/>
              </a:rPr>
              <a:t>New RapidDeploy configuration option</a:t>
            </a:r>
            <a:endParaRPr lang="en-US" dirty="0"/>
          </a:p>
          <a:p>
            <a:pPr lvl="1"/>
            <a:r>
              <a:rPr lang="en-US" dirty="0">
                <a:hlinkClick r:id="rId4" action="ppaction://hlinksldjump"/>
              </a:rPr>
              <a:t>Online activation removed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AP225W Wall Plate AP support</a:t>
            </a:r>
            <a:endParaRPr lang="en-US" dirty="0"/>
          </a:p>
          <a:p>
            <a:r>
              <a:rPr lang="en-US" dirty="0">
                <a:hlinkClick r:id="rId6" action="ppaction://hlinksldjump"/>
              </a:rPr>
              <a:t>Firebox registration to WatchGuard Cloud with TPM</a:t>
            </a:r>
            <a:endParaRPr lang="en-US" dirty="0"/>
          </a:p>
          <a:p>
            <a:r>
              <a:rPr lang="en-US" dirty="0">
                <a:hlinkClick r:id="rId7" action="ppaction://hlinksldjump"/>
              </a:rPr>
              <a:t>Mobile VPN with SSL client upgrade prompt</a:t>
            </a:r>
            <a:endParaRPr lang="en-US" dirty="0"/>
          </a:p>
          <a:p>
            <a:r>
              <a:rPr lang="en-US" dirty="0">
                <a:hlinkClick r:id="rId8" action="ppaction://hlinksldjump"/>
              </a:rPr>
              <a:t>Office 365 traffic over Mobile VPN with SSL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C7098E-6AC4-43DA-9913-4E84B51B9A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92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6EF8A-668A-4728-87FA-7D585822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Setup Wizard — RapidDeploy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D2C28F-B152-47FF-B6CD-7CAA1FE81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Firebox connects to WatchGuard to download a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2266D-2522-4782-B1E7-1EE0280CD6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22460-D567-4521-9FDF-DC930C8C1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535" y="2097231"/>
            <a:ext cx="4516930" cy="355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23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6EF8A-668A-4728-87FA-7D585822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Setup Wizard — RapidDeploy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D2C28F-B152-47FF-B6CD-7CAA1FE81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manage the Firebox, use the credentials you specified when you uploaded the configuration for RapidDeploy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2266D-2522-4782-B1E7-1EE0280CD6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2B5368-A886-4902-9E8F-78EEEC36A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596510"/>
            <a:ext cx="4600000" cy="4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57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C2A56-8ADB-4CF5-BC58-B53257128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Setup Wizard — Cloud-Managed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94B8-AD99-4CBA-B771-6214A4FA1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other new configuration option is Cloud-Managed:</a:t>
            </a:r>
          </a:p>
          <a:p>
            <a:pPr lvl="1"/>
            <a:r>
              <a:rPr lang="en-US" dirty="0"/>
              <a:t>Before you choose this option, you must add the Firebox to your WatchGuard Cloud account as a cloud-managed device and configure the device settings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WatchGuard Cloud does not yet support cloud-managed Fireboxes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5964C-F43D-4615-8AB9-E585B4B01A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02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9AE3A8-F79C-42BC-A818-31316E8A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Setup Wizard — Online Activation Removed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EC0D3-B61E-492E-AA94-A139868F3B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1863" y="19050"/>
            <a:ext cx="592137" cy="325438"/>
          </a:xfrm>
        </p:spPr>
        <p:txBody>
          <a:bodyPr/>
          <a:lstStyle/>
          <a:p>
            <a:fld id="{B0093543-1604-46AF-A6FA-9E7B09989DC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69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4EAE7-01DF-4759-8572-A5CB69E3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Wizard — Online Activation Removed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B4CCA-98AE-4919-800C-E21AA2F5E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Previously, the </a:t>
            </a:r>
            <a:r>
              <a:rPr lang="en-US" b="1" dirty="0"/>
              <a:t>New Configuration </a:t>
            </a:r>
            <a:r>
              <a:rPr lang="en-US" dirty="0"/>
              <a:t>option in the Web Setup Wizard supported three methods to get a feature key:</a:t>
            </a:r>
          </a:p>
          <a:p>
            <a:pPr lvl="1"/>
            <a:r>
              <a:rPr lang="en-US" b="1" dirty="0"/>
              <a:t>Automatic Activation</a:t>
            </a:r>
            <a:r>
              <a:rPr lang="en-US" dirty="0"/>
              <a:t> — Automatically retrieve the feature key for an activated Firebox from WatchGuard</a:t>
            </a:r>
          </a:p>
          <a:p>
            <a:pPr lvl="1"/>
            <a:r>
              <a:rPr lang="en-US" b="1" dirty="0"/>
              <a:t>Online Activation</a:t>
            </a:r>
            <a:r>
              <a:rPr lang="en-US" dirty="0"/>
              <a:t> — Activate the Firebox in your account on the WatchGuard website and then retrieve the feature key</a:t>
            </a:r>
          </a:p>
          <a:p>
            <a:pPr lvl="1"/>
            <a:r>
              <a:rPr lang="en-US" b="1" dirty="0"/>
              <a:t>Manual Activation</a:t>
            </a:r>
            <a:r>
              <a:rPr lang="en-US" dirty="0"/>
              <a:t> — Paste the feature key for an activated Firebox in the wizard</a:t>
            </a:r>
          </a:p>
          <a:p>
            <a:r>
              <a:rPr lang="en-US" dirty="0"/>
              <a:t>The </a:t>
            </a:r>
            <a:r>
              <a:rPr lang="en-US" b="1" dirty="0"/>
              <a:t>Online Activation </a:t>
            </a:r>
            <a:r>
              <a:rPr lang="en-US" dirty="0"/>
              <a:t>method has been removed</a:t>
            </a:r>
          </a:p>
          <a:p>
            <a:r>
              <a:rPr lang="en-US" dirty="0"/>
              <a:t>Before you run the Web Setup Wizard, activate your Firebox at </a:t>
            </a:r>
            <a:r>
              <a:rPr lang="en-US" dirty="0">
                <a:hlinkClick r:id="rId2" action="ppaction://hlinkfile"/>
              </a:rPr>
              <a:t>watchguard.com/activate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65701-62A2-4440-8203-3E8E12D2BD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04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22FD74-8FFB-45F4-BF48-8C98970CC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AP225W Wall Plate </a:t>
            </a:r>
            <a:br>
              <a:rPr lang="en-US" dirty="0"/>
            </a:br>
            <a:r>
              <a:rPr lang="en-US" dirty="0"/>
              <a:t>Access Point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25DBF-8205-4D8C-9274-236D391AE39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1863" y="19050"/>
            <a:ext cx="592137" cy="325438"/>
          </a:xfrm>
        </p:spPr>
        <p:txBody>
          <a:bodyPr/>
          <a:lstStyle/>
          <a:p>
            <a:fld id="{B0093543-1604-46AF-A6FA-9E7B09989DC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15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CF45-D16D-49ED-870E-02D69241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AP225W Wall Plate Access Point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71E0F-84CA-4D43-91A1-16D9F6408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Enterprise-grade 2x2 MU-MIMO 802.11ac Wave 2 access point</a:t>
            </a:r>
          </a:p>
          <a:p>
            <a:r>
              <a:rPr lang="en-US" dirty="0"/>
              <a:t>Dual concurrent 2.4 GHz and 5 GHz radios</a:t>
            </a:r>
          </a:p>
          <a:p>
            <a:r>
              <a:rPr lang="en-US" dirty="0"/>
              <a:t>You can install the AP225W on an existing wall plate with pre-wired Ethernet connections for efficient installation and a low-profile deployment</a:t>
            </a:r>
          </a:p>
          <a:p>
            <a:r>
              <a:rPr lang="en-US" dirty="0"/>
              <a:t>Includes additional LAN ports for a bridged wired extension, pass-through port, and a PoE Out port to power </a:t>
            </a:r>
            <a:br>
              <a:rPr lang="en-US" dirty="0"/>
            </a:br>
            <a:r>
              <a:rPr lang="en-US" dirty="0"/>
              <a:t>other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459BF-E754-4F48-BF4E-EC01EBFD5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0AB51-3200-4F57-81C8-488111500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341" y="4749184"/>
            <a:ext cx="3362174" cy="12657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1EDAA1-C3F4-48C2-9C56-244D3769D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063" y="1302115"/>
            <a:ext cx="2073315" cy="29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85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22FD74-8FFB-45F4-BF48-8C98970CC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to WatchGuard Cloud with TPM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25DBF-8205-4D8C-9274-236D391AE39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1863" y="19050"/>
            <a:ext cx="592137" cy="325438"/>
          </a:xfrm>
        </p:spPr>
        <p:txBody>
          <a:bodyPr/>
          <a:lstStyle/>
          <a:p>
            <a:fld id="{B0093543-1604-46AF-A6FA-9E7B09989DC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216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B62-2262-4680-A2A8-752A377F9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to WatchGuard Cloud with TPM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B95C7-FB5E-4F20-BE22-9F8FB2B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Newer Firebox models include a TPM (Trusted Platform Module) chip, a secure crypto-processor</a:t>
            </a:r>
          </a:p>
          <a:p>
            <a:pPr lvl="1"/>
            <a:r>
              <a:rPr lang="en-US" dirty="0"/>
              <a:t>Firebox models with a TPM chip:</a:t>
            </a:r>
          </a:p>
          <a:p>
            <a:pPr lvl="2"/>
            <a:r>
              <a:rPr lang="en-US" dirty="0"/>
              <a:t>T15, T35, T55</a:t>
            </a:r>
          </a:p>
          <a:p>
            <a:pPr lvl="2"/>
            <a:r>
              <a:rPr lang="en-US" dirty="0"/>
              <a:t>M270, M370, M470, M570, M670</a:t>
            </a:r>
          </a:p>
          <a:p>
            <a:r>
              <a:rPr lang="en-US" dirty="0"/>
              <a:t>When you enable WatchGuard Cloud on a Firebox that supports TPM:</a:t>
            </a:r>
          </a:p>
          <a:p>
            <a:pPr lvl="1"/>
            <a:r>
              <a:rPr lang="en-US" dirty="0"/>
              <a:t>The Firebox uses TPM to register with WatchGuard Cloud</a:t>
            </a:r>
          </a:p>
          <a:p>
            <a:pPr lvl="1"/>
            <a:r>
              <a:rPr lang="en-US" dirty="0"/>
              <a:t>The Verification Code generated by WatchGuard Cloud is not required on the Firebox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C32B7-83B0-4731-8E93-10AE273EA0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77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B62-2262-4680-A2A8-752A377F9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to WatchGuard Cloud with TPM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B95C7-FB5E-4F20-BE22-9F8FB2B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Firebox model and manufactured software version determine what happens when you add a Firebox to WatchGuard Cloud:</a:t>
            </a:r>
          </a:p>
          <a:p>
            <a:pPr lvl="1"/>
            <a:r>
              <a:rPr lang="en-US" dirty="0"/>
              <a:t>For a Firebox manufactured with Fireware v12.5.2 or lower:</a:t>
            </a:r>
          </a:p>
          <a:p>
            <a:pPr lvl="2"/>
            <a:r>
              <a:rPr lang="en-US" dirty="0"/>
              <a:t>When you add the Firebox, WatchGuard Cloud generates a Verification Code to use for registration </a:t>
            </a:r>
          </a:p>
          <a:p>
            <a:pPr lvl="2"/>
            <a:r>
              <a:rPr lang="en-US" dirty="0"/>
              <a:t>If the Firebox has been upgraded to Fireware v12.5.3 or higher and supports TPM, the Verification Code is not needed on the Firebox </a:t>
            </a:r>
          </a:p>
          <a:p>
            <a:pPr lvl="1"/>
            <a:r>
              <a:rPr lang="en-US" dirty="0"/>
              <a:t>For a Firebox manufactured with Fireware v12.5.3 or higher:</a:t>
            </a:r>
          </a:p>
          <a:p>
            <a:pPr lvl="2"/>
            <a:r>
              <a:rPr lang="en-US" dirty="0"/>
              <a:t>When you add the Firebox, WatchGuard Cloud does not generate a Verification Code if the Firebox supports TPM</a:t>
            </a:r>
          </a:p>
          <a:p>
            <a:pPr lvl="1"/>
            <a:r>
              <a:rPr lang="en-US" dirty="0"/>
              <a:t>For a FireCluster, WatchGuard Cloud always generates a Verification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C32B7-83B0-4731-8E93-10AE273EA0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1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D5F75F-C9A7-40FD-B1CC-C30115581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5810436" cy="674687"/>
          </a:xfrm>
        </p:spPr>
        <p:txBody>
          <a:bodyPr/>
          <a:lstStyle/>
          <a:p>
            <a:r>
              <a:rPr lang="en-US" dirty="0"/>
              <a:t>What’s New in Fireware v12.5.3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07A25F-7BE2-4220-8F41-AC00AED23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Disk statistics in Fireware CLI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Autotask integration updates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Updates to support TDR APAC region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C7098E-6AC4-43DA-9913-4E84B51B9A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23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B62-2262-4680-A2A8-752A377F9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to WatchGuard Cloud with TPM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B95C7-FB5E-4F20-BE22-9F8FB2B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enable WatchGuard Cloud on a Firebox:</a:t>
            </a:r>
          </a:p>
          <a:p>
            <a:pPr lvl="1"/>
            <a:r>
              <a:rPr lang="en-US" dirty="0"/>
              <a:t>If the Firebox supports TPM, the Firebox does not require a Verification Code</a:t>
            </a:r>
          </a:p>
          <a:p>
            <a:pPr lvl="1"/>
            <a:r>
              <a:rPr lang="en-US" dirty="0"/>
              <a:t>If the Firebox does not support TPM, you must paste the Verification Code to register the Firebox with WatchGuard Cloud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C32B7-83B0-4731-8E93-10AE273EA0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577BE7-22BE-4874-83A5-5FB446917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369" y="3429000"/>
            <a:ext cx="4051681" cy="247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24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E4100-26F9-4422-8B28-03B831BF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Client Upgrade Prompt</a:t>
            </a:r>
          </a:p>
        </p:txBody>
      </p:sp>
    </p:spTree>
    <p:extLst>
      <p:ext uri="{BB962C8B-B14F-4D97-AF65-F5344CB8AC3E}">
        <p14:creationId xmlns:p14="http://schemas.microsoft.com/office/powerpoint/2010/main" val="1759666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5EE0-75F5-457F-9A31-8D60CF4C8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Client Upgrade Prompt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65714-4949-4ECA-B0A1-E5F1BEEF2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Mobile VPN with SSL client now prompts a user to upgrade only if the user has administrator privileges on the computer </a:t>
            </a:r>
          </a:p>
          <a:p>
            <a:r>
              <a:rPr lang="en-US" dirty="0"/>
              <a:t>If the user does not have administrator privileges, a message now appears that tells the user to contact a system administrator for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55DFD-9D99-4A5E-8DB8-14AA96813F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66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C784-996E-456E-AE99-F1A772D1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Client Upgrade Prompt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4F2DA-5C21-4BF5-AF2D-01C262784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client upgrades to </a:t>
            </a:r>
            <a:r>
              <a:rPr lang="en-US" b="1" dirty="0"/>
              <a:t>minor</a:t>
            </a:r>
            <a:r>
              <a:rPr lang="en-US" dirty="0"/>
              <a:t> versions, this message now appears: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can select </a:t>
            </a:r>
            <a:r>
              <a:rPr lang="en-US" b="1" dirty="0"/>
              <a:t>Don’t show this message again</a:t>
            </a:r>
          </a:p>
          <a:p>
            <a:r>
              <a:rPr lang="en-US" dirty="0"/>
              <a:t>You can still connect to the VPN in this case, which is the same behavior found in previous software versions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85309-F87D-48F3-B867-BFAF93C753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88973E-0779-4824-B01A-A97D9784A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25" y="1975783"/>
            <a:ext cx="4552381" cy="18952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67055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48A5-E415-4E15-A2C2-85B807EC0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Client Upgrade Prompt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ED2BB-D05F-47B0-A9AA-639F13A2A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For client upgrades to </a:t>
            </a:r>
            <a:r>
              <a:rPr lang="en-US" b="1" dirty="0">
                <a:solidFill>
                  <a:srgbClr val="000000"/>
                </a:solidFill>
              </a:rPr>
              <a:t>major</a:t>
            </a:r>
            <a:r>
              <a:rPr lang="en-US" dirty="0">
                <a:solidFill>
                  <a:srgbClr val="000000"/>
                </a:solidFill>
              </a:rPr>
              <a:t> versions, this message now appears: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2400"/>
              </a:spcBef>
            </a:pPr>
            <a:r>
              <a:rPr lang="en-US" dirty="0"/>
              <a:t>The </a:t>
            </a:r>
            <a:r>
              <a:rPr lang="en-US" b="1" dirty="0"/>
              <a:t>Don't show this message again </a:t>
            </a:r>
            <a:r>
              <a:rPr lang="en-US" dirty="0"/>
              <a:t>check box does not appear</a:t>
            </a:r>
          </a:p>
          <a:p>
            <a:r>
              <a:rPr lang="en-US" dirty="0">
                <a:solidFill>
                  <a:srgbClr val="000000"/>
                </a:solidFill>
              </a:rPr>
              <a:t>You cannot connect to the VPN in this case</a:t>
            </a:r>
            <a:r>
              <a:rPr lang="en-US" dirty="0"/>
              <a:t>, which is the same behavior found in previous software versions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8C172-92C0-48A6-90B7-4A232501A7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45972F-7DFF-4A44-BA7D-CAF2CD6C8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73" y="1976026"/>
            <a:ext cx="4572000" cy="16002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15877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F8613-CA31-47DC-99A0-D4E2795DD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and Office 365</a:t>
            </a:r>
          </a:p>
        </p:txBody>
      </p:sp>
    </p:spTree>
    <p:extLst>
      <p:ext uri="{BB962C8B-B14F-4D97-AF65-F5344CB8AC3E}">
        <p14:creationId xmlns:p14="http://schemas.microsoft.com/office/powerpoint/2010/main" val="9900644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10EC-6C4E-455C-B243-E8ACB2163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and Office 365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E7E16-15F2-498B-80BA-9F1C0DEE4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make sure Office 365 traffic uses a full-tunnel SSL VPN, you can now enable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default-route-client</a:t>
            </a:r>
            <a:r>
              <a:rPr lang="en-US" dirty="0"/>
              <a:t> CLI option</a:t>
            </a:r>
          </a:p>
          <a:p>
            <a:pPr lvl="1"/>
            <a:r>
              <a:rPr lang="en-US" dirty="0"/>
              <a:t>This option helps you to work around an issue where Office 365 traffic does not use the tunnel because the Windows TAP adapter does not set a default gateway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E085B-6625-4F15-A5F8-EE7197C943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20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8BA6-C028-4660-8187-7341FB4D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and Office 365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7F8F9-2053-40A3-9492-1287F2E80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enable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default-route-client</a:t>
            </a:r>
            <a:r>
              <a:rPr lang="en-US" dirty="0"/>
              <a:t> option:</a:t>
            </a:r>
          </a:p>
          <a:p>
            <a:pPr lvl="1"/>
            <a:r>
              <a:rPr lang="en-US" dirty="0"/>
              <a:t>The Firebox pushes the general route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0.0.0.0/0.0.0.0</a:t>
            </a:r>
            <a:r>
              <a:rPr lang="en-US" dirty="0"/>
              <a:t> to Windows computers</a:t>
            </a:r>
          </a:p>
          <a:p>
            <a:pPr lvl="1"/>
            <a:r>
              <a:rPr lang="en-US" dirty="0"/>
              <a:t>The default gateway of the TAP interface on each Windows computer is set to the VPN gateway IP address</a:t>
            </a:r>
          </a:p>
          <a:p>
            <a:r>
              <a:rPr lang="en-US" dirty="0"/>
              <a:t>When you disable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default-route-client</a:t>
            </a:r>
            <a:r>
              <a:rPr lang="en-US" dirty="0"/>
              <a:t> option:</a:t>
            </a:r>
          </a:p>
          <a:p>
            <a:pPr lvl="1"/>
            <a:r>
              <a:rPr lang="en-US" dirty="0"/>
              <a:t>The Firebox pushes the routes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0.0.0.0/1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128.0.0.0/1</a:t>
            </a:r>
            <a:r>
              <a:rPr lang="en-US" dirty="0"/>
              <a:t> to Windows computers</a:t>
            </a:r>
          </a:p>
          <a:p>
            <a:pPr lvl="1"/>
            <a:r>
              <a:rPr lang="en-US" dirty="0"/>
              <a:t>These routes are added instead of a more general route to avoid replacing existing routes</a:t>
            </a:r>
          </a:p>
          <a:p>
            <a:pPr lvl="1"/>
            <a:r>
              <a:rPr lang="en-US" dirty="0"/>
              <a:t>The TAP interface on Windows computers does not have a default gateway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AACCE-DD8D-4076-97A3-20BB2F4E96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14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960F-CE63-46C1-BC97-75C0C0A2C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and Office 365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B272D-5191-4EFA-85BB-A31238DB7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you enable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default-route-client</a:t>
            </a:r>
            <a:r>
              <a:rPr lang="en-US" dirty="0"/>
              <a:t> CLI option, the </a:t>
            </a:r>
            <a:r>
              <a:rPr lang="en-US" b="1" dirty="0"/>
              <a:t>Force all client traffic through tunnel </a:t>
            </a:r>
            <a:r>
              <a:rPr lang="en-US" dirty="0"/>
              <a:t>setting must be enabled in the Mobile VPN with SSL configuration on the Firebox</a:t>
            </a:r>
          </a:p>
          <a:p>
            <a:r>
              <a:rPr lang="en-US" dirty="0"/>
              <a:t>To enable the CLI option, specify this command: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WG(config/policy)#sslvpn resource default-route-client</a:t>
            </a:r>
          </a:p>
          <a:p>
            <a:r>
              <a:rPr lang="en-US" dirty="0"/>
              <a:t>To disable the CLI option, specify this command: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WG(config/policy)#no sslvpn resource default-route-client</a:t>
            </a:r>
          </a:p>
          <a:p>
            <a:r>
              <a:rPr lang="en-US" dirty="0"/>
              <a:t>By default,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default-route-client</a:t>
            </a:r>
            <a:r>
              <a:rPr lang="en-US" dirty="0"/>
              <a:t> option is disabled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F8192-817A-4C09-AEF8-760C14B3AB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90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E8BF7-9636-41B2-B69A-1D2A5B8BF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and Office 365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2555F-C551-45E2-8650-BF1F61E66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default-route-client</a:t>
            </a:r>
            <a:r>
              <a:rPr lang="en-US" dirty="0"/>
              <a:t> CLI option affects only Windows computers</a:t>
            </a:r>
          </a:p>
          <a:p>
            <a:pPr lvl="1"/>
            <a:r>
              <a:rPr lang="en-US" dirty="0"/>
              <a:t>Computers with other operating systems do not receive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0.0.0.0/0.0.0.0</a:t>
            </a:r>
            <a:r>
              <a:rPr lang="en-US" dirty="0"/>
              <a:t> route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E9481-99E8-4AE3-85A9-81D213711B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693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3A6385-F2E1-459E-9EA3-5594E862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Setup Wizard — Wi-Fi Enabled by Default </a:t>
            </a:r>
            <a:br>
              <a:rPr lang="en-US" dirty="0"/>
            </a:br>
            <a:r>
              <a:rPr lang="en-US" dirty="0"/>
              <a:t>for Wireless Firebox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67640-F39C-4E22-A752-52DBC0F7C01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1863" y="19050"/>
            <a:ext cx="592137" cy="325438"/>
          </a:xfrm>
        </p:spPr>
        <p:txBody>
          <a:bodyPr/>
          <a:lstStyle/>
          <a:p>
            <a:fld id="{F2EB2E29-07A9-43F3-A5F0-5788123346A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421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22FD74-8FFB-45F4-BF48-8C98970CC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Statistics in Fireware CLI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25DBF-8205-4D8C-9274-236D391AE39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1863" y="19050"/>
            <a:ext cx="592137" cy="325438"/>
          </a:xfrm>
        </p:spPr>
        <p:txBody>
          <a:bodyPr/>
          <a:lstStyle/>
          <a:p>
            <a:fld id="{B0093543-1604-46AF-A6FA-9E7B09989DC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675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CF45-D16D-49ED-870E-02D69241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Statistics in Fireware CLI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71E0F-84CA-4D43-91A1-16D9F6408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Disk statistics are now available through the Fireware command line interface (CLI)</a:t>
            </a:r>
          </a:p>
          <a:p>
            <a:pPr lvl="1"/>
            <a:r>
              <a:rPr lang="en-US" dirty="0"/>
              <a:t>Before Fireware v12.5.1, disk statistics were available in the Disk Statistics section of the Firebox Status Report</a:t>
            </a:r>
          </a:p>
          <a:p>
            <a:r>
              <a:rPr lang="en-US" dirty="0"/>
              <a:t>To see disk statistics in the CLI:</a:t>
            </a:r>
          </a:p>
          <a:p>
            <a:pPr lvl="1"/>
            <a:r>
              <a:rPr lang="en-US" dirty="0"/>
              <a:t>Log in to the Fireware command line interface</a:t>
            </a:r>
          </a:p>
          <a:p>
            <a:pPr lvl="1"/>
            <a:r>
              <a:rPr lang="en-US" dirty="0"/>
              <a:t>Run this command: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diagnose hardware disk</a:t>
            </a:r>
            <a:endParaRPr lang="en-US" dirty="0"/>
          </a:p>
          <a:p>
            <a:pPr lvl="1"/>
            <a:r>
              <a:rPr lang="en-US" dirty="0"/>
              <a:t>These device models support the </a:t>
            </a:r>
            <a:r>
              <a:rPr lang="en-US" i="1" dirty="0"/>
              <a:t>disk </a:t>
            </a:r>
            <a:r>
              <a:rPr lang="en-US" dirty="0"/>
              <a:t>parameter:</a:t>
            </a:r>
          </a:p>
          <a:p>
            <a:pPr lvl="2"/>
            <a:r>
              <a:rPr lang="en-US" dirty="0"/>
              <a:t>Firebox T Series, model T35 and higher</a:t>
            </a:r>
          </a:p>
          <a:p>
            <a:pPr lvl="2"/>
            <a:r>
              <a:rPr lang="en-US" dirty="0"/>
              <a:t>Firebox M Series, model M400 and higher</a:t>
            </a:r>
          </a:p>
          <a:p>
            <a:r>
              <a:rPr lang="en-US" dirty="0"/>
              <a:t>The support.tgz file also includes disk statistics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459BF-E754-4F48-BF4E-EC01EBFD5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1191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22FD74-8FFB-45F4-BF48-8C98970CC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Autotask Integration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25DBF-8205-4D8C-9274-236D391AE39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1863" y="19050"/>
            <a:ext cx="592137" cy="325438"/>
          </a:xfrm>
        </p:spPr>
        <p:txBody>
          <a:bodyPr/>
          <a:lstStyle/>
          <a:p>
            <a:fld id="{B0093543-1604-46AF-A6FA-9E7B09989DCD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457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CF45-D16D-49ED-870E-02D69241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Autotask Integration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71E0F-84CA-4D43-91A1-16D9F6408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15 April 2020, Autotask will move to a new single sign-on authentication platform that requires two-factor authentication for all Autotask users</a:t>
            </a:r>
          </a:p>
          <a:p>
            <a:r>
              <a:rPr lang="en-US" dirty="0"/>
              <a:t>In addition, to increase security, the Autotask API will no longer allow access from regular non-API Autotask user accounts</a:t>
            </a:r>
          </a:p>
          <a:p>
            <a:r>
              <a:rPr lang="en-US" dirty="0"/>
              <a:t>This improves security for Autotask accounts because the use of regular non-API user accounts with API access permissions requires users to share their Autotask credentials with third parties </a:t>
            </a:r>
          </a:p>
          <a:p>
            <a:r>
              <a:rPr lang="en-US" dirty="0"/>
              <a:t>From 15 April 2020, only an API user account can access Autotask API services and the Firebox Autotask integration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459BF-E754-4F48-BF4E-EC01EBFD5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735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CF45-D16D-49ED-870E-02D69241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Autotask Integration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71E0F-84CA-4D43-91A1-16D9F6408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currently use a regular non-API Autotask user account with API permissions for your Firebox integration, this account will no longer have access after 15 April 2020</a:t>
            </a:r>
          </a:p>
          <a:p>
            <a:r>
              <a:rPr lang="en-US" dirty="0"/>
              <a:t>To continue to use Autotask integration with your Firebox after 15 April 2020, you must: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Create a new API User account in Autotask.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Update your Firebox Autotask integration configuration with the new API User account username and password.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459BF-E754-4F48-BF4E-EC01EBFD5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144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CF45-D16D-49ED-870E-02D69241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Autotask Integration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71E0F-84CA-4D43-91A1-16D9F6408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currently use an Autotask API user account with your Firebox integration, there is no action you need to take</a:t>
            </a:r>
          </a:p>
          <a:p>
            <a:r>
              <a:rPr lang="en-US" dirty="0"/>
              <a:t>To support the latest Autotask API updates, we strongly recommend that all Autotask Integration users upgrade their Firebox to Fireware version 12.5.3 </a:t>
            </a:r>
          </a:p>
          <a:p>
            <a:pPr lvl="1"/>
            <a:r>
              <a:rPr lang="en-US" dirty="0"/>
              <a:t>If you do not currently use an Autotask API user for your Firebox integration, do not update to Fireware 12.5.3 until you create a new API user account in Autotask for the integration </a:t>
            </a:r>
          </a:p>
          <a:p>
            <a:pPr lvl="1"/>
            <a:r>
              <a:rPr lang="en-US" dirty="0"/>
              <a:t>An API user is mandatory for use with the Autotask integration in Fireware 12.5.3 and higher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459BF-E754-4F48-BF4E-EC01EBFD5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3471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22FD74-8FFB-45F4-BF48-8C98970CC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to Support TDR APAC Region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25DBF-8205-4D8C-9274-236D391AE39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1863" y="19050"/>
            <a:ext cx="592137" cy="325438"/>
          </a:xfrm>
        </p:spPr>
        <p:txBody>
          <a:bodyPr/>
          <a:lstStyle/>
          <a:p>
            <a:fld id="{B0093543-1604-46AF-A6FA-9E7B09989DCD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CF45-D16D-49ED-870E-02D69241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to Support TDR APAC Region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71E0F-84CA-4D43-91A1-16D9F6408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Fireware v12.5.3 includes configuration changes to support  the future APAC cloud region for TDR</a:t>
            </a:r>
          </a:p>
          <a:p>
            <a:r>
              <a:rPr lang="en-US" dirty="0"/>
              <a:t>These policies now include new FQDNs for the APAC region in the To list: </a:t>
            </a:r>
          </a:p>
          <a:p>
            <a:pPr lvl="1"/>
            <a:r>
              <a:rPr lang="en-US" dirty="0"/>
              <a:t>WatchGuard Threat Detection</a:t>
            </a:r>
            <a:br>
              <a:rPr lang="en-US" dirty="0"/>
            </a:br>
            <a:r>
              <a:rPr lang="en-US" dirty="0"/>
              <a:t>and Response</a:t>
            </a:r>
          </a:p>
          <a:p>
            <a:pPr lvl="1"/>
            <a:r>
              <a:rPr lang="en-US" dirty="0"/>
              <a:t>WG-TDR-Host-Sensor</a:t>
            </a:r>
          </a:p>
          <a:p>
            <a:r>
              <a:rPr lang="en-US" dirty="0"/>
              <a:t>The FQDNs are also added to </a:t>
            </a:r>
            <a:br>
              <a:rPr lang="en-US" dirty="0"/>
            </a:br>
            <a:r>
              <a:rPr lang="en-US" dirty="0"/>
              <a:t>existing policies when you upgrade</a:t>
            </a:r>
          </a:p>
          <a:p>
            <a:r>
              <a:rPr lang="en-US" dirty="0"/>
              <a:t>TDR does not yet support the APAC</a:t>
            </a:r>
            <a:br>
              <a:rPr lang="en-US" dirty="0"/>
            </a:br>
            <a:r>
              <a:rPr lang="en-US" dirty="0"/>
              <a:t>cloud region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459BF-E754-4F48-BF4E-EC01EBFD5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ECBEAB-0567-4721-A178-ABF2CD109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946" y="2631427"/>
            <a:ext cx="2577904" cy="37778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1994DE-7D19-495F-B7C2-75D17657551E}"/>
              </a:ext>
            </a:extLst>
          </p:cNvPr>
          <p:cNvSpPr/>
          <p:nvPr/>
        </p:nvSpPr>
        <p:spPr>
          <a:xfrm>
            <a:off x="5829300" y="4146550"/>
            <a:ext cx="1371600" cy="368300"/>
          </a:xfrm>
          <a:prstGeom prst="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158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74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51863" y="19050"/>
            <a:ext cx="592137" cy="325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56F55B3-6202-4063-AE26-146CC181DC62}" type="slidenum">
              <a:rPr lang="en-US">
                <a:solidFill>
                  <a:srgbClr val="3A3A3A"/>
                </a:solidFill>
              </a:rPr>
              <a:pPr/>
              <a:t>48</a:t>
            </a:fld>
            <a:endParaRPr lang="en-US" dirty="0">
              <a:solidFill>
                <a:srgbClr val="3A3A3A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193F2-9EFE-48E3-BB74-0657FD732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Enabled by Default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19610-82C7-4409-8A47-4D6FD17B1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wireless Firebox models started with factory-default settings, Wi-Fi is now enabled with </a:t>
            </a:r>
            <a:r>
              <a:rPr lang="en-US"/>
              <a:t>by default</a:t>
            </a:r>
            <a:endParaRPr lang="en-US" dirty="0"/>
          </a:p>
          <a:p>
            <a:r>
              <a:rPr lang="en-US" dirty="0"/>
              <a:t>Default SSID — the Firebox model plus the last part of the wireless MAC address</a:t>
            </a:r>
          </a:p>
          <a:p>
            <a:r>
              <a:rPr lang="en-US" dirty="0"/>
              <a:t>Default password is the Firebox serial number with the dash included</a:t>
            </a:r>
          </a:p>
          <a:p>
            <a:r>
              <a:rPr lang="en-US" dirty="0"/>
              <a:t>You can use a Wi-Fi connection to run the Web Setup Wizard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12581-72AF-46F4-B7AF-35B6A51295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2659F-6EF7-4ED2-89EA-52AA905B3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568" y="4564966"/>
            <a:ext cx="2904762" cy="125714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E42D44-185F-426B-B03B-8ADB1B6B94F9}"/>
              </a:ext>
            </a:extLst>
          </p:cNvPr>
          <p:cNvSpPr/>
          <p:nvPr/>
        </p:nvSpPr>
        <p:spPr>
          <a:xfrm>
            <a:off x="5628443" y="4660777"/>
            <a:ext cx="1438182" cy="443883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52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DF43A-9D2D-435B-88E5-A0D598419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Enabled by Default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C70E3-4F37-41B8-AFFD-F9C064C5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Web Setup Wizard and WSM Quick Setup Wizard include a step to configure the Firebox Wi-Fi </a:t>
            </a:r>
            <a:r>
              <a:rPr lang="en-US" b="1" dirty="0"/>
              <a:t>SSID</a:t>
            </a:r>
            <a:r>
              <a:rPr lang="en-US" dirty="0"/>
              <a:t> and </a:t>
            </a:r>
            <a:r>
              <a:rPr lang="en-US" b="1" dirty="0"/>
              <a:t>Passphrase</a:t>
            </a:r>
          </a:p>
          <a:p>
            <a:r>
              <a:rPr lang="en-US" dirty="0"/>
              <a:t>This enables Wi-Fi access to the trusted network through a network bridge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5E66A-C1F7-47EA-97F5-F01734E24D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D2A2-D348-4320-9D70-293A6B1DA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303" y="2526969"/>
            <a:ext cx="4424419" cy="4035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BB6B06-99C2-4647-83A2-CFA9DA54198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2787" y="3177861"/>
            <a:ext cx="350393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06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DF43A-9D2D-435B-88E5-A0D598419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Enabled by Default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C70E3-4F37-41B8-AFFD-F9C064C5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 page shows the wireless access point SSID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5E66A-C1F7-47EA-97F5-F01734E24D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5CF0BE-F087-4AF5-84AB-E7E6223EB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929" y="1707172"/>
            <a:ext cx="5276190" cy="487619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132FCFF-D59C-4BF8-BEC5-9D057D82CF9C}"/>
              </a:ext>
            </a:extLst>
          </p:cNvPr>
          <p:cNvSpPr/>
          <p:nvPr/>
        </p:nvSpPr>
        <p:spPr>
          <a:xfrm>
            <a:off x="3977200" y="3790762"/>
            <a:ext cx="3027285" cy="142043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19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F2C5C-724D-4B59-AD1F-8B2EE037A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Enabled by Default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2969DB-B0A6-4328-A7AE-1908C4440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Web Setup Wizard configures a network bridge:</a:t>
            </a:r>
          </a:p>
          <a:p>
            <a:pPr lvl="1"/>
            <a:r>
              <a:rPr lang="en-US" dirty="0"/>
              <a:t>Network and DHCP settings match the trusted network settings configured in the setup wizard</a:t>
            </a:r>
          </a:p>
          <a:p>
            <a:pPr lvl="1"/>
            <a:r>
              <a:rPr lang="en-US" dirty="0"/>
              <a:t>Bridge Members — Trusted (interface1) and the wireless access point (ath1)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8C5EA-8D64-4BBF-BC3B-4C2CFFDD7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62057F-AC0A-40E8-8455-A48DF8C73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216" y="2952183"/>
            <a:ext cx="5188998" cy="349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A8B70-26DE-4FC6-BF6E-C55EEE111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Enabled by Default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72FF3-8BD7-4AB0-8E38-E647C08EE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radio settings:</a:t>
            </a:r>
          </a:p>
          <a:p>
            <a:pPr lvl="1"/>
            <a:r>
              <a:rPr lang="en-US" dirty="0"/>
              <a:t>Frequency Band </a:t>
            </a:r>
          </a:p>
          <a:p>
            <a:pPr lvl="2"/>
            <a:r>
              <a:rPr lang="en-US" dirty="0"/>
              <a:t>2.4GHz</a:t>
            </a:r>
          </a:p>
          <a:p>
            <a:pPr lvl="1"/>
            <a:r>
              <a:rPr lang="en-US" dirty="0"/>
              <a:t>Wireless Mode</a:t>
            </a:r>
          </a:p>
          <a:p>
            <a:pPr lvl="2"/>
            <a:r>
              <a:rPr lang="en-US" dirty="0"/>
              <a:t>802.11n, 802.11g and 802.11b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E2CE1-099D-417F-A41F-88905B1E98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3CA2A-9007-47C9-856F-ABC6F5A6B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450" y="841248"/>
            <a:ext cx="3055238" cy="571428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B4440B-2EBA-4591-A374-DA0A43AD8B82}"/>
              </a:ext>
            </a:extLst>
          </p:cNvPr>
          <p:cNvSpPr/>
          <p:nvPr/>
        </p:nvSpPr>
        <p:spPr>
          <a:xfrm>
            <a:off x="6232124" y="3524434"/>
            <a:ext cx="2586174" cy="630315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93774"/>
      </p:ext>
    </p:extLst>
  </p:cSld>
  <p:clrMapOvr>
    <a:masterClrMapping/>
  </p:clrMapOvr>
</p:sld>
</file>

<file path=ppt/theme/theme1.xml><?xml version="1.0" encoding="utf-8"?>
<a:theme xmlns:a="http://schemas.openxmlformats.org/drawingml/2006/main" name="PTP-Training">
  <a:themeElements>
    <a:clrScheme name="PTP-Training">
      <a:dk1>
        <a:srgbClr val="CD0920"/>
      </a:dk1>
      <a:lt1>
        <a:srgbClr val="FFFFFF"/>
      </a:lt1>
      <a:dk2>
        <a:srgbClr val="3A3A3A"/>
      </a:dk2>
      <a:lt2>
        <a:srgbClr val="EAEFF1"/>
      </a:lt2>
      <a:accent1>
        <a:srgbClr val="CD0920"/>
      </a:accent1>
      <a:accent2>
        <a:srgbClr val="888888"/>
      </a:accent2>
      <a:accent3>
        <a:srgbClr val="8B181B"/>
      </a:accent3>
      <a:accent4>
        <a:srgbClr val="E57C29"/>
      </a:accent4>
      <a:accent5>
        <a:srgbClr val="30A8BC"/>
      </a:accent5>
      <a:accent6>
        <a:srgbClr val="FFE748"/>
      </a:accent6>
      <a:hlink>
        <a:srgbClr val="2D9BAE"/>
      </a:hlink>
      <a:folHlink>
        <a:srgbClr val="74CBD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tailEnd type="stealth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g_pt-p_training_template_.potx" id="{F077B19B-8E15-4A95-8164-EDCBEEAD73C9}" vid="{F1BA166D-E8DE-4EB4-B789-F34D1E8E16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wg_pt-p_training_template</Template>
  <TotalTime>0</TotalTime>
  <Words>1908</Words>
  <Application>Microsoft Office PowerPoint</Application>
  <PresentationFormat>On-screen Show (4:3)</PresentationFormat>
  <Paragraphs>240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 Narrow</vt:lpstr>
      <vt:lpstr>Arial</vt:lpstr>
      <vt:lpstr>Wingdings</vt:lpstr>
      <vt:lpstr>Courier New</vt:lpstr>
      <vt:lpstr>Calibri</vt:lpstr>
      <vt:lpstr>PTP-Training</vt:lpstr>
      <vt:lpstr>What’s New in Fireware v12.5.3</vt:lpstr>
      <vt:lpstr>What’s New in Fireware v12.5.3</vt:lpstr>
      <vt:lpstr>What’s New in Fireware v12.5.3</vt:lpstr>
      <vt:lpstr>Web Setup Wizard — Wi-Fi Enabled by Default  for Wireless Firebox Models</vt:lpstr>
      <vt:lpstr>Wi-Fi Enabled by Default</vt:lpstr>
      <vt:lpstr>Wi-Fi Enabled by Default</vt:lpstr>
      <vt:lpstr>Wi-Fi Enabled by Default</vt:lpstr>
      <vt:lpstr>Wi-Fi Enabled by Default</vt:lpstr>
      <vt:lpstr>Wi-Fi Enabled by Default</vt:lpstr>
      <vt:lpstr>Wi-Fi Enabled by Default</vt:lpstr>
      <vt:lpstr>Web Setup Wizard — Configuration Methods</vt:lpstr>
      <vt:lpstr>Web Setup Wizard — Configuration Methods</vt:lpstr>
      <vt:lpstr>Web Setup Wizard — Configuration Methods</vt:lpstr>
      <vt:lpstr>Web Setup Wizard — RapidDeploy</vt:lpstr>
      <vt:lpstr>Web Setup Wizard — RapidDeploy</vt:lpstr>
      <vt:lpstr>Web Setup Wizard — RapidDeploy</vt:lpstr>
      <vt:lpstr>Web Setup Wizard — RapidDeploy</vt:lpstr>
      <vt:lpstr>Web Setup Wizard — RapidDeploy</vt:lpstr>
      <vt:lpstr>Web Setup Wizard — RapidDeploy</vt:lpstr>
      <vt:lpstr>Web Setup Wizard — RapidDeploy</vt:lpstr>
      <vt:lpstr>Web Setup Wizard — RapidDeploy</vt:lpstr>
      <vt:lpstr>Web Setup Wizard — Cloud-Managed</vt:lpstr>
      <vt:lpstr>Web Setup Wizard — Online Activation Removed</vt:lpstr>
      <vt:lpstr>Setup Wizard — Online Activation Removed</vt:lpstr>
      <vt:lpstr>AP225W Wall Plate  Access Point Support</vt:lpstr>
      <vt:lpstr>AP225W Wall Plate Access Point Support</vt:lpstr>
      <vt:lpstr>Registration to WatchGuard Cloud with TPM</vt:lpstr>
      <vt:lpstr>Registration to WatchGuard Cloud with TPM</vt:lpstr>
      <vt:lpstr>Registration to WatchGuard Cloud with TPM</vt:lpstr>
      <vt:lpstr>Registration to WatchGuard Cloud with TPM</vt:lpstr>
      <vt:lpstr>Mobile VPN with SSL Client Upgrade Prompt</vt:lpstr>
      <vt:lpstr>Mobile VPN with SSL Client Upgrade Prompt</vt:lpstr>
      <vt:lpstr>Mobile VPN with SSL Client Upgrade Prompt</vt:lpstr>
      <vt:lpstr>Mobile VPN with SSL Client Upgrade Prompt</vt:lpstr>
      <vt:lpstr>Mobile VPN with SSL and Office 365</vt:lpstr>
      <vt:lpstr>Mobile VPN with SSL and Office 365</vt:lpstr>
      <vt:lpstr>Mobile VPN with SSL and Office 365</vt:lpstr>
      <vt:lpstr>Mobile VPN with SSL and Office 365</vt:lpstr>
      <vt:lpstr>Mobile VPN with SSL and Office 365</vt:lpstr>
      <vt:lpstr>Disk Statistics in Fireware CLI</vt:lpstr>
      <vt:lpstr>Disk Statistics in Fireware CLI</vt:lpstr>
      <vt:lpstr>Autotask Integration Updates</vt:lpstr>
      <vt:lpstr>Autotask Integration Updates</vt:lpstr>
      <vt:lpstr>Autotask Integration Updates</vt:lpstr>
      <vt:lpstr>Autotask Integration Updates</vt:lpstr>
      <vt:lpstr>Updates to Support TDR APAC Region</vt:lpstr>
      <vt:lpstr>Updates to Support TDR APAC Region</vt:lpstr>
      <vt:lpstr>Thank You!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Fireware v12.5.3</dc:title>
  <dc:creator/>
  <cp:lastModifiedBy/>
  <cp:revision>1</cp:revision>
  <dcterms:created xsi:type="dcterms:W3CDTF">2019-01-14T22:49:12Z</dcterms:created>
  <dcterms:modified xsi:type="dcterms:W3CDTF">2020-04-30T15:52:25Z</dcterms:modified>
</cp:coreProperties>
</file>