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6" r:id="rId1"/>
  </p:sldMasterIdLst>
  <p:notesMasterIdLst>
    <p:notesMasterId r:id="rId26"/>
  </p:notesMasterIdLst>
  <p:handoutMasterIdLst>
    <p:handoutMasterId r:id="rId27"/>
  </p:handoutMasterIdLst>
  <p:sldIdLst>
    <p:sldId id="256" r:id="rId2"/>
    <p:sldId id="442" r:id="rId3"/>
    <p:sldId id="597" r:id="rId4"/>
    <p:sldId id="690" r:id="rId5"/>
    <p:sldId id="645" r:id="rId6"/>
    <p:sldId id="708" r:id="rId7"/>
    <p:sldId id="696" r:id="rId8"/>
    <p:sldId id="697" r:id="rId9"/>
    <p:sldId id="698" r:id="rId10"/>
    <p:sldId id="701" r:id="rId11"/>
    <p:sldId id="699" r:id="rId12"/>
    <p:sldId id="706" r:id="rId13"/>
    <p:sldId id="702" r:id="rId14"/>
    <p:sldId id="707" r:id="rId15"/>
    <p:sldId id="703" r:id="rId16"/>
    <p:sldId id="704" r:id="rId17"/>
    <p:sldId id="705" r:id="rId18"/>
    <p:sldId id="710" r:id="rId19"/>
    <p:sldId id="691" r:id="rId20"/>
    <p:sldId id="692" r:id="rId21"/>
    <p:sldId id="693" r:id="rId22"/>
    <p:sldId id="695" r:id="rId23"/>
    <p:sldId id="694" r:id="rId24"/>
    <p:sldId id="261" r:id="rId25"/>
  </p:sldIdLst>
  <p:sldSz cx="9144000" cy="6858000" type="screen4x3"/>
  <p:notesSz cx="6858000" cy="91440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8oTgnRUfCLcpd6xb/4JpSA==" hashData="KzFAAFwWEgERBOyjukkhEyWKrx412yQcyKLS0/GlG4zM+rhL3V9T0T8HqLLeYqho7HPbMpfvxgnM/ICgcpaxO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ACAC"/>
    <a:srgbClr val="000000"/>
    <a:srgbClr val="ED2E3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snapToObjects="1">
      <p:cViewPr varScale="1">
        <p:scale>
          <a:sx n="110" d="100"/>
          <a:sy n="110" d="100"/>
        </p:scale>
        <p:origin x="1524"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5B2D595-6CCB-4119-91C1-98F4A096CE4E}" type="datetimeFigureOut">
              <a:rPr lang="en-US"/>
              <a:pPr/>
              <a:t>11/4/2019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78CC86-745C-4829-A95E-2B6AB2224A28}" type="slidenum">
              <a:rPr lang="en-US"/>
              <a:pPr/>
              <a:t>‹#›</a:t>
            </a:fld>
            <a:endParaRPr lang="en-US" dirty="0"/>
          </a:p>
        </p:txBody>
      </p:sp>
    </p:spTree>
    <p:extLst>
      <p:ext uri="{BB962C8B-B14F-4D97-AF65-F5344CB8AC3E}">
        <p14:creationId xmlns:p14="http://schemas.microsoft.com/office/powerpoint/2010/main" val="29872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2FA3A0-ACCF-4957-8944-46EF9EB83D9C}" type="datetimeFigureOut">
              <a:rPr lang="en-US"/>
              <a:pPr/>
              <a:t>11/4/2019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6B9300-FC16-48FB-B57B-23B7533B74A2}" type="slidenum">
              <a:rPr lang="en-US"/>
              <a:pPr/>
              <a:t>‹#›</a:t>
            </a:fld>
            <a:endParaRPr lang="en-US" dirty="0"/>
          </a:p>
        </p:txBody>
      </p:sp>
    </p:spTree>
    <p:extLst>
      <p:ext uri="{BB962C8B-B14F-4D97-AF65-F5344CB8AC3E}">
        <p14:creationId xmlns:p14="http://schemas.microsoft.com/office/powerpoint/2010/main" val="14864125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316086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2" y="-14287"/>
            <a:ext cx="9139237"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2957513"/>
            <a:ext cx="9144002" cy="1298575"/>
          </a:xfrm>
          <a:prstGeom prst="rect">
            <a:avLst/>
          </a:prstGeom>
          <a:solidFill>
            <a:schemeClr val="tx1">
              <a:alpha val="61176"/>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sp>
        <p:nvSpPr>
          <p:cNvPr id="2" name="Title 1"/>
          <p:cNvSpPr>
            <a:spLocks noGrp="1"/>
          </p:cNvSpPr>
          <p:nvPr>
            <p:ph type="title" hasCustomPrompt="1"/>
          </p:nvPr>
        </p:nvSpPr>
        <p:spPr>
          <a:xfrm>
            <a:off x="2646" y="2970008"/>
            <a:ext cx="9138708" cy="1299078"/>
          </a:xfrm>
          <a:ln>
            <a:noFill/>
          </a:ln>
        </p:spPr>
        <p:txBody>
          <a:bodyPr/>
          <a:lstStyle>
            <a:lvl1pPr algn="ctr">
              <a:defRPr sz="3600" b="1">
                <a:solidFill>
                  <a:schemeClr val="bg1"/>
                </a:solidFill>
              </a:defRPr>
            </a:lvl1pPr>
          </a:lstStyle>
          <a:p>
            <a:r>
              <a:rPr lang="en-US" dirty="0"/>
              <a:t>Add Section Title</a:t>
            </a:r>
          </a:p>
        </p:txBody>
      </p:sp>
      <p:pic>
        <p:nvPicPr>
          <p:cNvPr id="13" name="Picture 10">
            <a:extLst>
              <a:ext uri="{FF2B5EF4-FFF2-40B4-BE49-F238E27FC236}">
                <a16:creationId xmlns:a16="http://schemas.microsoft.com/office/drawing/2014/main" id="{3A85ACAF-D3FF-4FDE-ADC0-7196DBC537C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3950" y="6215063"/>
            <a:ext cx="1670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27743C75-AAA2-4840-BA9A-98E94687D7E1}"/>
              </a:ext>
            </a:extLst>
          </p:cNvPr>
          <p:cNvSpPr txBox="1">
            <a:spLocks noChangeArrowheads="1"/>
          </p:cNvSpPr>
          <p:nvPr userDrawn="1"/>
        </p:nvSpPr>
        <p:spPr bwMode="auto">
          <a:xfrm>
            <a:off x="457200" y="6550898"/>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r>
              <a:rPr lang="en-US" sz="600" dirty="0">
                <a:solidFill>
                  <a:schemeClr val="bg1"/>
                </a:solidFill>
                <a:latin typeface="Calibri" panose="020F0502020204030204" pitchFamily="34" charset="0"/>
              </a:rPr>
              <a:t>Copyright ©2019 WatchGuard Technologies, Inc. All Rights Reserved</a:t>
            </a:r>
          </a:p>
        </p:txBody>
      </p:sp>
      <p:sp>
        <p:nvSpPr>
          <p:cNvPr id="15" name="TextBox 14">
            <a:extLst>
              <a:ext uri="{FF2B5EF4-FFF2-40B4-BE49-F238E27FC236}">
                <a16:creationId xmlns:a16="http://schemas.microsoft.com/office/drawing/2014/main" id="{9D702345-43D1-4266-8FE1-8B62662B2CC2}"/>
              </a:ext>
            </a:extLst>
          </p:cNvPr>
          <p:cNvSpPr txBox="1"/>
          <p:nvPr userDrawn="1"/>
        </p:nvSpPr>
        <p:spPr>
          <a:xfrm>
            <a:off x="457200" y="6383595"/>
            <a:ext cx="1360508" cy="153888"/>
          </a:xfrm>
          <a:prstGeom prst="rect">
            <a:avLst/>
          </a:prstGeom>
          <a:noFill/>
        </p:spPr>
        <p:txBody>
          <a:bodyPr wrap="square" lIns="0" tIns="0" rIns="0" bIns="0" rtlCol="0">
            <a:spAutoFit/>
          </a:bodyPr>
          <a:lstStyle/>
          <a:p>
            <a:pPr algn="l"/>
            <a:r>
              <a:rPr lang="en-US" sz="1000" b="1" spc="20"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406802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_Content-2/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5511114"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259439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1/2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4124425"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157574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_Content_1/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3657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216893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tIns="0" rIns="9144" bIns="9144" numCol="2" spcCol="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dirty="0"/>
          </a:p>
        </p:txBody>
      </p:sp>
    </p:spTree>
    <p:extLst>
      <p:ext uri="{BB962C8B-B14F-4D97-AF65-F5344CB8AC3E}">
        <p14:creationId xmlns:p14="http://schemas.microsoft.com/office/powerpoint/2010/main" val="31886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F2EB2E29-07A9-43F3-A5F0-5788123346A5}" type="slidenum">
              <a:rPr lang="en-US" smtClean="0"/>
              <a:pPr/>
              <a:t>‹#›</a:t>
            </a:fld>
            <a:endParaRPr lang="en-US" dirty="0"/>
          </a:p>
        </p:txBody>
      </p:sp>
    </p:spTree>
    <p:extLst>
      <p:ext uri="{BB962C8B-B14F-4D97-AF65-F5344CB8AC3E}">
        <p14:creationId xmlns:p14="http://schemas.microsoft.com/office/powerpoint/2010/main" val="204047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dirty="0"/>
          </a:p>
        </p:txBody>
      </p:sp>
    </p:spTree>
    <p:extLst>
      <p:ext uri="{BB962C8B-B14F-4D97-AF65-F5344CB8AC3E}">
        <p14:creationId xmlns:p14="http://schemas.microsoft.com/office/powerpoint/2010/main" val="368025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95499"/>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13983" y="2934580"/>
            <a:ext cx="7814067" cy="980902"/>
          </a:xfrm>
        </p:spPr>
        <p:txBody>
          <a:bodyPr/>
          <a:lstStyle>
            <a:lvl1pPr algn="ctr">
              <a:defRPr sz="3600" b="1">
                <a:solidFill>
                  <a:schemeClr val="bg1"/>
                </a:solidFill>
              </a:defRPr>
            </a:lvl1pPr>
          </a:lstStyle>
          <a:p>
            <a:r>
              <a:rPr lang="en-US" dirty="0"/>
              <a:t>Add Presentation Title</a:t>
            </a:r>
          </a:p>
        </p:txBody>
      </p:sp>
      <p:sp>
        <p:nvSpPr>
          <p:cNvPr id="6"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dirty="0"/>
          </a:p>
        </p:txBody>
      </p:sp>
      <p:pic>
        <p:nvPicPr>
          <p:cNvPr id="8" name="Picture 10" descr="WG_logo_Color_3in.png">
            <a:extLst>
              <a:ext uri="{FF2B5EF4-FFF2-40B4-BE49-F238E27FC236}">
                <a16:creationId xmlns:a16="http://schemas.microsoft.com/office/drawing/2014/main" id="{51C1E606-992D-488B-AFDF-889B763E57D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5413" y="117475"/>
            <a:ext cx="25733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29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6305550" y="-89076"/>
            <a:ext cx="283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457199" y="274638"/>
            <a:ext cx="5553076" cy="674687"/>
          </a:xfrm>
        </p:spPr>
        <p:txBody>
          <a:bodyPr/>
          <a:lstStyle>
            <a:lvl1pPr>
              <a:defRPr sz="3600"/>
            </a:lvl1pPr>
          </a:lstStyle>
          <a:p>
            <a:r>
              <a:rPr lang="en-US" dirty="0"/>
              <a:t>Click to add Title</a:t>
            </a:r>
          </a:p>
        </p:txBody>
      </p:sp>
      <p:sp>
        <p:nvSpPr>
          <p:cNvPr id="11" name="Content Placeholder 2"/>
          <p:cNvSpPr>
            <a:spLocks noGrp="1"/>
          </p:cNvSpPr>
          <p:nvPr>
            <p:ph idx="1"/>
          </p:nvPr>
        </p:nvSpPr>
        <p:spPr>
          <a:xfrm>
            <a:off x="457199" y="1207008"/>
            <a:ext cx="5553076"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3950" y="6211754"/>
            <a:ext cx="1670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83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767513"/>
            <a:ext cx="9144000" cy="9048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204913"/>
            <a:ext cx="8229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28050" y="19050"/>
            <a:ext cx="592138" cy="325438"/>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lumMod val="60000"/>
                    <a:lumOff val="40000"/>
                  </a:schemeClr>
                </a:solidFill>
                <a:latin typeface="Arial" panose="020B0604020202020204" pitchFamily="34" charset="0"/>
              </a:defRPr>
            </a:lvl1pPr>
          </a:lstStyle>
          <a:p>
            <a:fld id="{7E1B02D2-C929-40C1-8491-4864915DBE76}" type="slidenum">
              <a:rPr lang="en-US" smtClean="0"/>
              <a:pPr/>
              <a:t>‹#›</a:t>
            </a:fld>
            <a:endParaRPr lang="en-US" dirty="0"/>
          </a:p>
        </p:txBody>
      </p:sp>
      <p:sp>
        <p:nvSpPr>
          <p:cNvPr id="1030" name="TextBox 9"/>
          <p:cNvSpPr txBox="1">
            <a:spLocks noChangeArrowheads="1"/>
          </p:cNvSpPr>
          <p:nvPr/>
        </p:nvSpPr>
        <p:spPr bwMode="auto">
          <a:xfrm>
            <a:off x="457200" y="6550898"/>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r>
              <a:rPr lang="en-US" sz="600" dirty="0">
                <a:solidFill>
                  <a:srgbClr val="3A3A3A"/>
                </a:solidFill>
                <a:latin typeface="Calibri" panose="020F0502020204030204" pitchFamily="34" charset="0"/>
              </a:rPr>
              <a:t>Copyright ©2019 WatchGuard Technologies, Inc. All Rights Reserved</a:t>
            </a:r>
          </a:p>
        </p:txBody>
      </p:sp>
      <p:sp>
        <p:nvSpPr>
          <p:cNvPr id="9" name="TextBox 8"/>
          <p:cNvSpPr txBox="1"/>
          <p:nvPr userDrawn="1"/>
        </p:nvSpPr>
        <p:spPr>
          <a:xfrm>
            <a:off x="457200" y="6383595"/>
            <a:ext cx="1360508" cy="153888"/>
          </a:xfrm>
          <a:prstGeom prst="rect">
            <a:avLst/>
          </a:prstGeom>
          <a:noFill/>
        </p:spPr>
        <p:txBody>
          <a:bodyPr wrap="square" lIns="0" tIns="0" rIns="0" bIns="0" rtlCol="0">
            <a:spAutoFit/>
          </a:bodyPr>
          <a:lstStyle/>
          <a:p>
            <a:pPr algn="l"/>
            <a:r>
              <a:rPr lang="en-US" sz="1000" b="1" spc="20" baseline="0" dirty="0">
                <a:solidFill>
                  <a:schemeClr val="tx1"/>
                </a:solidFill>
                <a:latin typeface="Arial Narrow" panose="020B0606020202030204" pitchFamily="34" charset="0"/>
              </a:rPr>
              <a:t>WatchGuard Training</a:t>
            </a:r>
          </a:p>
        </p:txBody>
      </p:sp>
    </p:spTree>
    <p:extLst>
      <p:ext uri="{BB962C8B-B14F-4D97-AF65-F5344CB8AC3E}">
        <p14:creationId xmlns:p14="http://schemas.microsoft.com/office/powerpoint/2010/main" val="2564670247"/>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702" r:id="rId3"/>
    <p:sldLayoutId id="2147483690" r:id="rId4"/>
    <p:sldLayoutId id="2147483694" r:id="rId5"/>
    <p:sldLayoutId id="2147483695" r:id="rId6"/>
    <p:sldLayoutId id="2147483696" r:id="rId7"/>
    <p:sldLayoutId id="2147483698" r:id="rId8"/>
    <p:sldLayoutId id="2147483699" r:id="rId9"/>
    <p:sldLayoutId id="2147483700" r:id="rId10"/>
  </p:sldLayoutIdLst>
  <p:hf hdr="0" ftr="0" dt="0"/>
  <p:txStyles>
    <p:titleStyle>
      <a:lvl1pPr algn="l" defTabSz="457200" rtl="0" eaLnBrk="1" fontAlgn="base" hangingPunct="1">
        <a:spcBef>
          <a:spcPct val="0"/>
        </a:spcBef>
        <a:spcAft>
          <a:spcPct val="0"/>
        </a:spcAft>
        <a:defRPr sz="3600" b="1" kern="1200">
          <a:solidFill>
            <a:schemeClr val="tx1"/>
          </a:solidFill>
          <a:latin typeface="Arial Narrow" panose="020B0606020202030204" pitchFamily="34" charset="0"/>
          <a:ea typeface="MS PGothic" panose="020B0600070205080204" pitchFamily="34" charset="-128"/>
          <a:cs typeface="+mj-cs"/>
        </a:defRPr>
      </a:lvl1pPr>
      <a:lvl2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ts val="600"/>
        </a:spcBef>
        <a:spcAft>
          <a:spcPts val="600"/>
        </a:spcAft>
        <a:buClr>
          <a:srgbClr val="A6A6A6"/>
        </a:buClr>
        <a:buFont typeface="Wingdings" panose="05000000000000000000" pitchFamily="2" charset="2"/>
        <a:buChar char="§"/>
        <a:defRPr sz="2200" kern="1200">
          <a:solidFill>
            <a:schemeClr val="tx2"/>
          </a:solidFill>
          <a:latin typeface="Arial" panose="020B0604020202020204" pitchFamily="34" charset="0"/>
          <a:ea typeface="MS PGothic" panose="020B0600070205080204" pitchFamily="34" charset="-128"/>
          <a:cs typeface="+mn-cs"/>
        </a:defRPr>
      </a:lvl1pPr>
      <a:lvl2pPr marL="742950" indent="-285750" algn="l" defTabSz="457200" rtl="0" eaLnBrk="1" fontAlgn="base" hangingPunct="1">
        <a:spcBef>
          <a:spcPts val="600"/>
        </a:spcBef>
        <a:spcAft>
          <a:spcPts val="600"/>
        </a:spcAft>
        <a:buClr>
          <a:srgbClr val="A6A6A6"/>
        </a:buClr>
        <a:buSzPct val="110000"/>
        <a:buFont typeface="Arial" panose="020B0604020202020204" pitchFamily="34" charset="0"/>
        <a:buChar char="•"/>
        <a:defRPr sz="2000" kern="1200">
          <a:solidFill>
            <a:schemeClr val="tx2"/>
          </a:solidFill>
          <a:latin typeface="Arial" panose="020B0604020202020204" pitchFamily="34" charset="0"/>
          <a:ea typeface="MS PGothic" panose="020B0600070205080204" pitchFamily="34" charset="-128"/>
          <a:cs typeface="+mn-cs"/>
        </a:defRPr>
      </a:lvl2pPr>
      <a:lvl3pPr marL="1143000" indent="-228600" algn="l" defTabSz="457200" rtl="0" eaLnBrk="1" fontAlgn="base" hangingPunct="1">
        <a:spcBef>
          <a:spcPts val="600"/>
        </a:spcBef>
        <a:spcAft>
          <a:spcPts val="600"/>
        </a:spcAft>
        <a:buClr>
          <a:srgbClr val="A6A6A6"/>
        </a:buClr>
        <a:buSzPct val="115000"/>
        <a:buFont typeface="Arial" panose="020B0604020202020204" pitchFamily="34" charset="0"/>
        <a:buChar char="–"/>
        <a:defRPr kern="1200">
          <a:solidFill>
            <a:schemeClr val="tx2"/>
          </a:solidFill>
          <a:latin typeface="Arial" panose="020B0604020202020204" pitchFamily="34" charset="0"/>
          <a:ea typeface="MS PGothic" panose="020B0600070205080204" pitchFamily="34" charset="-128"/>
          <a:cs typeface="+mn-cs"/>
        </a:defRPr>
      </a:lvl3pPr>
      <a:lvl4pPr marL="1600200" indent="-228600" algn="l" defTabSz="457200" rtl="0" eaLnBrk="1" fontAlgn="base" hangingPunct="1">
        <a:spcBef>
          <a:spcPts val="600"/>
        </a:spcBef>
        <a:spcAft>
          <a:spcPts val="600"/>
        </a:spcAft>
        <a:buClr>
          <a:srgbClr val="A6A6A6"/>
        </a:buClr>
        <a:buFont typeface="Courier New" panose="02070309020205020404" pitchFamily="49" charset="0"/>
        <a:buChar char="o"/>
        <a:defRPr sz="1600" kern="1200">
          <a:solidFill>
            <a:schemeClr val="tx2"/>
          </a:solidFill>
          <a:latin typeface="Arial" panose="020B0604020202020204" pitchFamily="34" charset="0"/>
          <a:ea typeface="MS PGothic" panose="020B0600070205080204" pitchFamily="34" charset="-128"/>
          <a:cs typeface="+mn-cs"/>
        </a:defRPr>
      </a:lvl4pPr>
      <a:lvl5pPr marL="2057400" indent="-228600" algn="l" defTabSz="457200" rtl="0" eaLnBrk="1" fontAlgn="base" hangingPunct="1">
        <a:spcBef>
          <a:spcPts val="600"/>
        </a:spcBef>
        <a:spcAft>
          <a:spcPts val="600"/>
        </a:spcAft>
        <a:buClr>
          <a:srgbClr val="A6A6A6"/>
        </a:buClr>
        <a:buFont typeface="Arial" panose="020B0604020202020204" pitchFamily="34" charset="0"/>
        <a:buChar char="»"/>
        <a:defRPr sz="1400" kern="1200">
          <a:solidFill>
            <a:schemeClr val="tx2"/>
          </a:solidFill>
          <a:latin typeface="Arial" panose="020B06040202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Fireware v12.5.1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AP License Management</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After you successfully activate an AP in your account, an AP feature key is generated and downloaded to your Firebox</a:t>
            </a:r>
          </a:p>
          <a:p>
            <a:r>
              <a:rPr lang="en-US" dirty="0"/>
              <a:t>The Gateway Wireless Controller continuously monitors the status of your AP’s Basic Wi-Fi subscription and expiry date</a:t>
            </a:r>
          </a:p>
          <a:p>
            <a:r>
              <a:rPr lang="en-US" dirty="0"/>
              <a:t>You can view the current activation status of your APs in the Gateway Wireless Controller</a:t>
            </a: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10</a:t>
            </a:fld>
            <a:endParaRPr lang="en-US" dirty="0"/>
          </a:p>
        </p:txBody>
      </p:sp>
    </p:spTree>
    <p:extLst>
      <p:ext uri="{BB962C8B-B14F-4D97-AF65-F5344CB8AC3E}">
        <p14:creationId xmlns:p14="http://schemas.microsoft.com/office/powerpoint/2010/main" val="340233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31308-9106-4F8B-88D6-D3D598736DC0}"/>
              </a:ext>
            </a:extLst>
          </p:cNvPr>
          <p:cNvPicPr>
            <a:picLocks noChangeAspect="1"/>
          </p:cNvPicPr>
          <p:nvPr/>
        </p:nvPicPr>
        <p:blipFill>
          <a:blip r:embed="rId2"/>
          <a:stretch>
            <a:fillRect/>
          </a:stretch>
        </p:blipFill>
        <p:spPr>
          <a:xfrm>
            <a:off x="882465" y="2184177"/>
            <a:ext cx="5831539" cy="4082869"/>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Monitor AP Activation Status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The Gateway Wireless Controller Dashboard indicates any </a:t>
            </a:r>
            <a:br>
              <a:rPr lang="en-US" dirty="0"/>
            </a:br>
            <a:r>
              <a:rPr lang="en-US" i="1" dirty="0"/>
              <a:t>Online</a:t>
            </a:r>
            <a:r>
              <a:rPr lang="en-US" dirty="0"/>
              <a:t>, </a:t>
            </a:r>
            <a:r>
              <a:rPr lang="en-US" i="1" dirty="0"/>
              <a:t>Offline</a:t>
            </a:r>
            <a:r>
              <a:rPr lang="en-US" dirty="0"/>
              <a:t>, </a:t>
            </a:r>
            <a:r>
              <a:rPr lang="en-US" i="1" dirty="0"/>
              <a:t>Unactivated</a:t>
            </a:r>
            <a:r>
              <a:rPr lang="en-US" dirty="0"/>
              <a:t>, or </a:t>
            </a:r>
            <a:r>
              <a:rPr lang="en-US" i="1" dirty="0"/>
              <a:t>Inactive</a:t>
            </a:r>
            <a:r>
              <a:rPr lang="en-US" dirty="0"/>
              <a:t> (expired or status unavailable) access points</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11</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3629025" y="3995882"/>
            <a:ext cx="1507188" cy="1266825"/>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878BFB-E90D-44A9-B1E0-C60CD63D2A64}"/>
              </a:ext>
            </a:extLst>
          </p:cNvPr>
          <p:cNvSpPr/>
          <p:nvPr/>
        </p:nvSpPr>
        <p:spPr>
          <a:xfrm>
            <a:off x="1028700" y="2424257"/>
            <a:ext cx="4107513" cy="40005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4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28A6C8-4724-4C36-A556-F61161C315D7}"/>
              </a:ext>
            </a:extLst>
          </p:cNvPr>
          <p:cNvPicPr>
            <a:picLocks noChangeAspect="1"/>
          </p:cNvPicPr>
          <p:nvPr/>
        </p:nvPicPr>
        <p:blipFill>
          <a:blip r:embed="rId2"/>
          <a:stretch>
            <a:fillRect/>
          </a:stretch>
        </p:blipFill>
        <p:spPr>
          <a:xfrm>
            <a:off x="1038225" y="2795886"/>
            <a:ext cx="7219952" cy="3550796"/>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Monitor AP Activation Status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New </a:t>
            </a:r>
            <a:r>
              <a:rPr lang="en-US" b="1" dirty="0"/>
              <a:t>Activation Status </a:t>
            </a:r>
            <a:r>
              <a:rPr lang="en-US" dirty="0"/>
              <a:t>column on the Gateway Wireless Controller Access Points Dashboard </a:t>
            </a:r>
          </a:p>
          <a:p>
            <a:pPr lvl="1"/>
            <a:r>
              <a:rPr lang="en-US" dirty="0">
                <a:solidFill>
                  <a:srgbClr val="00B050"/>
                </a:solidFill>
              </a:rPr>
              <a:t>Activated</a:t>
            </a:r>
            <a:r>
              <a:rPr lang="en-US" dirty="0">
                <a:solidFill>
                  <a:srgbClr val="000000"/>
                </a:solidFill>
              </a:rPr>
              <a:t>, </a:t>
            </a:r>
            <a:r>
              <a:rPr lang="en-US" dirty="0">
                <a:solidFill>
                  <a:schemeClr val="tx1"/>
                </a:solidFill>
              </a:rPr>
              <a:t>Not Activated</a:t>
            </a:r>
            <a:r>
              <a:rPr lang="en-US" dirty="0">
                <a:solidFill>
                  <a:srgbClr val="000000"/>
                </a:solidFill>
              </a:rPr>
              <a:t>, </a:t>
            </a:r>
            <a:r>
              <a:rPr lang="en-US" dirty="0">
                <a:solidFill>
                  <a:schemeClr val="tx1"/>
                </a:solidFill>
              </a:rPr>
              <a:t>Expired</a:t>
            </a:r>
            <a:r>
              <a:rPr lang="en-US" dirty="0">
                <a:solidFill>
                  <a:srgbClr val="000000"/>
                </a:solidFill>
              </a:rPr>
              <a:t>, or </a:t>
            </a:r>
            <a:r>
              <a:rPr lang="en-US" b="1" dirty="0">
                <a:solidFill>
                  <a:srgbClr val="000000"/>
                </a:solidFill>
              </a:rPr>
              <a:t>Not available</a:t>
            </a:r>
            <a:endParaRPr lang="en-US" b="1" dirty="0">
              <a:solidFill>
                <a:schemeClr val="tx1"/>
              </a:solidFill>
            </a:endParaRPr>
          </a:p>
          <a:p>
            <a:pPr lvl="1"/>
            <a:r>
              <a:rPr lang="en-US" dirty="0">
                <a:solidFill>
                  <a:srgbClr val="00B050"/>
                </a:solidFill>
              </a:rPr>
              <a:t>Activated (Expiring)</a:t>
            </a:r>
            <a:r>
              <a:rPr lang="en-US" dirty="0"/>
              <a:t> indicates less than 90 days to expiry</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12</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6767797" y="3438524"/>
            <a:ext cx="1337978" cy="282852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46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CC3C47-FE30-4EB1-B9BF-B213F9306272}"/>
              </a:ext>
            </a:extLst>
          </p:cNvPr>
          <p:cNvPicPr>
            <a:picLocks noChangeAspect="1"/>
          </p:cNvPicPr>
          <p:nvPr/>
        </p:nvPicPr>
        <p:blipFill>
          <a:blip r:embed="rId2"/>
          <a:stretch>
            <a:fillRect/>
          </a:stretch>
        </p:blipFill>
        <p:spPr>
          <a:xfrm>
            <a:off x="733425" y="1591702"/>
            <a:ext cx="6190350" cy="4675344"/>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Monitor AP Activation Status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Click on an AP to see full activation status details</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13</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3023307" y="3599332"/>
            <a:ext cx="2221822" cy="182742"/>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60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A908BB-69A1-4A19-B734-086AA86907A1}"/>
              </a:ext>
            </a:extLst>
          </p:cNvPr>
          <p:cNvPicPr>
            <a:picLocks noChangeAspect="1"/>
          </p:cNvPicPr>
          <p:nvPr/>
        </p:nvPicPr>
        <p:blipFill>
          <a:blip r:embed="rId2"/>
          <a:stretch>
            <a:fillRect/>
          </a:stretch>
        </p:blipFill>
        <p:spPr>
          <a:xfrm>
            <a:off x="876300" y="1953120"/>
            <a:ext cx="6157421" cy="4313926"/>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Monitor AP Activation Status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AP configuration settings show activation status and enable you to update the AP feature key</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14</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1346907" y="3599331"/>
            <a:ext cx="4320468" cy="353543"/>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53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8F3ACA-1D41-45F3-9278-BF26C7308713}"/>
              </a:ext>
            </a:extLst>
          </p:cNvPr>
          <p:cNvPicPr>
            <a:picLocks noChangeAspect="1"/>
          </p:cNvPicPr>
          <p:nvPr/>
        </p:nvPicPr>
        <p:blipFill>
          <a:blip r:embed="rId2"/>
          <a:stretch>
            <a:fillRect/>
          </a:stretch>
        </p:blipFill>
        <p:spPr>
          <a:xfrm>
            <a:off x="4182824" y="1207008"/>
            <a:ext cx="4736224" cy="4489117"/>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Update AP Activation Status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If you have renewed or updated your AP subscription, you can use AP actions to:</a:t>
            </a:r>
          </a:p>
          <a:p>
            <a:pPr lvl="1"/>
            <a:r>
              <a:rPr lang="en-US" b="1" dirty="0"/>
              <a:t>Get AP Feature Key </a:t>
            </a:r>
            <a:r>
              <a:rPr lang="en-US" dirty="0"/>
              <a:t>— Update the AP license status and automatically download the AP feature key</a:t>
            </a:r>
          </a:p>
          <a:p>
            <a:pPr lvl="1"/>
            <a:r>
              <a:rPr lang="en-US" b="1" dirty="0"/>
              <a:t>Update AP Feature Key </a:t>
            </a:r>
            <a:r>
              <a:rPr lang="en-US" dirty="0"/>
              <a:t>— Manually import the AP feature key</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15</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4333045" y="4484368"/>
            <a:ext cx="1479040" cy="67049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0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A61130-12D3-4508-9F66-E5899C595A5F}"/>
              </a:ext>
            </a:extLst>
          </p:cNvPr>
          <p:cNvPicPr>
            <a:picLocks noChangeAspect="1"/>
          </p:cNvPicPr>
          <p:nvPr/>
        </p:nvPicPr>
        <p:blipFill>
          <a:blip r:embed="rId2"/>
          <a:stretch>
            <a:fillRect/>
          </a:stretch>
        </p:blipFill>
        <p:spPr>
          <a:xfrm>
            <a:off x="894272" y="3429000"/>
            <a:ext cx="6533333" cy="2619048"/>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Automatic AP Feature Key Synchronization</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In the Gateway Wireless Controller settings, automatic access point feature key synchronization is enabled by default</a:t>
            </a:r>
          </a:p>
          <a:p>
            <a:r>
              <a:rPr lang="en-US" dirty="0"/>
              <a:t>This synchronization occurs on a periodic basis to make sure the Gateway Wireless Controller has the latest activation status and AP feature key for your AP</a:t>
            </a:r>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16</a:t>
            </a:fld>
            <a:endParaRPr lang="en-US" dirty="0"/>
          </a:p>
        </p:txBody>
      </p:sp>
      <p:sp>
        <p:nvSpPr>
          <p:cNvPr id="6" name="Rectangle 5">
            <a:extLst>
              <a:ext uri="{FF2B5EF4-FFF2-40B4-BE49-F238E27FC236}">
                <a16:creationId xmlns:a16="http://schemas.microsoft.com/office/drawing/2014/main" id="{94CFCF86-2031-4B26-9515-763BD96BE251}"/>
              </a:ext>
            </a:extLst>
          </p:cNvPr>
          <p:cNvSpPr/>
          <p:nvPr/>
        </p:nvSpPr>
        <p:spPr>
          <a:xfrm>
            <a:off x="1030804" y="4491216"/>
            <a:ext cx="3762374" cy="67049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86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Manual AP Feature Key Update</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You can also manually update the AP feature key</a:t>
            </a:r>
          </a:p>
          <a:p>
            <a:r>
              <a:rPr lang="en-US" dirty="0"/>
              <a:t>You can get a copy of the AP feature key from your WatchGuard Support Center account</a:t>
            </a: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17</a:t>
            </a:fld>
            <a:endParaRPr lang="en-US" dirty="0"/>
          </a:p>
        </p:txBody>
      </p:sp>
      <p:pic>
        <p:nvPicPr>
          <p:cNvPr id="5" name="Picture 4">
            <a:extLst>
              <a:ext uri="{FF2B5EF4-FFF2-40B4-BE49-F238E27FC236}">
                <a16:creationId xmlns:a16="http://schemas.microsoft.com/office/drawing/2014/main" id="{CBE7CFEA-EA7C-4E31-9787-8987B43F982A}"/>
              </a:ext>
            </a:extLst>
          </p:cNvPr>
          <p:cNvPicPr>
            <a:picLocks noChangeAspect="1"/>
          </p:cNvPicPr>
          <p:nvPr/>
        </p:nvPicPr>
        <p:blipFill>
          <a:blip r:embed="rId2"/>
          <a:stretch>
            <a:fillRect/>
          </a:stretch>
        </p:blipFill>
        <p:spPr>
          <a:xfrm>
            <a:off x="923925" y="2831086"/>
            <a:ext cx="5266667" cy="2047619"/>
          </a:xfrm>
          <a:prstGeom prst="rect">
            <a:avLst/>
          </a:prstGeom>
          <a:ln>
            <a:solidFill>
              <a:srgbClr val="ACACAC"/>
            </a:solidFill>
          </a:ln>
        </p:spPr>
      </p:pic>
    </p:spTree>
    <p:extLst>
      <p:ext uri="{BB962C8B-B14F-4D97-AF65-F5344CB8AC3E}">
        <p14:creationId xmlns:p14="http://schemas.microsoft.com/office/powerpoint/2010/main" val="274365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56869-7877-4E58-AC69-7A664B6C644B}"/>
              </a:ext>
            </a:extLst>
          </p:cNvPr>
          <p:cNvPicPr>
            <a:picLocks noChangeAspect="1"/>
          </p:cNvPicPr>
          <p:nvPr/>
        </p:nvPicPr>
        <p:blipFill>
          <a:blip r:embed="rId2"/>
          <a:stretch>
            <a:fillRect/>
          </a:stretch>
        </p:blipFill>
        <p:spPr>
          <a:xfrm>
            <a:off x="894272" y="3031944"/>
            <a:ext cx="6533333" cy="2619048"/>
          </a:xfrm>
          <a:prstGeom prst="rect">
            <a:avLst/>
          </a:prstGeom>
          <a:ln>
            <a:solidFill>
              <a:srgbClr val="ACACAC"/>
            </a:solidFill>
          </a:ln>
        </p:spPr>
      </p:pic>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AP Feature Key Expiry Alarm Notifications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p:txBody>
          <a:bodyPr/>
          <a:lstStyle/>
          <a:p>
            <a:r>
              <a:rPr lang="en-US" dirty="0"/>
              <a:t>The Gateway Wireless Controller will show in the Dashboard if your feature key is expired or expiring in 90 days or less</a:t>
            </a:r>
          </a:p>
          <a:p>
            <a:r>
              <a:rPr lang="en-US" dirty="0"/>
              <a:t>You can also enable an alarm notification about access point feature key expiration events</a:t>
            </a:r>
          </a:p>
          <a:p>
            <a:pPr marL="0" indent="0">
              <a:buNone/>
            </a:pP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18</a:t>
            </a:fld>
            <a:endParaRPr lang="en-US" dirty="0"/>
          </a:p>
        </p:txBody>
      </p:sp>
      <p:sp>
        <p:nvSpPr>
          <p:cNvPr id="9" name="Rectangle 8">
            <a:extLst>
              <a:ext uri="{FF2B5EF4-FFF2-40B4-BE49-F238E27FC236}">
                <a16:creationId xmlns:a16="http://schemas.microsoft.com/office/drawing/2014/main" id="{690DF616-50F6-40BC-98EB-BDF01E1BCB37}"/>
              </a:ext>
            </a:extLst>
          </p:cNvPr>
          <p:cNvSpPr/>
          <p:nvPr/>
        </p:nvSpPr>
        <p:spPr>
          <a:xfrm>
            <a:off x="1114694" y="3748721"/>
            <a:ext cx="4986724" cy="22860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6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WebBlocker Enhancements</a:t>
            </a:r>
          </a:p>
        </p:txBody>
      </p:sp>
    </p:spTree>
    <p:extLst>
      <p:ext uri="{BB962C8B-B14F-4D97-AF65-F5344CB8AC3E}">
        <p14:creationId xmlns:p14="http://schemas.microsoft.com/office/powerpoint/2010/main" val="305502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5791201" cy="674687"/>
          </a:xfrm>
        </p:spPr>
        <p:txBody>
          <a:bodyPr/>
          <a:lstStyle/>
          <a:p>
            <a:r>
              <a:rPr lang="en-US" dirty="0"/>
              <a:t>What’s New in Fireware v12.5.1</a:t>
            </a:r>
          </a:p>
        </p:txBody>
      </p:sp>
      <p:sp>
        <p:nvSpPr>
          <p:cNvPr id="7" name="Content Placeholder 6"/>
          <p:cNvSpPr>
            <a:spLocks noGrp="1"/>
          </p:cNvSpPr>
          <p:nvPr>
            <p:ph idx="1"/>
          </p:nvPr>
        </p:nvSpPr>
        <p:spPr/>
        <p:txBody>
          <a:bodyPr/>
          <a:lstStyle/>
          <a:p>
            <a:r>
              <a:rPr lang="en-US" dirty="0">
                <a:hlinkClick r:id="rId2" action="ppaction://hlinksldjump"/>
              </a:rPr>
              <a:t>Gateway Wireless Controller AP License Enforcement</a:t>
            </a:r>
            <a:endParaRPr lang="en-US" dirty="0"/>
          </a:p>
          <a:p>
            <a:r>
              <a:rPr lang="en-US" dirty="0" err="1">
                <a:hlinkClick r:id="rId3" action="ppaction://hlinksldjump"/>
              </a:rPr>
              <a:t>WebBlocker</a:t>
            </a:r>
            <a:r>
              <a:rPr lang="en-US" dirty="0">
                <a:hlinkClick r:id="rId3" action="ppaction://hlinksldjump"/>
              </a:rPr>
              <a:t> Warn and Deny messages now appear less frequently to users</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30A2972-5C2A-4E72-B2E8-7E2CA86841B7}"/>
              </a:ext>
            </a:extLst>
          </p:cNvPr>
          <p:cNvSpPr>
            <a:spLocks noGrp="1"/>
          </p:cNvSpPr>
          <p:nvPr>
            <p:ph type="sldNum" sz="quarter" idx="10"/>
          </p:nvPr>
        </p:nvSpPr>
        <p:spPr/>
        <p:txBody>
          <a:bodyPr/>
          <a:lstStyle/>
          <a:p>
            <a:fld id="{F2EB2E29-07A9-43F3-A5F0-5788123346A5}" type="slidenum">
              <a:rPr lang="en-US" smtClean="0"/>
              <a:pPr/>
              <a:t>2</a:t>
            </a:fld>
            <a:endParaRPr lang="en-US" dirty="0"/>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WebBlocker Enhancements</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pPr lvl="0"/>
            <a:r>
              <a:rPr lang="en-US" dirty="0"/>
              <a:t>WebBlocker Warn and Deny messages now appear less frequently to users:</a:t>
            </a:r>
          </a:p>
          <a:p>
            <a:pPr lvl="1"/>
            <a:r>
              <a:rPr lang="en-US" dirty="0"/>
              <a:t>When a user overrides WebBlocker, the Deny message does not appear again for websites in any denied category with WebBlocker Override enabled</a:t>
            </a:r>
          </a:p>
          <a:p>
            <a:pPr lvl="1"/>
            <a:r>
              <a:rPr lang="en-US" dirty="0"/>
              <a:t>When a user clicks </a:t>
            </a:r>
            <a:r>
              <a:rPr lang="en-US" b="1" dirty="0"/>
              <a:t>Continue to site</a:t>
            </a:r>
            <a:r>
              <a:rPr lang="en-US" dirty="0"/>
              <a:t> in a Warn message, the Warn message does not appear again for websites in any category with the Warn action</a:t>
            </a:r>
          </a:p>
          <a:p>
            <a:r>
              <a:rPr lang="en-US" dirty="0"/>
              <a:t>Previously, Warn or Deny messages appeared each time users went to a website in a WebBlocker category with the Warn or Deny action</a:t>
            </a:r>
          </a:p>
          <a:p>
            <a:endParaRPr lang="en-US" dirty="0"/>
          </a:p>
          <a:p>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20</a:t>
            </a:fld>
            <a:endParaRPr lang="en-US" dirty="0"/>
          </a:p>
        </p:txBody>
      </p:sp>
    </p:spTree>
    <p:extLst>
      <p:ext uri="{BB962C8B-B14F-4D97-AF65-F5344CB8AC3E}">
        <p14:creationId xmlns:p14="http://schemas.microsoft.com/office/powerpoint/2010/main" val="104511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Warn Message Enhancements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When users click </a:t>
            </a:r>
            <a:r>
              <a:rPr lang="en-US" b="1" dirty="0"/>
              <a:t>Continue to Site</a:t>
            </a:r>
            <a:r>
              <a:rPr lang="en-US" dirty="0"/>
              <a:t> in a WebBlocker Warn message, they do not see the Warn message again for other websites in WebBlocker categories with the Warn action</a:t>
            </a:r>
          </a:p>
          <a:p>
            <a:r>
              <a:rPr lang="en-US" dirty="0"/>
              <a:t>For example, the WebBlocker Warn action applies to both the </a:t>
            </a:r>
            <a:r>
              <a:rPr lang="en-US" b="1" dirty="0"/>
              <a:t>Job Search</a:t>
            </a:r>
            <a:r>
              <a:rPr lang="en-US" dirty="0"/>
              <a:t> and </a:t>
            </a:r>
            <a:r>
              <a:rPr lang="en-US" b="1" dirty="0"/>
              <a:t>Vehicles</a:t>
            </a:r>
            <a:r>
              <a:rPr lang="en-US" dirty="0"/>
              <a:t> categories:</a:t>
            </a:r>
          </a:p>
          <a:p>
            <a:pPr lvl="1"/>
            <a:r>
              <a:rPr lang="en-US" dirty="0"/>
              <a:t>User goes to </a:t>
            </a:r>
            <a:r>
              <a:rPr lang="en-US" b="1" dirty="0"/>
              <a:t>jobs.com</a:t>
            </a:r>
            <a:r>
              <a:rPr lang="en-US" dirty="0"/>
              <a:t> and sees the Warn message</a:t>
            </a:r>
          </a:p>
          <a:p>
            <a:pPr lvl="1"/>
            <a:r>
              <a:rPr lang="en-US" dirty="0"/>
              <a:t>User clicks </a:t>
            </a:r>
            <a:r>
              <a:rPr lang="en-US" b="1" dirty="0"/>
              <a:t>Continue to Site</a:t>
            </a:r>
            <a:r>
              <a:rPr lang="en-US" dirty="0"/>
              <a:t> to get access to the site</a:t>
            </a:r>
          </a:p>
          <a:p>
            <a:pPr lvl="1"/>
            <a:r>
              <a:rPr lang="en-US" dirty="0"/>
              <a:t>User goes to </a:t>
            </a:r>
            <a:r>
              <a:rPr lang="en-US" b="1" dirty="0"/>
              <a:t>cars.com</a:t>
            </a:r>
            <a:r>
              <a:rPr lang="en-US" dirty="0"/>
              <a:t> and gets access to the site immediately without another Warn message</a:t>
            </a:r>
          </a:p>
          <a:p>
            <a:r>
              <a:rPr lang="en-US" dirty="0"/>
              <a:t>After users are inactive for 15 minutes (not configurable), they see the Warn message when they next go to a website with the Warn action</a:t>
            </a:r>
          </a:p>
          <a:p>
            <a:pPr lvl="1"/>
            <a:endParaRPr lang="en-US" dirty="0"/>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21</a:t>
            </a:fld>
            <a:endParaRPr lang="en-US" dirty="0"/>
          </a:p>
        </p:txBody>
      </p:sp>
    </p:spTree>
    <p:extLst>
      <p:ext uri="{BB962C8B-B14F-4D97-AF65-F5344CB8AC3E}">
        <p14:creationId xmlns:p14="http://schemas.microsoft.com/office/powerpoint/2010/main" val="328979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Enhancements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When users type a password or user group credentials in a Deny message to override WebBlocker settings, the override now applies automatically to all websites in denied categories that have WebBlocker Override enabled</a:t>
            </a:r>
          </a:p>
          <a:p>
            <a:r>
              <a:rPr lang="en-US" dirty="0"/>
              <a:t>For example, WebBlocker Override is enabled for the </a:t>
            </a:r>
            <a:r>
              <a:rPr lang="en-US" b="1" dirty="0"/>
              <a:t>Social Web – YouTube</a:t>
            </a:r>
            <a:r>
              <a:rPr lang="en-US" dirty="0"/>
              <a:t> and </a:t>
            </a:r>
            <a:r>
              <a:rPr lang="en-US" b="1" dirty="0"/>
              <a:t>Social Web – Twitter</a:t>
            </a:r>
            <a:r>
              <a:rPr lang="en-US" dirty="0"/>
              <a:t> categories:</a:t>
            </a:r>
          </a:p>
          <a:p>
            <a:pPr lvl="1"/>
            <a:r>
              <a:rPr lang="en-US" dirty="0"/>
              <a:t>User tries to go to </a:t>
            </a:r>
            <a:r>
              <a:rPr lang="en-US" b="1" dirty="0"/>
              <a:t>twitter.com </a:t>
            </a:r>
            <a:r>
              <a:rPr lang="en-US" dirty="0"/>
              <a:t>and sees the Deny message</a:t>
            </a:r>
          </a:p>
          <a:p>
            <a:pPr lvl="1"/>
            <a:r>
              <a:rPr lang="en-US" dirty="0"/>
              <a:t>User types the override password to get access to the site</a:t>
            </a:r>
          </a:p>
          <a:p>
            <a:pPr lvl="1"/>
            <a:r>
              <a:rPr lang="en-US" dirty="0"/>
              <a:t>User goes to </a:t>
            </a:r>
            <a:r>
              <a:rPr lang="en-US" b="1" dirty="0"/>
              <a:t>youtube.com </a:t>
            </a:r>
            <a:r>
              <a:rPr lang="en-US" dirty="0"/>
              <a:t>and gets access to the site immediately without another Deny message </a:t>
            </a:r>
          </a:p>
          <a:p>
            <a:r>
              <a:rPr lang="en-US" dirty="0"/>
              <a:t>After users are inactive for the period specified in the Inactivity Timeout setting, they see the Deny message again when they next go to a website in a category with Override enabled</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22</a:t>
            </a:fld>
            <a:endParaRPr lang="en-US" dirty="0"/>
          </a:p>
        </p:txBody>
      </p:sp>
    </p:spTree>
    <p:extLst>
      <p:ext uri="{BB962C8B-B14F-4D97-AF65-F5344CB8AC3E}">
        <p14:creationId xmlns:p14="http://schemas.microsoft.com/office/powerpoint/2010/main" val="427442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WebBlocker Override Enhancements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When WebBlocker Override is enabled, the WebBlocker Deny message no longer includes a </a:t>
            </a:r>
            <a:r>
              <a:rPr lang="en-US" b="1" dirty="0"/>
              <a:t>Website</a:t>
            </a:r>
            <a:r>
              <a:rPr lang="en-US" dirty="0"/>
              <a:t> text box in the override section</a:t>
            </a:r>
          </a:p>
          <a:p>
            <a:r>
              <a:rPr lang="en-US" dirty="0"/>
              <a:t>Users cannot specify the domain to which the override applies</a:t>
            </a:r>
          </a:p>
          <a:p>
            <a:r>
              <a:rPr lang="en-US" dirty="0"/>
              <a:t>The override now applies to all websites in denied WebBlocker categories that have WebBlocker Override enabled</a:t>
            </a:r>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23</a:t>
            </a:fld>
            <a:endParaRPr lang="en-US" dirty="0"/>
          </a:p>
        </p:txBody>
      </p:sp>
      <p:pic>
        <p:nvPicPr>
          <p:cNvPr id="6" name="Picture 5">
            <a:extLst>
              <a:ext uri="{FF2B5EF4-FFF2-40B4-BE49-F238E27FC236}">
                <a16:creationId xmlns:a16="http://schemas.microsoft.com/office/drawing/2014/main" id="{ECC6E9FB-3944-4CFD-BE41-78075D764DA7}"/>
              </a:ext>
            </a:extLst>
          </p:cNvPr>
          <p:cNvPicPr>
            <a:picLocks noChangeAspect="1"/>
          </p:cNvPicPr>
          <p:nvPr/>
        </p:nvPicPr>
        <p:blipFill>
          <a:blip r:embed="rId2"/>
          <a:stretch>
            <a:fillRect/>
          </a:stretch>
        </p:blipFill>
        <p:spPr>
          <a:xfrm>
            <a:off x="2657348" y="3917659"/>
            <a:ext cx="3829304" cy="2564645"/>
          </a:xfrm>
          <a:prstGeom prst="rect">
            <a:avLst/>
          </a:prstGeom>
        </p:spPr>
      </p:pic>
    </p:spTree>
    <p:extLst>
      <p:ext uri="{BB962C8B-B14F-4D97-AF65-F5344CB8AC3E}">
        <p14:creationId xmlns:p14="http://schemas.microsoft.com/office/powerpoint/2010/main" val="177462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a:t>Thank You!</a:t>
            </a:r>
          </a:p>
        </p:txBody>
      </p:sp>
      <p:sp>
        <p:nvSpPr>
          <p:cNvPr id="17410" name="Slide Number Placeholder 2"/>
          <p:cNvSpPr>
            <a:spLocks noGrp="1"/>
          </p:cNvSpPr>
          <p:nvPr>
            <p:ph type="sldNum" sz="quarter" idx="4294967295"/>
          </p:nvPr>
        </p:nvSpPr>
        <p:spPr bwMode="auto">
          <a:xfrm>
            <a:off x="8551863" y="19050"/>
            <a:ext cx="592137"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6F55B3-6202-4063-AE26-146CC181DC62}" type="slidenum">
              <a:rPr lang="en-US">
                <a:solidFill>
                  <a:srgbClr val="3A3A3A"/>
                </a:solidFill>
              </a:rPr>
              <a:pPr/>
              <a:t>24</a:t>
            </a:fld>
            <a:endParaRPr lang="en-US" dirty="0">
              <a:solidFill>
                <a:srgbClr val="3A3A3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2F7A-69FA-4547-8468-632658F1B686}"/>
              </a:ext>
            </a:extLst>
          </p:cNvPr>
          <p:cNvSpPr>
            <a:spLocks noGrp="1"/>
          </p:cNvSpPr>
          <p:nvPr>
            <p:ph type="title"/>
          </p:nvPr>
        </p:nvSpPr>
        <p:spPr/>
        <p:txBody>
          <a:bodyPr/>
          <a:lstStyle/>
          <a:p>
            <a:r>
              <a:rPr lang="en-US" dirty="0"/>
              <a:t>Gateway Wireless Controller</a:t>
            </a:r>
            <a:br>
              <a:rPr lang="en-US" dirty="0"/>
            </a:br>
            <a:r>
              <a:rPr lang="en-US" dirty="0"/>
              <a:t>AP License Enforcement</a:t>
            </a:r>
          </a:p>
        </p:txBody>
      </p:sp>
    </p:spTree>
    <p:extLst>
      <p:ext uri="{BB962C8B-B14F-4D97-AF65-F5344CB8AC3E}">
        <p14:creationId xmlns:p14="http://schemas.microsoft.com/office/powerpoint/2010/main" val="15160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777-15D9-480E-8FD2-8F19C6993C73}"/>
              </a:ext>
            </a:extLst>
          </p:cNvPr>
          <p:cNvSpPr>
            <a:spLocks noGrp="1"/>
          </p:cNvSpPr>
          <p:nvPr>
            <p:ph type="title"/>
          </p:nvPr>
        </p:nvSpPr>
        <p:spPr>
          <a:xfrm>
            <a:off x="457199" y="274638"/>
            <a:ext cx="5553076" cy="674687"/>
          </a:xfrm>
        </p:spPr>
        <p:txBody>
          <a:bodyPr/>
          <a:lstStyle/>
          <a:p>
            <a:r>
              <a:rPr lang="en-US" dirty="0"/>
              <a:t>AP License Enforcement</a:t>
            </a:r>
          </a:p>
        </p:txBody>
      </p:sp>
      <p:sp>
        <p:nvSpPr>
          <p:cNvPr id="3" name="Content Placeholder 2">
            <a:extLst>
              <a:ext uri="{FF2B5EF4-FFF2-40B4-BE49-F238E27FC236}">
                <a16:creationId xmlns:a16="http://schemas.microsoft.com/office/drawing/2014/main" id="{C3D7B539-E47B-416E-8943-36554CA88092}"/>
              </a:ext>
            </a:extLst>
          </p:cNvPr>
          <p:cNvSpPr>
            <a:spLocks noGrp="1"/>
          </p:cNvSpPr>
          <p:nvPr>
            <p:ph idx="1"/>
          </p:nvPr>
        </p:nvSpPr>
        <p:spPr/>
        <p:txBody>
          <a:bodyPr/>
          <a:lstStyle/>
          <a:p>
            <a:r>
              <a:rPr lang="en-US" dirty="0"/>
              <a:t>WatchGuard is introducing changes that affect how your APs are managed and supported by the Gateway Wireless Controller on a Firebox after Basic Wi-Fi subscriptions expire</a:t>
            </a:r>
          </a:p>
          <a:p>
            <a:pPr lvl="0"/>
            <a:endParaRPr lang="en-US" dirty="0"/>
          </a:p>
        </p:txBody>
      </p:sp>
      <p:sp>
        <p:nvSpPr>
          <p:cNvPr id="4" name="Slide Number Placeholder 3">
            <a:extLst>
              <a:ext uri="{FF2B5EF4-FFF2-40B4-BE49-F238E27FC236}">
                <a16:creationId xmlns:a16="http://schemas.microsoft.com/office/drawing/2014/main" id="{40B63A3F-2FEE-4C85-A98B-A44DE454F333}"/>
              </a:ext>
            </a:extLst>
          </p:cNvPr>
          <p:cNvSpPr>
            <a:spLocks noGrp="1"/>
          </p:cNvSpPr>
          <p:nvPr>
            <p:ph type="sldNum" sz="quarter" idx="10"/>
          </p:nvPr>
        </p:nvSpPr>
        <p:spPr/>
        <p:txBody>
          <a:bodyPr/>
          <a:lstStyle/>
          <a:p>
            <a:fld id="{F2EB2E29-07A9-43F3-A5F0-5788123346A5}" type="slidenum">
              <a:rPr lang="en-US" smtClean="0"/>
              <a:pPr/>
              <a:t>4</a:t>
            </a:fld>
            <a:endParaRPr lang="en-US" dirty="0"/>
          </a:p>
        </p:txBody>
      </p:sp>
    </p:spTree>
    <p:extLst>
      <p:ext uri="{BB962C8B-B14F-4D97-AF65-F5344CB8AC3E}">
        <p14:creationId xmlns:p14="http://schemas.microsoft.com/office/powerpoint/2010/main" val="92102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About Basic Wi-Fi AP Subscriptions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With a Basic Wi-Fi AP subscription, you can manage an AP with a Gateway Wireless Controller on a Firebox and have access to WatchGuard’s Standard Support package for your AP</a:t>
            </a:r>
          </a:p>
          <a:p>
            <a:r>
              <a:rPr lang="en-US" dirty="0"/>
              <a:t>This includes 24x7 technical support with unlimited support cases, advanced hardware replacement service, and access to software updates</a:t>
            </a:r>
            <a:r>
              <a:rPr lang="en-US" b="1" dirty="0"/>
              <a:t> </a:t>
            </a:r>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5</a:t>
            </a:fld>
            <a:endParaRPr lang="en-US" dirty="0"/>
          </a:p>
        </p:txBody>
      </p:sp>
    </p:spTree>
    <p:extLst>
      <p:ext uri="{BB962C8B-B14F-4D97-AF65-F5344CB8AC3E}">
        <p14:creationId xmlns:p14="http://schemas.microsoft.com/office/powerpoint/2010/main" val="142153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AP License Enforcement</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Beginning with the Fireware v12.5.1 release, WatchGuard will enforce licensing requirements for Basic Wi-Fi APs</a:t>
            </a:r>
          </a:p>
          <a:p>
            <a:r>
              <a:rPr lang="en-US" dirty="0"/>
              <a:t>Each WatchGuard AP managed by a Gateway Wireless Controller on a Firebox must be activated with a Basic Wi-Fi subscription</a:t>
            </a:r>
          </a:p>
          <a:p>
            <a:pPr lvl="1"/>
            <a:r>
              <a:rPr lang="en-US" dirty="0"/>
              <a:t>APs purchased and activated on or after 1 September 2018:</a:t>
            </a:r>
          </a:p>
          <a:p>
            <a:pPr lvl="2"/>
            <a:r>
              <a:rPr lang="en-US" dirty="0"/>
              <a:t>APs are subject to license enforcement, and the Gateway Wireless Controller will monitor the AP license status and expiry date</a:t>
            </a:r>
          </a:p>
          <a:p>
            <a:endParaRPr lang="en-US" dirty="0"/>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6</a:t>
            </a:fld>
            <a:endParaRPr lang="en-US" dirty="0"/>
          </a:p>
        </p:txBody>
      </p:sp>
    </p:spTree>
    <p:extLst>
      <p:ext uri="{BB962C8B-B14F-4D97-AF65-F5344CB8AC3E}">
        <p14:creationId xmlns:p14="http://schemas.microsoft.com/office/powerpoint/2010/main" val="268133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AP License Enforcement</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pPr lvl="1"/>
            <a:r>
              <a:rPr lang="en-US" dirty="0"/>
              <a:t>APs purchased and activated before 1 September 2018:</a:t>
            </a:r>
          </a:p>
          <a:p>
            <a:pPr lvl="2"/>
            <a:r>
              <a:rPr lang="en-US" dirty="0"/>
              <a:t>APs are exempt from license enforcement unless they were renewed after this date</a:t>
            </a:r>
          </a:p>
          <a:p>
            <a:pPr lvl="2"/>
            <a:r>
              <a:rPr lang="en-US" dirty="0"/>
              <a:t>A future date is displayed for the AP expiry to indicate a perpetual license until the end-of-life of the AP</a:t>
            </a:r>
          </a:p>
          <a:p>
            <a:pPr lvl="2"/>
            <a:r>
              <a:rPr lang="en-US" dirty="0"/>
              <a:t>If you require support for the AP, you must have a current valid Basic Wi-Fi subscription</a:t>
            </a:r>
          </a:p>
          <a:p>
            <a:pPr lvl="2"/>
            <a:r>
              <a:rPr lang="en-US" dirty="0"/>
              <a:t>If the AP was originally activated before September 1, 2018 with a Secure Wi-Fi, Total Wi-Fi, or Wi-Fi Cloud trial license, and is now managed as a Basic Wi-Fi AP by the Gateway Wireless Controller, the AP is still subject to license enforcement</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7</a:t>
            </a:fld>
            <a:endParaRPr lang="en-US" dirty="0"/>
          </a:p>
        </p:txBody>
      </p:sp>
    </p:spTree>
    <p:extLst>
      <p:ext uri="{BB962C8B-B14F-4D97-AF65-F5344CB8AC3E}">
        <p14:creationId xmlns:p14="http://schemas.microsoft.com/office/powerpoint/2010/main" val="389389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What Happens When an AP Expires?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When a Basic Wi-Fi AP subscription expires: </a:t>
            </a:r>
          </a:p>
          <a:p>
            <a:pPr lvl="1"/>
            <a:r>
              <a:rPr lang="en-US" dirty="0"/>
              <a:t>The expired AP continues to broadcast SSIDs and allow wireless access to the network based on the most recent configuration applied to the AP</a:t>
            </a:r>
          </a:p>
          <a:p>
            <a:pPr lvl="1"/>
            <a:r>
              <a:rPr lang="en-US" dirty="0"/>
              <a:t>The Gateway Wireless Controller does not perform further configuration updates or software updates to an expired AP</a:t>
            </a:r>
          </a:p>
          <a:p>
            <a:pPr lvl="1"/>
            <a:r>
              <a:rPr lang="en-US" dirty="0"/>
              <a:t>The Gateway Wireless Controller does not monitor or collect data for an expired AP, except for basic traffic information</a:t>
            </a:r>
          </a:p>
          <a:p>
            <a:pPr lvl="1"/>
            <a:r>
              <a:rPr lang="en-US" dirty="0"/>
              <a:t>You cannot perform any actions on APs that do not have an active Basic Wi-Fi subscription except for licensing functions and resetting the AP to factory default settings</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8</a:t>
            </a:fld>
            <a:endParaRPr lang="en-US" dirty="0"/>
          </a:p>
        </p:txBody>
      </p:sp>
    </p:spTree>
    <p:extLst>
      <p:ext uri="{BB962C8B-B14F-4D97-AF65-F5344CB8AC3E}">
        <p14:creationId xmlns:p14="http://schemas.microsoft.com/office/powerpoint/2010/main" val="350760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53D2-81C6-424C-B430-1617A41E9191}"/>
              </a:ext>
            </a:extLst>
          </p:cNvPr>
          <p:cNvSpPr>
            <a:spLocks noGrp="1"/>
          </p:cNvSpPr>
          <p:nvPr>
            <p:ph type="title"/>
          </p:nvPr>
        </p:nvSpPr>
        <p:spPr/>
        <p:txBody>
          <a:bodyPr/>
          <a:lstStyle/>
          <a:p>
            <a:r>
              <a:rPr lang="en-US" dirty="0"/>
              <a:t>AP Support and Basic Wi-Fi Subscriptions</a:t>
            </a:r>
          </a:p>
        </p:txBody>
      </p:sp>
      <p:sp>
        <p:nvSpPr>
          <p:cNvPr id="3" name="Content Placeholder 2">
            <a:extLst>
              <a:ext uri="{FF2B5EF4-FFF2-40B4-BE49-F238E27FC236}">
                <a16:creationId xmlns:a16="http://schemas.microsoft.com/office/drawing/2014/main" id="{72AF2EA6-2FE9-463D-AE34-A504DA104382}"/>
              </a:ext>
            </a:extLst>
          </p:cNvPr>
          <p:cNvSpPr>
            <a:spLocks noGrp="1"/>
          </p:cNvSpPr>
          <p:nvPr>
            <p:ph idx="1"/>
          </p:nvPr>
        </p:nvSpPr>
        <p:spPr>
          <a:xfrm>
            <a:off x="457200" y="1089891"/>
            <a:ext cx="8229600" cy="5036589"/>
          </a:xfrm>
        </p:spPr>
        <p:txBody>
          <a:bodyPr/>
          <a:lstStyle/>
          <a:p>
            <a:r>
              <a:rPr lang="en-US" dirty="0"/>
              <a:t>You must have a valid Basic Wi-Fi subscription to receive support for a WatchGuard AP managed by a Gateway Wireless Controller on a Firebox</a:t>
            </a:r>
          </a:p>
          <a:p>
            <a:r>
              <a:rPr lang="en-US" dirty="0"/>
              <a:t>If the Firebox has an active support subscription, you can receive support for issues specific to the Gateway Wireless Controller, but support issues specific to APs managed by the Gateway Wireless Controller require a valid AP subscription</a:t>
            </a:r>
          </a:p>
          <a:p>
            <a:r>
              <a:rPr lang="en-US" dirty="0"/>
              <a:t>If your AP was purchased and activated before September 1, 2018 with a Basic Wi-Fi subscription, your AP is exempt from license enforcement, however, you must have a current valid Basic Wi-Fi subscription if you require support for the AP</a:t>
            </a:r>
          </a:p>
        </p:txBody>
      </p:sp>
      <p:sp>
        <p:nvSpPr>
          <p:cNvPr id="4" name="Slide Number Placeholder 3">
            <a:extLst>
              <a:ext uri="{FF2B5EF4-FFF2-40B4-BE49-F238E27FC236}">
                <a16:creationId xmlns:a16="http://schemas.microsoft.com/office/drawing/2014/main" id="{E4C8ED77-FD44-49B3-9FE0-6288FEEE290B}"/>
              </a:ext>
            </a:extLst>
          </p:cNvPr>
          <p:cNvSpPr>
            <a:spLocks noGrp="1"/>
          </p:cNvSpPr>
          <p:nvPr>
            <p:ph type="sldNum" sz="quarter" idx="10"/>
          </p:nvPr>
        </p:nvSpPr>
        <p:spPr/>
        <p:txBody>
          <a:bodyPr/>
          <a:lstStyle/>
          <a:p>
            <a:fld id="{B0093543-1604-46AF-A6FA-9E7B09989DCD}" type="slidenum">
              <a:rPr lang="en-US" smtClean="0"/>
              <a:pPr/>
              <a:t>9</a:t>
            </a:fld>
            <a:endParaRPr lang="en-US" dirty="0"/>
          </a:p>
        </p:txBody>
      </p:sp>
    </p:spTree>
    <p:extLst>
      <p:ext uri="{BB962C8B-B14F-4D97-AF65-F5344CB8AC3E}">
        <p14:creationId xmlns:p14="http://schemas.microsoft.com/office/powerpoint/2010/main" val="745544603"/>
      </p:ext>
    </p:extLst>
  </p:cSld>
  <p:clrMapOvr>
    <a:masterClrMapping/>
  </p:clrMapOvr>
</p:sld>
</file>

<file path=ppt/theme/theme1.xml><?xml version="1.0" encoding="utf-8"?>
<a:theme xmlns:a="http://schemas.openxmlformats.org/drawingml/2006/main" name="PTP-Training">
  <a:themeElements>
    <a:clrScheme name="PTP-Training">
      <a:dk1>
        <a:srgbClr val="CD0920"/>
      </a:dk1>
      <a:lt1>
        <a:srgbClr val="FFFFFF"/>
      </a:lt1>
      <a:dk2>
        <a:srgbClr val="3A3A3A"/>
      </a:dk2>
      <a:lt2>
        <a:srgbClr val="EAEFF1"/>
      </a:lt2>
      <a:accent1>
        <a:srgbClr val="CD0920"/>
      </a:accent1>
      <a:accent2>
        <a:srgbClr val="888888"/>
      </a:accent2>
      <a:accent3>
        <a:srgbClr val="8B181B"/>
      </a:accent3>
      <a:accent4>
        <a:srgbClr val="E57C29"/>
      </a:accent4>
      <a:accent5>
        <a:srgbClr val="30A8BC"/>
      </a:accent5>
      <a:accent6>
        <a:srgbClr val="FFE748"/>
      </a:accent6>
      <a:hlink>
        <a:srgbClr val="2D9BAE"/>
      </a:hlink>
      <a:folHlink>
        <a:srgbClr val="74CB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g_pt-p_training_template_.potx" id="{F077B19B-8E15-4A95-8164-EDCBEEAD73C9}" vid="{F1BA166D-E8DE-4EB4-B789-F34D1E8E1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wg_pt-p_training_template</Template>
  <TotalTime>0</TotalTime>
  <Words>1277</Words>
  <Application>Microsoft Office PowerPoint</Application>
  <PresentationFormat>On-screen Show (4:3)</PresentationFormat>
  <Paragraphs>110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Narrow</vt:lpstr>
      <vt:lpstr>Wingdings</vt:lpstr>
      <vt:lpstr>Arial</vt:lpstr>
      <vt:lpstr>Calibri</vt:lpstr>
      <vt:lpstr>Courier New</vt:lpstr>
      <vt:lpstr>PTP-Training</vt:lpstr>
      <vt:lpstr>What’s New in Fireware v12.5.1</vt:lpstr>
      <vt:lpstr>What’s New in Fireware v12.5.1</vt:lpstr>
      <vt:lpstr>Gateway Wireless Controller AP License Enforcement</vt:lpstr>
      <vt:lpstr>AP License Enforcement</vt:lpstr>
      <vt:lpstr>About Basic Wi-Fi AP Subscriptions</vt:lpstr>
      <vt:lpstr>AP License Enforcement</vt:lpstr>
      <vt:lpstr>AP License Enforcement</vt:lpstr>
      <vt:lpstr>What Happens When an AP Expires?</vt:lpstr>
      <vt:lpstr>AP Support and Basic Wi-Fi Subscriptions</vt:lpstr>
      <vt:lpstr>AP License Management</vt:lpstr>
      <vt:lpstr>Monitor AP Activation Status</vt:lpstr>
      <vt:lpstr>Monitor AP Activation Status</vt:lpstr>
      <vt:lpstr>Monitor AP Activation Status</vt:lpstr>
      <vt:lpstr>Monitor AP Activation Status</vt:lpstr>
      <vt:lpstr>Update AP Activation Status</vt:lpstr>
      <vt:lpstr>Automatic AP Feature Key Synchronization</vt:lpstr>
      <vt:lpstr>Manual AP Feature Key Update</vt:lpstr>
      <vt:lpstr>AP Feature Key Expiry Alarm Notifications</vt:lpstr>
      <vt:lpstr>WebBlocker Enhancements</vt:lpstr>
      <vt:lpstr>WebBlocker Enhancements</vt:lpstr>
      <vt:lpstr>WebBlocker Warn Message Enhancements</vt:lpstr>
      <vt:lpstr>WebBlocker Override Enhancements</vt:lpstr>
      <vt:lpstr>WebBlocker Override Enhancements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v12.5.1</dc:title>
  <dc:creator/>
  <cp:lastModifiedBy/>
  <cp:revision>1</cp:revision>
  <dcterms:created xsi:type="dcterms:W3CDTF">2019-01-14T22:49:12Z</dcterms:created>
  <dcterms:modified xsi:type="dcterms:W3CDTF">2019-11-04T21:24:02Z</dcterms:modified>
</cp:coreProperties>
</file>