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9.jpg" ContentType="image/jpeg"/>
  <Override PartName="/ppt/media/image5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139"/>
  </p:notesMasterIdLst>
  <p:handoutMasterIdLst>
    <p:handoutMasterId r:id="rId140"/>
  </p:handoutMasterIdLst>
  <p:sldIdLst>
    <p:sldId id="256" r:id="rId2"/>
    <p:sldId id="442" r:id="rId3"/>
    <p:sldId id="503" r:id="rId4"/>
    <p:sldId id="474" r:id="rId5"/>
    <p:sldId id="264" r:id="rId6"/>
    <p:sldId id="267" r:id="rId7"/>
    <p:sldId id="268" r:id="rId8"/>
    <p:sldId id="270" r:id="rId9"/>
    <p:sldId id="278" r:id="rId10"/>
    <p:sldId id="276" r:id="rId11"/>
    <p:sldId id="282" r:id="rId12"/>
    <p:sldId id="287" r:id="rId13"/>
    <p:sldId id="280" r:id="rId14"/>
    <p:sldId id="283" r:id="rId15"/>
    <p:sldId id="274" r:id="rId16"/>
    <p:sldId id="531" r:id="rId17"/>
    <p:sldId id="538" r:id="rId18"/>
    <p:sldId id="534" r:id="rId19"/>
    <p:sldId id="537" r:id="rId20"/>
    <p:sldId id="532" r:id="rId21"/>
    <p:sldId id="533" r:id="rId22"/>
    <p:sldId id="284" r:id="rId23"/>
    <p:sldId id="286" r:id="rId24"/>
    <p:sldId id="290" r:id="rId25"/>
    <p:sldId id="291" r:id="rId26"/>
    <p:sldId id="288" r:id="rId27"/>
    <p:sldId id="289" r:id="rId28"/>
    <p:sldId id="299" r:id="rId29"/>
    <p:sldId id="300" r:id="rId30"/>
    <p:sldId id="296" r:id="rId31"/>
    <p:sldId id="301" r:id="rId32"/>
    <p:sldId id="302" r:id="rId33"/>
    <p:sldId id="292" r:id="rId34"/>
    <p:sldId id="303" r:id="rId35"/>
    <p:sldId id="304" r:id="rId36"/>
    <p:sldId id="309" r:id="rId37"/>
    <p:sldId id="305" r:id="rId38"/>
    <p:sldId id="307" r:id="rId39"/>
    <p:sldId id="308" r:id="rId40"/>
    <p:sldId id="306" r:id="rId41"/>
    <p:sldId id="314" r:id="rId42"/>
    <p:sldId id="315" r:id="rId43"/>
    <p:sldId id="313" r:id="rId44"/>
    <p:sldId id="499" r:id="rId45"/>
    <p:sldId id="312" r:id="rId46"/>
    <p:sldId id="310" r:id="rId47"/>
    <p:sldId id="332" r:id="rId48"/>
    <p:sldId id="337" r:id="rId49"/>
    <p:sldId id="333" r:id="rId50"/>
    <p:sldId id="334" r:id="rId51"/>
    <p:sldId id="336" r:id="rId52"/>
    <p:sldId id="335" r:id="rId53"/>
    <p:sldId id="338" r:id="rId54"/>
    <p:sldId id="328" r:id="rId55"/>
    <p:sldId id="327" r:id="rId56"/>
    <p:sldId id="539" r:id="rId57"/>
    <p:sldId id="331" r:id="rId58"/>
    <p:sldId id="514" r:id="rId59"/>
    <p:sldId id="523" r:id="rId60"/>
    <p:sldId id="515" r:id="rId61"/>
    <p:sldId id="524" r:id="rId62"/>
    <p:sldId id="518" r:id="rId63"/>
    <p:sldId id="520" r:id="rId64"/>
    <p:sldId id="521" r:id="rId65"/>
    <p:sldId id="522" r:id="rId66"/>
    <p:sldId id="525" r:id="rId67"/>
    <p:sldId id="519" r:id="rId68"/>
    <p:sldId id="528" r:id="rId69"/>
    <p:sldId id="529" r:id="rId70"/>
    <p:sldId id="530" r:id="rId71"/>
    <p:sldId id="339" r:id="rId72"/>
    <p:sldId id="340" r:id="rId73"/>
    <p:sldId id="449" r:id="rId74"/>
    <p:sldId id="494" r:id="rId75"/>
    <p:sldId id="446" r:id="rId76"/>
    <p:sldId id="448" r:id="rId77"/>
    <p:sldId id="447" r:id="rId78"/>
    <p:sldId id="495" r:id="rId79"/>
    <p:sldId id="453" r:id="rId80"/>
    <p:sldId id="455" r:id="rId81"/>
    <p:sldId id="458" r:id="rId82"/>
    <p:sldId id="462" r:id="rId83"/>
    <p:sldId id="461" r:id="rId84"/>
    <p:sldId id="459" r:id="rId85"/>
    <p:sldId id="504" r:id="rId86"/>
    <p:sldId id="505" r:id="rId87"/>
    <p:sldId id="506" r:id="rId88"/>
    <p:sldId id="512" r:id="rId89"/>
    <p:sldId id="543" r:id="rId90"/>
    <p:sldId id="466" r:id="rId91"/>
    <p:sldId id="464" r:id="rId92"/>
    <p:sldId id="463" r:id="rId93"/>
    <p:sldId id="478" r:id="rId94"/>
    <p:sldId id="468" r:id="rId95"/>
    <p:sldId id="469" r:id="rId96"/>
    <p:sldId id="470" r:id="rId97"/>
    <p:sldId id="513" r:id="rId98"/>
    <p:sldId id="473" r:id="rId99"/>
    <p:sldId id="450" r:id="rId100"/>
    <p:sldId id="501" r:id="rId101"/>
    <p:sldId id="502" r:id="rId102"/>
    <p:sldId id="510" r:id="rId103"/>
    <p:sldId id="511" r:id="rId104"/>
    <p:sldId id="484" r:id="rId105"/>
    <p:sldId id="487" r:id="rId106"/>
    <p:sldId id="488" r:id="rId107"/>
    <p:sldId id="489" r:id="rId108"/>
    <p:sldId id="500" r:id="rId109"/>
    <p:sldId id="496" r:id="rId110"/>
    <p:sldId id="475" r:id="rId111"/>
    <p:sldId id="497" r:id="rId112"/>
    <p:sldId id="476" r:id="rId113"/>
    <p:sldId id="540" r:id="rId114"/>
    <p:sldId id="477" r:id="rId115"/>
    <p:sldId id="316" r:id="rId116"/>
    <p:sldId id="317" r:id="rId117"/>
    <p:sldId id="326" r:id="rId118"/>
    <p:sldId id="318" r:id="rId119"/>
    <p:sldId id="321" r:id="rId120"/>
    <p:sldId id="322" r:id="rId121"/>
    <p:sldId id="341" r:id="rId122"/>
    <p:sldId id="342" r:id="rId123"/>
    <p:sldId id="346" r:id="rId124"/>
    <p:sldId id="347" r:id="rId125"/>
    <p:sldId id="343" r:id="rId126"/>
    <p:sldId id="344" r:id="rId127"/>
    <p:sldId id="348" r:id="rId128"/>
    <p:sldId id="351" r:id="rId129"/>
    <p:sldId id="349" r:id="rId130"/>
    <p:sldId id="350" r:id="rId131"/>
    <p:sldId id="490" r:id="rId132"/>
    <p:sldId id="491" r:id="rId133"/>
    <p:sldId id="492" r:id="rId134"/>
    <p:sldId id="493" r:id="rId135"/>
    <p:sldId id="541" r:id="rId136"/>
    <p:sldId id="542" r:id="rId137"/>
    <p:sldId id="261" r:id="rId138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41"/>
      <p:bold r:id="rId142"/>
      <p:italic r:id="rId143"/>
      <p:boldItalic r:id="rId144"/>
    </p:embeddedFont>
    <p:embeddedFont>
      <p:font typeface="MS PGothic" panose="020B0600070205080204" pitchFamily="34" charset="-128"/>
      <p:regular r:id="rId145"/>
    </p:embeddedFont>
    <p:embeddedFont>
      <p:font typeface="MS PGothic" panose="020B0600070205080204" pitchFamily="34" charset="-128"/>
      <p:regular r:id="rId145"/>
    </p:embeddedFont>
    <p:embeddedFont>
      <p:font typeface="Calibri" panose="020F0502020204030204" pitchFamily="34" charset="0"/>
      <p:regular r:id="rId146"/>
      <p:bold r:id="rId147"/>
      <p:italic r:id="rId148"/>
      <p:boldItalic r:id="rId14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CACAC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03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18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font" Target="fonts/font4.fntdata"/><Relationship Id="rId149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handoutMaster" Target="handoutMasters/handoutMaster1.xml"/><Relationship Id="rId145" Type="http://schemas.openxmlformats.org/officeDocument/2006/relationships/font" Target="fonts/font5.fntdata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font" Target="fonts/font3.fntdata"/><Relationship Id="rId148" Type="http://schemas.openxmlformats.org/officeDocument/2006/relationships/font" Target="fonts/font8.fntdata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1.fntdata"/><Relationship Id="rId14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11/27/2018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1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©2018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help/docs/help-center/en-US/Content/en-US/Fireware/other/QSW_recovery_mode_wsm.html" TargetMode="Externa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tchguard.com/activate" TargetMode="Externa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790A-3266-4C68-939F-51036AF5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5AD3-58B4-4582-A495-B31E7C238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SD-WAN interfaces </a:t>
            </a:r>
            <a:r>
              <a:rPr lang="en-US" dirty="0"/>
              <a:t>─ </a:t>
            </a:r>
          </a:p>
          <a:p>
            <a:pPr lvl="1"/>
            <a:r>
              <a:rPr lang="en-US" dirty="0"/>
              <a:t>You must add at least one external interface or BOVPN virtual interface</a:t>
            </a:r>
          </a:p>
          <a:p>
            <a:pPr lvl="1"/>
            <a:r>
              <a:rPr lang="en-US" dirty="0"/>
              <a:t>To configure loss, latency, and jitter values for failover and failback:</a:t>
            </a:r>
          </a:p>
          <a:p>
            <a:pPr lvl="2"/>
            <a:r>
              <a:rPr lang="en-US" dirty="0"/>
              <a:t>You must add two or more external interfaces</a:t>
            </a:r>
          </a:p>
          <a:p>
            <a:pPr lvl="2"/>
            <a:r>
              <a:rPr lang="en-US" dirty="0"/>
              <a:t>External interfaces must have a link monitor target</a:t>
            </a:r>
          </a:p>
          <a:p>
            <a:pPr lvl="1"/>
            <a:r>
              <a:rPr lang="en-US" dirty="0"/>
              <a:t>The first interface in the list is the primary interface</a:t>
            </a:r>
          </a:p>
          <a:p>
            <a:pPr lvl="1"/>
            <a:r>
              <a:rPr lang="en-US" dirty="0"/>
              <a:t>The primary interface is preferred if it is up and has metrics that do not exceed the values you specified  </a:t>
            </a:r>
          </a:p>
          <a:p>
            <a:pPr lvl="1"/>
            <a:r>
              <a:rPr lang="en-US" dirty="0"/>
              <a:t>You can move interfaces up or down in the list to change the primary interface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3AA60-6B52-4D4B-995E-8A2986EB1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737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AED930-A036-4963-ABE9-5E11200D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TCP-UDP Proxy Action Enhancements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6F3CB-1CE8-4F19-A8CC-FF43C2351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TCP-UDP Proxy Action settings are now reorganized into two categories:</a:t>
            </a:r>
          </a:p>
          <a:p>
            <a:pPr lvl="1"/>
            <a:r>
              <a:rPr lang="en-US" b="1" dirty="0"/>
              <a:t>Redirection: </a:t>
            </a:r>
            <a:r>
              <a:rPr lang="en-US" dirty="0"/>
              <a:t>Configure proxy actions to redirect traffic</a:t>
            </a:r>
          </a:p>
          <a:p>
            <a:pPr lvl="1"/>
            <a:r>
              <a:rPr lang="en-US" b="1" dirty="0"/>
              <a:t>General Settings: </a:t>
            </a:r>
            <a:r>
              <a:rPr lang="en-US" dirty="0"/>
              <a:t>Configure timeout values and logging settings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21673-8D2E-4914-BE37-F1509582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19" y="3261946"/>
            <a:ext cx="3091281" cy="3068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A6AF0-B7AD-4BC7-9263-0DA5CCE8B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16" y="3261946"/>
            <a:ext cx="3091281" cy="30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860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AED930-A036-4963-ABE9-5E11200D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TCP-UDP Proxy Action Enhancements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6F3CB-1CE8-4F19-A8CC-FF43C2351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specify when idle TCP and UDP connections will timeout:</a:t>
            </a:r>
          </a:p>
          <a:p>
            <a:pPr lvl="1"/>
            <a:r>
              <a:rPr lang="en-US" b="1" dirty="0"/>
              <a:t>TCP: </a:t>
            </a:r>
            <a:r>
              <a:rPr lang="en-US" dirty="0"/>
              <a:t>Specify a number of minutes (default is 5 minutes)</a:t>
            </a:r>
          </a:p>
          <a:p>
            <a:pPr lvl="1"/>
            <a:r>
              <a:rPr lang="en-US" b="1" dirty="0"/>
              <a:t>UDP: </a:t>
            </a:r>
            <a:r>
              <a:rPr lang="en-US" dirty="0"/>
              <a:t>Specify a number of seconds (default is 30 seconds)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0DB891-9937-4198-B788-8A4BBBB5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82" y="3360774"/>
            <a:ext cx="6028436" cy="27657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A2D0D0-E1D8-488D-8406-70BC33A5AB1C}"/>
              </a:ext>
            </a:extLst>
          </p:cNvPr>
          <p:cNvSpPr/>
          <p:nvPr/>
        </p:nvSpPr>
        <p:spPr>
          <a:xfrm>
            <a:off x="2514600" y="4237892"/>
            <a:ext cx="4958862" cy="92319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944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C18D-2BDC-4084-8361-3E79C27D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Highlighting Enhancements</a:t>
            </a:r>
          </a:p>
        </p:txBody>
      </p:sp>
    </p:spTree>
    <p:extLst>
      <p:ext uri="{BB962C8B-B14F-4D97-AF65-F5344CB8AC3E}">
        <p14:creationId xmlns:p14="http://schemas.microsoft.com/office/powerpoint/2010/main" val="3399967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D88539-C852-4A53-9047-67AC800B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140" y="1851542"/>
            <a:ext cx="2720130" cy="43598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AED930-A036-4963-ABE9-5E11200D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Highlighting Enhancements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6F3CB-1CE8-4F19-A8CC-FF43C2351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Policy Manager, the Policy Highlighting dialog box now includes three new settings:</a:t>
            </a:r>
          </a:p>
          <a:p>
            <a:pPr lvl="1"/>
            <a:r>
              <a:rPr lang="en-US" dirty="0"/>
              <a:t>Highlight disabled policies</a:t>
            </a:r>
          </a:p>
          <a:p>
            <a:pPr lvl="1"/>
            <a:r>
              <a:rPr lang="en-US" dirty="0"/>
              <a:t>Highlight deny policies</a:t>
            </a:r>
          </a:p>
          <a:p>
            <a:pPr lvl="1"/>
            <a:r>
              <a:rPr lang="en-US" dirty="0"/>
              <a:t>Highlight allow policies</a:t>
            </a:r>
          </a:p>
          <a:p>
            <a:r>
              <a:rPr lang="en-US" dirty="0"/>
              <a:t>When you upgrade, the new settings</a:t>
            </a:r>
            <a:br>
              <a:rPr lang="en-US" dirty="0"/>
            </a:br>
            <a:r>
              <a:rPr lang="en-US" dirty="0"/>
              <a:t>are disabled by default</a:t>
            </a:r>
          </a:p>
          <a:p>
            <a:r>
              <a:rPr lang="en-US" dirty="0"/>
              <a:t>Policy highlighting settings are now</a:t>
            </a:r>
            <a:br>
              <a:rPr lang="en-US" dirty="0"/>
            </a:br>
            <a:r>
              <a:rPr lang="en-US" dirty="0"/>
              <a:t>listed in order of precedence</a:t>
            </a:r>
          </a:p>
          <a:p>
            <a:r>
              <a:rPr lang="en-US" dirty="0"/>
              <a:t>If a policy matches more than one</a:t>
            </a:r>
            <a:br>
              <a:rPr lang="en-US" dirty="0"/>
            </a:br>
            <a:r>
              <a:rPr lang="en-US" dirty="0"/>
              <a:t>setting, it uses colors from the </a:t>
            </a:r>
            <a:br>
              <a:rPr lang="en-US" dirty="0"/>
            </a:br>
            <a:r>
              <a:rPr lang="en-US" dirty="0"/>
              <a:t>highest ranked setting it matches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A2D0D0-E1D8-488D-8406-70BC33A5AB1C}"/>
              </a:ext>
            </a:extLst>
          </p:cNvPr>
          <p:cNvSpPr/>
          <p:nvPr/>
        </p:nvSpPr>
        <p:spPr>
          <a:xfrm>
            <a:off x="5853419" y="2501371"/>
            <a:ext cx="2367792" cy="77033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791388-2745-4EFC-BCFC-29C4EA9CF8B8}"/>
              </a:ext>
            </a:extLst>
          </p:cNvPr>
          <p:cNvSpPr/>
          <p:nvPr/>
        </p:nvSpPr>
        <p:spPr>
          <a:xfrm>
            <a:off x="5861808" y="4284087"/>
            <a:ext cx="2367792" cy="39982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893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C18D-2BDC-4084-8361-3E79C27D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Tigerpaw Integration</a:t>
            </a:r>
          </a:p>
        </p:txBody>
      </p:sp>
    </p:spTree>
    <p:extLst>
      <p:ext uri="{BB962C8B-B14F-4D97-AF65-F5344CB8AC3E}">
        <p14:creationId xmlns:p14="http://schemas.microsoft.com/office/powerpoint/2010/main" val="23213563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2B27-B4BA-4E2D-947F-0B501CAC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Tigerpaw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5DAE-CE91-4977-83C5-562AAAAF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integrate a Firebox with Tigerpaw, a professional service automation tool</a:t>
            </a:r>
          </a:p>
          <a:p>
            <a:r>
              <a:rPr lang="en-US" dirty="0"/>
              <a:t>Integration is similar to the existing ConnectWise and Autotask integrations</a:t>
            </a:r>
          </a:p>
          <a:p>
            <a:r>
              <a:rPr lang="en-US" dirty="0"/>
              <a:t>Tigerpaw integration enables you to:</a:t>
            </a:r>
          </a:p>
          <a:p>
            <a:pPr lvl="1"/>
            <a:r>
              <a:rPr lang="en-US" dirty="0"/>
              <a:t>Automatically synchronize your Firebox asset and subscription information to Tigerpaw cloud or on-premise servers</a:t>
            </a:r>
          </a:p>
          <a:p>
            <a:pPr lvl="1"/>
            <a:r>
              <a:rPr lang="en-US" dirty="0"/>
              <a:t>Set event monitoring thresholds for a wide range of Firebox parameters to automatically create service order tickets in Tigerpaw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4453-3C72-49CF-99A5-0245DE77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915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2B27-B4BA-4E2D-947F-0B501CAC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Tigerpaw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5DAE-CE91-4977-83C5-562AAAAF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as a new tab on the </a:t>
            </a:r>
            <a:r>
              <a:rPr lang="en-US" b="1" dirty="0"/>
              <a:t>System &gt; Technology Integrations </a:t>
            </a:r>
            <a:r>
              <a:rPr lang="en-US" dirty="0"/>
              <a:t>page</a:t>
            </a:r>
          </a:p>
          <a:p>
            <a:r>
              <a:rPr lang="en-US" dirty="0"/>
              <a:t>Configure Tigerpaw server login credentials, external account ID, details for service orders and assets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4453-3C72-49CF-99A5-0245DE77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EFB60-CC81-4319-BEAB-E9478282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059" y="1269434"/>
            <a:ext cx="4657060" cy="522245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263056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2B27-B4BA-4E2D-947F-0B501CAC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Tigerpaw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5DAE-CE91-4977-83C5-562AAAAF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thresholds for event monitoring</a:t>
            </a:r>
          </a:p>
          <a:p>
            <a:r>
              <a:rPr lang="en-US" dirty="0"/>
              <a:t>Events that exceed the threshold automatically generate a service order in Tigerpaw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4453-3C72-49CF-99A5-0245DE77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4B9A6-052D-4A4A-8145-C60D1CB9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18" y="1277852"/>
            <a:ext cx="4350482" cy="513342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347072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C3F9AC-1381-4F90-8987-5400571D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Backup Enhancements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7E132-2D17-4DE1-BF1C-6DACE9C686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700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AED930-A036-4963-ABE9-5E11200D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Backup Enhancements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6F3CB-1CE8-4F19-A8CC-FF43C2351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adds enhancements to the back up process when you save backup images on a USB drive connected to the Firebox:</a:t>
            </a:r>
          </a:p>
          <a:p>
            <a:pPr lvl="1"/>
            <a:r>
              <a:rPr lang="en-US" dirty="0"/>
              <a:t>The Backup and Restore Image page in Web UI now enables you to back up and restore images from the connected USB drive</a:t>
            </a:r>
          </a:p>
          <a:p>
            <a:pPr lvl="1"/>
            <a:r>
              <a:rPr lang="en-US" dirty="0"/>
              <a:t>When you save a backup image to the USB drive, you can now choose whether to include Fireware OS</a:t>
            </a:r>
          </a:p>
          <a:p>
            <a:pPr lvl="1"/>
            <a:r>
              <a:rPr lang="en-US" dirty="0"/>
              <a:t>Auto-restore of a backup image from the USB drive now works</a:t>
            </a:r>
          </a:p>
          <a:p>
            <a:pPr lvl="1"/>
            <a:r>
              <a:rPr lang="en-US" dirty="0"/>
              <a:t>The auto-restore backup image is now stored on the USB drive in a folder path that includes the Firebox model</a:t>
            </a:r>
          </a:p>
          <a:p>
            <a:pPr lvl="1"/>
            <a:r>
              <a:rPr lang="en-US" dirty="0"/>
              <a:t>When you downgrade Fireware OS, you can now restore a compatible backup image from the USB drive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4D5CE3-8F0C-435F-91C4-3928B7014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56" y="4839120"/>
            <a:ext cx="4591050" cy="1000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1790A-3266-4C68-939F-51036AF5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5AD3-58B4-4582-A495-B31E7C238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SD-WAN interfaces </a:t>
            </a:r>
            <a:r>
              <a:rPr lang="en-US" dirty="0"/>
              <a:t>─ </a:t>
            </a:r>
          </a:p>
          <a:p>
            <a:pPr lvl="1"/>
            <a:r>
              <a:rPr lang="en-US" dirty="0"/>
              <a:t>For useful interface performance data, we recommend that you specify link monitor targets other than the default gateway</a:t>
            </a:r>
          </a:p>
          <a:p>
            <a:pPr lvl="1"/>
            <a:r>
              <a:rPr lang="en-US" dirty="0"/>
              <a:t>The link monitor settings moved in Fireware v12.3. To change a link monitor </a:t>
            </a:r>
            <a:r>
              <a:rPr lang="en-US" b="1" dirty="0"/>
              <a:t>target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From the Web UI, select </a:t>
            </a:r>
            <a:r>
              <a:rPr lang="en-US" b="1" dirty="0"/>
              <a:t>Network &gt; Link Monitor</a:t>
            </a:r>
            <a:endParaRPr lang="en-US" dirty="0"/>
          </a:p>
          <a:p>
            <a:pPr lvl="2"/>
            <a:r>
              <a:rPr lang="en-US" dirty="0"/>
              <a:t>From PM, select </a:t>
            </a:r>
            <a:r>
              <a:rPr lang="en-US" b="1" dirty="0"/>
              <a:t>Network &gt; Configuration &gt; Link Monitor</a:t>
            </a:r>
          </a:p>
          <a:p>
            <a:pPr lvl="1"/>
            <a:r>
              <a:rPr lang="en-US" dirty="0"/>
              <a:t>In the Link Monitor configuration, you can select to measure loss, latency, and jitter for only one target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3AA60-6B52-4D4B-995E-8A2986EB1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0D4C93-4809-4842-AF62-4FAFCAC70FBF}"/>
              </a:ext>
            </a:extLst>
          </p:cNvPr>
          <p:cNvSpPr/>
          <p:nvPr/>
        </p:nvSpPr>
        <p:spPr>
          <a:xfrm>
            <a:off x="3164987" y="4833596"/>
            <a:ext cx="2714319" cy="100564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4201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3FF6-FD62-4DC4-B882-55B20967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Backup Images on a USB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C239-C4CD-44D9-892C-ED2FA98B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You can now use the Backup and Restore Image page in Fireware Web UI to see and manage backup images saved on a USB drive connected to the Firebox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Select </a:t>
            </a:r>
            <a:r>
              <a:rPr lang="en-US" b="1" dirty="0">
                <a:solidFill>
                  <a:srgbClr val="000000"/>
                </a:solidFill>
              </a:rPr>
              <a:t>System &gt; Backup and Restore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Select the </a:t>
            </a:r>
            <a:r>
              <a:rPr lang="en-US" b="1" dirty="0">
                <a:solidFill>
                  <a:srgbClr val="000000"/>
                </a:solidFill>
              </a:rPr>
              <a:t>USB</a:t>
            </a:r>
            <a:r>
              <a:rPr lang="en-US" dirty="0">
                <a:solidFill>
                  <a:srgbClr val="000000"/>
                </a:solidFill>
              </a:rPr>
              <a:t> tab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B03AB-4927-4E51-A61E-2F3277626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B82B1-08C7-4276-B722-4E4B8472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8" y="3290809"/>
            <a:ext cx="5015346" cy="307653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883587-2705-40D6-8D6D-B7DD3F1A2591}"/>
              </a:ext>
            </a:extLst>
          </p:cNvPr>
          <p:cNvSpPr/>
          <p:nvPr/>
        </p:nvSpPr>
        <p:spPr>
          <a:xfrm>
            <a:off x="2770910" y="3759201"/>
            <a:ext cx="387927" cy="24014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5246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3FF6-FD62-4DC4-B882-55B20967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Fireware OS in USB Backup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C239-C4CD-44D9-892C-ED2FA98B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You can now choose whether to include the Fireware OS in backup images saved to the USB drive</a:t>
            </a:r>
          </a:p>
          <a:p>
            <a:r>
              <a:rPr lang="en-US" dirty="0">
                <a:solidFill>
                  <a:srgbClr val="000000"/>
                </a:solidFill>
              </a:rPr>
              <a:t>To save backup images to the USB drive: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Fireware Web UI: Select </a:t>
            </a:r>
            <a:r>
              <a:rPr lang="en-US" b="1" dirty="0">
                <a:solidFill>
                  <a:srgbClr val="000000"/>
                </a:solidFill>
              </a:rPr>
              <a:t>System &gt; Backup and Restore Image</a:t>
            </a:r>
            <a:r>
              <a:rPr lang="en-US" dirty="0">
                <a:solidFill>
                  <a:srgbClr val="000000"/>
                </a:solidFill>
              </a:rPr>
              <a:t>. Click </a:t>
            </a:r>
            <a:r>
              <a:rPr lang="en-US" b="1" dirty="0">
                <a:solidFill>
                  <a:srgbClr val="000000"/>
                </a:solidFill>
              </a:rPr>
              <a:t>Create Backup Image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Firebox System Manager: Select </a:t>
            </a:r>
            <a:r>
              <a:rPr lang="en-US" b="1" dirty="0">
                <a:solidFill>
                  <a:srgbClr val="000000"/>
                </a:solidFill>
              </a:rPr>
              <a:t>Tools &gt; USB Drive</a:t>
            </a:r>
            <a:r>
              <a:rPr lang="en-US" dirty="0">
                <a:solidFill>
                  <a:srgbClr val="000000"/>
                </a:solidFill>
              </a:rPr>
              <a:t>. Click </a:t>
            </a:r>
            <a:r>
              <a:rPr lang="en-US" b="1" dirty="0">
                <a:solidFill>
                  <a:srgbClr val="000000"/>
                </a:solidFill>
              </a:rPr>
              <a:t>Create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r>
              <a:rPr lang="en-US" dirty="0"/>
              <a:t>Select the </a:t>
            </a:r>
            <a:r>
              <a:rPr lang="en-US" b="1" dirty="0"/>
              <a:t>Include OS </a:t>
            </a:r>
            <a:r>
              <a:rPr lang="en-US" dirty="0"/>
              <a:t>check </a:t>
            </a:r>
            <a:br>
              <a:rPr lang="en-US" dirty="0"/>
            </a:br>
            <a:r>
              <a:rPr lang="en-US" dirty="0"/>
              <a:t>box to include the Fireware OS</a:t>
            </a:r>
            <a:br>
              <a:rPr lang="en-US" dirty="0"/>
            </a:br>
            <a:r>
              <a:rPr lang="en-US" dirty="0"/>
              <a:t>in the backup </a:t>
            </a:r>
            <a:r>
              <a:rPr lang="en-US" dirty="0">
                <a:solidFill>
                  <a:srgbClr val="000000"/>
                </a:solidFill>
              </a:rPr>
              <a:t>image (not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included by default)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B03AB-4927-4E51-A61E-2F3277626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3C28B-3602-45B6-97EE-24DFCC1B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291" y="3971480"/>
            <a:ext cx="3852355" cy="22815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E3D0BA-5E1F-408F-8AF2-9DBBC824FB79}"/>
              </a:ext>
            </a:extLst>
          </p:cNvPr>
          <p:cNvSpPr/>
          <p:nvPr/>
        </p:nvSpPr>
        <p:spPr>
          <a:xfrm>
            <a:off x="4891461" y="5521632"/>
            <a:ext cx="687898" cy="25651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8673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3FF6-FD62-4DC4-B882-55B20967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an Auto-Restore Backup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C239-C4CD-44D9-892C-ED2FA98B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Firebox in recovery mode can now automatically restore a backup image created in Fireware 12.3 from the USB drive </a:t>
            </a:r>
          </a:p>
          <a:p>
            <a:r>
              <a:rPr lang="en-US" dirty="0"/>
              <a:t>To use the auto-restore feature, you must upgrade </a:t>
            </a:r>
            <a:r>
              <a:rPr lang="en-US" dirty="0" err="1"/>
              <a:t>SysB</a:t>
            </a:r>
            <a:r>
              <a:rPr lang="en-US" dirty="0"/>
              <a:t> on your Firebox to version 12.3</a:t>
            </a:r>
          </a:p>
          <a:p>
            <a:r>
              <a:rPr lang="en-US" dirty="0">
                <a:solidFill>
                  <a:srgbClr val="000000"/>
                </a:solidFill>
              </a:rPr>
              <a:t>To select the backup image to auto-restore: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In Fireware Web UI or FSM,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select a </a:t>
            </a:r>
            <a:r>
              <a:rPr lang="en-US" dirty="0"/>
              <a:t>backup image that</a:t>
            </a:r>
            <a:br>
              <a:rPr lang="en-US" dirty="0"/>
            </a:br>
            <a:r>
              <a:rPr lang="en-US" dirty="0"/>
              <a:t>includes the Fireware OS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Set Auto-Restore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Type the password that was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used to encrypt the file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A duplicate of the selected image is saved on the USB drive at: </a:t>
            </a:r>
            <a:r>
              <a:rPr lang="en-US" dirty="0"/>
              <a:t>/pending/</a:t>
            </a:r>
            <a:r>
              <a:rPr lang="en-US" dirty="0" err="1"/>
              <a:t>usb</a:t>
            </a:r>
            <a:r>
              <a:rPr lang="en-US" dirty="0"/>
              <a:t>/auto-restore/&lt;Firebox Model&gt;/auto-</a:t>
            </a:r>
            <a:r>
              <a:rPr lang="en-US" dirty="0" err="1"/>
              <a:t>restore.fxi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B03AB-4927-4E51-A61E-2F3277626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5E8FB-B045-4F62-9B34-58EA8F4D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67" y="3350861"/>
            <a:ext cx="3670183" cy="221678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388E9B-27ED-4942-81CF-D64BF31858B5}"/>
              </a:ext>
            </a:extLst>
          </p:cNvPr>
          <p:cNvSpPr/>
          <p:nvPr/>
        </p:nvSpPr>
        <p:spPr>
          <a:xfrm>
            <a:off x="5246477" y="5319257"/>
            <a:ext cx="921178" cy="25841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5800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3FF6-FD62-4DC4-B882-55B20967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Auto-Restore Backup from the USB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C239-C4CD-44D9-892C-ED2FA98B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auto-restore the selected backup image from the connected USB drive, you must start your Firebox in </a:t>
            </a:r>
            <a:r>
              <a:rPr lang="en-US" dirty="0">
                <a:hlinkClick r:id="rId2"/>
              </a:rPr>
              <a:t>recovery mode</a:t>
            </a:r>
            <a:endParaRPr lang="en-US" dirty="0"/>
          </a:p>
          <a:p>
            <a:r>
              <a:rPr lang="en-US" dirty="0"/>
              <a:t>If the USB drive contains a valid auto-restore image for the Firebox, the Firebox automatically restores the backup image and reboots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B03AB-4927-4E51-A61E-2F3277626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235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3FF6-FD62-4DC4-B882-55B20967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Downgrade and Restore USB Backup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C239-C4CD-44D9-892C-ED2FA98B0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use the Fireware Web UI Upgrade feature to downgrade the Fireware OS, you can now choose to restore a backup image that does not include the Fireware OS from a USB drive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To use a backup image from the USB drive that includes the Fireware OS to downgrade, use the Restore feature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B03AB-4927-4E51-A61E-2F3277626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CB66B-7215-4357-B075-E33165445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94" y="2727412"/>
            <a:ext cx="6710214" cy="21522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D8BA0A-3D3F-4A35-B50C-34521545C9D7}"/>
              </a:ext>
            </a:extLst>
          </p:cNvPr>
          <p:cNvSpPr/>
          <p:nvPr/>
        </p:nvSpPr>
        <p:spPr>
          <a:xfrm>
            <a:off x="7278255" y="3897745"/>
            <a:ext cx="397163" cy="32327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605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019B-B713-4A8C-B767-DDB006DB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Wizard</a:t>
            </a:r>
          </a:p>
        </p:txBody>
      </p:sp>
    </p:spTree>
    <p:extLst>
      <p:ext uri="{BB962C8B-B14F-4D97-AF65-F5344CB8AC3E}">
        <p14:creationId xmlns:p14="http://schemas.microsoft.com/office/powerpoint/2010/main" val="19504400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B2B1-667A-41C8-9AF4-28823146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AE62B-1469-4627-9559-981AC4FBE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use a wizard to configure Active Directory server settings on your Firebox </a:t>
            </a:r>
          </a:p>
          <a:p>
            <a:r>
              <a:rPr lang="en-US" dirty="0"/>
              <a:t>The wizard simplifies the configuration process because it automatically determines these settings based on the domain name you specify:</a:t>
            </a:r>
          </a:p>
          <a:p>
            <a:pPr lvl="1"/>
            <a:r>
              <a:rPr lang="en-US" dirty="0"/>
              <a:t>Search base settings </a:t>
            </a:r>
          </a:p>
          <a:p>
            <a:pPr lvl="1"/>
            <a:r>
              <a:rPr lang="en-US" dirty="0"/>
              <a:t>Active Directory server address</a:t>
            </a:r>
          </a:p>
          <a:p>
            <a:r>
              <a:rPr lang="en-US" dirty="0"/>
              <a:t>After you complete the wizard, you can manually edit the Active Directory server settings</a:t>
            </a:r>
          </a:p>
          <a:p>
            <a:r>
              <a:rPr lang="en-US" dirty="0"/>
              <a:t>If you prefer not to use the wizard, you can click </a:t>
            </a:r>
            <a:r>
              <a:rPr lang="en-US" b="1" dirty="0"/>
              <a:t>Skip</a:t>
            </a:r>
            <a:r>
              <a:rPr lang="en-US" dirty="0"/>
              <a:t> to manually configure an Active Directory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1F6A8-7D91-473D-9835-060CFC758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9420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7890-A784-4E3D-B1E1-A6250C21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6AF9-2497-48C6-A6D9-15B8391A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Manager ─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Next</a:t>
            </a:r>
            <a:r>
              <a:rPr lang="en-US" dirty="0"/>
              <a:t> to use the wizard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Skip</a:t>
            </a:r>
            <a:r>
              <a:rPr lang="en-US" dirty="0"/>
              <a:t> to manually configure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4D6D1-33A4-4DD2-BC26-65EC7FA9C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0CE1D-D253-4D71-9590-1E09CFE6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1207008"/>
            <a:ext cx="4629150" cy="37433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3D0748-1415-45E3-9A74-18EE8A613F2D}"/>
              </a:ext>
            </a:extLst>
          </p:cNvPr>
          <p:cNvSpPr/>
          <p:nvPr/>
        </p:nvSpPr>
        <p:spPr>
          <a:xfrm>
            <a:off x="4014132" y="4621490"/>
            <a:ext cx="661943" cy="32884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CFA953-74C8-4729-AC45-F4A7A27620CF}"/>
              </a:ext>
            </a:extLst>
          </p:cNvPr>
          <p:cNvSpPr/>
          <p:nvPr/>
        </p:nvSpPr>
        <p:spPr>
          <a:xfrm>
            <a:off x="7296849" y="4621490"/>
            <a:ext cx="661943" cy="32884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839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A13E-BB1B-49AA-906E-1030EDBC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Wizard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C91A-4F41-4FA6-B649-473EC9D2F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4903A5-27C0-40BF-A78F-216DDF0AB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C7A3C-7DED-45A7-9573-67A4919A3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4914"/>
            <a:ext cx="4114800" cy="332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FC6A0C-99AD-4982-8F8A-A25494392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382" y="2439544"/>
            <a:ext cx="4559417" cy="368693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9DA10D-4FE7-4CAF-9C98-939464521FBF}"/>
              </a:ext>
            </a:extLst>
          </p:cNvPr>
          <p:cNvSpPr/>
          <p:nvPr/>
        </p:nvSpPr>
        <p:spPr>
          <a:xfrm>
            <a:off x="3313651" y="4177717"/>
            <a:ext cx="637564" cy="35459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88B60D-FCA8-49C3-9243-C32CB539DD29}"/>
              </a:ext>
            </a:extLst>
          </p:cNvPr>
          <p:cNvCxnSpPr>
            <a:cxnSpLocks/>
          </p:cNvCxnSpPr>
          <p:nvPr/>
        </p:nvCxnSpPr>
        <p:spPr>
          <a:xfrm>
            <a:off x="3607266" y="4532314"/>
            <a:ext cx="520115" cy="618526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126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CA6E-114F-4ADD-8B57-D63EBD91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AC84-9020-4CA1-B312-258647B13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last page of the wizard, you can select to edit the Active Directory server settings after you click </a:t>
            </a:r>
            <a:r>
              <a:rPr lang="en-US" b="1" dirty="0"/>
              <a:t>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89B57-4A4E-4EC6-806D-C2373AE18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372D4-8013-4DD7-B402-DE8CA5BE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07008"/>
            <a:ext cx="4316136" cy="349020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D14545-D17D-451A-9A05-F600098F6DAC}"/>
              </a:ext>
            </a:extLst>
          </p:cNvPr>
          <p:cNvSpPr/>
          <p:nvPr/>
        </p:nvSpPr>
        <p:spPr>
          <a:xfrm>
            <a:off x="7105473" y="4370665"/>
            <a:ext cx="666927" cy="32655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4D6A50-8ED4-47FE-9874-37F071C3AF71}"/>
              </a:ext>
            </a:extLst>
          </p:cNvPr>
          <p:cNvSpPr/>
          <p:nvPr/>
        </p:nvSpPr>
        <p:spPr>
          <a:xfrm>
            <a:off x="5637401" y="3942827"/>
            <a:ext cx="2109832" cy="32655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0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0779-E89B-41D4-A42A-4EBDED59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428D5-6973-4E77-B141-B3230F8F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SD-WAN interfaces </a:t>
            </a:r>
            <a:r>
              <a:rPr lang="en-US" dirty="0"/>
              <a:t>─</a:t>
            </a:r>
          </a:p>
          <a:p>
            <a:pPr lvl="1"/>
            <a:r>
              <a:rPr lang="en-US" dirty="0"/>
              <a:t>Loss, latency, and jitter metrics apply only to external interfaces</a:t>
            </a:r>
          </a:p>
          <a:p>
            <a:pPr lvl="2"/>
            <a:r>
              <a:rPr lang="en-US" dirty="0"/>
              <a:t>These metrics do not apply to BOVPN virtual interfaces</a:t>
            </a:r>
          </a:p>
          <a:p>
            <a:pPr lvl="1"/>
            <a:r>
              <a:rPr lang="en-US" dirty="0"/>
              <a:t>You can specify a BOVPN virtual interface in the SD-WAN action to route matching traffic to the virtual interface. However, if you do so:</a:t>
            </a:r>
          </a:p>
          <a:p>
            <a:pPr lvl="2"/>
            <a:r>
              <a:rPr lang="en-US" dirty="0"/>
              <a:t>You cannot add other interfaces to the SD-WAN action, which means failover to other interfaces is not available</a:t>
            </a:r>
          </a:p>
          <a:p>
            <a:pPr lvl="3"/>
            <a:r>
              <a:rPr lang="en-US" dirty="0"/>
              <a:t>SD-WAN actions with both BOVPN virtual interfaces and external interfaces are not supported</a:t>
            </a:r>
          </a:p>
          <a:p>
            <a:pPr lvl="2"/>
            <a:r>
              <a:rPr lang="en-US" dirty="0"/>
              <a:t>You cannot specify link monitor targets for the virtual interfaces</a:t>
            </a:r>
          </a:p>
          <a:p>
            <a:pPr lvl="2"/>
            <a:r>
              <a:rPr lang="en-US" dirty="0"/>
              <a:t>You cannot specify loss, latency, or jitter values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76C98-3202-401A-8AC7-5EF40692E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0801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1EB85E-4FEF-41AE-8E9A-225AA2A8C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93" y="1272025"/>
            <a:ext cx="4718806" cy="4668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B508F4-37B6-40BF-BC2B-1EC90337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65E6A-F288-45EF-8ED7-54C0C9317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select to edit the settings, or if you select </a:t>
            </a:r>
            <a:r>
              <a:rPr lang="en-US" b="1" dirty="0"/>
              <a:t>Skip</a:t>
            </a:r>
            <a:r>
              <a:rPr lang="en-US" dirty="0"/>
              <a:t> in the wizard, the manual configuration page appears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49405-061D-4A88-BACE-BABFFB44E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9977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69B4-9F10-48F5-A5BC-C8863B84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Support for Active Directory SSO</a:t>
            </a:r>
          </a:p>
        </p:txBody>
      </p:sp>
    </p:spTree>
    <p:extLst>
      <p:ext uri="{BB962C8B-B14F-4D97-AF65-F5344CB8AC3E}">
        <p14:creationId xmlns:p14="http://schemas.microsoft.com/office/powerpoint/2010/main" val="11879277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6385-BD1A-4AF2-A367-7464A048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Support for Active Directory 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57B15-EDD6-4973-ACB0-E38BFC829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Active Directory single sign-on (SSO) components now support IPv6</a:t>
            </a:r>
          </a:p>
          <a:p>
            <a:pPr lvl="1"/>
            <a:r>
              <a:rPr lang="en-US" dirty="0"/>
              <a:t>The Firebox, SSO Agent, SSO Client, and Event Log Monitor support IPv6</a:t>
            </a:r>
          </a:p>
          <a:p>
            <a:pPr lvl="1"/>
            <a:r>
              <a:rPr lang="en-US" dirty="0"/>
              <a:t>Exchange Monitor does not support IPv6 in Fireware v12.3</a:t>
            </a:r>
          </a:p>
          <a:p>
            <a:r>
              <a:rPr lang="en-US" dirty="0"/>
              <a:t>On the Firebox, you can configure either an IPv4 or IPv6 address for the SSO agent if the Firebox can connect to either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5AD97-F451-4851-93AA-46439F901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8EFBD-9F63-476F-B024-F573CFE00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89" y="4107225"/>
            <a:ext cx="5771058" cy="19437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012751-E8AB-4E3B-865C-DC6F2D1E0412}"/>
              </a:ext>
            </a:extLst>
          </p:cNvPr>
          <p:cNvSpPr/>
          <p:nvPr/>
        </p:nvSpPr>
        <p:spPr>
          <a:xfrm>
            <a:off x="1308683" y="4714613"/>
            <a:ext cx="1493240" cy="93637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426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1261-E690-436B-AF32-85640136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Support for Active Directory 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84D5-7177-429D-8DB1-967FFCAD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r>
              <a:rPr lang="en-US" dirty="0"/>
              <a:t>You can also specify an IPv6 address for a network, range, or host in the </a:t>
            </a:r>
            <a:r>
              <a:rPr lang="en-US" b="1" dirty="0"/>
              <a:t>SSO Exceptions </a:t>
            </a:r>
            <a:r>
              <a:rPr lang="en-US" dirty="0"/>
              <a:t>list</a:t>
            </a:r>
          </a:p>
          <a:p>
            <a:r>
              <a:rPr lang="en-US" dirty="0"/>
              <a:t>To reduce unnecessary network traffic, make sure </a:t>
            </a:r>
            <a:r>
              <a:rPr lang="en-US"/>
              <a:t>to add </a:t>
            </a:r>
            <a:r>
              <a:rPr lang="en-US" dirty="0"/>
              <a:t>exceptions for IPv6 hosts you want to exclude from SSO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FB682-53F5-492A-A6D5-52E0DEAD0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6E287-F104-4FAC-B487-3FC9318BC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1" t="21507" r="36630" b="57309"/>
          <a:stretch/>
        </p:blipFill>
        <p:spPr>
          <a:xfrm>
            <a:off x="922788" y="3363590"/>
            <a:ext cx="3137483" cy="14527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7080F0-FE8E-4C1B-A441-6DBB24F7C9FE}"/>
              </a:ext>
            </a:extLst>
          </p:cNvPr>
          <p:cNvSpPr/>
          <p:nvPr/>
        </p:nvSpPr>
        <p:spPr>
          <a:xfrm>
            <a:off x="2323750" y="4390523"/>
            <a:ext cx="964734" cy="42585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3DA853-700E-4414-A9C3-86A9369F4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66" y="3363590"/>
            <a:ext cx="3212983" cy="20184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6854F0-809E-45A9-BF61-20E546F5E20C}"/>
              </a:ext>
            </a:extLst>
          </p:cNvPr>
          <p:cNvSpPr/>
          <p:nvPr/>
        </p:nvSpPr>
        <p:spPr>
          <a:xfrm>
            <a:off x="4325166" y="3818970"/>
            <a:ext cx="1409352" cy="165770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2522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C95B-D990-43FA-9970-00AFA4C6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Support for Active Directory 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A7EB1-154E-479B-8B47-A0A96661E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user computers on your network have both IPv4 and IPv6 addresses, we recommend that you enable both IPv4 and IPv6 support on servers where Event </a:t>
            </a:r>
            <a:r>
              <a:rPr lang="en-US"/>
              <a:t>Log Monitor </a:t>
            </a:r>
            <a:r>
              <a:rPr lang="en-US" dirty="0"/>
              <a:t>or the SSO Agent are installed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B6109-3C4E-4593-98E7-A88A452111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8841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5F1F-418C-40C6-9A8A-6A53A723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Support for Active Directory 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0EC91-65BC-483A-952E-8AAC7DD8F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IPv4 and IPv6 traffic is processed separately in environments that use both</a:t>
            </a:r>
          </a:p>
          <a:p>
            <a:pPr lvl="1"/>
            <a:r>
              <a:rPr lang="en-US" dirty="0"/>
              <a:t>For example, a user named </a:t>
            </a:r>
            <a:r>
              <a:rPr lang="en-US" i="1" dirty="0"/>
              <a:t>test3</a:t>
            </a:r>
            <a:r>
              <a:rPr lang="en-US" dirty="0"/>
              <a:t> has a computer with both IPv4 and IPv6 addresses. In the </a:t>
            </a:r>
            <a:r>
              <a:rPr lang="en-US" b="1" dirty="0"/>
              <a:t>Authenticated Users </a:t>
            </a:r>
            <a:r>
              <a:rPr lang="en-US" dirty="0"/>
              <a:t>list on the Firebox, two different sessions appear for the user </a:t>
            </a:r>
            <a:r>
              <a:rPr lang="en-US" i="1" dirty="0"/>
              <a:t>test3: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46790-C5FB-43AF-AB42-0B1ED2CA2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28C67-BD61-4C71-A48B-A6CF0A465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04" y="3257571"/>
            <a:ext cx="7544746" cy="14391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170812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ABCE-8F98-4EF1-B545-0497218B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Support for Active Directory 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6AF8-023F-41F4-8A59-2CA6236A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see the IPv6 address of an authenticated user:</a:t>
            </a:r>
          </a:p>
          <a:p>
            <a:pPr lvl="1"/>
            <a:r>
              <a:rPr lang="en-US" dirty="0"/>
              <a:t>Web UI – Select </a:t>
            </a:r>
            <a:r>
              <a:rPr lang="en-US" b="1" dirty="0"/>
              <a:t>System Status &gt; Authentication List</a:t>
            </a:r>
          </a:p>
          <a:p>
            <a:pPr lvl="1"/>
            <a:r>
              <a:rPr lang="en-US" dirty="0"/>
              <a:t>Firebox System Manager – Select </a:t>
            </a:r>
            <a:r>
              <a:rPr lang="en-US" b="1" dirty="0"/>
              <a:t>Authentication List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30B26-C68C-449C-990C-62F24D081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536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7FFA-36EC-4C6A-81FC-15212773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SSO Agent Debug Information</a:t>
            </a:r>
          </a:p>
        </p:txBody>
      </p:sp>
    </p:spTree>
    <p:extLst>
      <p:ext uri="{BB962C8B-B14F-4D97-AF65-F5344CB8AC3E}">
        <p14:creationId xmlns:p14="http://schemas.microsoft.com/office/powerpoint/2010/main" val="254850659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67A5-CA7E-4FBF-9C61-09F84F95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SSO Agent Debug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5B23-1A04-42F0-9D8C-5809AF314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Real-time information about single sign-on components helps you troubleshoot SSO issues on your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74D15-FF7B-487A-AB4D-53B9A679B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3608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3688-1BD1-437F-A7F7-D5A4E339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SSO Agent Debug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02AB-13F0-4B6C-8C2C-46DDE47D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SSO Agent on the </a:t>
            </a:r>
            <a:r>
              <a:rPr lang="en-US" b="1" dirty="0"/>
              <a:t>Status</a:t>
            </a:r>
            <a:r>
              <a:rPr lang="en-US" dirty="0"/>
              <a:t> page, you can now see this information:</a:t>
            </a:r>
          </a:p>
          <a:p>
            <a:pPr lvl="1"/>
            <a:r>
              <a:rPr lang="en-US" dirty="0"/>
              <a:t>SSO client connection information</a:t>
            </a:r>
          </a:p>
          <a:p>
            <a:pPr lvl="1"/>
            <a:r>
              <a:rPr lang="en-US" dirty="0"/>
              <a:t>Version and build numbers for the SSO Agent, Event Log Manager, Exchange Manager, and SSO clients</a:t>
            </a:r>
          </a:p>
          <a:p>
            <a:r>
              <a:rPr lang="en-US" dirty="0"/>
              <a:t>This information refreshes every 3 seconds</a:t>
            </a:r>
          </a:p>
          <a:p>
            <a:r>
              <a:rPr lang="en-US" dirty="0"/>
              <a:t>Click a column to sort the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3ED21-D3EA-4508-BB06-22493EA4A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1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AF83-FAFE-4B35-B1FB-E4EBE897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EFE9-6A73-43D2-A724-70CAA857D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Loss rate, latency, and jitter ─</a:t>
            </a:r>
          </a:p>
          <a:p>
            <a:pPr lvl="1"/>
            <a:r>
              <a:rPr lang="en-US" dirty="0"/>
              <a:t>Select one or more of these measures to use as the basis for failover and failback</a:t>
            </a:r>
          </a:p>
          <a:p>
            <a:pPr lvl="2"/>
            <a:r>
              <a:rPr lang="en-US" dirty="0"/>
              <a:t>For example, if you specify a jitter value of 10 ms, and jitter on the interface exceeds 10 ms, connections fail over to another interface</a:t>
            </a:r>
          </a:p>
          <a:p>
            <a:pPr lvl="1"/>
            <a:r>
              <a:rPr lang="en-US" dirty="0"/>
              <a:t>Because each network is different, and some applications are more sensitive to performance issues, you must select loss, latency, and jitter values based on your knowledge of your network</a:t>
            </a:r>
          </a:p>
          <a:p>
            <a:pPr lvl="2"/>
            <a:r>
              <a:rPr lang="en-US" dirty="0"/>
              <a:t>To establish baseline values for interface performance, you can use the historical data for SD-WAN loss, latency, and jitter available in the Web UI at </a:t>
            </a:r>
            <a:r>
              <a:rPr lang="en-US" b="1" dirty="0"/>
              <a:t>Dashboard &gt; Interfaces &gt; SD-WAN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AB413-3BB1-41F6-89BB-B435F3ECA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9231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C003-4246-4416-B274-9AD9DC6A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SSO Agent Debug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10FB8-43AE-478E-A35F-D9B02681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SSO Agent, select </a:t>
            </a:r>
            <a:r>
              <a:rPr lang="en-US" b="1" dirty="0"/>
              <a:t>Information &gt;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59F48-F1C4-49BC-8900-C47E512D3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11B4-8F14-43C0-99AC-B721158A5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25" y="1743591"/>
            <a:ext cx="7278394" cy="37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6604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C18D-2BDC-4084-8361-3E79C27D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Gateway Wireless Controller </a:t>
            </a:r>
            <a:br>
              <a:rPr lang="en-US" dirty="0"/>
            </a:br>
            <a:r>
              <a:rPr lang="en-US" dirty="0"/>
              <a:t>Enhancements</a:t>
            </a:r>
          </a:p>
        </p:txBody>
      </p:sp>
    </p:spTree>
    <p:extLst>
      <p:ext uri="{BB962C8B-B14F-4D97-AF65-F5344CB8AC3E}">
        <p14:creationId xmlns:p14="http://schemas.microsoft.com/office/powerpoint/2010/main" val="396041955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2B27-B4BA-4E2D-947F-0B501CAC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Limits Per SSID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5DAE-CE91-4977-83C5-562AAAAF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apply a limit to the number of clients that can associate to an SSID</a:t>
            </a:r>
          </a:p>
          <a:p>
            <a:r>
              <a:rPr lang="en-US" dirty="0"/>
              <a:t>Supported by AP120, AP320, AP322, AP325, and AP420</a:t>
            </a:r>
          </a:p>
          <a:p>
            <a:r>
              <a:rPr lang="en-US" dirty="0"/>
              <a:t>The option is located in the SSID configuration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4453-3C72-49CF-99A5-0245DE77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0198B-90ED-4215-A5A3-4F3B133D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455" y="1285050"/>
            <a:ext cx="4455345" cy="521991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D6EC1C-BF94-43BD-8FB8-EC15F4C6543B}"/>
              </a:ext>
            </a:extLst>
          </p:cNvPr>
          <p:cNvSpPr/>
          <p:nvPr/>
        </p:nvSpPr>
        <p:spPr>
          <a:xfrm>
            <a:off x="4369981" y="2387009"/>
            <a:ext cx="2604977" cy="36682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9298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2B27-B4BA-4E2D-947F-0B501CAC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Actions Performed in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5DAE-CE91-4977-83C5-562AAAAF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take actions on multiple APs, such as reboot, reset, and firmware update actions, these actions are now performed asynchronously as a background process</a:t>
            </a:r>
          </a:p>
          <a:p>
            <a:r>
              <a:rPr lang="en-US" dirty="0"/>
              <a:t>This greatly improves the UI response times and returns you to the UI to perform other tasks while the AP operations complete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4453-3C72-49CF-99A5-0245DE77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645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2B27-B4BA-4E2D-947F-0B501CAC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Deprecated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5DAE-CE91-4977-83C5-562AAAAF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AP activation no longer occurs when an AP pairs to a Gateway Wireless Controller</a:t>
            </a:r>
          </a:p>
          <a:p>
            <a:pPr lvl="1"/>
            <a:r>
              <a:rPr lang="en-US" dirty="0"/>
              <a:t>You must go to </a:t>
            </a:r>
            <a:r>
              <a:rPr lang="en-US" dirty="0">
                <a:hlinkClick r:id="rId2"/>
              </a:rPr>
              <a:t>www.watchguard.com/activate</a:t>
            </a:r>
            <a:r>
              <a:rPr lang="en-US" dirty="0"/>
              <a:t> to activate your AP before you pair the AP to the Gateway Wireless Controller</a:t>
            </a:r>
          </a:p>
          <a:p>
            <a:r>
              <a:rPr lang="en-US" dirty="0"/>
              <a:t>You can no longer configure client limits per radio for the legacy AP300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4453-3C72-49CF-99A5-0245DE77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127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21FA-663C-4D71-B6A3-A51D67DE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WatchGuard IPSec Mobile VPN Client</a:t>
            </a:r>
          </a:p>
        </p:txBody>
      </p:sp>
    </p:spTree>
    <p:extLst>
      <p:ext uri="{BB962C8B-B14F-4D97-AF65-F5344CB8AC3E}">
        <p14:creationId xmlns:p14="http://schemas.microsoft.com/office/powerpoint/2010/main" val="5695494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7E90-B9F1-46E4-BAE5-F050D413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WatchGuard IPSec Mobile VPN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98B3-1893-4D35-AB19-BC70D198C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WatchGuard IPSec mobile VPN client has these enhancements:	</a:t>
            </a:r>
          </a:p>
          <a:p>
            <a:pPr lvl="1"/>
            <a:r>
              <a:rPr lang="en-US" dirty="0"/>
              <a:t>Supports Microsoft Windows 10 version 1809</a:t>
            </a:r>
          </a:p>
          <a:p>
            <a:pPr lvl="1"/>
            <a:r>
              <a:rPr lang="en-US" dirty="0"/>
              <a:t>Appears only in the Windows taskbar when the client is open</a:t>
            </a:r>
          </a:p>
          <a:p>
            <a:r>
              <a:rPr lang="en-US" dirty="0"/>
              <a:t>Silent installation is improved in this release:</a:t>
            </a:r>
          </a:p>
          <a:p>
            <a:pPr lvl="1"/>
            <a:r>
              <a:rPr lang="en-US" dirty="0"/>
              <a:t>Additional parameters previously required for compatibility with InstallShield are now built in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6D447-2A61-42F3-8E3B-9DDAC5E84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7301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51863" y="19050"/>
            <a:ext cx="592137" cy="325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6F55B3-6202-4063-AE26-146CC181DC62}" type="slidenum">
              <a:rPr lang="en-US">
                <a:solidFill>
                  <a:srgbClr val="3A3A3A"/>
                </a:solidFill>
              </a:rPr>
              <a:pPr/>
              <a:t>137</a:t>
            </a:fld>
            <a:endParaRPr lang="en-US" dirty="0">
              <a:solidFill>
                <a:srgbClr val="3A3A3A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0901-A889-40B0-8F9E-BB49747A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971E-2F63-4AF4-9956-F0F408D58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Failover ─ </a:t>
            </a:r>
          </a:p>
          <a:p>
            <a:pPr lvl="1"/>
            <a:r>
              <a:rPr lang="en-US" dirty="0"/>
              <a:t>Only failover mode is supported (round robin, interface overflow, and routing table modes are not supported)</a:t>
            </a:r>
          </a:p>
          <a:p>
            <a:pPr lvl="1"/>
            <a:r>
              <a:rPr lang="en-US" dirty="0"/>
              <a:t>If you selected to measure loss, latency, or jitter:</a:t>
            </a:r>
          </a:p>
          <a:p>
            <a:pPr lvl="2"/>
            <a:r>
              <a:rPr lang="en-US" dirty="0"/>
              <a:t>By default, failover occurs if the primary interface has metrics that exceed </a:t>
            </a:r>
            <a:r>
              <a:rPr lang="en-US" b="1" dirty="0"/>
              <a:t>any</a:t>
            </a:r>
            <a:r>
              <a:rPr lang="en-US" dirty="0"/>
              <a:t> the values you specified</a:t>
            </a:r>
          </a:p>
          <a:p>
            <a:pPr lvl="2"/>
            <a:r>
              <a:rPr lang="en-US" dirty="0"/>
              <a:t>To initiate failover only if </a:t>
            </a:r>
            <a:r>
              <a:rPr lang="en-US" b="1" dirty="0"/>
              <a:t>all</a:t>
            </a:r>
            <a:r>
              <a:rPr lang="en-US" dirty="0"/>
              <a:t> of the values are exceeded, you must select the </a:t>
            </a:r>
            <a:r>
              <a:rPr lang="en-US" b="1" dirty="0"/>
              <a:t>Fail over if values for all selected measurements are exceeded </a:t>
            </a:r>
            <a:r>
              <a:rPr lang="en-US" dirty="0"/>
              <a:t>option</a:t>
            </a:r>
          </a:p>
          <a:p>
            <a:pPr lvl="1"/>
            <a:r>
              <a:rPr lang="en-US" dirty="0"/>
              <a:t>If you did not select to measure loss, latency or jitter, failover occurs if the interface is down</a:t>
            </a:r>
          </a:p>
          <a:p>
            <a:pPr lvl="2"/>
            <a:r>
              <a:rPr lang="en-US" dirty="0"/>
              <a:t>An interface is considered down if the link monitor target fails</a:t>
            </a:r>
          </a:p>
          <a:p>
            <a:pPr lvl="2"/>
            <a:r>
              <a:rPr lang="en-US" dirty="0"/>
              <a:t>Active and new connections use the failover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87C0B-E792-460A-90E1-6C916DD0A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8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083D-20EE-4324-9A4E-76D34D62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DC4E-7B73-402E-A61B-6116D726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Failback ─ </a:t>
            </a:r>
          </a:p>
          <a:p>
            <a:pPr lvl="1"/>
            <a:r>
              <a:rPr lang="en-US" dirty="0"/>
              <a:t>You can select one of three failback options:</a:t>
            </a:r>
          </a:p>
          <a:p>
            <a:pPr lvl="2"/>
            <a:r>
              <a:rPr lang="en-US" b="1" dirty="0"/>
              <a:t>No failback </a:t>
            </a:r>
            <a:r>
              <a:rPr lang="en-US" dirty="0"/>
              <a:t>─ Active and new connections remain on the failover interface and never fail back to the original interface</a:t>
            </a:r>
          </a:p>
          <a:p>
            <a:pPr lvl="2"/>
            <a:r>
              <a:rPr lang="en-US" b="1" dirty="0"/>
              <a:t>Immediate</a:t>
            </a:r>
            <a:r>
              <a:rPr lang="en-US" dirty="0"/>
              <a:t> ─ Active and new connections immediately fail back to the original interface</a:t>
            </a:r>
          </a:p>
          <a:p>
            <a:pPr lvl="2"/>
            <a:r>
              <a:rPr lang="en-US" b="1" dirty="0"/>
              <a:t>Gradual</a:t>
            </a:r>
            <a:r>
              <a:rPr lang="en-US" dirty="0"/>
              <a:t> ─ Active connections remain on the failover interface. New connections use the original interface. </a:t>
            </a:r>
          </a:p>
          <a:p>
            <a:pPr lvl="1"/>
            <a:r>
              <a:rPr lang="en-US" dirty="0"/>
              <a:t>The default setting is </a:t>
            </a:r>
            <a:r>
              <a:rPr lang="en-US" b="1" dirty="0"/>
              <a:t>Immediate failback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A0BD-2721-483C-AEC6-B69A15B86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8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083D-20EE-4324-9A4E-76D34D62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DC4E-7B73-402E-A61B-6116D726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Failback ─ </a:t>
            </a:r>
          </a:p>
          <a:p>
            <a:r>
              <a:rPr lang="en-US" dirty="0"/>
              <a:t>If you select </a:t>
            </a:r>
            <a:r>
              <a:rPr lang="en-US" b="1" dirty="0"/>
              <a:t>No failback </a:t>
            </a:r>
            <a:r>
              <a:rPr lang="en-US" dirty="0"/>
              <a:t>or </a:t>
            </a:r>
            <a:r>
              <a:rPr lang="en-US" b="1" dirty="0"/>
              <a:t>Gradual failback </a:t>
            </a:r>
            <a:r>
              <a:rPr lang="en-US" dirty="0"/>
              <a:t>in the SD-WAN action, you can select to manually fail back connections at a later time</a:t>
            </a:r>
          </a:p>
          <a:p>
            <a:r>
              <a:rPr lang="en-US" dirty="0"/>
              <a:t>To initiate manual failback: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Fireware</a:t>
            </a:r>
            <a:r>
              <a:rPr lang="en-US" dirty="0"/>
              <a:t> Web UI, select </a:t>
            </a:r>
            <a:r>
              <a:rPr lang="en-US" b="1" dirty="0"/>
              <a:t>System Status &gt; SD-WAN Status</a:t>
            </a:r>
          </a:p>
          <a:p>
            <a:pPr lvl="1"/>
            <a:r>
              <a:rPr lang="en-US" dirty="0"/>
              <a:t>In FSM, select the </a:t>
            </a:r>
            <a:r>
              <a:rPr lang="en-US" b="1" dirty="0"/>
              <a:t>SD-WAN</a:t>
            </a:r>
            <a:r>
              <a:rPr lang="en-US" dirty="0"/>
              <a:t> tab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A0BD-2721-483C-AEC6-B69A15B86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2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083D-20EE-4324-9A4E-76D34D62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DC4E-7B73-402E-A61B-6116D726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Failback ─ </a:t>
            </a:r>
          </a:p>
          <a:p>
            <a:pPr lvl="1"/>
            <a:r>
              <a:rPr lang="en-US" dirty="0"/>
              <a:t>If you select </a:t>
            </a:r>
            <a:r>
              <a:rPr lang="en-US" b="1" dirty="0"/>
              <a:t>Gradual failback </a:t>
            </a:r>
            <a:r>
              <a:rPr lang="en-US" dirty="0"/>
              <a:t>in the SD-WAN action:</a:t>
            </a:r>
          </a:p>
          <a:p>
            <a:pPr lvl="2"/>
            <a:r>
              <a:rPr lang="en-US" dirty="0"/>
              <a:t>You can select the </a:t>
            </a:r>
            <a:r>
              <a:rPr lang="en-US" b="1" dirty="0"/>
              <a:t>Force Failback </a:t>
            </a:r>
            <a:r>
              <a:rPr lang="en-US" dirty="0"/>
              <a:t>option on the SD-WAN status page</a:t>
            </a:r>
          </a:p>
          <a:p>
            <a:pPr lvl="2"/>
            <a:r>
              <a:rPr lang="en-US" dirty="0"/>
              <a:t>This option terminates active connections and forces new connections to use the failback (original) interface </a:t>
            </a:r>
          </a:p>
          <a:p>
            <a:pPr lvl="1"/>
            <a:r>
              <a:rPr lang="en-US" dirty="0"/>
              <a:t>If you </a:t>
            </a:r>
            <a:r>
              <a:rPr lang="en-US"/>
              <a:t>select </a:t>
            </a:r>
            <a:r>
              <a:rPr lang="en-US" b="1"/>
              <a:t>No </a:t>
            </a:r>
            <a:r>
              <a:rPr lang="en-US" b="1" dirty="0"/>
              <a:t>failback </a:t>
            </a:r>
            <a:r>
              <a:rPr lang="en-US" dirty="0"/>
              <a:t>in the SD-WAN action, you can select these options on the SD-WAN status page:</a:t>
            </a:r>
          </a:p>
          <a:p>
            <a:pPr lvl="2"/>
            <a:r>
              <a:rPr lang="en-US" b="1" dirty="0"/>
              <a:t>Manual Gradual ─ </a:t>
            </a:r>
            <a:r>
              <a:rPr lang="en-US" dirty="0"/>
              <a:t>Keeps active connections on the failover interface and forces new connections to use the failback (original) interface</a:t>
            </a:r>
          </a:p>
          <a:p>
            <a:pPr lvl="2"/>
            <a:r>
              <a:rPr lang="en-US" b="1" dirty="0"/>
              <a:t>Manual Immediate Failback ─ </a:t>
            </a:r>
            <a:r>
              <a:rPr lang="en-US" dirty="0"/>
              <a:t>Terminates active connections and forces new connections to use the failback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A0BD-2721-483C-AEC6-B69A15B86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6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083D-20EE-4324-9A4E-76D34D62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DC4E-7B73-402E-A61B-6116D726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Failback (Web UI) ─ </a:t>
            </a:r>
          </a:p>
          <a:p>
            <a:pPr lvl="1"/>
            <a:r>
              <a:rPr lang="en-US" dirty="0"/>
              <a:t>If the failback option is </a:t>
            </a:r>
            <a:r>
              <a:rPr lang="en-US" b="1" dirty="0"/>
              <a:t>Gradual Failback</a:t>
            </a:r>
            <a:r>
              <a:rPr lang="en-US" dirty="0"/>
              <a:t>, you can click the action and click </a:t>
            </a:r>
            <a:r>
              <a:rPr lang="en-US" b="1" dirty="0"/>
              <a:t>Force Failback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A0BD-2721-483C-AEC6-B69A15B86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7AFF2C-4727-4D67-A861-C780B213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66" y="2496058"/>
            <a:ext cx="6106313" cy="25274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4E7814-9011-4F9F-A18D-27C85943CCB5}"/>
              </a:ext>
            </a:extLst>
          </p:cNvPr>
          <p:cNvSpPr/>
          <p:nvPr/>
        </p:nvSpPr>
        <p:spPr>
          <a:xfrm>
            <a:off x="5914239" y="4060272"/>
            <a:ext cx="1124124" cy="52011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C55D6A-8E53-4410-A4DA-6D4C9D936F43}"/>
              </a:ext>
            </a:extLst>
          </p:cNvPr>
          <p:cNvSpPr/>
          <p:nvPr/>
        </p:nvSpPr>
        <p:spPr>
          <a:xfrm>
            <a:off x="1301166" y="2885813"/>
            <a:ext cx="1374922" cy="42783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083D-20EE-4324-9A4E-76D34D62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DC4E-7B73-402E-A61B-6116D726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Failback (Web UI) ─ </a:t>
            </a:r>
          </a:p>
          <a:p>
            <a:pPr lvl="1"/>
            <a:r>
              <a:rPr lang="en-US" dirty="0"/>
              <a:t>If the failback option is </a:t>
            </a:r>
            <a:r>
              <a:rPr lang="en-US" b="1" dirty="0"/>
              <a:t>No failback</a:t>
            </a:r>
            <a:r>
              <a:rPr lang="en-US" dirty="0"/>
              <a:t>, you can click the action and click </a:t>
            </a:r>
            <a:r>
              <a:rPr lang="en-US" b="1" dirty="0"/>
              <a:t>Manual Gradual Failback </a:t>
            </a:r>
            <a:r>
              <a:rPr lang="en-US" dirty="0"/>
              <a:t>or </a:t>
            </a:r>
            <a:r>
              <a:rPr lang="en-US" b="1" dirty="0"/>
              <a:t>Manual Immediate Failback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A0BD-2721-483C-AEC6-B69A15B86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FBA3330-08D6-440F-A068-6DD33A7E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67145" y="2570525"/>
            <a:ext cx="6167662" cy="260548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4E9B03-8AF1-4468-9397-97ADEE7ED996}"/>
              </a:ext>
            </a:extLst>
          </p:cNvPr>
          <p:cNvSpPr/>
          <p:nvPr/>
        </p:nvSpPr>
        <p:spPr>
          <a:xfrm>
            <a:off x="5964572" y="4597167"/>
            <a:ext cx="906011" cy="51172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577D9E-17C3-4C9C-AEC2-E6343087F7F8}"/>
              </a:ext>
            </a:extLst>
          </p:cNvPr>
          <p:cNvSpPr/>
          <p:nvPr/>
        </p:nvSpPr>
        <p:spPr>
          <a:xfrm>
            <a:off x="2701255" y="2978092"/>
            <a:ext cx="4328719" cy="45090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7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Updates to Networking functionality:</a:t>
            </a:r>
          </a:p>
          <a:p>
            <a:pPr lvl="1"/>
            <a:r>
              <a:rPr lang="en-US" dirty="0"/>
              <a:t>SD-WAN actions</a:t>
            </a:r>
          </a:p>
          <a:p>
            <a:pPr lvl="1"/>
            <a:r>
              <a:rPr lang="en-US" dirty="0"/>
              <a:t>SD-WAN reporting enhancements</a:t>
            </a:r>
          </a:p>
          <a:p>
            <a:pPr lvl="1"/>
            <a:r>
              <a:rPr lang="en-US" dirty="0"/>
              <a:t>Link monitor enhancements</a:t>
            </a:r>
          </a:p>
          <a:p>
            <a:pPr lvl="1"/>
            <a:r>
              <a:rPr lang="en-US" dirty="0"/>
              <a:t>NetFlow support</a:t>
            </a:r>
          </a:p>
          <a:p>
            <a:pPr lvl="1"/>
            <a:r>
              <a:rPr lang="en-US" dirty="0"/>
              <a:t>Centralized FireCluster diagnostics</a:t>
            </a:r>
          </a:p>
          <a:p>
            <a:r>
              <a:rPr lang="en-US" dirty="0"/>
              <a:t>Updates to Mobile VPN functionality</a:t>
            </a:r>
          </a:p>
          <a:p>
            <a:pPr lvl="1"/>
            <a:r>
              <a:rPr lang="en-US" dirty="0"/>
              <a:t>Mobile VPN Selection Assistance</a:t>
            </a:r>
          </a:p>
          <a:p>
            <a:pPr lvl="1"/>
            <a:r>
              <a:rPr lang="en-US" dirty="0"/>
              <a:t>Mobile VPN with SSL wizard</a:t>
            </a:r>
          </a:p>
          <a:p>
            <a:pPr lvl="1"/>
            <a:r>
              <a:rPr lang="en-US" dirty="0"/>
              <a:t>2FA support for SSL OpenVPN clients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083D-20EE-4324-9A4E-76D34D62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DC4E-7B73-402E-A61B-6116D726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Failback (FSM) ─ </a:t>
            </a:r>
          </a:p>
          <a:p>
            <a:pPr lvl="1"/>
            <a:r>
              <a:rPr lang="en-US" dirty="0"/>
              <a:t>If the failback option is </a:t>
            </a:r>
            <a:r>
              <a:rPr lang="en-US" b="1" dirty="0"/>
              <a:t>Gradual Failback</a:t>
            </a:r>
            <a:r>
              <a:rPr lang="en-US" dirty="0"/>
              <a:t>, you can right-click the action and select </a:t>
            </a:r>
            <a:r>
              <a:rPr lang="en-US" b="1" dirty="0"/>
              <a:t>Force Failback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A0BD-2721-483C-AEC6-B69A15B86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1C818-E028-44EB-B28D-E57759D74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27" t="15240" r="13303" b="36923"/>
          <a:stretch/>
        </p:blipFill>
        <p:spPr>
          <a:xfrm>
            <a:off x="1140904" y="2342289"/>
            <a:ext cx="5176006" cy="37169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B433D6-5E7D-4D7B-821C-D70791D5A9C3}"/>
              </a:ext>
            </a:extLst>
          </p:cNvPr>
          <p:cNvSpPr/>
          <p:nvPr/>
        </p:nvSpPr>
        <p:spPr>
          <a:xfrm>
            <a:off x="2365695" y="4924338"/>
            <a:ext cx="998290" cy="26844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D60887-1DDD-4751-BE93-9277B63C16D2}"/>
              </a:ext>
            </a:extLst>
          </p:cNvPr>
          <p:cNvSpPr/>
          <p:nvPr/>
        </p:nvSpPr>
        <p:spPr>
          <a:xfrm>
            <a:off x="5066950" y="4915949"/>
            <a:ext cx="645953" cy="17616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5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083D-20EE-4324-9A4E-76D34D62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DC4E-7B73-402E-A61B-6116D726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Failback (FSM) ─ </a:t>
            </a:r>
          </a:p>
          <a:p>
            <a:pPr lvl="1"/>
            <a:r>
              <a:rPr lang="en-US" dirty="0"/>
              <a:t>If the failback option is </a:t>
            </a:r>
            <a:r>
              <a:rPr lang="en-US" b="1" dirty="0"/>
              <a:t>No Failback</a:t>
            </a:r>
            <a:r>
              <a:rPr lang="en-US" dirty="0"/>
              <a:t>, you can right-click the action and select </a:t>
            </a:r>
            <a:r>
              <a:rPr lang="en-US" b="1" dirty="0"/>
              <a:t>Gradual Failback </a:t>
            </a:r>
            <a:r>
              <a:rPr lang="en-US" dirty="0"/>
              <a:t>or</a:t>
            </a:r>
            <a:r>
              <a:rPr lang="en-US" b="1" dirty="0"/>
              <a:t> Immediate Failback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A0BD-2721-483C-AEC6-B69A15B86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513A2-C7C2-49DD-A423-ED514142F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01" t="19264" r="15046" b="32899"/>
          <a:stretch/>
        </p:blipFill>
        <p:spPr>
          <a:xfrm>
            <a:off x="1006677" y="2365697"/>
            <a:ext cx="5217953" cy="369748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8E3EE1-8B6F-4EDC-9BE5-FC8B729BEDED}"/>
              </a:ext>
            </a:extLst>
          </p:cNvPr>
          <p:cNvSpPr/>
          <p:nvPr/>
        </p:nvSpPr>
        <p:spPr>
          <a:xfrm>
            <a:off x="2248250" y="5016617"/>
            <a:ext cx="1149291" cy="53689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F9B3A4-E843-42C6-A41B-244DF81109AD}"/>
              </a:ext>
            </a:extLst>
          </p:cNvPr>
          <p:cNvSpPr/>
          <p:nvPr/>
        </p:nvSpPr>
        <p:spPr>
          <a:xfrm>
            <a:off x="4974672" y="5016617"/>
            <a:ext cx="520117" cy="31039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6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5F07F9-DF62-419A-9ADC-723559014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716" y="1291905"/>
            <a:ext cx="3996354" cy="25170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4C079-2587-4787-9909-6B75E2A2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568A-5D19-4F80-9A01-ABA87D31A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3347210" cy="4919472"/>
          </a:xfrm>
        </p:spPr>
        <p:txBody>
          <a:bodyPr/>
          <a:lstStyle/>
          <a:p>
            <a:r>
              <a:rPr lang="en-US" dirty="0"/>
              <a:t>After you configure an SD-WAN action, you can enable SD-WAN routing in a policy</a:t>
            </a:r>
          </a:p>
          <a:p>
            <a:r>
              <a:rPr lang="en-US" dirty="0"/>
              <a:t>In the policy, select the </a:t>
            </a:r>
            <a:r>
              <a:rPr lang="en-US" b="1" dirty="0"/>
              <a:t>SD-WAN</a:t>
            </a:r>
            <a:r>
              <a:rPr lang="en-US" dirty="0"/>
              <a:t> tab and select the SD-WAN action from the list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21462-F413-443B-9E5A-66C0A8399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ECFAD-0388-497E-AED8-0321EBB74731}"/>
              </a:ext>
            </a:extLst>
          </p:cNvPr>
          <p:cNvSpPr/>
          <p:nvPr/>
        </p:nvSpPr>
        <p:spPr>
          <a:xfrm>
            <a:off x="3982176" y="2550414"/>
            <a:ext cx="2133398" cy="87858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4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E6CD-501A-41E2-BCBB-52C1B4AE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2883-09D4-4324-AD5D-3181B4A19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Configuration conversion</a:t>
            </a:r>
          </a:p>
          <a:p>
            <a:pPr lvl="1"/>
            <a:r>
              <a:rPr lang="en-US" dirty="0"/>
              <a:t>For policies you created in Fireware v12.2.1 or lower:</a:t>
            </a:r>
          </a:p>
          <a:p>
            <a:pPr lvl="2"/>
            <a:r>
              <a:rPr lang="en-US" dirty="0"/>
              <a:t>Policy-based routing without failover is converted to an SD-WAN action with a single interface</a:t>
            </a:r>
          </a:p>
          <a:p>
            <a:pPr lvl="2"/>
            <a:r>
              <a:rPr lang="en-US" dirty="0"/>
              <a:t>Policy-based routing with failover is converted to an SD-WAN action with multiple interfaces</a:t>
            </a:r>
          </a:p>
          <a:p>
            <a:pPr lvl="1"/>
            <a:r>
              <a:rPr lang="en-US" dirty="0"/>
              <a:t>In Policy Manager, the policy-based routing setting is still available for backwards compatibility with older Fireware OS versions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6B651-600A-453F-BD7D-F824D44FC7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CBA87-7E05-4FEE-B5C1-1A769F8BB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8" t="59572" r="10975" b="32110"/>
          <a:stretch/>
        </p:blipFill>
        <p:spPr>
          <a:xfrm>
            <a:off x="1325461" y="4596752"/>
            <a:ext cx="4479721" cy="5704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412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D1FF-16DB-417D-BB0D-40CE0196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Reporting Enhancements</a:t>
            </a:r>
          </a:p>
        </p:txBody>
      </p:sp>
    </p:spTree>
    <p:extLst>
      <p:ext uri="{BB962C8B-B14F-4D97-AF65-F5344CB8AC3E}">
        <p14:creationId xmlns:p14="http://schemas.microsoft.com/office/powerpoint/2010/main" val="2766965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57A-889A-4A0C-A0A4-C7EAF5BD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Reporting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99C6-AB41-43BF-98D0-3C9C74F96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accuracy of SD-WAN reporting is improved</a:t>
            </a:r>
          </a:p>
          <a:p>
            <a:r>
              <a:rPr lang="en-US" dirty="0"/>
              <a:t>To calculate loss, latency, and jitter, the Firebox now uses the 100 most recent probe results from link monitor targets</a:t>
            </a:r>
          </a:p>
          <a:p>
            <a:pPr lvl="1"/>
            <a:r>
              <a:rPr lang="en-US" dirty="0"/>
              <a:t>Probe results are stored in groups of 10 </a:t>
            </a:r>
          </a:p>
          <a:p>
            <a:pPr lvl="1"/>
            <a:r>
              <a:rPr lang="en-US" dirty="0"/>
              <a:t>When 10 groups are each filled with 10 probe results, probe results in the oldest group are cleared, and 10 new results are stored</a:t>
            </a:r>
          </a:p>
          <a:p>
            <a:r>
              <a:rPr lang="en-US" dirty="0"/>
              <a:t>Jitter calculation </a:t>
            </a:r>
          </a:p>
          <a:p>
            <a:pPr lvl="1"/>
            <a:r>
              <a:rPr lang="en-US" dirty="0"/>
              <a:t>The standard deviation is now used instead of the corrected standard deviation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B4268-7C49-4739-926F-43F61B161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91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D976-A1CC-452E-9DBF-7F41FD0B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Monitor Enhancements</a:t>
            </a:r>
          </a:p>
        </p:txBody>
      </p:sp>
    </p:spTree>
    <p:extLst>
      <p:ext uri="{BB962C8B-B14F-4D97-AF65-F5344CB8AC3E}">
        <p14:creationId xmlns:p14="http://schemas.microsoft.com/office/powerpoint/2010/main" val="3207088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3A95-7013-4DF9-8379-66B755DE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Monitor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5AD16-7B7A-4F74-985D-1C01EE4A0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monitor settings have moved from the Multi-WAN configuration</a:t>
            </a:r>
          </a:p>
          <a:p>
            <a:pPr lvl="1"/>
            <a:r>
              <a:rPr lang="en-US" dirty="0"/>
              <a:t>Web UI ─ Select </a:t>
            </a:r>
            <a:r>
              <a:rPr lang="en-US" b="1" dirty="0"/>
              <a:t>Network &gt; Link Monitor</a:t>
            </a:r>
          </a:p>
          <a:p>
            <a:pPr lvl="1"/>
            <a:r>
              <a:rPr lang="en-US" dirty="0"/>
              <a:t>Policy Manager ─ Select </a:t>
            </a:r>
            <a:r>
              <a:rPr lang="en-US" b="1" dirty="0"/>
              <a:t>Network &gt; Configuration &gt; Link Monitor</a:t>
            </a:r>
            <a:endParaRPr lang="en-US" dirty="0"/>
          </a:p>
          <a:p>
            <a:r>
              <a:rPr lang="en-US" dirty="0"/>
              <a:t>In the Web UI, you can now configure link monitor targets for an external interface regardless of whether multi-WAN is enabled</a:t>
            </a:r>
          </a:p>
          <a:p>
            <a:pPr lvl="1"/>
            <a:r>
              <a:rPr lang="en-US" dirty="0"/>
              <a:t>For example, if your configuration includes only one external interface, you can configure link monitor targets for that interface in the Web UI</a:t>
            </a:r>
          </a:p>
          <a:p>
            <a:pPr lvl="1"/>
            <a:r>
              <a:rPr lang="en-US" dirty="0"/>
              <a:t>In Policy Manager, you cannot configure link monitor targets if multi-WAN is disabled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98017-EF15-405C-A829-05B11F5BA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20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C5D24-6567-40AC-954A-EC20AE09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Monitor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6408-3EA6-4AC0-8FF2-46E4346CE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multi-WAN is enabled, you can configure link monitor targets for an external interface that is not a multi-WAN member</a:t>
            </a:r>
          </a:p>
          <a:p>
            <a:r>
              <a:rPr lang="en-US" dirty="0"/>
              <a:t>If you configure only one link monitor target for an interface, loss, latency, and jitter are measured for that target by default</a:t>
            </a:r>
          </a:p>
          <a:p>
            <a:r>
              <a:rPr lang="en-US" dirty="0"/>
              <a:t>If you configure two or more link monitor targets for an interface, you must select one target for which loss, latency, and jitter are measured</a:t>
            </a:r>
          </a:p>
          <a:p>
            <a:pPr lvl="1"/>
            <a:r>
              <a:rPr lang="en-US" dirty="0"/>
              <a:t>You cannot select to measure loss, latency, and jitter for more than one target for an interface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49ACE-412A-4EB1-BF70-7B12099AC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92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90EAE2-88E8-47A5-BA62-CC943D377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23588" r="33487" b="48814"/>
          <a:stretch/>
        </p:blipFill>
        <p:spPr>
          <a:xfrm>
            <a:off x="3178804" y="1207008"/>
            <a:ext cx="3546126" cy="14333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12FB6-BC41-4654-B9FC-D9748A0D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Monitor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D0A5-135F-43EB-9ACF-35AD24963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28511-D3BA-4D62-BE67-127DCABEE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2913F-FE2C-485F-A15B-3EAEFABD8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44" t="23372" r="5963" b="12030"/>
          <a:stretch/>
        </p:blipFill>
        <p:spPr>
          <a:xfrm>
            <a:off x="3224414" y="2967080"/>
            <a:ext cx="5462386" cy="31719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75AF7B-8E87-4CD7-84A1-F3E4EF4076F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653094" y="2615223"/>
            <a:ext cx="4506" cy="35185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0CFCF3-562B-40D0-9747-CA6BEF5E39D4}"/>
              </a:ext>
            </a:extLst>
          </p:cNvPr>
          <p:cNvSpPr/>
          <p:nvPr/>
        </p:nvSpPr>
        <p:spPr>
          <a:xfrm>
            <a:off x="3170416" y="2273417"/>
            <a:ext cx="965356" cy="34180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2127EC-B808-447F-BCEE-8F93B2ED3DCC}"/>
              </a:ext>
            </a:extLst>
          </p:cNvPr>
          <p:cNvSpPr/>
          <p:nvPr/>
        </p:nvSpPr>
        <p:spPr>
          <a:xfrm>
            <a:off x="4974673" y="3875714"/>
            <a:ext cx="1971412" cy="78856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50916C-8C5D-469A-AD24-8AC0640AB846}"/>
              </a:ext>
            </a:extLst>
          </p:cNvPr>
          <p:cNvCxnSpPr/>
          <p:nvPr/>
        </p:nvCxnSpPr>
        <p:spPr>
          <a:xfrm>
            <a:off x="2256639" y="4328719"/>
            <a:ext cx="2718033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AD22D1-BDB3-46BA-8518-0C716E28FD72}"/>
              </a:ext>
            </a:extLst>
          </p:cNvPr>
          <p:cNvSpPr txBox="1"/>
          <p:nvPr/>
        </p:nvSpPr>
        <p:spPr>
          <a:xfrm>
            <a:off x="654341" y="3666744"/>
            <a:ext cx="1669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to measure loss, latency, and jitter for one target</a:t>
            </a:r>
          </a:p>
        </p:txBody>
      </p:sp>
    </p:spTree>
    <p:extLst>
      <p:ext uri="{BB962C8B-B14F-4D97-AF65-F5344CB8AC3E}">
        <p14:creationId xmlns:p14="http://schemas.microsoft.com/office/powerpoint/2010/main" val="390696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Updates for Policies, Proxies, and Services: </a:t>
            </a:r>
          </a:p>
          <a:p>
            <a:pPr lvl="1"/>
            <a:r>
              <a:rPr lang="en-US" dirty="0"/>
              <a:t>Geolocation actions</a:t>
            </a:r>
          </a:p>
          <a:p>
            <a:pPr lvl="1"/>
            <a:r>
              <a:rPr lang="en-US" dirty="0"/>
              <a:t>WebBlocker enhancements</a:t>
            </a:r>
          </a:p>
          <a:p>
            <a:pPr lvl="1"/>
            <a:r>
              <a:rPr lang="en-US" dirty="0"/>
              <a:t>Services usability enhancements</a:t>
            </a:r>
          </a:p>
          <a:p>
            <a:pPr lvl="1"/>
            <a:r>
              <a:rPr lang="en-US" dirty="0"/>
              <a:t>STARTTLS in the IMAP proxy</a:t>
            </a:r>
          </a:p>
          <a:p>
            <a:pPr lvl="1"/>
            <a:r>
              <a:rPr lang="en-US" dirty="0"/>
              <a:t>TCP-UDP proxy action enhancements</a:t>
            </a:r>
          </a:p>
          <a:p>
            <a:pPr lvl="1"/>
            <a:r>
              <a:rPr lang="en-US" dirty="0"/>
              <a:t>Policy highlighting enhancements</a:t>
            </a:r>
          </a:p>
          <a:p>
            <a:r>
              <a:rPr lang="en-US" dirty="0"/>
              <a:t>Tigerpaw Integration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5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51706B-B42E-44C7-9427-C1760F27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86" y="1207009"/>
            <a:ext cx="6290214" cy="3551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DBDE58-A289-4841-AE83-34CD393D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Monitor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5CF1-9371-47DB-9E32-3748FD74C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1649566" cy="4919472"/>
          </a:xfrm>
        </p:spPr>
        <p:txBody>
          <a:bodyPr/>
          <a:lstStyle/>
          <a:p>
            <a:r>
              <a:rPr lang="en-US" dirty="0"/>
              <a:t>Policy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6CABE-14BE-4903-A13A-3AD1E66A4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FC0A5-8C5B-4C7A-926F-7FF4CCF465FE}"/>
              </a:ext>
            </a:extLst>
          </p:cNvPr>
          <p:cNvSpPr txBox="1"/>
          <p:nvPr/>
        </p:nvSpPr>
        <p:spPr>
          <a:xfrm>
            <a:off x="747020" y="2431941"/>
            <a:ext cx="1669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to measure loss, latency, and jitter for one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005A15-2B22-464B-89C9-D7D4339C4978}"/>
              </a:ext>
            </a:extLst>
          </p:cNvPr>
          <p:cNvCxnSpPr>
            <a:cxnSpLocks/>
          </p:cNvCxnSpPr>
          <p:nvPr/>
        </p:nvCxnSpPr>
        <p:spPr>
          <a:xfrm>
            <a:off x="2323750" y="3010076"/>
            <a:ext cx="3837965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B4DEE1-75FD-458A-AE93-87CA869E514F}"/>
              </a:ext>
            </a:extLst>
          </p:cNvPr>
          <p:cNvSpPr/>
          <p:nvPr/>
        </p:nvSpPr>
        <p:spPr>
          <a:xfrm>
            <a:off x="6152523" y="2508308"/>
            <a:ext cx="1736520" cy="56206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06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7F5B-E208-44E3-BECB-6601B4C7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Monitor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80D8-0FED-4840-BC97-F640399FD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enable link monitor for an interface, the default gateway is the target</a:t>
            </a:r>
          </a:p>
          <a:p>
            <a:pPr lvl="1"/>
            <a:r>
              <a:rPr lang="en-US" dirty="0"/>
              <a:t>For meaningful data, we recommend that you specify a target other than the default gateway</a:t>
            </a:r>
          </a:p>
          <a:p>
            <a:pPr lvl="1"/>
            <a:r>
              <a:rPr lang="en-US" dirty="0"/>
              <a:t>If you add a custom target, the default gateway target is replaced</a:t>
            </a:r>
          </a:p>
          <a:p>
            <a:pPr lvl="1"/>
            <a:r>
              <a:rPr lang="en-US" dirty="0"/>
              <a:t>If you remove all custom targets that you added, the default gateway target is automatically added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7421-1374-4222-801E-42EC4165E2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14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EF2D-C173-47EB-9799-FE624AAD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Monitor Enhancements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BC4148-784A-4F0D-B87F-D1E248051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856" y="4840447"/>
            <a:ext cx="4792233" cy="10281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D4D51-E35F-42EB-862D-EADC54333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01937-2BCB-497C-986F-1C7B7B272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67541"/>
            <a:ext cx="5090967" cy="11260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7C0D0-8A30-43FA-8300-6BE151F63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06" t="24583" r="26239" b="45770"/>
          <a:stretch/>
        </p:blipFill>
        <p:spPr>
          <a:xfrm>
            <a:off x="1585519" y="2796990"/>
            <a:ext cx="4198110" cy="16743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4F715E-8A00-4640-AF3B-EBF50E42076C}"/>
              </a:ext>
            </a:extLst>
          </p:cNvPr>
          <p:cNvSpPr/>
          <p:nvPr/>
        </p:nvSpPr>
        <p:spPr>
          <a:xfrm>
            <a:off x="499144" y="2075430"/>
            <a:ext cx="616591" cy="39280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484839-08AF-4389-82E3-E9E1323D51CA}"/>
              </a:ext>
            </a:extLst>
          </p:cNvPr>
          <p:cNvCxnSpPr>
            <a:cxnSpLocks/>
          </p:cNvCxnSpPr>
          <p:nvPr/>
        </p:nvCxnSpPr>
        <p:spPr>
          <a:xfrm>
            <a:off x="1040235" y="2468237"/>
            <a:ext cx="545284" cy="328753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AE022A-DFD3-435E-BE25-5951668F4110}"/>
              </a:ext>
            </a:extLst>
          </p:cNvPr>
          <p:cNvSpPr/>
          <p:nvPr/>
        </p:nvSpPr>
        <p:spPr>
          <a:xfrm>
            <a:off x="3741489" y="4156717"/>
            <a:ext cx="1040235" cy="36911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D85F28-D0D9-455D-BD8A-840F07669540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261607" y="4525832"/>
            <a:ext cx="0" cy="314615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0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3A95-7013-4DF9-8379-66B755DE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Monitor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5AD16-7B7A-4F74-985D-1C01EE4A0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specify DNS targets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98017-EF15-405C-A829-05B11F5BA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611CC-5E7B-46E7-8FAE-67C9671FC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5" t="24728" r="26147" b="39117"/>
          <a:stretch/>
        </p:blipFill>
        <p:spPr>
          <a:xfrm>
            <a:off x="998289" y="1783667"/>
            <a:ext cx="3959605" cy="19000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5D3006-DDFA-4D2C-8248-0E596286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862" y="4100102"/>
            <a:ext cx="6210300" cy="1304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C44B2E-3549-400A-8C6F-632C4AE0E729}"/>
              </a:ext>
            </a:extLst>
          </p:cNvPr>
          <p:cNvSpPr/>
          <p:nvPr/>
        </p:nvSpPr>
        <p:spPr>
          <a:xfrm>
            <a:off x="3045204" y="3338819"/>
            <a:ext cx="998290" cy="34485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8D625-E8A7-41EC-AB76-9181F3A38D20}"/>
              </a:ext>
            </a:extLst>
          </p:cNvPr>
          <p:cNvCxnSpPr>
            <a:stCxn id="7" idx="2"/>
          </p:cNvCxnSpPr>
          <p:nvPr/>
        </p:nvCxnSpPr>
        <p:spPr>
          <a:xfrm>
            <a:off x="3544349" y="3683669"/>
            <a:ext cx="4194" cy="416433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11CF65-130E-474A-BF41-B79A37663FA4}"/>
              </a:ext>
            </a:extLst>
          </p:cNvPr>
          <p:cNvSpPr/>
          <p:nvPr/>
        </p:nvSpPr>
        <p:spPr>
          <a:xfrm>
            <a:off x="2449585" y="5016617"/>
            <a:ext cx="3112316" cy="31878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19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61CD-9FBD-4F91-A430-E105CA79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Monitor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0071B-2022-4CD4-A06C-22EEB944D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specify up to three link monitor targets for an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F6B3C-BE13-43EA-9014-155B4FF57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DD4B6-C77A-448E-AD7E-45A3A72D0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56" y="2085974"/>
            <a:ext cx="6238875" cy="13430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1098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1949-7B87-414E-BD96-34E36F2C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</p:spTree>
    <p:extLst>
      <p:ext uri="{BB962C8B-B14F-4D97-AF65-F5344CB8AC3E}">
        <p14:creationId xmlns:p14="http://schemas.microsoft.com/office/powerpoint/2010/main" val="571514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689B-2023-4FAC-8295-99BDAAC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150D9-9460-4CE4-89C6-4E175A37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NetFlow to gain more insight into Firebox traffic</a:t>
            </a:r>
          </a:p>
          <a:p>
            <a:r>
              <a:rPr lang="en-US" dirty="0"/>
              <a:t>For example, you can troubleshoot network congestion by viewing the source and destination of traffic for an interface, and the class of service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44EAF-DAB9-4353-8256-89E2B28A7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80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0CC4-2F31-4BDD-B31F-E3A2E99A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9A784-9ED8-4D03-8D37-212C41A77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NetFlow is a protocol created by Cisco that is used to collect and analyze IP network traffic</a:t>
            </a:r>
          </a:p>
          <a:p>
            <a:r>
              <a:rPr lang="en-US" dirty="0"/>
              <a:t>When you configure NetFlow on your Firebox, you specify the IP address of a third-party server known as a </a:t>
            </a:r>
            <a:r>
              <a:rPr lang="en-US" i="1" dirty="0"/>
              <a:t>collector</a:t>
            </a:r>
          </a:p>
          <a:p>
            <a:r>
              <a:rPr lang="en-US" dirty="0"/>
              <a:t>The collector runs software that uses the NetFlow protocol to analyze network traffic</a:t>
            </a:r>
          </a:p>
          <a:p>
            <a:pPr lvl="1"/>
            <a:r>
              <a:rPr lang="en-US" dirty="0"/>
              <a:t>Many third-party software solutions support NetFlow</a:t>
            </a:r>
          </a:p>
          <a:p>
            <a:r>
              <a:rPr lang="en-US" dirty="0"/>
              <a:t>The Firebox sends streams of data known as </a:t>
            </a:r>
            <a:r>
              <a:rPr lang="en-US" i="1" dirty="0"/>
              <a:t>net flows </a:t>
            </a:r>
            <a:r>
              <a:rPr lang="en-US" dirty="0"/>
              <a:t>to the collector for analysis</a:t>
            </a:r>
          </a:p>
          <a:p>
            <a:r>
              <a:rPr lang="en-US" dirty="0"/>
              <a:t>The collector can receive data from multiple sources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42DB2-2389-4916-8DF4-D745F2B2F2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10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D000D3E-6C1B-4683-B92C-E0EDF1EA6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14" t="23661" r="7614" b="3451"/>
          <a:stretch/>
        </p:blipFill>
        <p:spPr>
          <a:xfrm>
            <a:off x="977160" y="1753194"/>
            <a:ext cx="5306194" cy="43510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B67B1-5AE7-45E2-A779-2DE52352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528991-0CFF-4F72-ACD0-C955B6F88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207008"/>
            <a:ext cx="8070852" cy="4919472"/>
          </a:xfrm>
        </p:spPr>
        <p:txBody>
          <a:bodyPr/>
          <a:lstStyle/>
          <a:p>
            <a:r>
              <a:rPr lang="en-US" dirty="0"/>
              <a:t>Web UI ─ Select </a:t>
            </a:r>
            <a:r>
              <a:rPr lang="en-US" b="1" dirty="0"/>
              <a:t>System &gt; NetFlow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87663-956C-4030-9E13-81838A18A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39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67B1-5AE7-45E2-A779-2DE52352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528991-0CFF-4F72-ACD0-C955B6F88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7008"/>
            <a:ext cx="8229599" cy="4919472"/>
          </a:xfrm>
        </p:spPr>
        <p:txBody>
          <a:bodyPr/>
          <a:lstStyle/>
          <a:p>
            <a:r>
              <a:rPr lang="en-US" dirty="0"/>
              <a:t>Policy Manager ─ Select </a:t>
            </a:r>
            <a:r>
              <a:rPr lang="en-US" b="1" dirty="0"/>
              <a:t>Setup &gt; NetFlow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87663-956C-4030-9E13-81838A18A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BD1B8-07F7-429F-89A8-6CAEB256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6" y="1664994"/>
            <a:ext cx="3268298" cy="44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Fireware v12.3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USB backup enhancements</a:t>
            </a:r>
          </a:p>
          <a:p>
            <a:r>
              <a:rPr lang="en-US" dirty="0"/>
              <a:t>Active Directory wizard</a:t>
            </a:r>
          </a:p>
          <a:p>
            <a:r>
              <a:rPr lang="en-US" dirty="0"/>
              <a:t>IPv6 support for Active Directory single sign-on</a:t>
            </a:r>
          </a:p>
          <a:p>
            <a:r>
              <a:rPr lang="en-US" dirty="0"/>
              <a:t>SSO Agent debug information</a:t>
            </a:r>
          </a:p>
          <a:p>
            <a:r>
              <a:rPr lang="en-US" dirty="0"/>
              <a:t>Gateway Wireless Controller enhancements</a:t>
            </a:r>
          </a:p>
          <a:p>
            <a:r>
              <a:rPr lang="en-US" dirty="0"/>
              <a:t>WatchGuard IPSec Mobile VPN Client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12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88C4-9824-42BD-9A8C-B7159717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B0C0-3D93-406C-BA3E-4080B5680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Version ─</a:t>
            </a:r>
          </a:p>
          <a:p>
            <a:pPr lvl="1"/>
            <a:r>
              <a:rPr lang="en-US" dirty="0"/>
              <a:t>Fireware supports NetFlow versions 5 and 9</a:t>
            </a:r>
          </a:p>
          <a:p>
            <a:pPr lvl="1"/>
            <a:r>
              <a:rPr lang="en-US" dirty="0"/>
              <a:t>V9 can monitor IPv6 traffic</a:t>
            </a:r>
          </a:p>
          <a:p>
            <a:r>
              <a:rPr lang="en-US" dirty="0"/>
              <a:t>Collector Address ─</a:t>
            </a:r>
          </a:p>
          <a:p>
            <a:pPr lvl="1"/>
            <a:r>
              <a:rPr lang="en-US" dirty="0"/>
              <a:t>You must specify an IPv4 or IPv6 address for the collector</a:t>
            </a:r>
          </a:p>
          <a:p>
            <a:pPr lvl="1"/>
            <a:r>
              <a:rPr lang="en-US" dirty="0"/>
              <a:t>FQDNs are not supported</a:t>
            </a:r>
          </a:p>
          <a:p>
            <a:r>
              <a:rPr lang="en-US" dirty="0"/>
              <a:t>Active Flow Timeout ─</a:t>
            </a:r>
          </a:p>
          <a:p>
            <a:pPr lvl="1"/>
            <a:r>
              <a:rPr lang="en-US" dirty="0"/>
              <a:t>Specify a value that is lower than the </a:t>
            </a:r>
            <a:r>
              <a:rPr lang="en-US" b="1" dirty="0"/>
              <a:t>Active Flow Timeout </a:t>
            </a:r>
            <a:r>
              <a:rPr lang="en-US" dirty="0"/>
              <a:t>value on the collector</a:t>
            </a:r>
          </a:p>
          <a:p>
            <a:pPr lvl="2"/>
            <a:r>
              <a:rPr lang="en-US" dirty="0"/>
              <a:t>This helps to avoid data loss. If the Active Flow Timeout value is lower on the collector, the collector might stop listening while the Firebox is still sending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32038-AA19-47EA-BFBE-211FC38E0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84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A651-D955-4A8A-ABA8-1C3A2F33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6CAD5-ABBC-4870-A155-AC10F8399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mode ─</a:t>
            </a:r>
          </a:p>
          <a:p>
            <a:pPr lvl="1"/>
            <a:r>
              <a:rPr lang="en-US" dirty="0"/>
              <a:t>In this mode, the Firebox randomly selects 1 out of every </a:t>
            </a:r>
            <a:r>
              <a:rPr lang="en-US" i="1" dirty="0"/>
              <a:t>n</a:t>
            </a:r>
            <a:r>
              <a:rPr lang="en-US" dirty="0"/>
              <a:t> packets to sample</a:t>
            </a:r>
          </a:p>
          <a:p>
            <a:pPr lvl="1"/>
            <a:r>
              <a:rPr lang="en-US" dirty="0"/>
              <a:t>For example, if you specify a Sampling mode of 100, the Firebox samples 1 out of every 100 packets</a:t>
            </a:r>
          </a:p>
          <a:p>
            <a:pPr lvl="1"/>
            <a:r>
              <a:rPr lang="en-US" dirty="0"/>
              <a:t>Sampling mode can help reduce performance impacts to the Firebox</a:t>
            </a:r>
          </a:p>
          <a:p>
            <a:pPr lvl="1"/>
            <a:r>
              <a:rPr lang="en-US" dirty="0"/>
              <a:t>We recommend Sampling mode for large-scale environments only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4513-C298-4CD0-8827-ABF81692A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68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5FC7-35ED-4AD3-A916-BC0D69EA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5AF2D-1A06-4027-B3CE-83740C412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Interfaces ─</a:t>
            </a:r>
          </a:p>
          <a:p>
            <a:pPr lvl="1"/>
            <a:r>
              <a:rPr lang="en-US" dirty="0"/>
              <a:t>Only traffic received on selected interfaces is monitored unless you select the </a:t>
            </a:r>
            <a:r>
              <a:rPr lang="en-US" b="1" dirty="0"/>
              <a:t>Firebox</a:t>
            </a:r>
            <a:r>
              <a:rPr lang="en-US" dirty="0"/>
              <a:t> option</a:t>
            </a:r>
          </a:p>
          <a:p>
            <a:pPr lvl="2"/>
            <a:r>
              <a:rPr lang="en-US" dirty="0"/>
              <a:t>If you select </a:t>
            </a:r>
            <a:r>
              <a:rPr lang="en-US" b="1" dirty="0"/>
              <a:t>Firebox</a:t>
            </a:r>
            <a:r>
              <a:rPr lang="en-US" dirty="0"/>
              <a:t>, traffic sent out from the Firebox, also known as self-generated or Firebox-generated traffic, is monitored</a:t>
            </a:r>
          </a:p>
          <a:p>
            <a:pPr lvl="1"/>
            <a:r>
              <a:rPr lang="en-US" dirty="0"/>
              <a:t>Physical, VLAN, bridge, wireless, and link aggregation interfaces are supported in all zones (Trusted, External, Optional, and Custom)</a:t>
            </a:r>
          </a:p>
          <a:p>
            <a:pPr lvl="1"/>
            <a:r>
              <a:rPr lang="en-US" dirty="0"/>
              <a:t>BOVPN virtual interfaces are not supported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437FC-D5AD-471C-98B3-CAFC7E382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96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AAAC-2DFB-461A-B516-7B64969B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8C3E8-1E3E-4238-9153-B4132A2F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Interfaces ─</a:t>
            </a:r>
          </a:p>
          <a:p>
            <a:pPr lvl="1"/>
            <a:r>
              <a:rPr lang="en-US" dirty="0"/>
              <a:t>If you have a long list of interfaces, you can use the </a:t>
            </a:r>
            <a:r>
              <a:rPr lang="en-US" b="1" dirty="0"/>
              <a:t>Interface Name</a:t>
            </a:r>
            <a:r>
              <a:rPr lang="en-US" dirty="0"/>
              <a:t> search box to find an interface</a:t>
            </a:r>
          </a:p>
          <a:p>
            <a:pPr lvl="1"/>
            <a:r>
              <a:rPr lang="en-US" dirty="0"/>
              <a:t>For example,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</a:t>
            </a:r>
            <a:r>
              <a:rPr lang="en-US" dirty="0"/>
              <a:t> to find all interface names that contain those letters</a:t>
            </a:r>
          </a:p>
          <a:p>
            <a:pPr lvl="1"/>
            <a:r>
              <a:rPr lang="en-US" dirty="0"/>
              <a:t>You can also filter by type and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B2B4C-7368-4D81-8BDD-6FD2737A2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F371E-3709-4A9B-B30E-B5C68CA3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45" y="3747280"/>
            <a:ext cx="2821584" cy="11799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2D7F9-BFD4-4F49-ADFC-777FB2362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7" t="60677" r="7431" b="22610"/>
          <a:stretch/>
        </p:blipFill>
        <p:spPr>
          <a:xfrm>
            <a:off x="1423245" y="5123314"/>
            <a:ext cx="5279559" cy="992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59CF18-FA12-4763-8A11-1786C16B6352}"/>
              </a:ext>
            </a:extLst>
          </p:cNvPr>
          <p:cNvSpPr/>
          <p:nvPr/>
        </p:nvSpPr>
        <p:spPr>
          <a:xfrm>
            <a:off x="1711354" y="3767551"/>
            <a:ext cx="1291905" cy="54453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FDE99C-6DBD-4D39-90E5-A576F47FFE28}"/>
              </a:ext>
            </a:extLst>
          </p:cNvPr>
          <p:cNvSpPr/>
          <p:nvPr/>
        </p:nvSpPr>
        <p:spPr>
          <a:xfrm>
            <a:off x="3366737" y="5148481"/>
            <a:ext cx="2388111" cy="69261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4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B7DD-4486-4DDF-9EDD-FF2F5ED0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9852F-0C2C-4E64-8C09-1D3FFFFE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Interfaces ─</a:t>
            </a:r>
          </a:p>
          <a:p>
            <a:pPr lvl="1"/>
            <a:r>
              <a:rPr lang="en-US" dirty="0"/>
              <a:t>(Web UI) To enable NetFlow on all interfaces, select the check box adjacent to </a:t>
            </a:r>
            <a:r>
              <a:rPr lang="en-US" b="1" dirty="0"/>
              <a:t>Interface Name</a:t>
            </a:r>
          </a:p>
          <a:p>
            <a:pPr lvl="1"/>
            <a:r>
              <a:rPr lang="en-US" dirty="0"/>
              <a:t>(Policy Manager) To enable NetFlow on all interfaces, the select </a:t>
            </a:r>
            <a:r>
              <a:rPr lang="en-US" b="1" dirty="0"/>
              <a:t>Interfaces </a:t>
            </a:r>
            <a:r>
              <a:rPr lang="en-US" dirty="0"/>
              <a:t>check box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16D7-7932-46F2-812D-3DB65BABB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1BFAC-604F-407F-958C-F490985BC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7" t="44006" r="29083" b="37401"/>
          <a:stretch/>
        </p:blipFill>
        <p:spPr>
          <a:xfrm>
            <a:off x="1280427" y="3129094"/>
            <a:ext cx="6448922" cy="168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FF827-A6E2-41C3-9501-1F019FD49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9" t="48165" r="4798" b="25379"/>
          <a:stretch/>
        </p:blipFill>
        <p:spPr>
          <a:xfrm>
            <a:off x="1280427" y="4924337"/>
            <a:ext cx="3028425" cy="130029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EEFA6-FDDA-4A57-A754-327C5F9AF13E}"/>
              </a:ext>
            </a:extLst>
          </p:cNvPr>
          <p:cNvSpPr/>
          <p:nvPr/>
        </p:nvSpPr>
        <p:spPr>
          <a:xfrm>
            <a:off x="1224793" y="3154262"/>
            <a:ext cx="377504" cy="299906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864E68-B00B-4339-9B32-1B6CFAB36C7C}"/>
              </a:ext>
            </a:extLst>
          </p:cNvPr>
          <p:cNvSpPr/>
          <p:nvPr/>
        </p:nvSpPr>
        <p:spPr>
          <a:xfrm>
            <a:off x="1266739" y="5089743"/>
            <a:ext cx="880844" cy="25404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91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4938-D1EA-415E-BAAA-B370346B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6095F-C1F3-4D29-8E88-624185435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Flows ─</a:t>
            </a:r>
          </a:p>
          <a:p>
            <a:pPr lvl="1"/>
            <a:r>
              <a:rPr lang="en-US" dirty="0"/>
              <a:t>The Firebox sends a flow to the collector when the flow terminates either normally or abnormally</a:t>
            </a:r>
          </a:p>
          <a:p>
            <a:pPr lvl="1"/>
            <a:r>
              <a:rPr lang="en-US" dirty="0"/>
              <a:t>For a long-lasting flow, the flow terminates after the number of minutes elapse that you specified for the </a:t>
            </a:r>
            <a:r>
              <a:rPr lang="en-US" b="1" dirty="0"/>
              <a:t>Active Flow Timeout </a:t>
            </a:r>
            <a:r>
              <a:rPr lang="en-US" dirty="0"/>
              <a:t>value</a:t>
            </a:r>
            <a:r>
              <a:rPr lang="en-US" b="1" dirty="0"/>
              <a:t> </a:t>
            </a:r>
          </a:p>
          <a:p>
            <a:r>
              <a:rPr lang="en-US" dirty="0"/>
              <a:t>Data security ─</a:t>
            </a:r>
          </a:p>
          <a:p>
            <a:pPr lvl="1"/>
            <a:r>
              <a:rPr lang="en-US" dirty="0"/>
              <a:t>Flows are sent as UDP packets in clear text, which means you must make sure the path between the Firebox and collector is secure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D7B0-7722-4377-A9D6-6C19BB4EF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55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6A54-D2B1-4F0D-910D-CD0E4509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22F6-71CA-40F9-BC9D-A9B58CFF9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impact ─</a:t>
            </a:r>
          </a:p>
          <a:p>
            <a:pPr lvl="1"/>
            <a:r>
              <a:rPr lang="en-US" dirty="0"/>
              <a:t>NetFlow can impact the performance of the Firebox in some cases</a:t>
            </a:r>
          </a:p>
          <a:p>
            <a:pPr lvl="1"/>
            <a:r>
              <a:rPr lang="en-US" dirty="0"/>
              <a:t>To mitigate performance impacts, limit the number of interfaces that you monitor. For large-scale enterprise networks, consider enabling Sampling mode.</a:t>
            </a:r>
          </a:p>
          <a:p>
            <a:r>
              <a:rPr lang="en-US" dirty="0"/>
              <a:t>NetFlow is not available in device configuration templates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18F1C-CEE2-4C2B-BF05-156D77DAA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1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4198-76DA-4C90-904C-9E926067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FireCluster Diagnostics</a:t>
            </a:r>
          </a:p>
        </p:txBody>
      </p:sp>
    </p:spTree>
    <p:extLst>
      <p:ext uri="{BB962C8B-B14F-4D97-AF65-F5344CB8AC3E}">
        <p14:creationId xmlns:p14="http://schemas.microsoft.com/office/powerpoint/2010/main" val="3872678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5ABE-8E33-40B0-9DF9-27A4E7EE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FireCluster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47E3-C921-4B5D-82C6-AE7A8724A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FireCluster diagnostics page centralizes cluster data, gives you more insight into cluster health, and reduces troubleshooting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0B78-BDCA-4B5C-AE38-AD780B3AA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6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0A70-67C7-4B42-9348-A0F7DF8A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FireCluster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A225-01B6-4F07-AE1C-3925F31A7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FireCluster Diagnostics </a:t>
            </a:r>
            <a:r>
              <a:rPr lang="en-US" dirty="0"/>
              <a:t>page shows detailed real-time and historical information about your FireCluster</a:t>
            </a:r>
          </a:p>
          <a:p>
            <a:pPr lvl="1"/>
            <a:r>
              <a:rPr lang="en-US" dirty="0"/>
              <a:t>You can see uptime information, performance and health statistics, and historical data for events</a:t>
            </a:r>
          </a:p>
          <a:p>
            <a:pPr lvl="1"/>
            <a:r>
              <a:rPr lang="en-US" dirty="0"/>
              <a:t>If an event occurs, you can view or download a detailed Event Status Report </a:t>
            </a:r>
          </a:p>
          <a:p>
            <a:pPr lvl="1"/>
            <a:r>
              <a:rPr lang="en-US" dirty="0"/>
              <a:t>For example, if a primary cluster member fails over to a backup cluster member, the </a:t>
            </a:r>
            <a:r>
              <a:rPr lang="en-US" b="1" dirty="0"/>
              <a:t>FireCluster Diagnostics </a:t>
            </a:r>
            <a:r>
              <a:rPr lang="en-US" dirty="0"/>
              <a:t>page shows the failover event and reason for the failover, and you can view or download a report for this event to see more details</a:t>
            </a:r>
          </a:p>
          <a:p>
            <a:r>
              <a:rPr lang="en-US" dirty="0"/>
              <a:t>In Fireware v12.3, the </a:t>
            </a:r>
            <a:r>
              <a:rPr lang="en-US" b="1" dirty="0"/>
              <a:t>FireCluster Diagnostics </a:t>
            </a:r>
            <a:r>
              <a:rPr lang="en-US" dirty="0"/>
              <a:t>page is available only in Fireware Web UI and applies only to Active/Passive clusters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FA83F-C4A2-4AE4-A9CA-C46A67F4C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8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F0DA-4C68-4C88-8865-3520B64C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" y="2970008"/>
            <a:ext cx="9138708" cy="1299078"/>
          </a:xfrm>
        </p:spPr>
        <p:txBody>
          <a:bodyPr/>
          <a:lstStyle/>
          <a:p>
            <a:r>
              <a:rPr lang="en-US" dirty="0"/>
              <a:t>SD-WAN Actions</a:t>
            </a:r>
          </a:p>
        </p:txBody>
      </p:sp>
    </p:spTree>
    <p:extLst>
      <p:ext uri="{BB962C8B-B14F-4D97-AF65-F5344CB8AC3E}">
        <p14:creationId xmlns:p14="http://schemas.microsoft.com/office/powerpoint/2010/main" val="834777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8F21-2D39-4DA4-B23E-82B73DB2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FireCluster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291FD-7F61-407B-B72F-2E96E7C2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EE1BA-5124-4D29-A30D-3E4B29C38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2B96B-E47C-4001-9E3C-6D32F2606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89" y="1029922"/>
            <a:ext cx="5794111" cy="52736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302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BB60-FF8C-42FB-A5E9-F1DA823C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FireCluster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F97B-1F15-4872-996D-ED5B37D72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data appears on the FireCluster Diagnostics page:</a:t>
            </a:r>
          </a:p>
          <a:p>
            <a:pPr lvl="1"/>
            <a:r>
              <a:rPr lang="en-US" dirty="0"/>
              <a:t>Uptime information ─ </a:t>
            </a:r>
          </a:p>
          <a:p>
            <a:pPr lvl="2"/>
            <a:r>
              <a:rPr lang="en-US" dirty="0"/>
              <a:t>How long the cluster members have been synchronized</a:t>
            </a:r>
          </a:p>
          <a:p>
            <a:pPr lvl="2"/>
            <a:r>
              <a:rPr lang="en-US" dirty="0"/>
              <a:t>How long each member has been online</a:t>
            </a:r>
          </a:p>
          <a:p>
            <a:pPr lvl="1"/>
            <a:r>
              <a:rPr lang="en-US" dirty="0"/>
              <a:t>Performance statistics ─ </a:t>
            </a:r>
          </a:p>
          <a:p>
            <a:pPr lvl="2"/>
            <a:r>
              <a:rPr lang="en-US" dirty="0"/>
              <a:t>CPU and memory usage</a:t>
            </a:r>
          </a:p>
          <a:p>
            <a:pPr lvl="2"/>
            <a:r>
              <a:rPr lang="en-US" dirty="0"/>
              <a:t>Network connections</a:t>
            </a:r>
          </a:p>
          <a:p>
            <a:pPr lvl="2"/>
            <a:r>
              <a:rPr lang="en-US" dirty="0"/>
              <a:t>Connection rate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1022C-898C-4F3F-900F-4E4C0711F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73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F681-6C3D-4A89-B472-26E7CC07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FireCluster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5AB1F-690B-4F35-9351-44E909C6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Historical data ─</a:t>
            </a:r>
          </a:p>
          <a:p>
            <a:pPr lvl="2"/>
            <a:r>
              <a:rPr lang="en-US" dirty="0"/>
              <a:t>Total amount of time both members have been up</a:t>
            </a:r>
          </a:p>
          <a:p>
            <a:pPr lvl="2"/>
            <a:r>
              <a:rPr lang="en-US" dirty="0"/>
              <a:t>Total amount of time only a single member has been up</a:t>
            </a:r>
          </a:p>
          <a:p>
            <a:pPr lvl="2"/>
            <a:r>
              <a:rPr lang="en-US" dirty="0"/>
              <a:t>Total amount of time both members have been down</a:t>
            </a:r>
          </a:p>
          <a:p>
            <a:pPr lvl="2"/>
            <a:r>
              <a:rPr lang="en-US" dirty="0"/>
              <a:t>Color-coded graph that shows the cluster status for the last 24 hours</a:t>
            </a:r>
          </a:p>
          <a:p>
            <a:pPr lvl="2"/>
            <a:r>
              <a:rPr lang="en-US" dirty="0"/>
              <a:t>A list of cluster events that includes date, reason, and duration of each event</a:t>
            </a:r>
          </a:p>
          <a:p>
            <a:pPr lvl="2"/>
            <a:r>
              <a:rPr lang="en-US" dirty="0"/>
              <a:t>A link to a log file that reveals detailed information about cluster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0F724-C119-4AC8-AC55-5C7F630B1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05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2B27-B4BA-4E2D-947F-0B501CAC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FireCluster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5DAE-CE91-4977-83C5-562AAAAF1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event occurs, you can click the event to see an Event Status Report that includes:</a:t>
            </a:r>
          </a:p>
          <a:p>
            <a:pPr lvl="1"/>
            <a:r>
              <a:rPr lang="en-US" dirty="0"/>
              <a:t>Event description (event type, reason, and time)</a:t>
            </a:r>
          </a:p>
          <a:p>
            <a:pPr lvl="1"/>
            <a:r>
              <a:rPr lang="en-US" dirty="0"/>
              <a:t>Runtime status (how long members have been paired and up)</a:t>
            </a:r>
          </a:p>
          <a:p>
            <a:pPr lvl="1"/>
            <a:r>
              <a:rPr lang="en-US" dirty="0"/>
              <a:t>Cluster health information (four health indexes)</a:t>
            </a:r>
          </a:p>
          <a:p>
            <a:pPr lvl="1"/>
            <a:r>
              <a:rPr lang="en-US" dirty="0"/>
              <a:t>Interfaces status (up or down)</a:t>
            </a:r>
          </a:p>
          <a:p>
            <a:pPr lvl="1"/>
            <a:r>
              <a:rPr lang="en-US" dirty="0"/>
              <a:t>Cluster synchronization status (for the configuration, password, certificate, license, and DHCP)</a:t>
            </a:r>
          </a:p>
          <a:p>
            <a:pPr lvl="1"/>
            <a:r>
              <a:rPr lang="en-US" dirty="0"/>
              <a:t>VPN synchronization</a:t>
            </a:r>
          </a:p>
          <a:p>
            <a:pPr lvl="1"/>
            <a:r>
              <a:rPr lang="en-US" dirty="0"/>
              <a:t>Cluster OP events (list of cluster events with time stamps)</a:t>
            </a:r>
          </a:p>
          <a:p>
            <a:r>
              <a:rPr lang="en-US" dirty="0"/>
              <a:t>You can download this report as a .TGZ file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4453-3C72-49CF-99A5-0245DE77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21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C18D-2BDC-4084-8361-3E79C27D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Selection Assistance</a:t>
            </a:r>
          </a:p>
        </p:txBody>
      </p:sp>
    </p:spTree>
    <p:extLst>
      <p:ext uri="{BB962C8B-B14F-4D97-AF65-F5344CB8AC3E}">
        <p14:creationId xmlns:p14="http://schemas.microsoft.com/office/powerpoint/2010/main" val="31952619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1306-06CB-4A49-B672-B224239E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Selection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81149-2841-4697-8696-5AAC08ADE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</a:t>
            </a:r>
            <a:r>
              <a:rPr lang="en-US" b="1" dirty="0"/>
              <a:t>Get Started </a:t>
            </a:r>
            <a:r>
              <a:rPr lang="en-US" dirty="0"/>
              <a:t>page helps you select the best mobile VPN product for your network</a:t>
            </a:r>
          </a:p>
          <a:p>
            <a:r>
              <a:rPr lang="en-US" dirty="0"/>
              <a:t>From the </a:t>
            </a:r>
            <a:r>
              <a:rPr lang="en-US" b="1" dirty="0"/>
              <a:t>Get Started </a:t>
            </a:r>
            <a:r>
              <a:rPr lang="en-US" dirty="0"/>
              <a:t>page, you can:</a:t>
            </a:r>
          </a:p>
          <a:p>
            <a:pPr lvl="1"/>
            <a:r>
              <a:rPr lang="en-US" dirty="0"/>
              <a:t>See some benefits of each mobile VPN type, along with security information, client compatibility information, and our recommendations</a:t>
            </a:r>
          </a:p>
          <a:p>
            <a:pPr lvl="1"/>
            <a:r>
              <a:rPr lang="en-US" dirty="0"/>
              <a:t>Select to configure any mobile VPN type</a:t>
            </a:r>
          </a:p>
          <a:p>
            <a:pPr lvl="1"/>
            <a:r>
              <a:rPr lang="en-US" dirty="0"/>
              <a:t>See which mobile VPN types are configured on the Firebox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BB05-760D-4365-987E-73E84079AD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44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E530-1CF5-4AE1-BFE3-9BB38059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4C666-1D9B-4B86-B9A5-755FDC78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C52AD-29D3-4372-B55E-EA09B7DE8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541133-03A5-4FBE-95B5-0B6FB710C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0" t="17600" r="4025" b="4004"/>
          <a:stretch/>
        </p:blipFill>
        <p:spPr>
          <a:xfrm>
            <a:off x="2583809" y="1207008"/>
            <a:ext cx="5645791" cy="51323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2204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AE7C-058D-43A9-BC74-27671F57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Selection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C1B1-9233-4545-A2D3-B8C22B7D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r>
              <a:rPr lang="en-US" dirty="0"/>
              <a:t>Policy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25C7C-FAB9-4102-B7D2-B2FDC9E1F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0BE22-3E92-443E-902F-7BBD5FC8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09"/>
          <a:stretch/>
        </p:blipFill>
        <p:spPr>
          <a:xfrm>
            <a:off x="3299704" y="1107690"/>
            <a:ext cx="4434946" cy="511810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20234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556D-8DFF-4943-9BA3-983AAED6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</p:spTree>
    <p:extLst>
      <p:ext uri="{BB962C8B-B14F-4D97-AF65-F5344CB8AC3E}">
        <p14:creationId xmlns:p14="http://schemas.microsoft.com/office/powerpoint/2010/main" val="1229483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F84D-9B2A-4922-96F7-DBDC0FD0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CEF1-3279-4C62-9A90-311C954AE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VPN with SSL configuration is simplified with a new wizard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C593F-85C8-4A9B-86C2-34221A660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63BD-23CB-4FFE-ADDC-B5B835F2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CA50-7105-4D3F-B1D5-84186F99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used to route outbound traffic that matches a policy has changed: </a:t>
            </a:r>
            <a:r>
              <a:rPr lang="en-US" i="1" dirty="0"/>
              <a:t>SD-WAN actions </a:t>
            </a:r>
            <a:r>
              <a:rPr lang="en-US" dirty="0"/>
              <a:t>replace policy-based routing</a:t>
            </a:r>
          </a:p>
          <a:p>
            <a:r>
              <a:rPr lang="en-US" dirty="0"/>
              <a:t>SD-WAN actions offer more granular control of external interface failover and failback for traffic that matches a policy </a:t>
            </a:r>
          </a:p>
          <a:p>
            <a:pPr lvl="1"/>
            <a:r>
              <a:rPr lang="en-US" dirty="0"/>
              <a:t>In an SD-WAN action, you can select to use network performance metrics (loss, latency, and jitter) to determine whether an interface fails over or fails back</a:t>
            </a:r>
          </a:p>
          <a:p>
            <a:pPr lvl="1"/>
            <a:r>
              <a:rPr lang="en-US" dirty="0"/>
              <a:t>If you select no metrics, the up/down status of the interface is used to determine whether an interface fails over or fails back</a:t>
            </a:r>
          </a:p>
          <a:p>
            <a:r>
              <a:rPr lang="en-US" dirty="0"/>
              <a:t>Policies that include SD-WAN actions are especially effective for applications that are latency-sensitive, such as VoIP and video conferencing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1A25E-ABC1-4597-BC1D-2C33AE0F8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01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B0E6-F507-4A85-AF2D-F520EB8A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681F1-673E-4D8D-9DB9-F162055DE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use a wizard to configure Mobile VPN with SSL</a:t>
            </a:r>
          </a:p>
          <a:p>
            <a:r>
              <a:rPr lang="en-US" dirty="0"/>
              <a:t>The wizard prompts you for these settings and automatically creates a Mobile VPN with SSL configuration:</a:t>
            </a:r>
          </a:p>
          <a:p>
            <a:pPr lvl="1"/>
            <a:r>
              <a:rPr lang="en-US" dirty="0"/>
              <a:t>Primary domain name or IP address for client connections</a:t>
            </a:r>
          </a:p>
          <a:p>
            <a:pPr lvl="1"/>
            <a:r>
              <a:rPr lang="en-US" dirty="0"/>
              <a:t>(Optional) Backup domain name or IP address for client connections</a:t>
            </a:r>
          </a:p>
          <a:p>
            <a:pPr lvl="1"/>
            <a:r>
              <a:rPr lang="en-US" dirty="0"/>
              <a:t>Authentication servers</a:t>
            </a:r>
          </a:p>
          <a:p>
            <a:pPr lvl="1"/>
            <a:r>
              <a:rPr lang="en-US" dirty="0"/>
              <a:t>Users and groups </a:t>
            </a:r>
          </a:p>
          <a:p>
            <a:pPr lvl="1"/>
            <a:r>
              <a:rPr lang="en-US" dirty="0"/>
              <a:t>Virtual IP address pool for mobile users</a:t>
            </a:r>
          </a:p>
          <a:p>
            <a:r>
              <a:rPr lang="en-US" dirty="0"/>
              <a:t>After you complete the wizard, you can manually edit the configuration and specify additional settings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2A11E-AC2F-4A75-86EA-8894BD8F3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672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261C-93FF-4AA0-9D8B-BBC440CB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A738-7F24-43B0-8D9B-F719CE313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select to use the wizard or manually configure Mobile VPN with SSL</a:t>
            </a:r>
          </a:p>
          <a:p>
            <a:pPr lvl="1"/>
            <a:r>
              <a:rPr lang="en-US" dirty="0"/>
              <a:t>On the new Mobile VPN selection page in the Web UI and Policy Manager, the </a:t>
            </a:r>
            <a:r>
              <a:rPr lang="en-US" b="1" dirty="0"/>
              <a:t>Launch Wizard </a:t>
            </a:r>
            <a:r>
              <a:rPr lang="en-US" dirty="0"/>
              <a:t>option appears if Mobile VPN with SSL is not already configured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Configure Manually </a:t>
            </a:r>
            <a:r>
              <a:rPr lang="en-US" dirty="0"/>
              <a:t>to skip the wizard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C30C6-0CE6-490F-8C41-A3268BEC8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325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E530-1CF5-4AE1-BFE3-9BB38059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4C666-1D9B-4B86-B9A5-755FDC78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C52AD-29D3-4372-B55E-EA09B7DE8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541133-03A5-4FBE-95B5-0B6FB710C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0" t="17600" r="4025" b="4004"/>
          <a:stretch/>
        </p:blipFill>
        <p:spPr>
          <a:xfrm>
            <a:off x="2583809" y="1207008"/>
            <a:ext cx="5645791" cy="51323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1807F3-DB37-48CD-BA38-BE2F16B75A52}"/>
              </a:ext>
            </a:extLst>
          </p:cNvPr>
          <p:cNvSpPr/>
          <p:nvPr/>
        </p:nvSpPr>
        <p:spPr>
          <a:xfrm>
            <a:off x="2608976" y="3731223"/>
            <a:ext cx="906871" cy="26193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90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FC42-C46F-414F-86CF-4ADDA409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490C8-18CD-4609-BD52-DCE165FF3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7F66-90AE-4542-B680-B0E06107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97" y="1313970"/>
            <a:ext cx="4293852" cy="22234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0321D-3C19-48F7-A371-90C4E1D96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0" t="17569" r="3723" b="52905"/>
          <a:stretch/>
        </p:blipFill>
        <p:spPr>
          <a:xfrm>
            <a:off x="3658911" y="3791423"/>
            <a:ext cx="4909962" cy="22234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766DAC-4C4C-4A70-9F13-B48A208CA7E3}"/>
              </a:ext>
            </a:extLst>
          </p:cNvPr>
          <p:cNvCxnSpPr>
            <a:cxnSpLocks/>
          </p:cNvCxnSpPr>
          <p:nvPr/>
        </p:nvCxnSpPr>
        <p:spPr>
          <a:xfrm>
            <a:off x="3582099" y="3403833"/>
            <a:ext cx="385894" cy="362423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797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9B43-8B5C-4165-8448-88BB61A5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8514-175A-4F6B-8ED1-EF5E2D5D27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EFED7-C733-4E59-A997-432ADDB19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1" t="17569" r="3182" b="48257"/>
          <a:stretch/>
        </p:blipFill>
        <p:spPr>
          <a:xfrm>
            <a:off x="457200" y="1204913"/>
            <a:ext cx="5519956" cy="23436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AE3B0B-8A0C-4712-B541-F730155C4E9C}"/>
              </a:ext>
            </a:extLst>
          </p:cNvPr>
          <p:cNvCxnSpPr>
            <a:cxnSpLocks/>
          </p:cNvCxnSpPr>
          <p:nvPr/>
        </p:nvCxnSpPr>
        <p:spPr>
          <a:xfrm>
            <a:off x="4572000" y="3479334"/>
            <a:ext cx="234892" cy="32479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2B8B72-EFFB-429C-8408-18BE419D2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6892" y="3804132"/>
            <a:ext cx="4313296" cy="24958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A78A4-3591-4576-A9D0-EE9BC4F3009B}"/>
              </a:ext>
            </a:extLst>
          </p:cNvPr>
          <p:cNvSpPr/>
          <p:nvPr/>
        </p:nvSpPr>
        <p:spPr>
          <a:xfrm>
            <a:off x="4118994" y="3229762"/>
            <a:ext cx="872456" cy="24957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550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C978-B0FB-4437-8DBD-35D151BE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VPN with SSL Wizard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BDA82-C5D6-41F2-B333-26BD51097B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9C87D-B7F9-4D03-9EB7-1309F6816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9" t="17569" r="4048" b="57431"/>
          <a:stretch/>
        </p:blipFill>
        <p:spPr>
          <a:xfrm>
            <a:off x="457200" y="1207008"/>
            <a:ext cx="4479721" cy="17144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1052C-7234-4575-A73D-E1CEF5356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79" t="17569" r="3411" b="57554"/>
          <a:stretch/>
        </p:blipFill>
        <p:spPr>
          <a:xfrm>
            <a:off x="3156905" y="3429000"/>
            <a:ext cx="5371145" cy="20265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C15202-DB4C-4AAE-A92B-23D8BEFD5B6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548543" y="2843868"/>
            <a:ext cx="453006" cy="58513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68796B-9DA1-4774-9BA5-47D711B2E8C2}"/>
              </a:ext>
            </a:extLst>
          </p:cNvPr>
          <p:cNvSpPr/>
          <p:nvPr/>
        </p:nvSpPr>
        <p:spPr>
          <a:xfrm>
            <a:off x="3112315" y="2594296"/>
            <a:ext cx="872456" cy="24957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198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56B8-B27A-4BD8-B11F-9E7B11E5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VPN with SSL Wizard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23D2F-72A5-4A5B-8675-C1D87A323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Policy Manager, to launch the wizard, select either of these options:</a:t>
            </a:r>
          </a:p>
          <a:p>
            <a:pPr lvl="1"/>
            <a:r>
              <a:rPr lang="en-US" b="1" dirty="0"/>
              <a:t>VPN &gt; Get Started</a:t>
            </a:r>
            <a:endParaRPr lang="en-US" dirty="0"/>
          </a:p>
          <a:p>
            <a:pPr lvl="1"/>
            <a:r>
              <a:rPr lang="en-US" b="1" dirty="0"/>
              <a:t>VPN &gt; SSL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357CA-2269-4601-AC43-310139211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3C2B45-80DC-409D-8FAC-A2B638D29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18" y="1307809"/>
            <a:ext cx="2828925" cy="29337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5965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56B8-B27A-4BD8-B11F-9E7B11E5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23D2F-72A5-4A5B-8675-C1D87A323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selected </a:t>
            </a:r>
            <a:r>
              <a:rPr lang="en-US" b="1" dirty="0"/>
              <a:t>Get Started</a:t>
            </a:r>
            <a:r>
              <a:rPr lang="en-US" dirty="0"/>
              <a:t>, the new VPN selection page appears</a:t>
            </a:r>
          </a:p>
          <a:p>
            <a:r>
              <a:rPr lang="en-US" dirty="0"/>
              <a:t>Click </a:t>
            </a:r>
            <a:r>
              <a:rPr lang="en-US" b="1" dirty="0"/>
              <a:t>Launch Wizard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357CA-2269-4601-AC43-310139211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8B607-F249-450C-AACA-C1DCDC281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1"/>
          <a:stretch/>
        </p:blipFill>
        <p:spPr>
          <a:xfrm>
            <a:off x="3955407" y="1222554"/>
            <a:ext cx="4257415" cy="493279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8A33F9-0FB3-461D-B9FE-BD6239CE57D8}"/>
              </a:ext>
            </a:extLst>
          </p:cNvPr>
          <p:cNvSpPr/>
          <p:nvPr/>
        </p:nvSpPr>
        <p:spPr>
          <a:xfrm>
            <a:off x="3955407" y="3641577"/>
            <a:ext cx="973123" cy="24328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14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C28E-FC22-40A6-98F9-3461FA9D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BFF7B-5BC9-4A27-8D9A-2AD9B3674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BC6025-181B-4239-A00C-A9D973F57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1331"/>
            <a:ext cx="3728906" cy="301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2DCF8-E03E-4D9E-92D6-E1E1FF81A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11" y="2877424"/>
            <a:ext cx="3831022" cy="30979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2EDE01-4FA3-433B-AA3A-C79947C6E2DB}"/>
              </a:ext>
            </a:extLst>
          </p:cNvPr>
          <p:cNvCxnSpPr>
            <a:cxnSpLocks/>
          </p:cNvCxnSpPr>
          <p:nvPr/>
        </p:nvCxnSpPr>
        <p:spPr>
          <a:xfrm>
            <a:off x="3624045" y="4286774"/>
            <a:ext cx="872966" cy="545285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69DAF6-1AB5-4D67-B8C0-7FCA0AA301AA}"/>
              </a:ext>
            </a:extLst>
          </p:cNvPr>
          <p:cNvSpPr/>
          <p:nvPr/>
        </p:nvSpPr>
        <p:spPr>
          <a:xfrm>
            <a:off x="3028683" y="4037202"/>
            <a:ext cx="595362" cy="24957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583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B1E8-3280-4B7B-82CA-2B292CA8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C11E-8F29-40AA-A64A-03FCAE241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86F47-4583-48E2-AED6-A720AFA4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4914"/>
            <a:ext cx="3728906" cy="3015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71D4C8-2A06-4557-8969-8F9CBF27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48233"/>
            <a:ext cx="3857732" cy="311952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A3DB0B-0788-4AEB-AF3E-6FC73DAA5141}"/>
              </a:ext>
            </a:extLst>
          </p:cNvPr>
          <p:cNvCxnSpPr>
            <a:cxnSpLocks/>
          </p:cNvCxnSpPr>
          <p:nvPr/>
        </p:nvCxnSpPr>
        <p:spPr>
          <a:xfrm>
            <a:off x="3624045" y="4205583"/>
            <a:ext cx="947955" cy="44191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7CD3A1-5B2A-450D-950C-8383CA43DB83}"/>
              </a:ext>
            </a:extLst>
          </p:cNvPr>
          <p:cNvSpPr/>
          <p:nvPr/>
        </p:nvSpPr>
        <p:spPr>
          <a:xfrm>
            <a:off x="3028683" y="3956011"/>
            <a:ext cx="595362" cy="24957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2606-3B6C-4F7F-828F-A1B5DEB3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4E3E4-5AE0-49B1-9AEA-1EB1F0B07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that include SD-WAN actions take precedence over multi-WAN settings</a:t>
            </a:r>
          </a:p>
          <a:p>
            <a:r>
              <a:rPr lang="en-US" dirty="0"/>
              <a:t>To configure SD-WAN actions:</a:t>
            </a:r>
          </a:p>
          <a:p>
            <a:pPr lvl="1"/>
            <a:r>
              <a:rPr lang="en-US" dirty="0"/>
              <a:t>Web UI ─ Select </a:t>
            </a:r>
            <a:r>
              <a:rPr lang="en-US" b="1" dirty="0"/>
              <a:t>Network &gt; SD-WAN</a:t>
            </a:r>
            <a:endParaRPr lang="en-US" dirty="0"/>
          </a:p>
          <a:p>
            <a:pPr lvl="1"/>
            <a:r>
              <a:rPr lang="en-US" dirty="0"/>
              <a:t>Policy Manager ─ Select </a:t>
            </a:r>
            <a:r>
              <a:rPr lang="en-US" b="1" dirty="0"/>
              <a:t>Network &gt; Configuration &gt; SD-WAN</a:t>
            </a:r>
          </a:p>
          <a:p>
            <a:r>
              <a:rPr lang="en-US" dirty="0"/>
              <a:t>You can also edit or create an SD-WAN action from within a policy </a:t>
            </a:r>
          </a:p>
          <a:p>
            <a:r>
              <a:rPr lang="en-US" dirty="0"/>
              <a:t>In an SD-WAN action, you specify:</a:t>
            </a:r>
          </a:p>
          <a:p>
            <a:pPr lvl="1"/>
            <a:r>
              <a:rPr lang="en-US" dirty="0"/>
              <a:t>One or more external interfaces</a:t>
            </a:r>
          </a:p>
          <a:p>
            <a:pPr lvl="1"/>
            <a:r>
              <a:rPr lang="en-US" dirty="0"/>
              <a:t>(Optional) Loss rate, latency, and jitter values</a:t>
            </a:r>
          </a:p>
          <a:p>
            <a:pPr lvl="1"/>
            <a:r>
              <a:rPr lang="en-US" dirty="0"/>
              <a:t>Failback options</a:t>
            </a:r>
          </a:p>
          <a:p>
            <a:pPr marL="0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FC5E4-FB31-4B07-9354-AC9EB6C93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075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B27A0-D6F1-428D-A869-54A60B908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6297"/>
            <a:ext cx="3690369" cy="2984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55B1E8-3280-4B7B-82CA-2B292CA8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SSL Wizard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C11E-8F29-40AA-A64A-03FCAE241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70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A3DB0B-0788-4AEB-AF3E-6FC73DAA5141}"/>
              </a:ext>
            </a:extLst>
          </p:cNvPr>
          <p:cNvCxnSpPr>
            <a:cxnSpLocks/>
          </p:cNvCxnSpPr>
          <p:nvPr/>
        </p:nvCxnSpPr>
        <p:spPr>
          <a:xfrm>
            <a:off x="3587869" y="4185803"/>
            <a:ext cx="891852" cy="461697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E5535C9-4518-4D71-BB1F-E63CF67FA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21" y="3155406"/>
            <a:ext cx="3690369" cy="298418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FC777D-D87B-446A-A82A-0F5FB09457F4}"/>
              </a:ext>
            </a:extLst>
          </p:cNvPr>
          <p:cNvSpPr/>
          <p:nvPr/>
        </p:nvSpPr>
        <p:spPr>
          <a:xfrm>
            <a:off x="2992507" y="3936231"/>
            <a:ext cx="595362" cy="24957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50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A763-69EF-4B90-B767-21B207DC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2FA Support for OpenVPN Clients</a:t>
            </a:r>
          </a:p>
        </p:txBody>
      </p:sp>
    </p:spTree>
    <p:extLst>
      <p:ext uri="{BB962C8B-B14F-4D97-AF65-F5344CB8AC3E}">
        <p14:creationId xmlns:p14="http://schemas.microsoft.com/office/powerpoint/2010/main" val="26823237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F0B9-8383-49E8-B3F5-6FA4CD21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MFA Support for OpenVPN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AA75-B4C5-4F46-9C5C-8A4A1E69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VPN with SSL now supports two-factor, challenge-response authentication for native OpenVPN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AD07B-27F7-4211-97D9-9018B35DE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AutoShape 2" descr="data:image/jpg;base64,%20/9j/4AAQSkZJRgABAQEAYABgAAD/2wBDAAUDBAQEAwUEBAQFBQUGBwwIBwcHBw8LCwkMEQ8SEhEPERETFhwXExQaFRERGCEYGh0dHx8fExciJCIeJBweHx7/2wBDAQUFBQcGBw4ICA4eFBEUHh4eHh4eHh4eHh4eHh4eHh4eHh4eHh4eHh4eHh4eHh4eHh4eHh4eHh4eHh4eHh4eHh7/wAARCAHtAP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J8af8jjrf/YQn/8ARjVkVr+NP+Rx1v8A7CE//oxqyKAFFLtON3atXwdbvd+KNOt49Nj1N3nULZySbFnP9wtkYz9a9T+K3hjS7bT9Pv08Nw2VzLpEss6RuLFoZUmC7jbuWJABwADlvvdqAPFitLtr6Yu/BXhO91jRmfQrXSdKF8lulvc2n2eTUGNqzptlEjCRC6gNjH315ry34zaVbafbeHLx9Et9B1m9s5H1HTYUKLEVkKo2wklSy849s0Aeb0UUUAFFFFABRRRQAUUUUAFFFFABRRRQAUUUUAFFFFABRRSjrQAlKK6DRvCOrar4avvEduIBptjcw21w7zKGV5c7cL1I4OSOlRx6bbQ2zu5Er/Z5G5PAZWwMUAYeKCK9V0TwtoEH9lXmoaU13p97oUl00rXZRRdIrttBHrtUbfes3x14e0TTvDvhm802zZGv4IpriUuzDe33kyTt49Oo70Aeec0EYr6I0zwV8MZbLSDfXa2/2mJnvJ0kRvIIUkDZw2CQORmuX+IfhXwjpfhzTZLK4t/tMqv9qMMgk8oDbtPABzzzWEa8ZWsnqccMbCdtHq7bHj1FOcAdKbW52Gv40/5HHW/+whP/AOjGrIrX8af8jjrf/YQn/wDRjVkUAKrMrBlJBHQjtUlxcXFzJ5lxPLM+MbpHLHH1NRUUATPdXLrGr3ErLF/qwXJCfT0pJ7ie4lMs80ksh6s7FifxNRUUAFFFFABRRRQAUUUUAFFFFABRRRQAUUUUAFFFFABRRRQAUUUUAPWSRUMayMEY5Kg8E03c394/nSUUAO3vgDc2B0GaN7EBdxIHQZptFAE3nzcfvpDjpljxSNcTMArSuwHYsTUVFGgCk5NJRRQBr+NP+Rx1v/sIT/8AoxqyK+zvDP7Kuh65az674o1rUI73UbiW6SC02hIo3csgJIJJ2kE9Otav/DIPw/8A+g1r/wD33H/hQB8OUV9x/wDDIPw//wCg3r//AH3H/wDE0f8ADIPw/wD+g3r/AP33H/8AE0AfDlFfcf8AwyD4A/6DWv8A/fcf+FH/AAyD8P8A/oNa/wD99x/4UAfDlFfcf/DIPw//AOg1r/8A33H/AIUf8Mg/D/8A6DWv/wDfcf8AhQB8OUV9x/8ADIPw/wD+g1r/AP33H/hR/wAMg/D/AP6DWv8A/fcf+FAHw5RX3H/wyD8P/wDoNa//AN9x/wCFH/DIPw//AOg1r/8A33H/AIUAfDlFfcf/AAyD8P8A/oNa/wD99x/4Uf8ADIPw/wD+g1r/AP33H/hQB8OUV9x/8Mg/D/8A6DWv/wDfcf8AhR/wyD8P/wDoNa//AN9x/wCFAHw5RX3H/wAMg/D/AP6DWv8A/fcf+FH/AAyD8P8A/oNa/wD99x/4UAfDlFfcf/DIPw//AOg1r/8A33H/AIUf8Mg/D/8A6DWv/wDfcf8AhQB8OUV9x/8ADIPw/wD+g1r/AP33H/hR/wAMg/D/AP6DWv8A/fcf+FAHw5RX3H/wyD8P/wDoNa//AN9x/wCFH/DIPw//AOg1r/8A33H/AIUAfDlFfcf/AAyD8P8A/oNa/wD99x/4Uf8ADIPw/wD+g1r/AP33H/hQB8OUV9x/8Mg+AP8AoNa//wB9x/4Uf8Mg/D//AKDWv/8Afcf+FAHw5RX3H/wyD8P/APoN6/8A99x//E0f8Mg/D/8A6Dev/wDfcf8A8TQB8OUV9wTfsgeBGidYdd15JCDtZjGwB7EjHNcV/wAMeX//AEN0P/gOf8aAPsDw3Fnw5ph/6c4f/QBV/wAkVD4ZA/4RrS+P+XKH/wBAFaO32pgVPJFL5NWtvtRj2oYFTyRR5Iq3gelG32oAqeSKPJFW9vtRj2oBalTyRR5Iq3jnpRt46UAVPJFHkirYWjaKYFTyRR5Iq2Fz0XmgqQcFaAKnkijyRVrHtRj2oAq+SKPJFW9vJG2jYcfdNAFTyRR5Iq3tOfu0beemKAKnkijyRVvaKNooAqeSKPJFW9oo2igCp5Io8kVb2ijbQBU8kUvk1ZwPSlK89KAKnkijyRVvb7UgHtQOxW8mk8kVbC+1G0UCKXhj/kWtK/68of8A0AVneOLq4XT4dNsxcm5vpPLBt+JFQcuy/QVo+GMf8IzpX/XlD/6LWtAqhYMVUkdDjkVpSlyTUuxnUg5RaTPO01vUJLzSzJfpp1xFZXEVybpcjzEZeozjJHP0JxU6+LNVkh+1M1rbPGkBWzePL3JfqVPUD0x+NdzJbW0gIkt4nBOTuQGleGBpFkaGNnT7rFQSv0Paup4ik/sHKsNUWimcVf8AiW9n05ba3uYIr6R7yOQKuXiEYfacdjwK6jw3NJPoFlNLci6keBGaUADcSB6VcWGESGRYIg56tsGT+NPjRI4wiIqKOiqMAVjVqQlDljGxtSpTjLmlK5x+rNZ3HiTUYdb1CSzigt0NoBOYhgg7nGOrA8fhVX/hItVj1UWtoUlt4TCimfar3CsAS/JBz9B2ruJre3nKmaCKUqcrvQNg+2aGggaVZWhjMi/dcqMj8a0hXgklKN/LoZzw838MrHFyalrUum6NqE2qQ263Go7HCQAKExIApJPfA/E1f8Ka1e32pz2d7NCziMyKsKgoAGxw4P6MAa6Zoo2TyzHGU/ulRj8qSKGGNmeOKNGc5YqoBY+9TKtCUHFxKjQmp83MSDpQelFFc1jqPMvjpeS29x4SsrzUrrS/Dd9qbRa1d28piKoIyYo2kHKIz4BPHpXnaeONS8Ma7e6Z4U8RRS+E59ftbC01PUna6jt98DNOqOxyyqwHcgZIr6OuIILiB4LiGKaJxh45EDKw9CDwaytV8M6FqKaYt1psJj0u5F1ZxooRI5ACM7RwRgnilYDwm5+MHjd7a1s7eXS1XzdQRNb8lEt74W5UR7RIwVQ245wSfl4zWjqXxH8fmLV9S8zSrW00n+y/PsltzIZvtSr5oEoPAG4kEV7nJYWElvHbyWNq8ERzHE0ClEPqBjAqRreBt+63hbfjdmMfNjpn1xRYDwnwrqHiC88ZWvw1udQ1EyeFr671DULppG3XNoF3WgZv4smXkf8ATOuc+Hdr43uPBVr4ptjrVnZro2oSaneXerGZb9tr+UY4skxsrAHPGMV9OLDCJWm8qMSsArOFG5gOgJoWGFYPJSKNYsY2BQFx6Y6UWA+dvAfiDxnb6/8ACzw14iur65Fwj3kWogkLfW7WrERzf9NEfjnqMGvotaZ5MJ8vMMWIv9X8o+TjHHpxUlFgFopKKLALRSUUWAWkPWiiiwDJPuMenB/CvP4NR19fDOizSQoYmuY8yLOxlkGW4K47/WvQ+KaI49gTYu0dBjgVvSqKC1VzGrSc3o7HnH/CRavqWlzee0QR1jkIjZQ8Leao24BJxg85xWrpHiPULjVLdJLq0mWa+mtWtY48SRojNh85z/CM9ua68W9uu8pBEGc5YhB8x96hsdPs7LcLa3RMszFsZbLMWPPXqTxW88TSadoWMI4eqmm57FsUtJRXDY7TG8Nbv+Eb0v8AeSf8ecP8X+wK0Pm/56Sf99Vn+Gv+Rb0v/ryh/wDQBV8HimAvzf8APST/AL6o+b/npJ/31SAnNLTAPm/56Sf99UfN/wA9JP8AvqiiiwB83/PST/vqj5v+ekn/AH1RRRYA+b/npJ/31R83/PST/vqiiiwB83/PST/vqj5v+ekn/fVFFFgD5v8AnpJ/31R83/PST/vqiiiwB83/AD0k/wC+qPm/56Sf99UUUWAPm/56Sf8AfVHzf89JP++qKKLAHzf89JP++qPm/wCekn/fVFFFgD5v+ekn/fVHzf8APST/AL6ooosAfN/z0k/76o+b/npJ/wB9UUUWAPm/56Sf99UfN/z0k/76ooosAfN/z0k/76o+b/npJ/31RRRYA+b/AJ6Sf99UfN/z0k/76ooosAfN/wA9JP8Avqj5v+ekn/fVFFMDl7jXIdA8DabdyL5kjWkKQx5+82wfyri5da8W30aXr6pbWEMzYgWa4SASH0UN1q/8QbOaXwHoF/GGaK1gj80D+FWjUbj9CP1rxr9oLw8PEV34O1e11RbYXjppAtpVO2Jxz5q+o5598V4EqEsdmf1WrUcIKN1br8/I9yFWOCy5YinBSk3rfp8j3Hwh4v1D+1zoviGNo7gMFDMMEN2z6g9jXZa5q2n6Jp0mo6rdJa2sXDO54yegA6k+wrye2szP4s0rSLOSa5k0yKGzlnkUhpDFwznNdn8V9I1LUtP0q80u0+3yaXqUd49pkAzovUDPGR1FXk9Wd6tJycowlZN9TPNqUF7KpGPK5Ru12Nbw54u0DxBcTW2m3rG4hUO8E0TRSBOzbWAJHvW4rZJAIJHXBryTxlHq/iHU9Q8VnRb7RbLTNBuYWe9AjlndxwAASdq+tY/hvQvEV5Dpt14a0zVNLmOgSre3l1OTHdSsg8sr8xyfQ4GK9rmPHPcwwOcMMDqc9Koa/rWnaFp51DVLgQ2yuqM+0ttLHAzjpzXjmleFvESeHtY+y6frFvM+iNBLC8PlLPc8YIPmMXfr84xW0ngOZ9YbTY7K8h07UPDRjvXkkZlN3xtzuJ+Ye1O4HoeqeI9H0y/SxvLzZcSW0l0qhS37pOWfjtWdo3j7wrq0whstSJkaFp41khdDIgGSU3AbsD0rjPCOieJr7Q/EWseItMmg1T+xxpFlC/3pFSM7nH++2Pyq34Z8C6s2gaLf69qM09zpelvHZactssXku8ZGGYZLGlcDsY/GHh2Tw7B4hj1JJNNnlWFJlUn52baFIHIOat+I9e0rw9Zrdaxdrbxu/loMFnkf0VRyT9BXjT+A/E2neCdAXSbKbF3LbSavpxHzRSpJkTKO3HDfga9C+I+n6mvinw34osNOl1WHSZpPtFpDjzCrrgSKDwSKLgb/AIb8SaP4iimk0m681oGCzxspSSI9tytyK1lZWAYMCp75yK8y8VQ+JPEWh61eab4Wm0pppbcEuwjvr6FWzIpAPAxwOawNQ8M65dW+pHRtD1fTdFuNRsWtrGRysqhW/fOBuJVce/NO4HtpYYyGGM4znvSA/LuyMeueK8b1zwjrEN7rul6Tp+oDSX1vT5bZElbBj/5bMpJzj1qPxD4T8RW03iGw0Oyvl0QapbTLArF/Oh2/vAgLAsM4JGRmi4HtG75N25dvrniq17qNjYm3F5dwwG5kEUAdwPMcjO1fWvIz4c16Pw1EPsGsT6R/bSz3Gm7PJke2C/MI03khN2DtLZ4qTWfCr3WjaJd2/hHVktbTXfO+xTT+ZOtsRztXPyrnHy5JHrRcD2Oimr0UBSgwMKew9KdQgCiiimAUUUUAFFFFABRRRQAUUUUAFFFFAFPw5p4uPCumrJ5bxvYxBlYZBBjGc1zvjP4SeHPFQ0db17m0j0iUy2sdpJsUMSDkjn0rpdI1C003wfpE95OIYzZwKCQTk+WOABWXe+LrWxkWS81/RbRLhv3MV5IIGC/3hk5P6ZqIRldTS17g7uPK9jcg0O1gvZb2KKFbmYASygfM+Bjk1YNo4/5aL+VZuna7bLMlpeajDNLIR5MqRkLID0wRlf1/CrXiyOyk8O3p1K8urO0jiMks1tM0UiKvJIZeQeKUYcjsla45SlLd3JZrDzomhlCOjjaysuQw9OadHYmONI4/LSNFCqqrgKB2Ar54vbjxXYeHdAubrWdTs9I8Q6lPO731/Ihs7cR/6PHJMAWUNyxx1JA4rppvG87fAOaSLUdTt9dFkzxknzbjyxL5Yl3bR+7P98jIBzXa8HJctpLV2IUj2L7K4/jH5UfZH/vr+VfOlh4k1tdHvbCbXL+LShr9lDe3lteNcx2to8WX8u5I3cuBuP8ADn3rvvhbrE2q+HdU0F/Et2JJr67j0S9k+a4mtIyP3ilh82MkBjU1cJKEb8wKdz037K/98Z7cGj7K/wDfX8ulfNdz4i8RP4N8K2s+v3yyPHqkk0t5fNapKYpWWMtMBkyDGQmMMOav+IvEmrHRvD+sXmvXYQeHUuDaT3k1lPeTh/mwI1IZyBgDPfpzWn1Gf8yDnPoX7G/99c0GzfP+sX06GvPvHvjC6m8KwWvhyHVGurh0t9QktIDNPpi+WHbcB/y0wQB7nPavN4/EOsXnw88HXl54ivLGNbe8886hdzWj3ciH5MyKpJOOmcZPTNZwws5R5rhzn0T9kkznev5Uq2rs33xnt1rjfDXiTVbzw5pI/wCEf1OxsLnS1mk1Oe5RjaHYT8wb52YYBzjnIrm/gPq0OreKdXuNL8UXuo6QLdY4oNQuTLcTyq3z3O0j92h6BeM9cCs/YytJt7DUj1f7FJx+8X8qPsUn/PRfyq8KXFYXGUDZSf8APRc0fYpO8ik/Sr+KMUXAofYpMf6xaPsUn99av4oxRcCh9ik/vrR9ik/vrV/FGKLgUPsUn99aPsUn99av4oxRcCh9ik/vrR9ik/vrV/FGKLgUPsUn99aPsUn99av4oxRcCh9ik/vrR9ik/vrV49KajqzFQwJX7wB6UXAp/YpP760fYpP761fxRii4HmfjpJ2+FektbWjzTR29u8cisR5RCDnA6+mK5b4a23h/yNR1DxRof9o6leSHdLJbfaMRgcRjrsA/DrXr/hhGbwnpIXbn7DD94ZH+rFcPrfw/8QT6pcXWnanpsUc7lmWSOTjPptauinViockgOF8GW9xa+MoNJs9Plk0eO+aW3tTIf3IJyFB6YXriveNZvbHTdMnvdTmiitIxmV5B8uM46d8ntWX4I8PXOgWDW9xNbzszl2aOMjk/U1c8XaVJrPh6702NLSRplACXSM0TYIOGAIPbqDkHntUV6iqNWAh07XvDmswxW8d1aymYuq2067XJTG4eWwzxkdu4rREml+UsnmWexl8sNlcEf3c+me1eewfDzXQ9veTanYyXcIu44BcK9x9ljmRAqo7/ADPtKZ+bsxFUNM+Et6I7oanfWM4lhnWKIREpC8kSoGUcDIZd3AHWsQPRZ7nRbGe20mT7JE127JHbhFwxCljlRx0BPNW4300RxNC9oFA2RFCuMdwuP5CvNm+GWs/2ot1HqWl+bHJPKt5Jbs87tLB5YV8nBVT09v1ZoPwovbd7iTUdTtWaSG4WARRH/RpJURQ6dACCpPAHWjUD0K3utE1C6uNNT7HcNaBJJI9qsqbs4Ppng1albS5kWSVrORInwrOVIRvY9jXD6D4I1HSNL8R7k0xJtS09LeKCwjaNQ0cTKGJPdiQazfDfwzvA+l3WqjSoUtfs5lsreFvLdo4mXe2TguWYc/7I60agegavrGj6PY3GoXl1BDAjqsrrgkuxAUEDksSQAKgt9U0LUGeybyD5EYnaKeHaETcVDYYccg1xNt8LLpoHt7y501o1EKApA2brZcCYyzZPMmAR+J+lN1D4WajPHK0esRbvNWQRlSEkAmd9j9flw47dR0oA9SURumBtZGH1BFNt7S1gctBbQxMRglIwpx+FZ3hHR20Pw9Y6W0vmG2i2E5J7k8E84GcDPatijXuAUUUUAFFFFABRRRQAUUUUAFFFFABRRRQAUUUUAI33TWc0E0mqrJChhVB+8k/56/7OP61pUUAIuaWiigDM8J/8irpP/XjD/wCgCue8X/Evwf4W1NdN1nWBDeEBjDHG0jIp6FgoO38auw6oNF+HFvqzW890tnpUc7QwjLuFjBIX34r5M+MnjG30r4g3esWX2C8s9es4dRgaa2WZ4wy42E9iMdKl36DVup9laJqVlrWmwalpl6l1Z3CB4pozlWFS6hdQWNrJdXV0sEMalnkc4VQOpJryD9nHxBZ2ug6L4TjWS5vb2wk1qeWFVENqsknyxkDoeensa9N8Y6VJrWhzWEMyRylkkjZ1LLuRgwDAdQSOfaqgrv3hPyK7+NPDUdk95JrUKwI212IIKk9MjGRnt61Kvizw+11Da/2xCs0wVkViQSG4Xr0z2zWJd+G9a1ZNautQeztrvULaG2jihLMiqjFtzMQCScn6DFWrzwf9u8S3upX17cGznS3AtIm2q7REnL8ZPJHQjpW7jStuJ3OrBYtjc3WpNh/vtVLSIGt7URvDHEfMdtsbEjlic8898/Wr9YsYwx5H32oEeOjNT6KQDdh/vtRsP99qdRQA3Yf77UbD/fanUUAN2H++1Gw/32p1FADdh/vtRsP99qdRQA3Yf77UbD/fanUUAN2H++1Gw/32p1FADdh/vtRsP99qdRQA3Yf77UbD/fanUUAN2H++1IVP99qfTTQBT1K+ttOtWuby5EMS9WY/pXMt4/0gSfduzH08zYP5ZzXmfx+8VyQePLLw753lQJaC4AJ4dmJH6YqwtnYt4X/4SL7VcDShFuaLZ+/39ODjBTPO7FeXWxlX2rhSV7H0uFyegsPCtiG/f2t/W57Tpd/a6nai5sboTRnup6H0PoatbX/vmvnr4DeLp3+JM3h5ZvNtrm0eZgGyEZeQR+Ga+g8mu3CV/b0+ZnkZrg3l+IdLfqfP/wC034k1/QPgz4Yj0GS+iN55CXUtojFhEIQSCQOATivCVvtF8R6JbXWr2DaVcQyLGLiKPal37bD91vccV9z+FY1bwrpO4Ag2MGQR/wBMxUxg06W6MBhtmkUfd8pTj8xW5wnxBovjvX9J+IWh2XhzSrrS7eC9iinitoS7XEZYBjKwB3DBJ9BX3ZGVK5HQ9KjjtY4/9WqIfUIBTmRlyTI35CgCXIozVfcfWX/vkUbj6y/98igCxkUZqvuPrL/3yKNx9Zf++RQBYzRmqzMR3k/FRQGJ7y/98ilcCzmjNV9x9Zf++RRuPrL/AN8imBYzRmq+4+sv/fIo3H1l/wC+RQBYzRmq+4+sv/fIo3H1l/75FAFjNGar7j6y/wDfIo3H1l/75FAFjNGar7j6y/8AfIo3H1l/75FAFjNGar7j6y/98ijcfWX/AL5FAFjNGar7j6y/98inqpbpI35CgCXNGaj8tv8Ano35Cjy2/wCejfkKAJMimUnlt/z0b8hR5bf89D+QoA8i/aE+GH/Ca2tvq2nS+Tq1khCHBxKnXacd89K8PNv8WF15bwyXwuEj+zri1OwR427duMbcV9nGNsf6w/kKaYj/AM9Dn6CuOrg1OXMnY97A5/VwtH2MoKaW1+h47+z18L/+ERin17VJfN1e8TbjGBChOSPqTXsPzelL5bZz5h/IUvlt/wA9D+QrppU4048qPKxuLqY2s61V6sxNBvPI8L6PEgDzPYQ7FJwOI1ySewpwjMc0dwtxGZldnfeDhtwxgY6YrLhs7yTwzol5ZAO8dhErRk43govQ+tUZbvUACj6feKf9zI/OrOY338QETPCipNImAyIj5ye3TFbQbeqFhg8HHpWP4Qs5IdMaW5hKTTSs7AjkDPFbTcbewzQBxHxQ8czeFzDa6VaW97ffJNcrLJtSC3LhNxI53EnCjvg9hVJPHOqL4vu9PubeK3sI7trW232k266cJuCpLjy9zHIAz2rovF3gfwr4qEn9t6HZ3ckgRWmaMebhTkDdjOM/1qNvBWjtrMeos1+yxTi4jtGuWNskoXaHCdiB0HTvigDgIvjJcWdnLNqcGnTTSaYb+KG1MmbV/MRPImyPvAyLnAzweOlakvxA8SQeE9a1BbDTLq/0plaaNxNbeXEV3bmjkXf7Ljg9eK6KD4d+HlW8W5S7vhcwG2zd3LSGKItu2oeq8gHPXgc8VNb+BtHj03VLG4e+vjqqKl5cXVyXmkRRhV3cYAHTFAHB/EL4kalb3+o6LFb2qQ747XH7wSHzIg/mCUfu1IJxsJ3H8Rn13StzadbM5yTEuSfoK4zxT8NdI1ay1BIXvI/tci3JtDcsLZ7hQoSRl7kbVPplRxxXb2Ebw2cMMhBZEVSc+gxWrlH2SXW5GvMTgCjFAxS5rIsTFGKXNGaAExRilzRmgBMUYpc0ZoATFGKXNGaAExWbrmoGwjiEah5ZW2puOAPrWnmqWp2MV9EEkYoynKOvVTQBR0nVLia9+w3sKRz7N/yHt6GteP7zfWs/TNJhsZTN5sk0m3aGc9B6CtCP7zHtmgCSiiigAooooAKKKKACiiigDK8Jn/ildJ/68Yf/AEWKvSMgIyVXJxzjk1Q8LHHhXSf+vGH/ANFiuX8Qax9uvmSBl8q3yyk/xEdx+NeVmua0suo+0nq3su50YbDSxEuVHcru6Bv0pSrf3hj6Vk+GtSTUrIMTiZMLIP61F488RJ4V8K32vSWr3a2qBvJRgpclgoGT06134WvDF041KLupbGVSDpzcZLY2tp/vD/vml2N/fH/fNcNpfxK01tTn0jxBZTaFqUMiqYZmEqMGjaRWDrxgqjdcdKmi+KHg+W9trOO/m8y58kIxtnCKZQTHubGF3Y4zXV7Gp2M7o7PY394f980mxv7w/KuMf4peEEe4je9uFlgmjhaL7K+9mcsE2rjJBKsPwqo/xY8MXFk8+mXJmdRE+y4ieEMjyiMkErzhjggd6f1es/ssLo77Y394flRsb+8PyrA8O+MtE166uLfTZppPI3EyvA6ROFYqxRyMMAQRwe1YGrfFfQbfTo7+wju72BruG3LfZ3QMsj7PMjJH7wAjt1pKjUb5bahdHfhG/vD8qNjf3h/3zXGyfEzwmlhY3z30yW95IY0la2cBGEnlkPx8hD8YNYum/GDSpLiQaranT7aOKZzMX3kslx5IQKBkljyKpYeq/shdHpmxv7w/75o2N/eH/fNcRN8V/BccUEx1GZo5kMmUtnby1EnlsXwPlw/Bz0qZvid4QXUZbJtTZWjMwMrQOIm8ld0uHxg7R196X1er/Kw5kdhsb+8Pyo2N/eH5VzugeN/D+u6Te6npt48kFiM3KmFhIg27h8vXkcjHWjxP438O+G7SzuNWvTCt4peFREzMVAyW29QADk1HJPm5baj0Oi2N/eH5Uuxv7w/75rj5PiZ4RjluYm1TL2tu11OohYlYVQP5nT7pU8HueOtVm+KPh2S4gjtpztLuLgTxvFJGqxGUMEIyQVGQe4q/YVOzFdHcbG/vD/vmjY394flXFR/FTwa8lkh1GWM3wRofMt3T5XbajNkfKrMcAnrWp4f8aaHr8l/HpNw87WO4SsYmVCVJBwT15BFJ0ai3TC6Oh2N/eH/fNKUb+8P++a4PR/ip4Zu/sNvcXLRXd0YV2xxO8SNKWEYL4AG4qQM9609Y8ZNp3jWx8M/2LeSm9t5pYroFQjNGoYxqCck4I54GTQ6NROzQ7o6ja394flQFbswA+lcf4K8dL4gudZtbrS202bSthnBnWVQGBOCV6MNvI7etQr8VPBraPHqwv5vs0snlxf6OwaU7d2VHUjbzR7CrfltqF13O4w398f8AfNGG/vj/AL5rkoPiL4VuLuO3t9QecPEkpnjgdoY1dSy73AwpKgnBqtH8U/Bz2n2hb65IMkSJGbSQSSeaCY2VcZZW2nBHBxR7Gr/KxXR22G/v/wDjtJh/7w/KvPNf+L/hex0Iahp7zalM0CzpBHE64UyeX+8OMR/NkfN3FdH4e8ZaLr2r3ml6bcSS3FmxSY+UwQMpwyhjwSDxQ6NRK7QXR0OG/vj8qXa/98flQaqNeNFerBMoCSHETjufQ1mMt7X/AL4/Kja/98flSg0tAHn2sa5/ZvgjRrKFttxdWMI3D+FBGuT/AErkEuAF+SRQNpzk9R6V6hoOm2d94X0c3lnb3G2yh2+YgbHyD1q0fD+j9tJsR/2xWvkM64br5niVW9rZLZW/4J7WBzOlhaXJyXfV3PMtF1z+ydSjut/7kkLMueqk9fwr0fxHo1h4q8OXOj35lNleRgOYn2vjIIIPboKm/wCEe0gdNKsM/wDXBavpG8ahcqFHAAXgV6PD+U18ppOjKpzR6abHLmOLp4uSlGFjzfxL8J9N1LQbnS7W+uklv7uGe9v7t2nuXWPoqtkbeMj0AJ9a37n4f+G7iWaRoJ0M0trIypKQAbcYiwOwA6+tdNJMqHa0i7vQKSaTz1zjc2f+uZr6N16llqedZHD6R8J/Cem3iXUCag0ySwyq0lyWwYmZo+3OC5+tTn4YeFWgiiMN3tji8lf9IP3fOE3/AKGPy4rshMv94j6oaemXGUdWHsKHiKrd3Jhyo53wx4P0vw/LP9glvzbyhkS1luC8MKsxZlRe2ST61Qs/hr4ftbaG2WfVHtra4intoJLtmjtzG+9VQdhk+9dntk/vL+VLtk/vL+VJVql731GkjgL/AOEvhK+dPOS/2rJJIVW5IVmebzjkY/v88Y44p1x8KPCE0TRyW92chgG8/lC0vnbhx1D8j8q7zZJ/eX8qNkn95fyqvrNb+Zi5UcW3w28NPayW8kd44lszZyuZfmZDJ5p6DGd3fFYMXwjtn8TyXl7fLLo2bpo9PRXAzcLtfq2B65A5PpXqeyT+8v5UbZP7y/lVLE1lf3gsjmvD3g7TdD0W60uwmvkW7GHnMo81Rt2jawAxgdKb4o8E6R4jXT/7RN202nqywXCSASYYYYEkEHIHPFdPtk/vL+VGyT+8v5Vn7WXNzX1BpHn+vfCvQr+HVZbWW6tdR1Gwexa5MhYCJk2KhXuq4yB2JJzzS23wq8NovmXTahd3RBWSea5JZgYfJx7KFJwO1d/sk/vL+VJtk/vD8qv6zWtbmDlRx1x8OfDc2o2F8UukmsreG2UpLxLHEcor5HOD3GKseH/A2i6NrOoata/a2ub6MxytLLkBSSSAAB3J5OT2rqdkn95fypdkn95fyqXXqNWcgsjibH4Y+F7K3EEMN1sWS1kAM5PNu7NF+rHPrW7rHhzTtV1Sx1K7Wb7TZRzRwskhXAlXa/T2HB7Vs7ZP7y/lRtk/vL+VS6k27tjsct4a8EaToF1e3dvcajd3V7CkEs91cGR/KXO1QcDpk88n3rGX4ReE1hdcagZjcC4W4NwPMRgpXj5dvIJB4ya9C2Sf3l/KjZJ/eX8qpV6qd1ImyOOj+HegRXrXEJv4opY0juLVLoiG5CoUBkUfeO0ke/pUOl/DHw1YywTL/aE8ttNBJDJPcl2QQAiKMcfcUMeP1rt9snqv5UmyT+8v5UnXq/zMdkcBdfCXwlPC0IGpwxvGY51iuyonXzDKA/HOGJI+tbGi+B9G0rxTceJLc3b39wjIxklyqqxBIAA9QMZziun2Sf3l/Kl2Sf3l/Kh16jVm2CSHHpUCW0Yu2uGyzkYG7+Ee1S7ZP7y/lRtk/vL+VZIY8Ypaj2yf3l/KjbJ/eX8qYFDwn/yKukf9eMP/AKAK06zPCf8AyKukf9eMP/oArToAKr3sjIgCnDMQo/GrFUdWWR4D5R+dTuX6jpQBZghWNNq/ie5p5XiqOn6nb3SbfMWOYffic4ZTTrzUYIF2iRZJTwqKckmgCyh3cE85pk6CIiZODkBgOhplmx8sGRl3dznvTnbz2Ea8oDlm/pQBYHWlpBiloAKKKKACiiigAooooAKKKKACiiigAooooAKKKKACiiigAooooAKKKKACiiigDn/C906+GdKUKvFlD/6AK0ftkn91f1rG8Nf8i3pf/XlD/wCgCtCtLAWftkn91f1prXTsOUU/nUFFFgIbm1trg5mt42PrRb2tpAdyWsOfXFTUUWAlEqDpBF+VPF246Ig+lV6KLICz9sk/ur+tH2yT+6v61WoosBZ+2Sf3V/Wj7ZJ/dX9arUUWAs/bJP7q/rR9sk/ur+tVqKLAWftkn91f1o+2Sf3V/Wq1FFgLP2yT+6v60fbJP7q/rVaiiwFn7ZJ/dX9aPtkn91f1qtRRYCz9sk/ur+tH2yT+6v61WoosBZ+2Sf3V/Wj7ZJ/dX9arUUWAs/bJP7q/rR9sk/ur+tVqKLAWftkn91f1o+2Sf3V/Wq1FFgLP2yT+6v60fbJP7q/rVaiiwFn7ZJ/dX9aPtkn91f1qtRRYDP8ADX/It6X/ANecP/oAq60iLIkbOivJkIpPLY64ql4a/wCRb0v/AK8of/QBUOuaVNfz2tzbXK289rvMTlc4ZhjP5ZzQgLj6hYps3Xtuu8lUzKOSDgj8/wBaH1CxV5Yze24aL/WAyDK/UVhW/hqazt5be1lt2injMTGVCSgLFsr789+/NNuPCsjpL5d6WL79okJwpLAgjHQ4GDQB0DX1mtsLpruAQMcCQuApP19aIr+ykl8mO7t3kC7iokGceuPpVK50uW60+1tppijQzrKzRuxJxnox571TufDZmuppvtkmyVnOw9F3JtDf71MDYg1CxnG6K9t3G8JlZAfmPQfWpfPhxKfOjAi4kO7hO/PpxWBdeH7q9KyXU1tFInlhBCh2jyw21ue+W/IVLb6BJHpd9byXKvNeSLNJJs4LjGcjuCR09KANP+1NN8hZ/wC0LbynO1X80YLemacdQsRI8bXtuHT74Mg+X61kSaBPdXv2q6uUhZ3JkS2BA2lNuAT+tRt4bdlvbbzI/slywIQsx2jI4I6dB1oA6Dz4vMaMzRh1BLKWGRjr/MfnUK6jp5Z1+3WxMY3OPNHyj1NYx8Nz+XMq3+Ge43I5X5lhKhWjPqcDg+wp9x4Zhlju1eYnzXcxIfuRq2ARjucCgDeWRGZlV1ZlxuAOcZ6U+sfStLudNlujFcJLHKy+WJAcxqq4C574OfwrUh80KfN2k5ONuelAElFFFABRRRQAUUUUAFFFFABRRRQAUUUUAFFFFABRRRQAUUUUAVvDq2kfhXS5JpFjX7FDlnfA/wBWKpz+LvBUF2trJ4i05Zj/AA/aAf16V4L8cftU+reF7CGaTEuj2yqm8hSzYHIrltfu/hz4X8Uf8Ihq9lrV5dwusV9qMEwRIZGxnbHj5gM1xQqV61SVOlG9j6ZZRl+GwdLE42s17TZRX4s+vbOTTbyMSWdzFcIf4o5Nw/SrAtYepVvzr5d8BaXc+GPjnY6F9tkdI7gruQkCRChKkj6EV6n8dfDviPxFrvhO10O0NxbLLc/ay9zLBDGDEQjO0Z3cN096qhXdRO6s1ocWd5TDLqsFTnzxlFSTtbRnp32e35yGH40otrf0b868LvtF+Jtt4d1fS7rUr7Wk0tdNt7JDbIVvTujM0uT8zFcN37Va1XVPi5ayeILf7Lqc1tpjGK1uLWGPfeiaYFJFBB/1UeQQBkmt7njHtQt4M/df86BbW56Bvzr5802f4yteWWs3C6w1+ND1GCG2eFRbyXSTHyDMvGGaPnPGSAOM13nwqh8T+IPB+qWnjz7XPHM4WITwtbTbSgLAkbTgNnBGPSi4HpH2WD+6w/Gj7LBn7rfnXgPhSy8a+B/Bfh65sNI1uWe6l1JNXiAa5mLDzBZkhmO1fu9PbNTwX/xqIj1CZtQDRNYxtZfY49kgktybhyevyyY6dDRcD3b7Nb+jfnQLa39GH414DPqHxvs9FG19RvHuLPT7i5la0QS2rOXFykYUclQE4wSMmus+Fdv40k8Zy6t4mhneSXw9BGZniMSNKJnOCv8AC23bnii4Hqhs4AOjfnTRbW/YMfxrnYp/iGba286y8Mif7UftIWeYqIOMFflzv68HiuV+MfhvxDqXiDQp/DuoajbQanKNM1v7OxIW0OX8wc/IwI27hzhjRcD0wW1v6MPqaPs1v/db868Bj1b40W9pqkdrZ6o0ttbyGSF7RPLhZLlBEls3WXdbhic559639C1H4meIPHVssrato3h99SvHJks41f7MqxmFGznaGJf3ouB6/wDZoM/df8zR9nt845/OvEPiJpfiVfjRbanpmnazqaNPZiKJhIkEKBj5jxTI4VQASWWRTuxVKz1n44tZa3JcQ3YlQqJIksRugXz8M1uSAHIi5A5559qLge+fZoM42tn60fZ7f+63514drPiH4pWFm66XaeItQS60zGnzTadGsq3AuhlplHC5hz16+maZrt58ZYNDk1CG61HdPrVzBJClmhktbRC3kuigEsGO3JOePSi4Hun2e3/ut+dIYLYdQ35mvKPiTqvxKtfh34f/ALHtdQk8QTW7NeS2Vuu1ZliyodGBIDNgYH4kVmRah8ZJNSj1FY7sL9ttoP7Pe2QQmJ7QNK7H7wCzcdeKLge1/Z7f0b86X7LB3Vh+NeK/ByPxxc+OdR1fxVDrW6Tw7HA7XtusKLdCZi8cYXgqMjB6kVzPg3wj8VvD/gRNfsrq4stWntIbVrFJJLmaSRrgb7iVZSVVljJGF4xRcD6P+z2/+1/31SfZ7f8Auv8AnXiOur8UvDureIbzw/a3Wpj7bDboWgQNeK9sVE5IwMRy7SenANR65dfFyfxdNoNqdaFgbOa0lvPIjEbOLXKTxsB8paXI6kj0HFFwPc/s9v6N+dOFnARnDfnXgWi6h8YIL3wnZL/aoslsrUTveWYdpZd+LhZyB8uFxtOR6819DDpRcCv9jh9G/Oj7HD6N+dWDwKrJeRm7a2YFJAMrkcOPY0XAX7HD6N+dH2OH0b86nBpaLgeB/F3wHq2u+G9A8R6HG9xc2mmwxywIfnKhAQye4OePpXnfjePT/wDhobwTDrWkxTzvbWo1QtEQJpmzhm7Ej5f619W+E/8AkVdJ/wCvGH/0WKsy21o8yyzW8LSjo7ICw/HrSw6VCpKoup34vMKuKwlLC1LWpvR9fQ8N+HPgXxJe/FW98WeIEeGK1upTE7jBnOSq4HZQtdT8bvGXiDw1qfhrTdBkWN9UkuFkK6c95IfLjLKqxowPJ4J7V6erKD1FQXNtZz3MF1JBDJPb5MMjKC0eRg7T2yKypUY0k0uupWZZlVzCpGdRJcqUUlskjxs/GjVLK+0rQ9U8OwR61cW6x3UUd0f9Gu2gaURuu07Rhf7xIz0NY2nfG3xSlvY65f6JYz2LeG11W+t7W5A8k/aBGXVjkk4P3PXqa9wm0HQp9V/tabSbCTUMg/aWhUyZAwPmxmmR+G/DkcLwx6LpqRyRtG6C3UBkLbipGOhbnHrzWp5xw3xF+JWo+EfGdnZtpdvc6LJoV1qk0nnbbgtEV+VF6Hhhkfj2pdK+Jl/qvg7xbqFtottHq+gWon8lbsTW8u6LzUxIo546jsRXoV7pel3ssM15YWlxLArLC8sSsYwwwQCegI4NRaXomi6XYvY6bptlZ2smd8MMSojZ65A4NAHjel/GPxJHqkV1qek2Vxpcmm6RPcC2uQDbSXjsm5SR+8GdvHGOeSa6v4bfFRfGfiW70uHQbq0to1maC6d87/Lk2EMMDaSRkYJ4rtIfDvh+G3MEOjackRVFKLAoGEbcgxj+EnI9DU1houjWF9cX9lptlb3dz/rpoolV5PqQMmgDxnSvjhq0Ogw3l94fhv3jgku72aG4EQjhF69su1SDubhT19alHxw1aysJv7S8N2816+tXdhaw2tycbIAWJkO0lWIHHHPXgV68PD/h8QtD/Y+niN0MbKIFwV378Y9NxLfXmorvwx4au0mS60PTJlnlE0we3U75AMbjxyfegDzib4yXf2bV7628Iyta6bJYwv514qSNLdiIom3HG3zOTntVS9+O8lmYrOTwjcPqSTXMd3bx3G5UEEgRtjhcMTnIB2+5r1o6NovlSx/2XZbJnR5V8lcOyY2E8clcDHpgVBd+G/Dt3s+1aLps5SZp1MlupxIxyX6dTQBzvww8X6r4o1jxTa6lp9naR6RqItbfyp90jIY0cF17HDf07V3igEc81StbDT7a8uLyC0tobm52+fLHGFaXb03EdcVcDqB94UAO2r6UbV9BSb0/vCjen94UALtXnjrRtX0pN6f3hRvT+8KAF2rnOOaNo9KTen94Ub0/vCgBdo9KXA9KbvT+8KN6f3hQA7ApAqjoKTen94Ub0/vCgBdo9KWm70/vCjen94UAK/3TVNrUy3izzMGWL/VIBjB7k1b3p/eFG9P7woAVaWm70/vCjen94UAYWkalZ6X4J0y7vpkhhSxhyzH/AKZrXPS/FLQRP5aW906A437QM/gea5rxHbX+u2Hh+C2cCwgsIBIS2MPtAY474Fc/rEfjS38VLY6R4N8PXHhVGWNnuJB9pnX+KTd1U9cAV5M1mOJxEqdC0Ix6tfF6HqwWAw9CNSvecpdF09T3HQ9a07WrQXOnzLKvcdCp9xVfxX4o0DwraRXWvajFZRzSeXECrO8jdcKigsxxzwK8+8HafdeHfF00sEhOkOzBSzZYp2yPUHitD4hWU+q+IPD/AIm8P39nDquitN5cV/C7QTJKm1gdvKsOCCK6sBVr1ab9vG0k7evmjmx1GjSqJUZXi1f08mdtpHiDRNX0y21PTdTs7mzuRmGVZRh+SOO+cjGOuautd2qyPG00IdF3OpcAqPUjtXzPe/CnVJtR+zjUtLliubCb7VeSwPiC6muzMzW8anKlQflJ9607z4UzTaj4guf+EnWU6lDcpBczeb5wMyhdsgHylVxx+mK7bPscZ7tP4k0KDU4tNm1K2W7mhknjj353Rx43sD0+XIz35rEX4n+AmurS1HiWy8y8SOSDIYKyyHCHdtwNx6ZIzXlOu/CqGW2vl0HXrfSJpb9J7Rkt32wwvbCC5jx6uBuz6gVvn4c+HZ/FVzfXmpXn9i/Y7G3h0yAtGjm2ztMo/iGcED60WfYD0ez8aeF7wR/Z9ZtJfMv301NjZ/0pM7ojxww2ng+lW73xJodl4isvDt1qVtFq19G8lraM3zyqv3iB7V4vpPwvtdM8TaTr1rr/AJMsGu3GqahbrC3lXgZpTGcdpEEhXPcfQVf8X+B7vXvHU/jKPxY1pfQXds+mwi2zFFDF95HON2W3PnaccjNFmB7Oby0AmP2iDEP+tPmLhP8Ae9PxpWvLUGMGeEeb/qsuPn/3fX8K8Bt/htcRaJNpw1HRGZLmOdbg2su/UQs7SlLw5+ZSGwcA9B9KXVPhm+oapo96dW063is7dYZLS2jmihtysxk3QAEkE5xyR0/Ciz7Ae9m9swJSbm3Ah/1pMi/J/ven41R8Q+JNE8P6amo6vfw21tI4jiflzIx6KoUEsT6AGvCm+Ftx9m122Gsad9lv50ngg2zZDrK0m5pCN38WNp3LnPaur1fwvJffC7RvC893pd9f6bIkhmmgkhjYrnBjaIhomGeGH5UWfYLo9O0jXdI1bTrXUNOvree2u8+Q4YDzCDggA85BBBHUVbS8tHk8tbiBnHVRIpP5V8+y/C/UbqfQ7jU/F39oyWUIjm80yqY8XHnBomXksBhcsQTgZNaFz8NIY/B7Wel61b2PiL+1p746oLdjvimZw0b9z+7cr6ZAos+wXR7kt5aM/li4gLbd+BIpO3+9j096fBPDMpaJkkUHBZCCM/hXz7L8J4ovEF7dWOvqtpJavDaGTzRLb5tfICYHDID83P5Z5r0TRtF0fTvh9YeFLPUrzSTbxRrLdaWfJkeRQNzZOT8xGTn1os+wXR6CW4J28CudHjnwkbO2uxrdqYLl5o4WGfmaEEyjGM/Lg5+lVNNWysdafVDr+t3AeFYvstxLugXAA3hcfeOMk+9eeJ8PbdPFPibURrUX9m39tdrpVn5B/wBCmul/fyE9wSBjHvRZ9guj0Kx+J3gK9sTfW3iawNuJoYS7lo8PL/q+GAOG7Hp71sN4m0FbbVLl9TtUh0hzHqDs2FtmChiGJ6cEH8a8eufhN4dn8Lafpl1qc2pXolsRqNxfFpBNb2+f3KD+FfmOPTNanhTwXHofg3xf4fuNbi1ka3dPJBJf27SARlFVUmAILYCgZB5+tFn2C6PSPD3i7w7r9jNe6VqUE0MDhJi4MRjYjIyHAIyOR61Ztdf0m61u80WG7ja/skie4i6bVkBKHPQ5APSvDI/hvqzaZHHca9p10kF+tzb6TdCeeyCCFoyjM37xuW3gHIUgAU60+GeoaZNY3lj4ot7i+sDprRNdwSESNbJIrB8HOCJOPTAzRZ9guj2vUvFPh/T5J4bjUrc3EFsbp4I23y+UDguEXJIzxxWkt5atuAmh3KoZlLgMoPQkdRXzyvwlf+z5E/tvTXvrjQ7nS5rk20m5XlnMquh64HKkHtUl/wDCq4urvVseI7RFu474R3Qgk+0zm5C4SY5wY48fLj26UWfYD6Ft7i3uEL28scqg4JRgwB9OKmC8dK8z+Geh2Hgu91vyLuP7FqD28kMEMTKImSEI5Oe7MN3HrXcDXrDA+d/++KLMDU2+1G32rMOv6dj/AFjf981AniC3+1MGbMJGVIU5B9DRZgbW32o2+1Zn9v6f/wA9H/74o/t/Tv8Ano//AHzRZgc54F0qC+0C0mnZ8CCNQFOP4BXQf2BpvpJ/33Wf8Nv+RVtf+uUf/oArm/iV4g8Z6H4k0BtPGm2+h3OrWtlMzqZJ7jzSQwHaMDHXkmmwOwuPD9j5DmPzAwBIO6srQNNjvnl89n2p2BwSfrXWS/6t/wDdNYXg/rdfUUJ6CLX9gad6SD/gdI3h+wKHb5qnsd1c78Qj4sjuLq+tPElh4b0CwsTM91JbrNJLNzwwbhUAA6ckmtf4carqut+BtI1bXLNbPULm1WSaJVIAJ7gHkZGDg9M0rsZQ0jT47rUZYJmOyLOSOp5xW3/YGmntJ/33VPw7/wAhm8/4F/Osn4n32rabBBfR+KLHwzocQJvr6S28+becBERSCoB5yevpTcmJHQt4f0/t5o/4HWHbacsmttYs52ITkjqQKT4M+IdT8UeBINY1RoJZJJpkhuIU2Lcwq5WObbk7CygHb2rRsv8Akbpv+BfypqT1Aujw/p+Okv8A33QfD+nekuf9+qfjzxGnhnQ5L1YTc3s0i21har965uH4RB+PJPYAntWH8GNc8Ra34f1I+Kp7WfUrHVriyd7aLZHhGwAB7Zxnvipux2Llzpyx60tirtsYjnuBitseH9PXr5v/AH3VS8/5G6H8P5Gsb43eJtQ8MeF7K40y8FlcXep29obj7L9o8pHb5iI/4jgcCqlJ6COlGgaf6Sf991i6xp0drqMVvEzFJQOTyRziq3wp159Yi1GG58UPrN3bSKJIJ9M+wzWwIyN0fXB6g+1a/iD/AJDFn+H86FJgy2ugaeAA3mE467utL/YOnHA/e/8Afysb4v8AiuTwX4Dvtch+z/aFeOCAznEaySuqKz/7I3ZPsK5j4X+KNW1Dxg+kXniuLWIntPtBiu9KawuQ2R88IIAkhPr1HFTdgdTr+nR2MkRgZtr8YY9K04PD9j5SmQyM2Mk7sVF4w/5dvqa17hJZLF44ZvJlaMhJNu7a2ODjvim5OwFE6Dpo6+YP+2lZfiDTILOGOaFnxuxhjn8a5XRbnxzD8VbTw3N4uttas7eza61cf2XHD5Ib5YVDKc7mbJx6Ka7nxd/yDo/+ugoTdwG6foVpJaJJMZGdxuyGxU/9g6d0xJ/33V20LDTYiqhmEXA9TivCfCHxN1/UfEOhW7eJbK91TUNTe11Lw8tmEWxiUtuZJv4ioA5yd2eBSuxnrWuaRbWtkZ7dpMqwyCc07SNGtbixSafeS/ocDFaHiI50iX6r/OnaH/yB4DzwpPH1quZ2EiMaDpx/56f991U1XRbWGxkmhZ1ZBnlsg14/c/EzxDY+Dp/iHe+JdMjhg1JreTw2bdQ6xLLsKb87/Nx83pXuWrMH0aZx0aLIpKTuDMbQdKt7y1aednOWwFU46VojQdO6fvP++zTfC3/II/4G1eb6n4k8b6pb+L/E2g6taWWneG7qW3t9PktFk+2mBQ0xkcnK5OQu3pjNDbuNHot3oVmttI0TSKygnO7IrmMN/s11ujajHrHhW21aJCiXtmlwFPYOm7H4Zrk6cWxG38Nv+RXtf+uUf/oApPHnhmTxLFoyx3S2507VrfUDlc7xGSSvsTmsTwpql3p+iWSwxRyxvbxkqzFSDtHQ1s/8JNef9A2H/v8An/ClZjudNL/q3/3TWH4P63X1FUp/Ed/JEyJZQQlhjeZS2B9MVT0/UbnT3LW6JKr8OjkjPvmmouwir8UfCPinxRrWlS6dq2kR6RYt50mnX9tJJHczg/I77GG5V6hTxnk5wK7PQ11ZNLhXWprOa+A/fPaRskROf4QxJH51hnxNed9MhP8A23P+FI/ia+KFU0+BD2JmJA/DFLlYXLXh3/kM3v8AwL+dQeLtO8Wz6hbX3hnWNPgVI2jnsdQgaSCbJ4cFSGDD8R7Vm2d/dWdybmLZI7Z3q/AYfXtWj/wk97/0DIf+/wCf8KHFhcb8MfCkvhPRbyC6vYru8v76W/uWhi8qFZJCMrGmTtUY9ck5NWbL/kbpv+BfyqufE18QcabCDj/nsT/Ss+O+u4703qmMzk5IOdpz29aaixM1fG3gfSPF1zpt1qNzqdtcaZI8lrLZXjQMjOu1jlevHH4ms34VeAk8DQ6xF/a99qX9o6jJdhrmdpPLVjwOf4vU96ur4ovgP+QdF/3/AD/hR/wk15/0DIf+/wCf8KXKx3RZvP8AkbYv+A/yNP8AHGl6zqmmwf2DrC6Xf21wk8byReZFLjrHIvBKn2IIrDkvrqS8+3MUE+cgAZUY7VoL4nvv4tOgJ9pz/hTcWBX8EeFdWs/FOq+LfEmo2d1q+oW8VoI7GFo4IYYyzADcSzMWYkk/TFaPiEY1mzA6cfzqufE96Ommwj/tuf8ACs681C7vLgXM2xJFxsVMkL/jQosGzZ+Inhi38YeFL3QbmZoPO2SRTBQ3lSo4dGweDhlHHcViaH4S8S3PjbT/ABR4v1bS7mfS7WS2sodOt3jU+ZjfI5YkkkKMKOB71pJ4mvlUBtPgc92ExGT9MUv/AAk15j/kGQ/9/wA//E0uVhcteMett9TW5z5S7cZxxnpXF6jqN1qLq1wiRBfuojZx75PWrcHiO/jRVezgmKjAbzCuffGKbi7Bcm+H/hh/D9pfzX10t7q2pXj3V9dBdvmMeEUA9FVQFA+vrV3xf/yD4/8Arp/SqH/CT3n/AEDYf+/5/wAKp6lq11qIVZoYoY1OQqvuJPuaFF3G2dOLdbzQvsrs6rNbmNmRsMAy4yD2PNeY2Hwz8S/2RoPhi/1rRToOiXUM8EtrYtHeyiI5QFi21T/eYDJ56ZrrLXX762gWE2sU6r8qsZCpx+VTnxPef9A2H/v+f8KXKxXRq+Is/wBkSZ65X+dSaEP+JRb/AEP865vUNZvL6HyZIIoIs5O19xb29qdY65e2UIt0top0H3SXKke3SnyuwHI6v8KdV1i/uoNV1DQLjTbu58y4vhpYXU5YAwbyDKPlxxjdjOPzr1PWABpE4UYAjwB7Vhf8JNeY/wCQbD/3/P8AhUN7r19eQGA2sUCNw5Dlj9BwMUlFhc2fCv8AyCR/vmuF1r4f+IjJ4i0zQdfsLLQfEkzT3sc9szz27OAsvksGC/OB/EOCT1rd07V7zT4/KiginiJzhmKkH64q3/wk15/0DYf+/wCf8KHF3C5s2NlBpvh+LT7VStva2ywxA9dqrgfyrjq07rxFfzRGJbSCDf8AKX8wscewwKyvl/v/AK1SVguWfBWk/b9Cs5WlKKtvGvA5PyCt3/hGof8An5k/75FV/ht/yK1r/wBco/8A0AVvz3ltCwWa4hiJ6B3AJ/Opbdx2MWfw5GkTNHcMWAyAQKztG03+0HkDSGNY+uPWuukOYm/3T/KsPwf1uvqKFJ2YhT4cgzzcyfkKG8NxbDsuXzjjIGKpfFjXLzw/4Hvr7TWA1JzHbWOVz+/lcInHfk5/Cuns1mjs4UuJPMmWNRI+MbmxyfzpczHY4/TNNa8v3tmk2CMncQK1/wDhGof+fiT/AL5FR+HR/wATu8/H+dafiLV7bQtJl1O8juZYYioZbeFpXOSAMKvJ6022Iz28NQgf8fEn/fIrJh05pNVawMgypOWx2Fdkr+Yu4ccZrAsx/wAVZN/wL+VCkwZIPDUJ/wCXiT/vkUf8IzD/AM/En5CtPVb+HTNMutQuFleG2iaWQRIXchRkgKOSfan6deR31hb3sKyLFPGsiCRCjAEZ5B5B9qV2OxyM2nPHqosd4JYgBvY1r/8ACNwgDNzJ/wB8io7v/kbYvqP5GtDxVqkWh+HdQ1qcExWNtJcMo6sFUnH44ptsRTXw5bsPluZCP90VlanprWl6lssgbzANrEYxzWv8PrrU77wdpmoaw6NfXdutxMETaqFxuCgewIGfaovEX/IatPw/nQmwZIvhuLaN1w+cc4UU0eHLcnH2mT/vkV0DDKkZx7+lcf8AC/X7zWtP1K11Qo2paPqc+n3Lou1ZChyr4HTKlTSuwsM1rTP7PkjCyb0fpkdK0YfDsbRK0lwwYjJAUYFO8Ydbb6mpfF+st4e8IajriWUt81laPOLeL70hUZwKbbsOxH/wjkH/AD8Sf98is7WtK+wRpIku9GOORzmuS+Dnjrxh4p1W9k1FNB1HSDcvGs+mXGWtMRRuqsD99TuI3DnIPFegeLjmwhP/AE0ppu4NFey0BJrVJpbhlLjOFAwKmHhuD/n5k/75FalkSulwlVLERAhR34ry34WfE/VvE/iBbW+h0r7K8Eslyts7b9JlSTYsFwzfKXbnpg8dMYNTdisdlq+iLY2pnjmLgEAhh607S9EW5s1uJZym/oAO1aniRt2ky8YwVrM1PXrbw14Fk1m6jeZbeP5Ik+9K5bCoPckgU+Z2DqWR4bt/+fmT/vkVX1HQltrN5452bYMkMOorz+X4geJF1EWsmsabBqDXa2QtBpM0lmLphkW5ugfv+pAwDXf6Hr6+JPBLan9ma0m/eQXFuzZMM0blJEz3wynB7ihN3BkWj6Qt9bmd5Si5IAUZJq7/AMI7b/8APzJ/3yKseFv+QQP981zPirX/ABlba7eWeh6Elxax/ZIoJpUYh5ZZP3rEj+COMZPviht3BG1d+H447d5YrhiyDdgjg1gf8A/Wu7ugRZTDIP7snI+lcLTixWNz4bf8itaf9co//QBVnxB4N8K6/eRXmtaDYahcRLtjlniDMo64BrnvB2sNp2hWUbWrzxtbxn5CAVOwdjW1/wAJVF/0Dbr81/xpNO5R0DKqQMqjACYA9BisTwh/y9fUVWuPFG+Jkh0+dXYYDOy4H5GqOlao+mu58hp0k+8EYAg+vNCTsxdR/jzR9Q1zxR4St0g3aTZX76hfSbhw0aEQrjqcu+f+A12a/drmx4qi/wCgZd/mv+NDeKl2ny9Nudx6bmUD8eaXKx3H+Hf+Q3efj/OtHxGmryaTKuhXFpb3+V8uS6jLxgZ5yAQema5jT9Slsrt7owed5md6qcHk54zWp/wlUf8A0DLv/vpP8abTEmb0YIXLfewM1hWf/I2Tf8C/lTW8VR44026B7ZK4/nWXBqU0epG/aFWdid0YPb2NCTEzc8cajqOk+E9U1HSLFr7UYLdmtbcKW8yXoowOcZxn2rU037Q2n2z3qot00SGYJ0D4G4D2zmsQeKYR/wAw67/Nf8aD4oix/wAg27/Nf8aVmVcLv/kbYvqP5Gr3izSo9d8Nalo0jbUvbWSAt6blIB/Cubm1KaTUv7QEQVgQVQnt9a1F8Up/Fpl0D7MmP505LYSZL8N4tUt/BGk2et2/kaja2y284DBgxj+QMCOzBQfxpviL/kNWn4fzpP8AhKYv+gbd/mn+NZd/qU17eJdeT5RTHloxyeOecUJMGzt2OEJwTgHgd64v4UaJqOk6Xqd9rESQ6lrGqT6hcRK2RFvbCJnuQgXPvWgvilQo3aZdbu+1lxn86X/hKosf8g27/Nf8aVmFx/jD/l2+pq54gh1K40GeDR7uGz1B4sW800XmIj9ty9x2rnNV1R9RkQ/Z2hjT7oYgsT74rRg8TBIwsun3BcDBMbKVPuMmm07DueZ/Df4f+Krb4iy+KNX0nRNAMd/PNM+nTMzX6PCiBCNoAjDAsN2Tn8z6p4t/5B8OP79Rf8JTD/0Dbv8A8d/xrP1fVjqKKi2rwxqcneQST9BQlqJs0fEel3eueAr/AEexv30+6vbB4IrlM5hZlIDcc8V47ffDDxld/wBnrp+iaD4dgtjbjVba11B2i1dYWUr8vljy24zvOW7HPWvWbPxGbe3SGawmkKDAaNlwR+J4qx/wlUf/AEDLv81/xpWYXLviAltHk3ABjtyM5wc9M1i+IdBbxL8P30iO4FtPIBJbzMuRHKj7kJHcZAzTtU1w39uYI7OSFM5ZpCMnHYAUuna8bK1FtJZSzBD8rxsvT3BNOzsB5yPBuvX2pfZry08SaQZtUXVCtlJazWMV4CMzhmxIUJBOwjgmvTtK0O28O+D5NLtppZ9vmTSzS43zSuxd3bHcsSeOBSjxVF/0DLv80/xqtqHiA3ds1vDYzRbxhnkYYA/A9aSTuDNXwoM6UP8AfNa/lr6frXIaVrX9nw+RJayTJnKtGRkexBq7/wAJVD/0Drv80/xoadwRu3oC2c2P+ebfyrg62rvxIJoHihsZ0dhjc5UAe/BrC2n+8P8AvmqigMe31KGy0fT0ZGd2tYzgf7opP+Egj/59m/76rLvf+PPTf+vKL/0EVlLqNk1+bBbqJroZ/dBvm4GT+lbJIz1Op/4SCP8A59n/AO+qms9ahnuFiMToW4BJyK5lXV0EkbhkPQg5B/GrGn/8f8H++KdgVzs88471tweHZ5Ildp0QkZxjNYgHzf8AAq9BgH7lP90fyrGTaLRzv/CMy4/4+k/75o/4RmX/AJ+k/wC+a6Wip5mOxyd9oM9tbtMJkkCDJAGOKr6XpU1+jSLIsaA7ckdTXV6r/wAg64/65t/Ks7wj/wAg1/8AroaOZ2CxU/4RqX/n6T/vk0f8IzL/AM/Sf9810o6UUczCxzLeGpgOLpM/7tZS2czX/wBiG3zQ232+td11FczD/wAja3pvP8qFJhZCjw1L/wA/Sf8AfJpf+EZl/wCfpP8AvmujzXB+O/HureG59RltvCF3f6XpVutxfXzXCQLtIyREG/1jAdenp1o5mFjZ/wCEZl/5+k/75rP1bS5dPRWaRXRuMiut0y7i1DTba/g3eVcwpMm4YO1gCMj8ayvGH/HjF7v/AEoUncLIoWfh+eeBJWmRNwyBjNT/APCMy/8AP0n/AHzW7p3/AB4wf9cx/KqHjPW18N+FNU157drhbC1e4MSsFLhRnGT0o5mFij/wjMv/AD9J/wB81Fc+H54oXdZ0cqMkYxW9od9/aei2WpCMxi6t45whOSodQ2P1qe55t5f9w/yo5mFjjtK02XUC2x1RVxkn1rR/4RmX/n6T/vmpfB/+puP98VvseKHJ3BJHN/8ACMy/8/Sf980h8NSj/l7T/vmrGka9cah4u1jRl090tNNjhzeMcCSVwWKKP9lcEn3reI5pczCxwV5byWty8EmNy9x0NZmp6hFYqm9Wdn6KK3/E3/IYk/3R/KuN8V8Swf7p/nW0dSZEn/CQRf8APs//AH1R/wAJBH/z7N/31XF61rK2NxFYWtu19qc/MVshxhR1dz/Co9T16DNZv9ua8f8AV2OhzMTIFjj1IlmKfeA+TqMVdkTdnpVtrkMkyxtCyBiADnNbGR61574dvo9UsbHUoVZY7hVkVW6rk9D7ivQcn1pMLnH33/Hnpv8A15Rf+giuM0/wfDb+I77WJrySWS6EgAVQjJvI5DAZyAoHWu5ubW5l03TZYYXkX7HEp2jJB2iq32O+/wCfK5/79Gmg1OWTwjp66PbaY1xdvHb5Ks0m4kn/AHs4H0rptHjWG4tYVyQhVRn2p/2O+/58rn/v0asabZXhvoi1rMiqwJZ12ii4I6zv/wACr0CH/UJ/uj+VefHOSR1ByK6W38UaesKrMlzG6gBgIWYfmKxmWjR1u5urPSLu6sbCTUbmKJmitY3CNMw6KGPAz6mprGSaW1hlmhaCR0DPExyUJHKk98dKzP8AhKNK/wCnr/wGf/Cj/hKNL/6ev/AZ/wDCosyrmlqv/IOuP+ubfyrO8I/8g1/+uhqrqXiKyuLSSG2S4Z5F2/NEVAB75NVtE1m20+FoLlZcFtwdELZ+oHNOzsI60dK57wV4mh8VaZcaja2s8FvHezWqGXGZfLcqXGP4SQcVMPE2lY+9c/8AgO/+FQ22vaLbRCK3jkhQEkLHaMo568AUrMLnQDpXNQn/AIq5v98/yq23ifS8cG6J9Bbv/hWGuohNW/tDyWI3E7B97H+NNJgdsvSuP+IGgx6/rXh22vNLu9R02K7aa4RZlW3UqnyGZDzIAegHfk1qp4o0vH/L1/4Dv/hS/wDCUaX/ANPX/gM/+FKzHc2kAVAoAAAwAO1YXjA/6DF/10/pT/8AhKNK/wCnr/wGf/CsrXNYg1GNI7dJlRTuLum38MHmmk7iZ1Gnf8eMH/XMfyrK8f2X9peDNX0/7DPfi4tJIjbQSCOSXIxtVjwCfU1DY+JLKG2jiuY7lHRdp2xMwP0Iqx/wlGl/9PX/AIDP/hSsxlzw5AbXQNPtvs723lW0cfkuwZo8KBtJHBIx1q1cH9xL/uH+VZP/AAlGl/8AT1/4DP8A4VBd+JbF4HS3juXkYEAGFlHPqTRZhcd4P/1Nx/vD+tb9choOqwaeJFuElKOQQyKWwfTArW/4SfSv71z/AOA7/wCFNrUSNkKBnAAz1paxf+En0r+9c/8AgO/+FI3ifSvW5/8AAd/8KVmO5k+Jv+QxJ/uj+Vcb4s/1sH+6f510+qXX268e5VGRWxtDdcVzniW2uJjDJDC8gUEEKORzW8NjOR59f2F7putT69pEP2s3IRb+zJAaQKMK0bHoR/dJwfY1iWcP2PW7rW7fQvEcl9dq6zb7eIJICPlH3vlx6jk9TmvRPsd7/wA+Vz/36NBs73/nzuv+/RqtBamT4Ksp9N0DSrC5AE0EaI4ByAc5xnv1r0iuRtLG9a6jX7JOvzDllwBXXfiKTCxlWWoW9no2n+cW3NbR4AGTjaKf/bll6S/981h33/Hnpv8A15Rf+gisOTXdJS2ubg38RitZhBOVBbZLnGwgc55FCQzuP7csfSX/AL5qaz1K2u5DHEWDdcMMZrzyTxLoiW0dw1+pjkZ1QKjM5K/fyoG4Y75HFdH4VmiubyGeGRJIpE3I6HIYEdQabSA37zU7W0l8uQuXHUKM4qH+3LL/AKa/981j67/yFpvXI/lXnPjH4gR6NetYafYpdTJv3zXEvkwAqMsobByR3A7nFKyFdnr39uWXpJ/3zVqy1C3vCywsdy8kEdq8h8F+No9eun0+6sxaXiMVDRSebBIQMkJJgAnBBx6V6J4X/wCP5v8Armf50dAV7na2mjX1xCsqhFVhkZapf+Eev/70X/fVdFpwxp9tjr5Y/lXL6P44i1HxIulLpd1FbTT3Fta3rMhSaWAfvF2g7hjBwSOcVjzM0shuoaZdWUQlmClM4yp6UtlpN5dw+bGFCE8FjjNb3iPnR3z6r/OpvD3/ACB4Pof50+bQVjD/AOEfv/WH/vr/AOtR/wAI9f44aL/vqus4o4qedjsjkx4ev/70P/fX/wBaj/hH7/1h/wC+q6zimSzQxbfNkjTccLuYDJ9KOdhZHLf8I/f+sP8A31Sf8I7ff3ov++v/AK1dUJoTJ5YljMmM7Qwz+VN+02vlNL9oh8tThn3jAPuaOdhZHMf8I9f+sX/fX/1qP+Efv/WH/vqun8+AOimaMGT7gLDLfT1qXijnYWRyf/CP3/rD/wB9f/Wo/wCEev8A1h/76/8ArV1nFHFHOwsjkm8P3+Cf3R46bv8A61Y97ILNXa4+TYcN35r0avNvHmP9L/66iri7sTRR/tyy9Jf++aQ65Zf9Nf8AviuapruqDLuqj1YgVryknUf25Zf9Nf8Avmk/tux64l/75rkru+tbW3nuLm5hiit13TMzDCD1NSpJGyBlkQqehBGDRyoLnU/25Y+kv/fNH9uWXpL/AN81ypnhxkzRYzjO4VJ+NHKB1MGsWc0yxqXUscAsuBV7a3oK42z/AOPuH/fFdrtWk1YDjNUEv9mWPkMqzGwj2FhwG2cE/jXnr+BbyGwlt7bVfPE4hedZxtDSxyb9wZACMgsPXp6V6C0sd3pGmXdq3n2/2ZI/Mj+ZQy/KykjuCCPwqHn+6/8A3w3+FCA47TPDOsaVdLqFlc2UlyfORoZt5RUkIbhzliQRnnqDjtXeeEI5Yrm3jmMbSqmHMabVJxzgdhVTB/uP/wB8N/hWl4cSQ6krLG5VVJJ2kAcU2kBHrpxq0pxnBFeD+N47jQb66tbpr2OOeO6EdzJcstuwlbeuMA88YI47V71r8cq6nIzRSBWwVO0kHis54w6lZIi6/wB1oiR/KgR5P4Bjudb8RLdw/bDa2t2sxuPtDPA4SIxgAMASSSfoBXt3hj/kIP8A9czWSq7VCrGwA6ARnA/StjwvHJ9sd/LcIExuKkDP40tEFj1Mwy3Hh8QW8xgmktikco6oxXAb8DzXz54SXxJeeNdP8GrqFrBd6NfTXk95HPl5BKT5gBz8xIB4wDzzivetP1vTUs4o5rpIZEUKVfI6Uq6j4fWYzJcWSyHqwQZ/PFc7RqS+JP8AkEyZGPmH86l8O/8AIHg+n9ay9c1axubI29rOJ3Yj7mSAB6mpNF1nT7ewjt7mcQyJxhwQD9DT6C6nQ0Vm/wBvaR/0EIPzo/t7SP8AoIQfnUjNKvP/AIreE9U8Q3mn3Wk29tJPbK6q9xKPLQkqctGysGHHUYYdjXXf29pH/QQg/Oj+3tI/6CEH50AeSaB4L8TTalcXcel6dYXMOs3lyupSO3mzIyMixFP+eZLA9cYA4zUelfDPxXbzvd3drpVzAJbaWTS2mVYLlkV1fOyMKOWDDIJ4wTXrp1zSOf8AiYQfnTv7e0j/AKCEH50AeWaj8M9bu9ctLvybW3tfIt0W3trraNPaOUu3llo2Yggj7pXkY6V7FEpXr7VQ/t7SP+ghB+dH9vaR/wBBCD86ANKis3+3tI/6CEH50f29pH/QQg/OgDSNea+PD/x9/wDXUV2za/o+P+P+E/TNcP4uZruC4mhjdlaQMBt5x64rSnoyJHHVjeItHGraho8kscMtvZ3TTTRychgUIHHfBIPNbPP91/8Avhv8KMH+6/8A3w3+Fbk6nmkPgHUmttStrp4ZXntriFZnlBWcyNlS6hQePcnHatCTw7rrO9vDbWMFrPd29222c/udkYVo1UDnkcH9K7vB/uv/AN8N/hRz/df/AL4b/Cpsg1OGg8DRrZ6bbzWtkwg024hmHUNcSYw/ueOvUV1ui289rpFlbXTb54beOOV853MFAJz3571d5/uv/wB8N/hSc/3X/wC+G/wprQLEtp/x9xf74/nXb1xVhHJJewqkcjHeP4DXW/bLX/n5t/8Av8v+NTJoD86dU8c+MPD/AIk1ux0TxLqmn2v9pXDeVBcMqZMjc4qL/ha3xJ/6HfXP/AtqwvGn/I463/2EJ/8A0Y1ZFYXNTtP+FrfEn/od9c/8C2o/4Wt8Sf8Aodtc/wDAtq4uii4HaD4rfEkdPG2uf+BbUf8AC1viT/0O+uf+BbVxdFFwO0/4Wt8Sf+h31z/wLaj/AIWt8ScY/wCE31zH/X21cXRRcDtD8VviT/0O2uf+BbUn/C1viR/0O2uf+BbVxlFFwO0HxV+JOP8Akd9c/wDAtqP+Fq/Enr/wm2uf+BTVxdFFwOz/AOFrfEj/AKHbXP8AwLaj/ha3xI/6HbXP/Atq4yii4HZ/8LW+JH/Q7a5/4FtR/wALW+JH/Q7a5/4FtXGUUXA7P/ha3xI/6HbXP/AtqP8Aha3xI/6HbXP/AALauMoouB2f/C1viR/0O2uf+BbUf8LW+JH/AEO2uf8AgW1cZRRcDs/+FrfEj/odtc/8C2o/4Wt8SP8Aodtc/wDAtq4yii4Haf8AC1viT/0O2uf+BbUn/C1viR/0O2uf+BbVxlFK4Haf8LW+JP8A0O+uf+BbUf8AC1viT/0O+uf+BbVxdFO4Haf8LW+JP/Q765/4FtR/wtb4k/8AQ765/wCBbVxdFFwO0/4Wt8Sf+h31z/wLaj/ha3xJ/wCh31z/AMC2ri6KLgdlL8U/iNLG0cnjXXGRwVYG7bkVzf8Aa+q/9BK8/wC/7f41RopAa/jT/kcdb/7CE/8A6Masitfxp/yOOt/9hCf/ANGNWRQAUUUUAFFFFABRRRQAUUUUAFFFFABRRRQAUUUUAFFFFABRRRQAUUUUAFFFFABRRRQAUUUUAFFFFABRRRQBr+NP+Rx1v/sIT/8AoxqyK1/Gn/I463/2EJ//AEY1ZFABRRRQAUUUUAFFFFABSikpw4FAHs/hL9mX4qeKPDdj4g0vT9O+xX8KzQebeKrFD0JHatX/AIZF+MX/AD46R/4Hj/CvGbPxP4ksbdLaz8QapbQIMJHFduqqPYA8VL/wmXi7/oaNa/8AA6T/ABoA9h/4ZF+MX/PjpH/geP8ACj/hkX4xf8+Okf8AgeP8K8e/4TLxd/0NGtf+B0n+NH/CZeLv+ho1r/wOk/xoA9h/4ZF+MX/PjpH/AIHj/Cj/AIZF+MX/AD46R/4Hj/CvHv8AhMvF3/Q0a1/4HSf40f8ACZeLv+ho1r/wOk/xoA9h/wCGRfjF/wA+Okf+B4/wo/4ZF+MX/PjpH/geP8K8e/4TLxd/0NGtf+B0n+NH/CZeLv8AoaNa/wDA6T/GgD2H/hkX4xf8+Okf+B4/wo/4ZF+MX/PjpH/geP8ACvHv+Ey8Xf8AQ0a1/wCB0n+NH/CZeLv+ho1r/wADpP8AGgD2H/hkb4xD/lx0g/8Ab8P8K8Y8Y+HNU8J+Jr7w7rUKQ6hYy+VOiuHAb2I4PWpx4x8Wnr4n1r/wOk/xrFuZprm4ee4lkmlkO53dizMfUk9aAI6KKKACiiigAooooAKKKKACiiigD//Z">
            <a:extLst>
              <a:ext uri="{FF2B5EF4-FFF2-40B4-BE49-F238E27FC236}">
                <a16:creationId xmlns:a16="http://schemas.microsoft.com/office/drawing/2014/main" id="{013BC4A9-21A1-4493-BC3E-54A2454EC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HtAP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J8af8jjrf/YQn/8ARjVkVr+NP+Rx1v8A7CE//oxqyKAFFLtON3atXwdbvd+KNOt49Nj1N3nULZySbFnP9wtkYz9a9T+K3hjS7bT9Pv08Nw2VzLpEss6RuLFoZUmC7jbuWJABwADlvvdqAPFitLtr6Yu/BXhO91jRmfQrXSdKF8lulvc2n2eTUGNqzptlEjCRC6gNjH315ry34zaVbafbeHLx9Et9B1m9s5H1HTYUKLEVkKo2wklSy849s0Aeb0UUUAFFFFABRRRQAUUUUAFFFFABRRRQAUUUUAFFFFABRRSjrQAlKK6DRvCOrar4avvEduIBptjcw21w7zKGV5c7cL1I4OSOlRx6bbQ2zu5Er/Z5G5PAZWwMUAYeKCK9V0TwtoEH9lXmoaU13p97oUl00rXZRRdIrttBHrtUbfes3x14e0TTvDvhm802zZGv4IpriUuzDe33kyTt49Oo70Aeec0EYr6I0zwV8MZbLSDfXa2/2mJnvJ0kRvIIUkDZw2CQORmuX+IfhXwjpfhzTZLK4t/tMqv9qMMgk8oDbtPABzzzWEa8ZWsnqccMbCdtHq7bHj1FOcAdKbW52Gv40/5HHW/+whP/AOjGrIrX8af8jjrf/YQn/wDRjVkUAKrMrBlJBHQjtUlxcXFzJ5lxPLM+MbpHLHH1NRUUATPdXLrGr3ErLF/qwXJCfT0pJ7ie4lMs80ksh6s7FifxNRUUAFFFFABRRRQAUUUUAFFFFABRRRQAUUUUAFFFFABRRRQAUUUUAPWSRUMayMEY5Kg8E03c394/nSUUAO3vgDc2B0GaN7EBdxIHQZptFAE3nzcfvpDjpljxSNcTMArSuwHYsTUVFGgCk5NJRRQBr+NP+Rx1v/sIT/8AoxqyK+zvDP7Kuh65az674o1rUI73UbiW6SC02hIo3csgJIJJ2kE9Otav/DIPw/8A+g1r/wD33H/hQB8OUV9x/wDDIPw//wCg3r//AH3H/wDE0f8ADIPw/wD+g3r/AP33H/8AE0AfDlFfcf8AwyD4A/6DWv8A/fcf+FH/AAyD8P8A/oNa/wD99x/4UAfDlFfcf/DIPw//AOg1r/8A33H/AIUf8Mg/D/8A6DWv/wDfcf8AhQB8OUV9x/8ADIPw/wD+g1r/AP33H/hR/wAMg/D/AP6DWv8A/fcf+FAHw5RX3H/wyD8P/wDoNa//AN9x/wCFH/DIPw//AOg1r/8A33H/AIUAfDlFfcf/AAyD8P8A/oNa/wD99x/4Uf8ADIPw/wD+g1r/AP33H/hQB8OUV9x/8Mg/D/8A6DWv/wDfcf8AhR/wyD8P/wDoNa//AN9x/wCFAHw5RX3H/wAMg/D/AP6DWv8A/fcf+FH/AAyD8P8A/oNa/wD99x/4UAfDlFfcf/DIPw//AOg1r/8A33H/AIUf8Mg/D/8A6DWv/wDfcf8AhQB8OUV9x/8ADIPw/wD+g1r/AP33H/hR/wAMg/D/AP6DWv8A/fcf+FAHw5RX3H/wyD8P/wDoNa//AN9x/wCFH/DIPw//AOg1r/8A33H/AIUAfDlFfcf/AAyD8P8A/oNa/wD99x/4Uf8ADIPw/wD+g1r/AP33H/hQB8OUV9x/8Mg+AP8AoNa//wB9x/4Uf8Mg/D//AKDWv/8Afcf+FAHw5RX3H/wyD8P/APoN6/8A99x//E0f8Mg/D/8A6Dev/wDfcf8A8TQB8OUV9wTfsgeBGidYdd15JCDtZjGwB7EjHNcV/wAMeX//AEN0P/gOf8aAPsDw3Fnw5ph/6c4f/QBV/wAkVD4ZA/4RrS+P+XKH/wBAFaO32pgVPJFL5NWtvtRj2oYFTyRR5Iq3gelG32oAqeSKPJFW9vtRj2oBalTyRR5Iq3jnpRt46UAVPJFHkirYWjaKYFTyRR5Iq2Fz0XmgqQcFaAKnkijyRVrHtRj2oAq+SKPJFW9vJG2jYcfdNAFTyRR5Iq3tOfu0beemKAKnkijyRVvaKNooAqeSKPJFW9oo2igCp5Io8kVb2ijbQBU8kUvk1ZwPSlK89KAKnkijyRVvb7UgHtQOxW8mk8kVbC+1G0UCKXhj/kWtK/68of8A0AVneOLq4XT4dNsxcm5vpPLBt+JFQcuy/QVo+GMf8IzpX/XlD/6LWtAqhYMVUkdDjkVpSlyTUuxnUg5RaTPO01vUJLzSzJfpp1xFZXEVybpcjzEZeozjJHP0JxU6+LNVkh+1M1rbPGkBWzePL3JfqVPUD0x+NdzJbW0gIkt4nBOTuQGleGBpFkaGNnT7rFQSv0Paup4ik/sHKsNUWimcVf8AiW9n05ba3uYIr6R7yOQKuXiEYfacdjwK6jw3NJPoFlNLci6keBGaUADcSB6VcWGESGRYIg56tsGT+NPjRI4wiIqKOiqMAVjVqQlDljGxtSpTjLmlK5x+rNZ3HiTUYdb1CSzigt0NoBOYhgg7nGOrA8fhVX/hItVj1UWtoUlt4TCimfar3CsAS/JBz9B2ruJre3nKmaCKUqcrvQNg+2aGggaVZWhjMi/dcqMj8a0hXgklKN/LoZzw838MrHFyalrUum6NqE2qQ263Go7HCQAKExIApJPfA/E1f8Ka1e32pz2d7NCziMyKsKgoAGxw4P6MAa6Zoo2TyzHGU/ulRj8qSKGGNmeOKNGc5YqoBY+9TKtCUHFxKjQmp83MSDpQelFFc1jqPMvjpeS29x4SsrzUrrS/Dd9qbRa1d28piKoIyYo2kHKIz4BPHpXnaeONS8Ma7e6Z4U8RRS+E59ftbC01PUna6jt98DNOqOxyyqwHcgZIr6OuIILiB4LiGKaJxh45EDKw9CDwaytV8M6FqKaYt1psJj0u5F1ZxooRI5ACM7RwRgnilYDwm5+MHjd7a1s7eXS1XzdQRNb8lEt74W5UR7RIwVQ245wSfl4zWjqXxH8fmLV9S8zSrW00n+y/PsltzIZvtSr5oEoPAG4kEV7nJYWElvHbyWNq8ERzHE0ClEPqBjAqRreBt+63hbfjdmMfNjpn1xRYDwnwrqHiC88ZWvw1udQ1EyeFr671DULppG3XNoF3WgZv4smXkf8ATOuc+Hdr43uPBVr4ptjrVnZro2oSaneXerGZb9tr+UY4skxsrAHPGMV9OLDCJWm8qMSsArOFG5gOgJoWGFYPJSKNYsY2BQFx6Y6UWA+dvAfiDxnb6/8ACzw14iur65Fwj3kWogkLfW7WrERzf9NEfjnqMGvotaZ5MJ8vMMWIv9X8o+TjHHpxUlFgFopKKLALRSUUWAWkPWiiiwDJPuMenB/CvP4NR19fDOizSQoYmuY8yLOxlkGW4K47/WvQ+KaI49gTYu0dBjgVvSqKC1VzGrSc3o7HnH/CRavqWlzee0QR1jkIjZQ8Leao24BJxg85xWrpHiPULjVLdJLq0mWa+mtWtY48SRojNh85z/CM9ua68W9uu8pBEGc5YhB8x96hsdPs7LcLa3RMszFsZbLMWPPXqTxW88TSadoWMI4eqmm57FsUtJRXDY7TG8Nbv+Eb0v8AeSf8ecP8X+wK0Pm/56Sf99Vn+Gv+Rb0v/ryh/wDQBV8HimAvzf8APST/AL6o+b/npJ/31SAnNLTAPm/56Sf99UfN/wA9JP8AvqiiiwB83/PST/vqj5v+ekn/AH1RRRYA+b/npJ/31R83/PST/vqiiiwB83/PST/vqj5v+ekn/fVFFFgD5v8AnpJ/31R83/PST/vqiiiwB83/AD0k/wC+qPm/56Sf99UUUWAPm/56Sf8AfVHzf89JP++qKKLAHzf89JP++qPm/wCekn/fVFFFgD5v+ekn/fVHzf8APST/AL6ooosAfN/z0k/76o+b/npJ/wB9UUUWAPm/56Sf99UfN/z0k/76ooosAfN/z0k/76o+b/npJ/31RRRYA+b/AJ6Sf99UfN/z0k/76ooosAfN/wA9JP8Avqj5v+ekn/fVFFMDl7jXIdA8DabdyL5kjWkKQx5+82wfyri5da8W30aXr6pbWEMzYgWa4SASH0UN1q/8QbOaXwHoF/GGaK1gj80D+FWjUbj9CP1rxr9oLw8PEV34O1e11RbYXjppAtpVO2Jxz5q+o5598V4EqEsdmf1WrUcIKN1br8/I9yFWOCy5YinBSk3rfp8j3Hwh4v1D+1zoviGNo7gMFDMMEN2z6g9jXZa5q2n6Jp0mo6rdJa2sXDO54yegA6k+wrye2szP4s0rSLOSa5k0yKGzlnkUhpDFwznNdn8V9I1LUtP0q80u0+3yaXqUd49pkAzovUDPGR1FXk9Wd6tJycowlZN9TPNqUF7KpGPK5Ru12Nbw54u0DxBcTW2m3rG4hUO8E0TRSBOzbWAJHvW4rZJAIJHXBryTxlHq/iHU9Q8VnRb7RbLTNBuYWe9AjlndxwAASdq+tY/hvQvEV5Dpt14a0zVNLmOgSre3l1OTHdSsg8sr8xyfQ4GK9rmPHPcwwOcMMDqc9Koa/rWnaFp51DVLgQ2yuqM+0ttLHAzjpzXjmleFvESeHtY+y6frFvM+iNBLC8PlLPc8YIPmMXfr84xW0ngOZ9YbTY7K8h07UPDRjvXkkZlN3xtzuJ+Ye1O4HoeqeI9H0y/SxvLzZcSW0l0qhS37pOWfjtWdo3j7wrq0whstSJkaFp41khdDIgGSU3AbsD0rjPCOieJr7Q/EWseItMmg1T+xxpFlC/3pFSM7nH++2Pyq34Z8C6s2gaLf69qM09zpelvHZactssXku8ZGGYZLGlcDsY/GHh2Tw7B4hj1JJNNnlWFJlUn52baFIHIOat+I9e0rw9Zrdaxdrbxu/loMFnkf0VRyT9BXjT+A/E2neCdAXSbKbF3LbSavpxHzRSpJkTKO3HDfga9C+I+n6mvinw34osNOl1WHSZpPtFpDjzCrrgSKDwSKLgb/AIb8SaP4iimk0m681oGCzxspSSI9tytyK1lZWAYMCp75yK8y8VQ+JPEWh61eab4Wm0pppbcEuwjvr6FWzIpAPAxwOawNQ8M65dW+pHRtD1fTdFuNRsWtrGRysqhW/fOBuJVce/NO4HtpYYyGGM4znvSA/LuyMeueK8b1zwjrEN7rul6Tp+oDSX1vT5bZElbBj/5bMpJzj1qPxD4T8RW03iGw0Oyvl0QapbTLArF/Oh2/vAgLAsM4JGRmi4HtG75N25dvrniq17qNjYm3F5dwwG5kEUAdwPMcjO1fWvIz4c16Pw1EPsGsT6R/bSz3Gm7PJke2C/MI03khN2DtLZ4qTWfCr3WjaJd2/hHVktbTXfO+xTT+ZOtsRztXPyrnHy5JHrRcD2Oimr0UBSgwMKew9KdQgCiiimAUUUUAFFFFABRRRQAUUUUAFFFFAFPw5p4uPCumrJ5bxvYxBlYZBBjGc1zvjP4SeHPFQ0db17m0j0iUy2sdpJsUMSDkjn0rpdI1C003wfpE95OIYzZwKCQTk+WOABWXe+LrWxkWS81/RbRLhv3MV5IIGC/3hk5P6ZqIRldTS17g7uPK9jcg0O1gvZb2KKFbmYASygfM+Bjk1YNo4/5aL+VZuna7bLMlpeajDNLIR5MqRkLID0wRlf1/CrXiyOyk8O3p1K8urO0jiMks1tM0UiKvJIZeQeKUYcjsla45SlLd3JZrDzomhlCOjjaysuQw9OadHYmONI4/LSNFCqqrgKB2Ar54vbjxXYeHdAubrWdTs9I8Q6lPO731/Ihs7cR/6PHJMAWUNyxx1JA4rppvG87fAOaSLUdTt9dFkzxknzbjyxL5Yl3bR+7P98jIBzXa8HJctpLV2IUj2L7K4/jH5UfZH/vr+VfOlh4k1tdHvbCbXL+LShr9lDe3lteNcx2to8WX8u5I3cuBuP8ADn3rvvhbrE2q+HdU0F/Et2JJr67j0S9k+a4mtIyP3ilh82MkBjU1cJKEb8wKdz037K/98Z7cGj7K/wDfX8ulfNdz4i8RP4N8K2s+v3yyPHqkk0t5fNapKYpWWMtMBkyDGQmMMOav+IvEmrHRvD+sXmvXYQeHUuDaT3k1lPeTh/mwI1IZyBgDPfpzWn1Gf8yDnPoX7G/99c0GzfP+sX06GvPvHvjC6m8KwWvhyHVGurh0t9QktIDNPpi+WHbcB/y0wQB7nPavN4/EOsXnw88HXl54ivLGNbe8886hdzWj3ciH5MyKpJOOmcZPTNZwws5R5rhzn0T9kkznev5Uq2rs33xnt1rjfDXiTVbzw5pI/wCEf1OxsLnS1mk1Oe5RjaHYT8wb52YYBzjnIrm/gPq0OreKdXuNL8UXuo6QLdY4oNQuTLcTyq3z3O0j92h6BeM9cCs/YytJt7DUj1f7FJx+8X8qPsUn/PRfyq8KXFYXGUDZSf8APRc0fYpO8ik/Sr+KMUXAofYpMf6xaPsUn99av4oxRcCh9ik/vrR9ik/vrV/FGKLgUPsUn99aPsUn99av4oxRcCh9ik/vrR9ik/vrV/FGKLgUPsUn99aPsUn99av4oxRcCh9ik/vrR9ik/vrV49KajqzFQwJX7wB6UXAp/YpP760fYpP761fxRii4HmfjpJ2+FektbWjzTR29u8cisR5RCDnA6+mK5b4a23h/yNR1DxRof9o6leSHdLJbfaMRgcRjrsA/DrXr/hhGbwnpIXbn7DD94ZH+rFcPrfw/8QT6pcXWnanpsUc7lmWSOTjPptauinViockgOF8GW9xa+MoNJs9Plk0eO+aW3tTIf3IJyFB6YXriveNZvbHTdMnvdTmiitIxmV5B8uM46d8ntWX4I8PXOgWDW9xNbzszl2aOMjk/U1c8XaVJrPh6702NLSRplACXSM0TYIOGAIPbqDkHntUV6iqNWAh07XvDmswxW8d1aymYuq2067XJTG4eWwzxkdu4rREml+UsnmWexl8sNlcEf3c+me1eewfDzXQ9veTanYyXcIu44BcK9x9ljmRAqo7/ADPtKZ+bsxFUNM+Et6I7oanfWM4lhnWKIREpC8kSoGUcDIZd3AHWsQPRZ7nRbGe20mT7JE127JHbhFwxCljlRx0BPNW4300RxNC9oFA2RFCuMdwuP5CvNm+GWs/2ot1HqWl+bHJPKt5Jbs87tLB5YV8nBVT09v1ZoPwovbd7iTUdTtWaSG4WARRH/RpJURQ6dACCpPAHWjUD0K3utE1C6uNNT7HcNaBJJI9qsqbs4Ppng1albS5kWSVrORInwrOVIRvY9jXD6D4I1HSNL8R7k0xJtS09LeKCwjaNQ0cTKGJPdiQazfDfwzvA+l3WqjSoUtfs5lsreFvLdo4mXe2TguWYc/7I60agegavrGj6PY3GoXl1BDAjqsrrgkuxAUEDksSQAKgt9U0LUGeybyD5EYnaKeHaETcVDYYccg1xNt8LLpoHt7y501o1EKApA2brZcCYyzZPMmAR+J+lN1D4WajPHK0esRbvNWQRlSEkAmd9j9flw47dR0oA9SURumBtZGH1BFNt7S1gctBbQxMRglIwpx+FZ3hHR20Pw9Y6W0vmG2i2E5J7k8E84GcDPatijXuAUUUUAFFFFABRRRQAUUUUAFFFFABRRRQAUUUUAI33TWc0E0mqrJChhVB+8k/56/7OP61pUUAIuaWiigDM8J/8irpP/XjD/wCgCue8X/Evwf4W1NdN1nWBDeEBjDHG0jIp6FgoO38auw6oNF+HFvqzW890tnpUc7QwjLuFjBIX34r5M+MnjG30r4g3esWX2C8s9es4dRgaa2WZ4wy42E9iMdKl36DVup9laJqVlrWmwalpl6l1Z3CB4pozlWFS6hdQWNrJdXV0sEMalnkc4VQOpJryD9nHxBZ2ug6L4TjWS5vb2wk1qeWFVENqsknyxkDoeensa9N8Y6VJrWhzWEMyRylkkjZ1LLuRgwDAdQSOfaqgrv3hPyK7+NPDUdk95JrUKwI212IIKk9MjGRnt61Kvizw+11Da/2xCs0wVkViQSG4Xr0z2zWJd+G9a1ZNautQeztrvULaG2jihLMiqjFtzMQCScn6DFWrzwf9u8S3upX17cGznS3AtIm2q7REnL8ZPJHQjpW7jStuJ3OrBYtjc3WpNh/vtVLSIGt7URvDHEfMdtsbEjlic8898/Wr9YsYwx5H32oEeOjNT6KQDdh/vtRsP99qdRQA3Yf77UbD/fanUUAN2H++1Gw/32p1FADdh/vtRsP99qdRQA3Yf77UbD/fanUUAN2H++1Gw/32p1FADdh/vtRsP99qdRQA3Yf77UbD/fanUUAN2H++1IVP99qfTTQBT1K+ttOtWuby5EMS9WY/pXMt4/0gSfduzH08zYP5ZzXmfx+8VyQePLLw753lQJaC4AJ4dmJH6YqwtnYt4X/4SL7VcDShFuaLZ+/39ODjBTPO7FeXWxlX2rhSV7H0uFyegsPCtiG/f2t/W57Tpd/a6nai5sboTRnup6H0PoatbX/vmvnr4DeLp3+JM3h5ZvNtrm0eZgGyEZeQR+Ga+g8mu3CV/b0+ZnkZrg3l+IdLfqfP/wC034k1/QPgz4Yj0GS+iN55CXUtojFhEIQSCQOATivCVvtF8R6JbXWr2DaVcQyLGLiKPal37bD91vccV9z+FY1bwrpO4Ag2MGQR/wBMxUxg06W6MBhtmkUfd8pTj8xW5wnxBovjvX9J+IWh2XhzSrrS7eC9iinitoS7XEZYBjKwB3DBJ9BX3ZGVK5HQ9KjjtY4/9WqIfUIBTmRlyTI35CgCXIozVfcfWX/vkUbj6y/98igCxkUZqvuPrL/3yKNx9Zf++RQBYzRmqzMR3k/FRQGJ7y/98ilcCzmjNV9x9Zf++RRuPrL/AN8imBYzRmq+4+sv/fIo3H1l/wC+RQBYzRmq+4+sv/fIo3H1l/75FAFjNGar7j6y/wDfIo3H1l/75FAFjNGar7j6y/8AfIo3H1l/75FAFjNGar7j6y/98ijcfWX/AL5FAFjNGar7j6y/98inqpbpI35CgCXNGaj8tv8Ano35Cjy2/wCejfkKAJMimUnlt/z0b8hR5bf89D+QoA8i/aE+GH/Ca2tvq2nS+Tq1khCHBxKnXacd89K8PNv8WF15bwyXwuEj+zri1OwR427duMbcV9nGNsf6w/kKaYj/AM9Dn6CuOrg1OXMnY97A5/VwtH2MoKaW1+h47+z18L/+ERin17VJfN1e8TbjGBChOSPqTXsPzelL5bZz5h/IUvlt/wA9D+QrppU4048qPKxuLqY2s61V6sxNBvPI8L6PEgDzPYQ7FJwOI1ySewpwjMc0dwtxGZldnfeDhtwxgY6YrLhs7yTwzol5ZAO8dhErRk43govQ+tUZbvUACj6feKf9zI/OrOY338QETPCipNImAyIj5ye3TFbQbeqFhg8HHpWP4Qs5IdMaW5hKTTSs7AjkDPFbTcbewzQBxHxQ8czeFzDa6VaW97ffJNcrLJtSC3LhNxI53EnCjvg9hVJPHOqL4vu9PubeK3sI7trW232k266cJuCpLjy9zHIAz2rovF3gfwr4qEn9t6HZ3ckgRWmaMebhTkDdjOM/1qNvBWjtrMeos1+yxTi4jtGuWNskoXaHCdiB0HTvigDgIvjJcWdnLNqcGnTTSaYb+KG1MmbV/MRPImyPvAyLnAzweOlakvxA8SQeE9a1BbDTLq/0plaaNxNbeXEV3bmjkXf7Ljg9eK6KD4d+HlW8W5S7vhcwG2zd3LSGKItu2oeq8gHPXgc8VNb+BtHj03VLG4e+vjqqKl5cXVyXmkRRhV3cYAHTFAHB/EL4kalb3+o6LFb2qQ747XH7wSHzIg/mCUfu1IJxsJ3H8Rn13StzadbM5yTEuSfoK4zxT8NdI1ay1BIXvI/tci3JtDcsLZ7hQoSRl7kbVPplRxxXb2Ebw2cMMhBZEVSc+gxWrlH2SXW5GvMTgCjFAxS5rIsTFGKXNGaAExRilzRmgBMUYpc0ZoATFGKXNGaAExWbrmoGwjiEah5ZW2puOAPrWnmqWp2MV9EEkYoynKOvVTQBR0nVLia9+w3sKRz7N/yHt6GteP7zfWs/TNJhsZTN5sk0m3aGc9B6CtCP7zHtmgCSiiigAooooAKKKKACiiigDK8Jn/ildJ/68Yf/AEWKvSMgIyVXJxzjk1Q8LHHhXSf+vGH/ANFiuX8Qax9uvmSBl8q3yyk/xEdx+NeVmua0suo+0nq3su50YbDSxEuVHcru6Bv0pSrf3hj6Vk+GtSTUrIMTiZMLIP61F488RJ4V8K32vSWr3a2qBvJRgpclgoGT06134WvDF041KLupbGVSDpzcZLY2tp/vD/vml2N/fH/fNcNpfxK01tTn0jxBZTaFqUMiqYZmEqMGjaRWDrxgqjdcdKmi+KHg+W9trOO/m8y58kIxtnCKZQTHubGF3Y4zXV7Gp2M7o7PY394f980mxv7w/KuMf4peEEe4je9uFlgmjhaL7K+9mcsE2rjJBKsPwqo/xY8MXFk8+mXJmdRE+y4ieEMjyiMkErzhjggd6f1es/ssLo77Y394flRsb+8PyrA8O+MtE166uLfTZppPI3EyvA6ROFYqxRyMMAQRwe1YGrfFfQbfTo7+wju72BruG3LfZ3QMsj7PMjJH7wAjt1pKjUb5bahdHfhG/vD8qNjf3h/3zXGyfEzwmlhY3z30yW95IY0la2cBGEnlkPx8hD8YNYum/GDSpLiQaranT7aOKZzMX3kslx5IQKBkljyKpYeq/shdHpmxv7w/75o2N/eH/fNcRN8V/BccUEx1GZo5kMmUtnby1EnlsXwPlw/Bz0qZvid4QXUZbJtTZWjMwMrQOIm8ld0uHxg7R196X1er/Kw5kdhsb+8Pyo2N/eH5VzugeN/D+u6Te6npt48kFiM3KmFhIg27h8vXkcjHWjxP438O+G7SzuNWvTCt4peFREzMVAyW29QADk1HJPm5baj0Oi2N/eH5Uuxv7w/75rj5PiZ4RjluYm1TL2tu11OohYlYVQP5nT7pU8HueOtVm+KPh2S4gjtpztLuLgTxvFJGqxGUMEIyQVGQe4q/YVOzFdHcbG/vD/vmjY394flXFR/FTwa8lkh1GWM3wRofMt3T5XbajNkfKrMcAnrWp4f8aaHr8l/HpNw87WO4SsYmVCVJBwT15BFJ0ai3TC6Oh2N/eH/fNKUb+8P++a4PR/ip4Zu/sNvcXLRXd0YV2xxO8SNKWEYL4AG4qQM9609Y8ZNp3jWx8M/2LeSm9t5pYroFQjNGoYxqCck4I54GTQ6NROzQ7o6ja394flQFbswA+lcf4K8dL4gudZtbrS202bSthnBnWVQGBOCV6MNvI7etQr8VPBraPHqwv5vs0snlxf6OwaU7d2VHUjbzR7CrfltqF13O4w398f8AfNGG/vj/AL5rkoPiL4VuLuO3t9QecPEkpnjgdoY1dSy73AwpKgnBqtH8U/Bz2n2hb65IMkSJGbSQSSeaCY2VcZZW2nBHBxR7Gr/KxXR22G/v/wDjtJh/7w/KvPNf+L/hex0Iahp7zalM0CzpBHE64UyeX+8OMR/NkfN3FdH4e8ZaLr2r3ml6bcSS3FmxSY+UwQMpwyhjwSDxQ6NRK7QXR0OG/vj8qXa/98flQaqNeNFerBMoCSHETjufQ1mMt7X/AL4/Kja/98flSg0tAHn2sa5/ZvgjRrKFttxdWMI3D+FBGuT/AErkEuAF+SRQNpzk9R6V6hoOm2d94X0c3lnb3G2yh2+YgbHyD1q0fD+j9tJsR/2xWvkM64br5niVW9rZLZW/4J7WBzOlhaXJyXfV3PMtF1z+ydSjut/7kkLMueqk9fwr0fxHo1h4q8OXOj35lNleRgOYn2vjIIIPboKm/wCEe0gdNKsM/wDXBavpG8ahcqFHAAXgV6PD+U18ppOjKpzR6abHLmOLp4uSlGFjzfxL8J9N1LQbnS7W+uklv7uGe9v7t2nuXWPoqtkbeMj0AJ9a37n4f+G7iWaRoJ0M0trIypKQAbcYiwOwA6+tdNJMqHa0i7vQKSaTz1zjc2f+uZr6N16llqedZHD6R8J/Cem3iXUCag0ySwyq0lyWwYmZo+3OC5+tTn4YeFWgiiMN3tji8lf9IP3fOE3/AKGPy4rshMv94j6oaemXGUdWHsKHiKrd3Jhyo53wx4P0vw/LP9glvzbyhkS1luC8MKsxZlRe2ST61Qs/hr4ftbaG2WfVHtra4intoJLtmjtzG+9VQdhk+9dntk/vL+VLtk/vL+VJVql731GkjgL/AOEvhK+dPOS/2rJJIVW5IVmebzjkY/v88Y44p1x8KPCE0TRyW92chgG8/lC0vnbhx1D8j8q7zZJ/eX8qNkn95fyqvrNb+Zi5UcW3w28NPayW8kd44lszZyuZfmZDJ5p6DGd3fFYMXwjtn8TyXl7fLLo2bpo9PRXAzcLtfq2B65A5PpXqeyT+8v5UbZP7y/lVLE1lf3gsjmvD3g7TdD0W60uwmvkW7GHnMo81Rt2jawAxgdKb4o8E6R4jXT/7RN202nqywXCSASYYYYEkEHIHPFdPtk/vL+VGyT+8v5Vn7WXNzX1BpHn+vfCvQr+HVZbWW6tdR1Gwexa5MhYCJk2KhXuq4yB2JJzzS23wq8NovmXTahd3RBWSea5JZgYfJx7KFJwO1d/sk/vL+VJtk/vD8qv6zWtbmDlRx1x8OfDc2o2F8UukmsreG2UpLxLHEcor5HOD3GKseH/A2i6NrOoata/a2ub6MxytLLkBSSSAAB3J5OT2rqdkn95fypdkn95fyqXXqNWcgsjibH4Y+F7K3EEMN1sWS1kAM5PNu7NF+rHPrW7rHhzTtV1Sx1K7Wb7TZRzRwskhXAlXa/T2HB7Vs7ZP7y/lRtk/vL+VS6k27tjsct4a8EaToF1e3dvcajd3V7CkEs91cGR/KXO1QcDpk88n3rGX4ReE1hdcagZjcC4W4NwPMRgpXj5dvIJB4ya9C2Sf3l/KjZJ/eX8qpV6qd1ImyOOj+HegRXrXEJv4opY0juLVLoiG5CoUBkUfeO0ke/pUOl/DHw1YywTL/aE8ttNBJDJPcl2QQAiKMcfcUMeP1rt9snqv5UmyT+8v5UnXq/zMdkcBdfCXwlPC0IGpwxvGY51iuyonXzDKA/HOGJI+tbGi+B9G0rxTceJLc3b39wjIxklyqqxBIAA9QMZziun2Sf3l/Kl2Sf3l/Kh16jVm2CSHHpUCW0Yu2uGyzkYG7+Ee1S7ZP7y/lRtk/vL+VZIY8Ypaj2yf3l/KjbJ/eX8qYFDwn/yKukf9eMP/AKAK06zPCf8AyKukf9eMP/oArToAKr3sjIgCnDMQo/GrFUdWWR4D5R+dTuX6jpQBZghWNNq/ie5p5XiqOn6nb3SbfMWOYffic4ZTTrzUYIF2iRZJTwqKckmgCyh3cE85pk6CIiZODkBgOhplmx8sGRl3dznvTnbz2Ea8oDlm/pQBYHWlpBiloAKKKKACiiigAooooAKKKKACiiigAooooAKKKKACiiigAooooAKKKKACiiigDn/C906+GdKUKvFlD/6AK0ftkn91f1rG8Nf8i3pf/XlD/wCgCtCtLAWftkn91f1prXTsOUU/nUFFFgIbm1trg5mt42PrRb2tpAdyWsOfXFTUUWAlEqDpBF+VPF246Ig+lV6KLICz9sk/ur+tH2yT+6v61WoosBZ+2Sf3V/Wj7ZJ/dX9arUUWAs/bJP7q/rR9sk/ur+tVqKLAWftkn91f1o+2Sf3V/Wq1FFgLP2yT+6v60fbJP7q/rVaiiwFn7ZJ/dX9aPtkn91f1qtRRYCz9sk/ur+tH2yT+6v61WoosBZ+2Sf3V/Wj7ZJ/dX9arUUWAs/bJP7q/rR9sk/ur+tVqKLAWftkn91f1o+2Sf3V/Wq1FFgLP2yT+6v60fbJP7q/rVaiiwFn7ZJ/dX9aPtkn91f1qtRRYDP8ADX/It6X/ANecP/oAq60iLIkbOivJkIpPLY64ql4a/wCRb0v/AK8of/QBUOuaVNfz2tzbXK289rvMTlc4ZhjP5ZzQgLj6hYps3Xtuu8lUzKOSDgj8/wBaH1CxV5Yze24aL/WAyDK/UVhW/hqazt5be1lt2injMTGVCSgLFsr789+/NNuPCsjpL5d6WL79okJwpLAgjHQ4GDQB0DX1mtsLpruAQMcCQuApP19aIr+ykl8mO7t3kC7iokGceuPpVK50uW60+1tppijQzrKzRuxJxnox571TufDZmuppvtkmyVnOw9F3JtDf71MDYg1CxnG6K9t3G8JlZAfmPQfWpfPhxKfOjAi4kO7hO/PpxWBdeH7q9KyXU1tFInlhBCh2jyw21ue+W/IVLb6BJHpd9byXKvNeSLNJJs4LjGcjuCR09KANP+1NN8hZ/wC0LbynO1X80YLemacdQsRI8bXtuHT74Mg+X61kSaBPdXv2q6uUhZ3JkS2BA2lNuAT+tRt4bdlvbbzI/slywIQsx2jI4I6dB1oA6Dz4vMaMzRh1BLKWGRjr/MfnUK6jp5Z1+3WxMY3OPNHyj1NYx8Nz+XMq3+Ge43I5X5lhKhWjPqcDg+wp9x4Zhlju1eYnzXcxIfuRq2ARjucCgDeWRGZlV1ZlxuAOcZ6U+sfStLudNlujFcJLHKy+WJAcxqq4C574OfwrUh80KfN2k5ONuelAElFFFABRRRQAUUUUAFFFFABRRRQAUUUUAFFFFABRRRQAUUUUAVvDq2kfhXS5JpFjX7FDlnfA/wBWKpz+LvBUF2trJ4i05Zj/AA/aAf16V4L8cftU+reF7CGaTEuj2yqm8hSzYHIrltfu/hz4X8Uf8Ihq9lrV5dwusV9qMEwRIZGxnbHj5gM1xQqV61SVOlG9j6ZZRl+GwdLE42s17TZRX4s+vbOTTbyMSWdzFcIf4o5Nw/SrAtYepVvzr5d8BaXc+GPjnY6F9tkdI7gruQkCRChKkj6EV6n8dfDviPxFrvhO10O0NxbLLc/ay9zLBDGDEQjO0Z3cN096qhXdRO6s1ocWd5TDLqsFTnzxlFSTtbRnp32e35yGH40otrf0b868LvtF+Jtt4d1fS7rUr7Wk0tdNt7JDbIVvTujM0uT8zFcN37Va1XVPi5ayeILf7Lqc1tpjGK1uLWGPfeiaYFJFBB/1UeQQBkmt7njHtQt4M/df86BbW56Bvzr5802f4yteWWs3C6w1+ND1GCG2eFRbyXSTHyDMvGGaPnPGSAOM13nwqh8T+IPB+qWnjz7XPHM4WITwtbTbSgLAkbTgNnBGPSi4HpH2WD+6w/Gj7LBn7rfnXgPhSy8a+B/Bfh65sNI1uWe6l1JNXiAa5mLDzBZkhmO1fu9PbNTwX/xqIj1CZtQDRNYxtZfY49kgktybhyevyyY6dDRcD3b7Nb+jfnQLa39GH414DPqHxvs9FG19RvHuLPT7i5la0QS2rOXFykYUclQE4wSMmus+Fdv40k8Zy6t4mhneSXw9BGZniMSNKJnOCv8AC23bnii4Hqhs4AOjfnTRbW/YMfxrnYp/iGba286y8Mif7UftIWeYqIOMFflzv68HiuV+MfhvxDqXiDQp/DuoajbQanKNM1v7OxIW0OX8wc/IwI27hzhjRcD0wW1v6MPqaPs1v/db868Bj1b40W9pqkdrZ6o0ttbyGSF7RPLhZLlBEls3WXdbhic559639C1H4meIPHVssrato3h99SvHJks41f7MqxmFGznaGJf3ouB6/wDZoM/df8zR9nt845/OvEPiJpfiVfjRbanpmnazqaNPZiKJhIkEKBj5jxTI4VQASWWRTuxVKz1n44tZa3JcQ3YlQqJIksRugXz8M1uSAHIi5A5559qLge+fZoM42tn60fZ7f+63514drPiH4pWFm66XaeItQS60zGnzTadGsq3AuhlplHC5hz16+maZrt58ZYNDk1CG61HdPrVzBJClmhktbRC3kuigEsGO3JOePSi4Hun2e3/ut+dIYLYdQ35mvKPiTqvxKtfh34f/ALHtdQk8QTW7NeS2Vuu1ZliyodGBIDNgYH4kVmRah8ZJNSj1FY7sL9ttoP7Pe2QQmJ7QNK7H7wCzcdeKLge1/Z7f0b86X7LB3Vh+NeK/ByPxxc+OdR1fxVDrW6Tw7HA7XtusKLdCZi8cYXgqMjB6kVzPg3wj8VvD/gRNfsrq4stWntIbVrFJJLmaSRrgb7iVZSVVljJGF4xRcD6P+z2/+1/31SfZ7f8Auv8AnXiOur8UvDureIbzw/a3Wpj7bDboWgQNeK9sVE5IwMRy7SenANR65dfFyfxdNoNqdaFgbOa0lvPIjEbOLXKTxsB8paXI6kj0HFFwPc/s9v6N+dOFnARnDfnXgWi6h8YIL3wnZL/aoslsrUTveWYdpZd+LhZyB8uFxtOR6819DDpRcCv9jh9G/Oj7HD6N+dWDwKrJeRm7a2YFJAMrkcOPY0XAX7HD6N+dH2OH0b86nBpaLgeB/F3wHq2u+G9A8R6HG9xc2mmwxywIfnKhAQye4OePpXnfjePT/wDhobwTDrWkxTzvbWo1QtEQJpmzhm7Ej5f619W+E/8AkVdJ/wCvGH/0WKsy21o8yyzW8LSjo7ICw/HrSw6VCpKoup34vMKuKwlLC1LWpvR9fQ8N+HPgXxJe/FW98WeIEeGK1upTE7jBnOSq4HZQtdT8bvGXiDw1qfhrTdBkWN9UkuFkK6c95IfLjLKqxowPJ4J7V6erKD1FQXNtZz3MF1JBDJPb5MMjKC0eRg7T2yKypUY0k0uupWZZlVzCpGdRJcqUUlskjxs/GjVLK+0rQ9U8OwR61cW6x3UUd0f9Gu2gaURuu07Rhf7xIz0NY2nfG3xSlvY65f6JYz2LeG11W+t7W5A8k/aBGXVjkk4P3PXqa9wm0HQp9V/tabSbCTUMg/aWhUyZAwPmxmmR+G/DkcLwx6LpqRyRtG6C3UBkLbipGOhbnHrzWp5xw3xF+JWo+EfGdnZtpdvc6LJoV1qk0nnbbgtEV+VF6Hhhkfj2pdK+Jl/qvg7xbqFtottHq+gWon8lbsTW8u6LzUxIo546jsRXoV7pel3ssM15YWlxLArLC8sSsYwwwQCegI4NRaXomi6XYvY6bptlZ2smd8MMSojZ65A4NAHjel/GPxJHqkV1qek2Vxpcmm6RPcC2uQDbSXjsm5SR+8GdvHGOeSa6v4bfFRfGfiW70uHQbq0to1maC6d87/Lk2EMMDaSRkYJ4rtIfDvh+G3MEOjackRVFKLAoGEbcgxj+EnI9DU1houjWF9cX9lptlb3dz/rpoolV5PqQMmgDxnSvjhq0Ogw3l94fhv3jgku72aG4EQjhF69su1SDubhT19alHxw1aysJv7S8N2816+tXdhaw2tycbIAWJkO0lWIHHHPXgV68PD/h8QtD/Y+niN0MbKIFwV378Y9NxLfXmorvwx4au0mS60PTJlnlE0we3U75AMbjxyfegDzib4yXf2bV7628Iyta6bJYwv514qSNLdiIom3HG3zOTntVS9+O8lmYrOTwjcPqSTXMd3bx3G5UEEgRtjhcMTnIB2+5r1o6NovlSx/2XZbJnR5V8lcOyY2E8clcDHpgVBd+G/Dt3s+1aLps5SZp1MlupxIxyX6dTQBzvww8X6r4o1jxTa6lp9naR6RqItbfyp90jIY0cF17HDf07V3igEc81StbDT7a8uLyC0tobm52+fLHGFaXb03EdcVcDqB94UAO2r6UbV9BSb0/vCjen94UALtXnjrRtX0pN6f3hRvT+8KAF2rnOOaNo9KTen94Ub0/vCgBdo9KXA9KbvT+8KN6f3hQA7ApAqjoKTen94Ub0/vCgBdo9KWm70/vCjen94UAK/3TVNrUy3izzMGWL/VIBjB7k1b3p/eFG9P7woAVaWm70/vCjen94UAYWkalZ6X4J0y7vpkhhSxhyzH/AKZrXPS/FLQRP5aW906A437QM/gea5rxHbX+u2Hh+C2cCwgsIBIS2MPtAY474Fc/rEfjS38VLY6R4N8PXHhVGWNnuJB9pnX+KTd1U9cAV5M1mOJxEqdC0Ix6tfF6HqwWAw9CNSvecpdF09T3HQ9a07WrQXOnzLKvcdCp9xVfxX4o0DwraRXWvajFZRzSeXECrO8jdcKigsxxzwK8+8HafdeHfF00sEhOkOzBSzZYp2yPUHitD4hWU+q+IPD/AIm8P39nDquitN5cV/C7QTJKm1gdvKsOCCK6sBVr1ab9vG0k7evmjmx1GjSqJUZXi1f08mdtpHiDRNX0y21PTdTs7mzuRmGVZRh+SOO+cjGOuautd2qyPG00IdF3OpcAqPUjtXzPe/CnVJtR+zjUtLliubCb7VeSwPiC6muzMzW8anKlQflJ9607z4UzTaj4guf+EnWU6lDcpBczeb5wMyhdsgHylVxx+mK7bPscZ7tP4k0KDU4tNm1K2W7mhknjj353Rx43sD0+XIz35rEX4n+AmurS1HiWy8y8SOSDIYKyyHCHdtwNx6ZIzXlOu/CqGW2vl0HXrfSJpb9J7Rkt32wwvbCC5jx6uBuz6gVvn4c+HZ/FVzfXmpXn9i/Y7G3h0yAtGjm2ztMo/iGcED60WfYD0ez8aeF7wR/Z9ZtJfMv301NjZ/0pM7ojxww2ng+lW73xJodl4isvDt1qVtFq19G8lraM3zyqv3iB7V4vpPwvtdM8TaTr1rr/AJMsGu3GqahbrC3lXgZpTGcdpEEhXPcfQVf8X+B7vXvHU/jKPxY1pfQXds+mwi2zFFDF95HON2W3PnaccjNFmB7Oby0AmP2iDEP+tPmLhP8Ae9PxpWvLUGMGeEeb/qsuPn/3fX8K8Bt/htcRaJNpw1HRGZLmOdbg2su/UQs7SlLw5+ZSGwcA9B9KXVPhm+oapo96dW063is7dYZLS2jmihtysxk3QAEkE5xyR0/Ciz7Ae9m9swJSbm3Ah/1pMi/J/ven41R8Q+JNE8P6amo6vfw21tI4jiflzIx6KoUEsT6AGvCm+Ftx9m122Gsad9lv50ngg2zZDrK0m5pCN38WNp3LnPaur1fwvJffC7RvC893pd9f6bIkhmmgkhjYrnBjaIhomGeGH5UWfYLo9O0jXdI1bTrXUNOvree2u8+Q4YDzCDggA85BBBHUVbS8tHk8tbiBnHVRIpP5V8+y/C/UbqfQ7jU/F39oyWUIjm80yqY8XHnBomXksBhcsQTgZNaFz8NIY/B7Wel61b2PiL+1p746oLdjvimZw0b9z+7cr6ZAos+wXR7kt5aM/li4gLbd+BIpO3+9j096fBPDMpaJkkUHBZCCM/hXz7L8J4ovEF7dWOvqtpJavDaGTzRLb5tfICYHDID83P5Z5r0TRtF0fTvh9YeFLPUrzSTbxRrLdaWfJkeRQNzZOT8xGTn1os+wXR6CW4J28CudHjnwkbO2uxrdqYLl5o4WGfmaEEyjGM/Lg5+lVNNWysdafVDr+t3AeFYvstxLugXAA3hcfeOMk+9eeJ8PbdPFPibURrUX9m39tdrpVn5B/wBCmul/fyE9wSBjHvRZ9guj0Kx+J3gK9sTfW3iawNuJoYS7lo8PL/q+GAOG7Hp71sN4m0FbbVLl9TtUh0hzHqDs2FtmChiGJ6cEH8a8eufhN4dn8Lafpl1qc2pXolsRqNxfFpBNb2+f3KD+FfmOPTNanhTwXHofg3xf4fuNbi1ka3dPJBJf27SARlFVUmAILYCgZB5+tFn2C6PSPD3i7w7r9jNe6VqUE0MDhJi4MRjYjIyHAIyOR61Ztdf0m61u80WG7ja/skie4i6bVkBKHPQ5APSvDI/hvqzaZHHca9p10kF+tzb6TdCeeyCCFoyjM37xuW3gHIUgAU60+GeoaZNY3lj4ot7i+sDprRNdwSESNbJIrB8HOCJOPTAzRZ9guj2vUvFPh/T5J4bjUrc3EFsbp4I23y+UDguEXJIzxxWkt5atuAmh3KoZlLgMoPQkdRXzyvwlf+z5E/tvTXvrjQ7nS5rk20m5XlnMquh64HKkHtUl/wDCq4urvVseI7RFu474R3Qgk+0zm5C4SY5wY48fLj26UWfYD6Ft7i3uEL28scqg4JRgwB9OKmC8dK8z+Geh2Hgu91vyLuP7FqD28kMEMTKImSEI5Oe7MN3HrXcDXrDA+d/++KLMDU2+1G32rMOv6dj/AFjf981AniC3+1MGbMJGVIU5B9DRZgbW32o2+1Zn9v6f/wA9H/74o/t/Tv8Ano//AHzRZgc54F0qC+0C0mnZ8CCNQFOP4BXQf2BpvpJ/33Wf8Nv+RVtf+uUf/oArm/iV4g8Z6H4k0BtPGm2+h3OrWtlMzqZJ7jzSQwHaMDHXkmmwOwuPD9j5DmPzAwBIO6srQNNjvnl89n2p2BwSfrXWS/6t/wDdNYXg/rdfUUJ6CLX9gad6SD/gdI3h+wKHb5qnsd1c78Qj4sjuLq+tPElh4b0CwsTM91JbrNJLNzwwbhUAA6ckmtf4carqut+BtI1bXLNbPULm1WSaJVIAJ7gHkZGDg9M0rsZQ0jT47rUZYJmOyLOSOp5xW3/YGmntJ/33VPw7/wAhm8/4F/Osn4n32rabBBfR+KLHwzocQJvr6S28+becBERSCoB5yevpTcmJHQt4f0/t5o/4HWHbacsmttYs52ITkjqQKT4M+IdT8UeBINY1RoJZJJpkhuIU2Lcwq5WObbk7CygHb2rRsv8Akbpv+BfypqT1Aujw/p+Okv8A33QfD+nekuf9+qfjzxGnhnQ5L1YTc3s0i21har965uH4RB+PJPYAntWH8GNc8Ra34f1I+Kp7WfUrHVriyd7aLZHhGwAB7Zxnvipux2Llzpyx60tirtsYjnuBitseH9PXr5v/AH3VS8/5G6H8P5Gsb43eJtQ8MeF7K40y8FlcXep29obj7L9o8pHb5iI/4jgcCqlJ6COlGgaf6Sf991i6xp0drqMVvEzFJQOTyRziq3wp159Yi1GG58UPrN3bSKJIJ9M+wzWwIyN0fXB6g+1a/iD/AJDFn+H86FJgy2ugaeAA3mE467utL/YOnHA/e/8Afysb4v8AiuTwX4Dvtch+z/aFeOCAznEaySuqKz/7I3ZPsK5j4X+KNW1Dxg+kXniuLWIntPtBiu9KawuQ2R88IIAkhPr1HFTdgdTr+nR2MkRgZtr8YY9K04PD9j5SmQyM2Mk7sVF4w/5dvqa17hJZLF44ZvJlaMhJNu7a2ODjvim5OwFE6Dpo6+YP+2lZfiDTILOGOaFnxuxhjn8a5XRbnxzD8VbTw3N4uttas7eza61cf2XHD5Ib5YVDKc7mbJx6Ka7nxd/yDo/+ugoTdwG6foVpJaJJMZGdxuyGxU/9g6d0xJ/33V20LDTYiqhmEXA9TivCfCHxN1/UfEOhW7eJbK91TUNTe11Lw8tmEWxiUtuZJv4ioA5yd2eBSuxnrWuaRbWtkZ7dpMqwyCc07SNGtbixSafeS/ocDFaHiI50iX6r/OnaH/yB4DzwpPH1quZ2EiMaDpx/56f991U1XRbWGxkmhZ1ZBnlsg14/c/EzxDY+Dp/iHe+JdMjhg1JreTw2bdQ6xLLsKb87/Nx83pXuWrMH0aZx0aLIpKTuDMbQdKt7y1aednOWwFU46VojQdO6fvP++zTfC3/II/4G1eb6n4k8b6pb+L/E2g6taWWneG7qW3t9PktFk+2mBQ0xkcnK5OQu3pjNDbuNHot3oVmttI0TSKygnO7IrmMN/s11ujajHrHhW21aJCiXtmlwFPYOm7H4Zrk6cWxG38Nv+RXtf+uUf/oApPHnhmTxLFoyx3S2507VrfUDlc7xGSSvsTmsTwpql3p+iWSwxRyxvbxkqzFSDtHQ1s/8JNef9A2H/v8An/ClZjudNL/q3/3TWH4P63X1FUp/Ed/JEyJZQQlhjeZS2B9MVT0/UbnT3LW6JKr8OjkjPvmmouwir8UfCPinxRrWlS6dq2kR6RYt50mnX9tJJHczg/I77GG5V6hTxnk5wK7PQ11ZNLhXWprOa+A/fPaRskROf4QxJH51hnxNed9MhP8A23P+FI/ia+KFU0+BD2JmJA/DFLlYXLXh3/kM3v8AwL+dQeLtO8Wz6hbX3hnWNPgVI2jnsdQgaSCbJ4cFSGDD8R7Vm2d/dWdybmLZI7Z3q/AYfXtWj/wk97/0DIf+/wCf8KHFhcb8MfCkvhPRbyC6vYru8v76W/uWhi8qFZJCMrGmTtUY9ck5NWbL/kbpv+BfyqufE18QcabCDj/nsT/Ss+O+u4703qmMzk5IOdpz29aaixM1fG3gfSPF1zpt1qNzqdtcaZI8lrLZXjQMjOu1jlevHH4ms34VeAk8DQ6xF/a99qX9o6jJdhrmdpPLVjwOf4vU96ur4ovgP+QdF/3/AD/hR/wk15/0DIf+/wCf8KXKx3RZvP8AkbYv+A/yNP8AHGl6zqmmwf2DrC6Xf21wk8byReZFLjrHIvBKn2IIrDkvrqS8+3MUE+cgAZUY7VoL4nvv4tOgJ9pz/hTcWBX8EeFdWs/FOq+LfEmo2d1q+oW8VoI7GFo4IYYyzADcSzMWYkk/TFaPiEY1mzA6cfzqufE96Ommwj/tuf8ACs681C7vLgXM2xJFxsVMkL/jQosGzZ+Inhi38YeFL3QbmZoPO2SRTBQ3lSo4dGweDhlHHcViaH4S8S3PjbT/ABR4v1bS7mfS7WS2sodOt3jU+ZjfI5YkkkKMKOB71pJ4mvlUBtPgc92ExGT9MUv/AAk15j/kGQ/9/wA//E0uVhcteMett9TW5z5S7cZxxnpXF6jqN1qLq1wiRBfuojZx75PWrcHiO/jRVezgmKjAbzCuffGKbi7Bcm+H/hh/D9pfzX10t7q2pXj3V9dBdvmMeEUA9FVQFA+vrV3xf/yD4/8Arp/SqH/CT3n/AEDYf+/5/wAKp6lq11qIVZoYoY1OQqvuJPuaFF3G2dOLdbzQvsrs6rNbmNmRsMAy4yD2PNeY2Hwz8S/2RoPhi/1rRToOiXUM8EtrYtHeyiI5QFi21T/eYDJ56ZrrLXX762gWE2sU6r8qsZCpx+VTnxPef9A2H/v+f8KXKxXRq+Is/wBkSZ65X+dSaEP+JRb/AEP865vUNZvL6HyZIIoIs5O19xb29qdY65e2UIt0top0H3SXKke3SnyuwHI6v8KdV1i/uoNV1DQLjTbu58y4vhpYXU5YAwbyDKPlxxjdjOPzr1PWABpE4UYAjwB7Vhf8JNeY/wCQbD/3/P8AhUN7r19eQGA2sUCNw5Dlj9BwMUlFhc2fCv8AyCR/vmuF1r4f+IjJ4i0zQdfsLLQfEkzT3sc9szz27OAsvksGC/OB/EOCT1rd07V7zT4/KiginiJzhmKkH64q3/wk15/0DYf+/wCf8KHF3C5s2NlBpvh+LT7VStva2ywxA9dqrgfyrjq07rxFfzRGJbSCDf8AKX8wscewwKyvl/v/AK1SVguWfBWk/b9Cs5WlKKtvGvA5PyCt3/hGof8An5k/75FV/ht/yK1r/wBco/8A0AVvz3ltCwWa4hiJ6B3AJ/Opbdx2MWfw5GkTNHcMWAyAQKztG03+0HkDSGNY+uPWuukOYm/3T/KsPwf1uvqKFJ2YhT4cgzzcyfkKG8NxbDsuXzjjIGKpfFjXLzw/4Hvr7TWA1JzHbWOVz+/lcInHfk5/Cuns1mjs4UuJPMmWNRI+MbmxyfzpczHY4/TNNa8v3tmk2CMncQK1/wDhGof+fiT/AL5FR+HR/wATu8/H+dafiLV7bQtJl1O8juZYYioZbeFpXOSAMKvJ6022Iz28NQgf8fEn/fIrJh05pNVawMgypOWx2Fdkr+Yu4ccZrAsx/wAVZN/wL+VCkwZIPDUJ/wCXiT/vkUf8IzD/AM/En5CtPVb+HTNMutQuFleG2iaWQRIXchRkgKOSfan6deR31hb3sKyLFPGsiCRCjAEZ5B5B9qV2OxyM2nPHqosd4JYgBvY1r/8ACNwgDNzJ/wB8io7v/kbYvqP5GtDxVqkWh+HdQ1qcExWNtJcMo6sFUnH44ptsRTXw5bsPluZCP90VlanprWl6lssgbzANrEYxzWv8PrrU77wdpmoaw6NfXdutxMETaqFxuCgewIGfaovEX/IatPw/nQmwZIvhuLaN1w+cc4UU0eHLcnH2mT/vkV0DDKkZx7+lcf8AC/X7zWtP1K11Qo2paPqc+n3Lou1ZChyr4HTKlTSuwsM1rTP7PkjCyb0fpkdK0YfDsbRK0lwwYjJAUYFO8Ydbb6mpfF+st4e8IajriWUt81laPOLeL70hUZwKbbsOxH/wjkH/AD8Sf98is7WtK+wRpIku9GOORzmuS+Dnjrxh4p1W9k1FNB1HSDcvGs+mXGWtMRRuqsD99TuI3DnIPFegeLjmwhP/AE0ppu4NFey0BJrVJpbhlLjOFAwKmHhuD/n5k/75FalkSulwlVLERAhR34ry34WfE/VvE/iBbW+h0r7K8Eslyts7b9JlSTYsFwzfKXbnpg8dMYNTdisdlq+iLY2pnjmLgEAhh607S9EW5s1uJZym/oAO1aniRt2ky8YwVrM1PXrbw14Fk1m6jeZbeP5Ik+9K5bCoPckgU+Z2DqWR4bt/+fmT/vkVX1HQltrN5452bYMkMOorz+X4geJF1EWsmsabBqDXa2QtBpM0lmLphkW5ugfv+pAwDXf6Hr6+JPBLan9ma0m/eQXFuzZMM0blJEz3wynB7ihN3BkWj6Qt9bmd5Si5IAUZJq7/AMI7b/8APzJ/3yKseFv+QQP981zPirX/ABlba7eWeh6Elxax/ZIoJpUYh5ZZP3rEj+COMZPviht3BG1d+H447d5YrhiyDdgjg1gf8A/Wu7ugRZTDIP7snI+lcLTixWNz4bf8itaf9co//QBVnxB4N8K6/eRXmtaDYahcRLtjlniDMo64BrnvB2sNp2hWUbWrzxtbxn5CAVOwdjW1/wAJVF/0Dbr81/xpNO5R0DKqQMqjACYA9BisTwh/y9fUVWuPFG+Jkh0+dXYYDOy4H5GqOlao+mu58hp0k+8EYAg+vNCTsxdR/jzR9Q1zxR4St0g3aTZX76hfSbhw0aEQrjqcu+f+A12a/drmx4qi/wCgZd/mv+NDeKl2ny9Nudx6bmUD8eaXKx3H+Hf+Q3efj/OtHxGmryaTKuhXFpb3+V8uS6jLxgZ5yAQema5jT9Slsrt7owed5md6qcHk54zWp/wlUf8A0DLv/vpP8abTEmb0YIXLfewM1hWf/I2Tf8C/lTW8VR44026B7ZK4/nWXBqU0epG/aFWdid0YPb2NCTEzc8cajqOk+E9U1HSLFr7UYLdmtbcKW8yXoowOcZxn2rU037Q2n2z3qot00SGYJ0D4G4D2zmsQeKYR/wAw67/Nf8aD4oix/wAg27/Nf8aVmVcLv/kbYvqP5Gr3izSo9d8Nalo0jbUvbWSAt6blIB/Cubm1KaTUv7QEQVgQVQnt9a1F8Up/Fpl0D7MmP505LYSZL8N4tUt/BGk2et2/kaja2y284DBgxj+QMCOzBQfxpviL/kNWn4fzpP8AhKYv+gbd/mn+NZd/qU17eJdeT5RTHloxyeOecUJMGzt2OEJwTgHgd64v4UaJqOk6Xqd9rESQ6lrGqT6hcRK2RFvbCJnuQgXPvWgvilQo3aZdbu+1lxn86X/hKosf8g27/Nf8aVmFx/jD/l2+pq54gh1K40GeDR7uGz1B4sW800XmIj9ty9x2rnNV1R9RkQ/Z2hjT7oYgsT74rRg8TBIwsun3BcDBMbKVPuMmm07DueZ/Df4f+Krb4iy+KNX0nRNAMd/PNM+nTMzX6PCiBCNoAjDAsN2Tn8z6p4t/5B8OP79Rf8JTD/0Dbv8A8d/xrP1fVjqKKi2rwxqcneQST9BQlqJs0fEel3eueAr/AEexv30+6vbB4IrlM5hZlIDcc8V47ffDDxld/wBnrp+iaD4dgtjbjVba11B2i1dYWUr8vljy24zvOW7HPWvWbPxGbe3SGawmkKDAaNlwR+J4qx/wlUf/AEDLv81/xpWYXLviAltHk3ABjtyM5wc9M1i+IdBbxL8P30iO4FtPIBJbzMuRHKj7kJHcZAzTtU1w39uYI7OSFM5ZpCMnHYAUuna8bK1FtJZSzBD8rxsvT3BNOzsB5yPBuvX2pfZry08SaQZtUXVCtlJazWMV4CMzhmxIUJBOwjgmvTtK0O28O+D5NLtppZ9vmTSzS43zSuxd3bHcsSeOBSjxVF/0DLv80/xqtqHiA3ds1vDYzRbxhnkYYA/A9aSTuDNXwoM6UP8AfNa/lr6frXIaVrX9nw+RJayTJnKtGRkexBq7/wAJVD/0Drv80/xoadwRu3oC2c2P+ebfyrg62rvxIJoHihsZ0dhjc5UAe/BrC2n+8P8AvmqigMe31KGy0fT0ZGd2tYzgf7opP+Egj/59m/76rLvf+PPTf+vKL/0EVlLqNk1+bBbqJroZ/dBvm4GT+lbJIz1Op/4SCP8A59n/AO+qms9ahnuFiMToW4BJyK5lXV0EkbhkPQg5B/GrGn/8f8H++KdgVzs88471tweHZ5Ildp0QkZxjNYgHzf8AAq9BgH7lP90fyrGTaLRzv/CMy4/4+k/75o/4RmX/AJ+k/wC+a6Wip5mOxyd9oM9tbtMJkkCDJAGOKr6XpU1+jSLIsaA7ckdTXV6r/wAg64/65t/Ks7wj/wAg1/8AroaOZ2CxU/4RqX/n6T/vk0f8IzL/AM/Sf9810o6UUczCxzLeGpgOLpM/7tZS2czX/wBiG3zQ232+td11FczD/wAja3pvP8qFJhZCjw1L/wA/Sf8AfJpf+EZl/wCfpP8AvmujzXB+O/HureG59RltvCF3f6XpVutxfXzXCQLtIyREG/1jAdenp1o5mFjZ/wCEZl/5+k/75rP1bS5dPRWaRXRuMiut0y7i1DTba/g3eVcwpMm4YO1gCMj8ayvGH/HjF7v/AEoUncLIoWfh+eeBJWmRNwyBjNT/APCMy/8AP0n/AHzW7p3/AB4wf9cx/KqHjPW18N+FNU157drhbC1e4MSsFLhRnGT0o5mFij/wjMv/AD9J/wB81Fc+H54oXdZ0cqMkYxW9od9/aei2WpCMxi6t45whOSodQ2P1qe55t5f9w/yo5mFjjtK02XUC2x1RVxkn1rR/4RmX/n6T/vmpfB/+puP98VvseKHJ3BJHN/8ACMy/8/Sf980h8NSj/l7T/vmrGka9cah4u1jRl090tNNjhzeMcCSVwWKKP9lcEn3reI5pczCxwV5byWty8EmNy9x0NZmp6hFYqm9Wdn6KK3/E3/IYk/3R/KuN8V8Swf7p/nW0dSZEn/CQRf8APs//AH1R/wAJBH/z7N/31XF61rK2NxFYWtu19qc/MVshxhR1dz/Co9T16DNZv9ua8f8AV2OhzMTIFjj1IlmKfeA+TqMVdkTdnpVtrkMkyxtCyBiADnNbGR61574dvo9UsbHUoVZY7hVkVW6rk9D7ivQcn1pMLnH33/Hnpv8A15Rf+giuM0/wfDb+I77WJrySWS6EgAVQjJvI5DAZyAoHWu5ubW5l03TZYYXkX7HEp2jJB2iq32O+/wCfK5/79Gmg1OWTwjp66PbaY1xdvHb5Ks0m4kn/AHs4H0rptHjWG4tYVyQhVRn2p/2O+/58rn/v0asabZXhvoi1rMiqwJZ12ii4I6zv/wACr0CH/UJ/uj+VefHOSR1ByK6W38UaesKrMlzG6gBgIWYfmKxmWjR1u5urPSLu6sbCTUbmKJmitY3CNMw6KGPAz6mprGSaW1hlmhaCR0DPExyUJHKk98dKzP8AhKNK/wCnr/wGf/Cj/hKNL/6ev/AZ/wDCosyrmlqv/IOuP+ubfyrO8I/8g1/+uhqrqXiKyuLSSG2S4Z5F2/NEVAB75NVtE1m20+FoLlZcFtwdELZ+oHNOzsI60dK57wV4mh8VaZcaja2s8FvHezWqGXGZfLcqXGP4SQcVMPE2lY+9c/8AgO/+FQ22vaLbRCK3jkhQEkLHaMo568AUrMLnQDpXNQn/AIq5v98/yq23ifS8cG6J9Bbv/hWGuohNW/tDyWI3E7B97H+NNJgdsvSuP+IGgx6/rXh22vNLu9R02K7aa4RZlW3UqnyGZDzIAegHfk1qp4o0vH/L1/4Dv/hS/wDCUaX/ANPX/gM/+FKzHc2kAVAoAAAwAO1YXjA/6DF/10/pT/8AhKNK/wCnr/wGf/CsrXNYg1GNI7dJlRTuLum38MHmmk7iZ1Gnf8eMH/XMfyrK8f2X9peDNX0/7DPfi4tJIjbQSCOSXIxtVjwCfU1DY+JLKG2jiuY7lHRdp2xMwP0Iqx/wlGl/9PX/AIDP/hSsxlzw5AbXQNPtvs723lW0cfkuwZo8KBtJHBIx1q1cH9xL/uH+VZP/AAlGl/8AT1/4DP8A4VBd+JbF4HS3juXkYEAGFlHPqTRZhcd4P/1Nx/vD+tb9choOqwaeJFuElKOQQyKWwfTArW/4SfSv71z/AOA7/wCFNrUSNkKBnAAz1paxf+En0r+9c/8AgO/+FI3ifSvW5/8AAd/8KVmO5k+Jv+QxJ/uj+Vcb4s/1sH+6f510+qXX268e5VGRWxtDdcVzniW2uJjDJDC8gUEEKORzW8NjOR59f2F7putT69pEP2s3IRb+zJAaQKMK0bHoR/dJwfY1iWcP2PW7rW7fQvEcl9dq6zb7eIJICPlH3vlx6jk9TmvRPsd7/wA+Vz/36NBs73/nzuv+/RqtBamT4Ksp9N0DSrC5AE0EaI4ByAc5xnv1r0iuRtLG9a6jX7JOvzDllwBXXfiKTCxlWWoW9no2n+cW3NbR4AGTjaKf/bll6S/981h33/Hnpv8A15Rf+gisOTXdJS2ubg38RitZhBOVBbZLnGwgc55FCQzuP7csfSX/AL5qaz1K2u5DHEWDdcMMZrzyTxLoiW0dw1+pjkZ1QKjM5K/fyoG4Y75HFdH4VmiubyGeGRJIpE3I6HIYEdQabSA37zU7W0l8uQuXHUKM4qH+3LL/AKa/981j67/yFpvXI/lXnPjH4gR6NetYafYpdTJv3zXEvkwAqMsobByR3A7nFKyFdnr39uWXpJ/3zVqy1C3vCywsdy8kEdq8h8F+No9eun0+6sxaXiMVDRSebBIQMkJJgAnBBx6V6J4X/wCP5v8Armf50dAV7na2mjX1xCsqhFVhkZapf+Eev/70X/fVdFpwxp9tjr5Y/lXL6P44i1HxIulLpd1FbTT3Fta3rMhSaWAfvF2g7hjBwSOcVjzM0shuoaZdWUQlmClM4yp6UtlpN5dw+bGFCE8FjjNb3iPnR3z6r/OpvD3/ACB4Pof50+bQVjD/AOEfv/WH/vr/AOtR/wAI9f44aL/vqus4o4qedjsjkx4ev/70P/fX/wBaj/hH7/1h/wC+q6zimSzQxbfNkjTccLuYDJ9KOdhZHLf8I/f+sP8A31Sf8I7ff3ov++v/AK1dUJoTJ5YljMmM7Qwz+VN+02vlNL9oh8tThn3jAPuaOdhZHMf8I9f+sX/fX/1qP+Efv/WH/vqun8+AOimaMGT7gLDLfT1qXijnYWRyf/CP3/rD/wB9f/Wo/wCEev8A1h/76/8ArV1nFHFHOwsjkm8P3+Cf3R46bv8A61Y97ILNXa4+TYcN35r0avNvHmP9L/66iri7sTRR/tyy9Jf++aQ65Zf9Nf8AviuapruqDLuqj1YgVryknUf25Zf9Nf8Avmk/tux64l/75rkru+tbW3nuLm5hiit13TMzDCD1NSpJGyBlkQqehBGDRyoLnU/25Y+kv/fNH9uWXpL/AN81ypnhxkzRYzjO4VJ+NHKB1MGsWc0yxqXUscAsuBV7a3oK42z/AOPuH/fFdrtWk1YDjNUEv9mWPkMqzGwj2FhwG2cE/jXnr+BbyGwlt7bVfPE4hedZxtDSxyb9wZACMgsPXp6V6C0sd3pGmXdq3n2/2ZI/Mj+ZQy/KykjuCCPwqHn+6/8A3w3+FCA47TPDOsaVdLqFlc2UlyfORoZt5RUkIbhzliQRnnqDjtXeeEI5Yrm3jmMbSqmHMabVJxzgdhVTB/uP/wB8N/hWl4cSQ6krLG5VVJJ2kAcU2kBHrpxq0pxnBFeD+N47jQb66tbpr2OOeO6EdzJcstuwlbeuMA88YI47V71r8cq6nIzRSBWwVO0kHis54w6lZIi6/wB1oiR/KgR5P4Bjudb8RLdw/bDa2t2sxuPtDPA4SIxgAMASSSfoBXt3hj/kIP8A9czWSq7VCrGwA6ARnA/StjwvHJ9sd/LcIExuKkDP40tEFj1Mwy3Hh8QW8xgmktikco6oxXAb8DzXz54SXxJeeNdP8GrqFrBd6NfTXk95HPl5BKT5gBz8xIB4wDzzivetP1vTUs4o5rpIZEUKVfI6Uq6j4fWYzJcWSyHqwQZ/PFc7RqS+JP8AkEyZGPmH86l8O/8AIHg+n9ay9c1axubI29rOJ3Yj7mSAB6mpNF1nT7ewjt7mcQyJxhwQD9DT6C6nQ0Vm/wBvaR/0EIPzo/t7SP8AoIQfnUjNKvP/AIreE9U8Q3mn3Wk29tJPbK6q9xKPLQkqctGysGHHUYYdjXXf29pH/QQg/Oj+3tI/6CEH50AeSaB4L8TTalcXcel6dYXMOs3lyupSO3mzIyMixFP+eZLA9cYA4zUelfDPxXbzvd3drpVzAJbaWTS2mVYLlkV1fOyMKOWDDIJ4wTXrp1zSOf8AiYQfnTv7e0j/AKCEH50AeWaj8M9bu9ctLvybW3tfIt0W3trraNPaOUu3llo2Yggj7pXkY6V7FEpXr7VQ/t7SP+ghB+dH9vaR/wBBCD86ANKis3+3tI/6CEH50f29pH/QQg/OgDSNea+PD/x9/wDXUV2za/o+P+P+E/TNcP4uZruC4mhjdlaQMBt5x64rSnoyJHHVjeItHGraho8kscMtvZ3TTTRychgUIHHfBIPNbPP91/8Avhv8KMH+6/8A3w3+Fbk6nmkPgHUmttStrp4ZXntriFZnlBWcyNlS6hQePcnHatCTw7rrO9vDbWMFrPd29222c/udkYVo1UDnkcH9K7vB/uv/AN8N/hRz/df/AL4b/Cpsg1OGg8DRrZ6bbzWtkwg024hmHUNcSYw/ueOvUV1ui289rpFlbXTb54beOOV853MFAJz3571d5/uv/wB8N/hSc/3X/wC+G/wprQLEtp/x9xf74/nXb1xVhHJJewqkcjHeP4DXW/bLX/n5t/8Av8v+NTJoD86dU8c+MPD/AIk1ux0TxLqmn2v9pXDeVBcMqZMjc4qL/ha3xJ/6HfXP/AtqwvGn/I463/2EJ/8A0Y1ZFYXNTtP+FrfEn/od9c/8C2o/4Wt8Sf8Aodtc/wDAtq4uii4HaD4rfEkdPG2uf+BbUf8AC1viT/0O+uf+BbVxdFFwO0/4Wt8Sf+h31z/wLaj/AIWt8ScY/wCE31zH/X21cXRRcDtD8VviT/0O2uf+BbUn/C1viR/0O2uf+BbVxlFFwO0HxV+JOP8Akd9c/wDAtqP+Fq/Enr/wm2uf+BTVxdFFwOz/AOFrfEj/AKHbXP8AwLaj/ha3xI/6HbXP/Atq4yii4HZ/8LW+JH/Q7a5/4FtR/wALW+JH/Q7a5/4FtXGUUXA7P/ha3xI/6HbXP/AtqP8Aha3xI/6HbXP/AALauMoouB2f/C1viR/0O2uf+BbUf8LW+JH/AEO2uf8AgW1cZRRcDs/+FrfEj/odtc/8C2o/4Wt8SP8Aodtc/wDAtq4yii4Haf8AC1viT/0O2uf+BbUn/C1viR/0O2uf+BbVxlFK4Haf8LW+JP8A0O+uf+BbUf8AC1viT/0O+uf+BbVxdFO4Haf8LW+JP/Q765/4FtR/wtb4k/8AQ765/wCBbVxdFFwO0/4Wt8Sf+h31z/wLaj/ha3xJ/wCh31z/AMC2ri6KLgdlL8U/iNLG0cnjXXGRwVYG7bkVzf8Aa+q/9BK8/wC/7f41RopAa/jT/kcdb/7CE/8A6Masitfxp/yOOt/9hCf/ANGNWRQAUUUUAFFFFABRRRQAUUUUAFFFFABRRRQAUUUUAFFFFABRRRQAUUUUAFFFFABRRRQAUUUUAFFFFABRRRQBr+NP+Rx1v/sIT/8AoxqyK1/Gn/I463/2EJ//AEY1ZFABRRRQAUUUUAFFFFABSikpw4FAHs/hL9mX4qeKPDdj4g0vT9O+xX8KzQebeKrFD0JHatX/AIZF+MX/AD46R/4Hj/CvGbPxP4ksbdLaz8QapbQIMJHFduqqPYA8VL/wmXi7/oaNa/8AA6T/ABoA9h/4ZF+MX/PjpH/geP8ACj/hkX4xf8+Okf8AgeP8K8e/4TLxd/0NGtf+B0n+NH/CZeLv+ho1r/wOk/xoA9h/4ZF+MX/PjpH/AIHj/Cj/AIZF+MX/AD46R/4Hj/CvHv8AhMvF3/Q0a1/4HSf40f8ACZeLv+ho1r/wOk/xoA9h/wCGRfjF/wA+Okf+B4/wo/4ZF+MX/PjpH/geP8K8e/4TLxd/0NGtf+B0n+NH/CZeLv8AoaNa/wDA6T/GgD2H/hkX4xf8+Okf+B4/wo/4ZF+MX/PjpH/geP8ACvHv+Ey8Xf8AQ0a1/wCB0n+NH/CZeLv+ho1r/wADpP8AGgD2H/hkb4xD/lx0g/8Ab8P8K8Y8Y+HNU8J+Jr7w7rUKQ6hYy+VOiuHAb2I4PWpx4x8Wnr4n1r/wOk/xrFuZprm4ee4lkmlkO53dizMfUk9aAI6KKKACiiigAooooAKKKKACiiigD//Z">
            <a:extLst>
              <a:ext uri="{FF2B5EF4-FFF2-40B4-BE49-F238E27FC236}">
                <a16:creationId xmlns:a16="http://schemas.microsoft.com/office/drawing/2014/main" id="{F20BE807-BC1C-4F73-8C54-ED241ED4C5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8CFF7-BD3B-4E62-A49F-B2165995A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5" b="10453"/>
          <a:stretch/>
        </p:blipFill>
        <p:spPr>
          <a:xfrm>
            <a:off x="928909" y="2207898"/>
            <a:ext cx="2126410" cy="32685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5D4227-5E9A-4696-9988-EA04E7B4C09D}"/>
              </a:ext>
            </a:extLst>
          </p:cNvPr>
          <p:cNvSpPr/>
          <p:nvPr/>
        </p:nvSpPr>
        <p:spPr>
          <a:xfrm>
            <a:off x="928909" y="3004014"/>
            <a:ext cx="2166629" cy="66273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E3472D-CF1F-41C7-9396-5ACA1EA64EF1}"/>
              </a:ext>
            </a:extLst>
          </p:cNvPr>
          <p:cNvCxnSpPr>
            <a:stCxn id="8" idx="3"/>
          </p:cNvCxnSpPr>
          <p:nvPr/>
        </p:nvCxnSpPr>
        <p:spPr>
          <a:xfrm>
            <a:off x="3095538" y="3335379"/>
            <a:ext cx="864066" cy="3439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FD38AA-4135-43BD-BFAE-B09C2826AE7F}"/>
              </a:ext>
            </a:extLst>
          </p:cNvPr>
          <p:cNvSpPr txBox="1"/>
          <p:nvPr/>
        </p:nvSpPr>
        <p:spPr>
          <a:xfrm>
            <a:off x="4034777" y="2873714"/>
            <a:ext cx="449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VPN with SSL users who have OpenVPN clients can type a one-time password to connect to the Firebox </a:t>
            </a:r>
          </a:p>
        </p:txBody>
      </p:sp>
    </p:spTree>
    <p:extLst>
      <p:ext uri="{BB962C8B-B14F-4D97-AF65-F5344CB8AC3E}">
        <p14:creationId xmlns:p14="http://schemas.microsoft.com/office/powerpoint/2010/main" val="27254333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D9E808-9156-4019-A0C5-2C90EBA3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25FCC-0A3D-4865-9081-A17E5B3310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F2EB2E29-07A9-43F3-A5F0-5788123346A5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140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27180-2CCD-446F-AA58-2AB4EB4B2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204" y="3628583"/>
            <a:ext cx="3294899" cy="298789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97A39B8-F920-496A-8262-1ECC633C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59DF9-1DE2-426F-999F-99BD0FF0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Geolocation service now supports multiple actions so that you can specify different geographical restrictions by policy</a:t>
            </a:r>
          </a:p>
          <a:p>
            <a:r>
              <a:rPr lang="en-US" dirty="0"/>
              <a:t>Geolocation settings now include </a:t>
            </a:r>
            <a:r>
              <a:rPr lang="en-US" b="1" dirty="0"/>
              <a:t>Actions</a:t>
            </a:r>
            <a:r>
              <a:rPr lang="en-US" dirty="0"/>
              <a:t> and </a:t>
            </a:r>
            <a:r>
              <a:rPr lang="en-US" b="1" dirty="0"/>
              <a:t>Policies</a:t>
            </a:r>
          </a:p>
          <a:p>
            <a:pPr lvl="1"/>
            <a:r>
              <a:rPr lang="en-US" b="1" dirty="0"/>
              <a:t>Actions:</a:t>
            </a:r>
            <a:r>
              <a:rPr lang="en-US" dirty="0"/>
              <a:t> Add and edit actions</a:t>
            </a:r>
          </a:p>
          <a:p>
            <a:pPr lvl="1"/>
            <a:r>
              <a:rPr lang="en-US" b="1" dirty="0"/>
              <a:t>Policies:</a:t>
            </a:r>
            <a:r>
              <a:rPr lang="en-US" dirty="0"/>
              <a:t> Assign actions to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9BCD7-4070-477F-92FF-9DF590F72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F4D5B3-31B5-474B-9A8A-9FA51827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628582"/>
            <a:ext cx="4000500" cy="26289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D3D819-009C-46D5-AC3D-6A6C63C0BDA2}"/>
              </a:ext>
            </a:extLst>
          </p:cNvPr>
          <p:cNvSpPr/>
          <p:nvPr/>
        </p:nvSpPr>
        <p:spPr>
          <a:xfrm>
            <a:off x="596667" y="4144163"/>
            <a:ext cx="863017" cy="25612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BB943C-5E3C-4B15-BF8F-7EEF40F5461C}"/>
              </a:ext>
            </a:extLst>
          </p:cNvPr>
          <p:cNvSpPr/>
          <p:nvPr/>
        </p:nvSpPr>
        <p:spPr>
          <a:xfrm>
            <a:off x="5186952" y="3875715"/>
            <a:ext cx="802787" cy="21811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E336B8-21D0-40BA-BC67-937F61D62295}"/>
              </a:ext>
            </a:extLst>
          </p:cNvPr>
          <p:cNvSpPr/>
          <p:nvPr/>
        </p:nvSpPr>
        <p:spPr>
          <a:xfrm>
            <a:off x="5186951" y="4724919"/>
            <a:ext cx="802787" cy="21811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217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7A39B8-F920-496A-8262-1ECC633C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59DF9-1DE2-426F-999F-99BD0FF0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Geolocation actions contain the same settings that were previously configured as global Geolocation settings:</a:t>
            </a:r>
          </a:p>
          <a:p>
            <a:pPr lvl="1"/>
            <a:r>
              <a:rPr lang="en-US" dirty="0"/>
              <a:t>Countries to block</a:t>
            </a:r>
          </a:p>
          <a:p>
            <a:pPr lvl="1"/>
            <a:r>
              <a:rPr lang="en-US" dirty="0"/>
              <a:t>Exceptions (shared by all Geolocation actions)</a:t>
            </a:r>
          </a:p>
          <a:p>
            <a:r>
              <a:rPr lang="en-US" dirty="0"/>
              <a:t>The </a:t>
            </a:r>
            <a:r>
              <a:rPr lang="en-US" b="1" dirty="0"/>
              <a:t>Global</a:t>
            </a:r>
            <a:r>
              <a:rPr lang="en-US" dirty="0"/>
              <a:t> action is</a:t>
            </a:r>
            <a:br>
              <a:rPr lang="en-US" dirty="0"/>
            </a:br>
            <a:r>
              <a:rPr lang="en-US" dirty="0"/>
              <a:t>added by default</a:t>
            </a:r>
          </a:p>
          <a:p>
            <a:pPr lvl="1"/>
            <a:r>
              <a:rPr lang="en-US" dirty="0"/>
              <a:t>You cannot remove 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9BCD7-4070-477F-92FF-9DF590F72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7131F-0C4F-44C3-B2D0-1F24CD40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42" y="3008785"/>
            <a:ext cx="4019310" cy="33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73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7A39B8-F920-496A-8262-1ECC633C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59DF9-1DE2-426F-999F-99BD0FF0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upgrade to Fireware v12.3:</a:t>
            </a:r>
          </a:p>
          <a:p>
            <a:pPr lvl="1"/>
            <a:r>
              <a:rPr lang="en-US" dirty="0"/>
              <a:t>Previous Geolocation settings are moved to the Global action </a:t>
            </a:r>
          </a:p>
          <a:p>
            <a:pPr lvl="1"/>
            <a:r>
              <a:rPr lang="en-US" dirty="0"/>
              <a:t>The Global action is assigned to all policies that have Geolocation enabled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9BCD7-4070-477F-92FF-9DF590F72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7131F-0C4F-44C3-B2D0-1F24CD40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356" y="2730361"/>
            <a:ext cx="4357396" cy="35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177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D20375-DF5A-4B94-B30F-4C3087B0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013" y="1126614"/>
            <a:ext cx="4206240" cy="549402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97A39B8-F920-496A-8262-1ECC633C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59DF9-1DE2-426F-999F-99BD0FF0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configure Geolocation in a policy</a:t>
            </a:r>
          </a:p>
          <a:p>
            <a:pPr marL="857250" lvl="1" indent="-457200"/>
            <a:r>
              <a:rPr lang="en-US" dirty="0"/>
              <a:t>Enable Geolocation</a:t>
            </a:r>
          </a:p>
          <a:p>
            <a:pPr marL="857250" lvl="1" indent="-457200"/>
            <a:r>
              <a:rPr lang="en-US" dirty="0"/>
              <a:t>Select the Geolocation action to use</a:t>
            </a:r>
          </a:p>
          <a:p>
            <a:pPr marL="857250" lvl="1" indent="-457200"/>
            <a:r>
              <a:rPr lang="en-US" dirty="0"/>
              <a:t>Click the adjacent icons to: </a:t>
            </a:r>
          </a:p>
          <a:p>
            <a:pPr lvl="2"/>
            <a:r>
              <a:rPr lang="en-US" dirty="0"/>
              <a:t>Edit the selected action</a:t>
            </a:r>
          </a:p>
          <a:p>
            <a:pPr lvl="2"/>
            <a:r>
              <a:rPr lang="en-US" dirty="0"/>
              <a:t>Add a new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9BCD7-4070-477F-92FF-9DF590F72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763C1E-5738-4F62-9A03-0DA17CF8CF83}"/>
              </a:ext>
            </a:extLst>
          </p:cNvPr>
          <p:cNvSpPr/>
          <p:nvPr/>
        </p:nvSpPr>
        <p:spPr>
          <a:xfrm>
            <a:off x="4694661" y="5341780"/>
            <a:ext cx="3111500" cy="21590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7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CD0B-B1FE-4D8E-B516-A2074352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 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838A4A-E7FC-4FF4-A8F9-986046F45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Policies list has a new Geolocation column</a:t>
            </a:r>
          </a:p>
          <a:p>
            <a:r>
              <a:rPr lang="en-US" dirty="0"/>
              <a:t>This column shows the configured Geolocation action for each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2DCF3-426D-4DAA-9BFB-3E029D8D9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BE3BB-776E-46F0-8B36-640692F38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97" y="2809705"/>
            <a:ext cx="7145555" cy="234379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532178-64C1-471B-ABDC-542176A246FB}"/>
              </a:ext>
            </a:extLst>
          </p:cNvPr>
          <p:cNvSpPr/>
          <p:nvPr/>
        </p:nvSpPr>
        <p:spPr>
          <a:xfrm>
            <a:off x="7180976" y="3523376"/>
            <a:ext cx="704675" cy="135901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80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41AC92-C060-40FD-AE2F-38B67CFC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57CBF-CC17-42A2-848F-B67C0032AC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0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FF89F4-32B3-4D45-87C9-786B9FB3E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58" y="1207008"/>
            <a:ext cx="5000089" cy="50124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E35F6-72BD-4A93-AD9D-72079F96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6749-E2CE-45CA-B9CB-6ECD0C94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SD-WAN action</a:t>
            </a:r>
            <a:br>
              <a:rPr lang="en-US" dirty="0"/>
            </a:br>
            <a:r>
              <a:rPr lang="en-US" dirty="0"/>
              <a:t>(Web UI)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631E-AF81-4CE9-9DF3-A78A53DCDC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0E7283-8F98-4E75-A1E2-3D1E9C0DC6B7}"/>
              </a:ext>
            </a:extLst>
          </p:cNvPr>
          <p:cNvSpPr/>
          <p:nvPr/>
        </p:nvSpPr>
        <p:spPr>
          <a:xfrm>
            <a:off x="3619849" y="2466363"/>
            <a:ext cx="3250734" cy="58723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F7B81D-9CB1-4224-8206-3AEDB180D0AD}"/>
              </a:ext>
            </a:extLst>
          </p:cNvPr>
          <p:cNvCxnSpPr>
            <a:cxnSpLocks/>
          </p:cNvCxnSpPr>
          <p:nvPr/>
        </p:nvCxnSpPr>
        <p:spPr>
          <a:xfrm>
            <a:off x="2927758" y="2785145"/>
            <a:ext cx="692091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957793-552F-406F-83E2-CA75144DE3C0}"/>
              </a:ext>
            </a:extLst>
          </p:cNvPr>
          <p:cNvSpPr/>
          <p:nvPr/>
        </p:nvSpPr>
        <p:spPr>
          <a:xfrm>
            <a:off x="3619849" y="3875714"/>
            <a:ext cx="2655116" cy="1031843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B3D48E-4A51-4F67-9C44-3DE19C277007}"/>
              </a:ext>
            </a:extLst>
          </p:cNvPr>
          <p:cNvSpPr txBox="1"/>
          <p:nvPr/>
        </p:nvSpPr>
        <p:spPr>
          <a:xfrm>
            <a:off x="1755812" y="2591982"/>
            <a:ext cx="127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A7C7B-8220-48F8-878D-BBF0ADA64ED0}"/>
              </a:ext>
            </a:extLst>
          </p:cNvPr>
          <p:cNvSpPr txBox="1"/>
          <p:nvPr/>
        </p:nvSpPr>
        <p:spPr>
          <a:xfrm>
            <a:off x="1970844" y="4166261"/>
            <a:ext cx="9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Metrics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EA3BCAF-ED31-48C2-9AC4-C53634DFEAE6}"/>
              </a:ext>
            </a:extLst>
          </p:cNvPr>
          <p:cNvSpPr/>
          <p:nvPr/>
        </p:nvSpPr>
        <p:spPr>
          <a:xfrm>
            <a:off x="3617750" y="5674314"/>
            <a:ext cx="3722617" cy="58723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24745-9D8D-4423-9BA8-FD028718E79B}"/>
              </a:ext>
            </a:extLst>
          </p:cNvPr>
          <p:cNvSpPr txBox="1"/>
          <p:nvPr/>
        </p:nvSpPr>
        <p:spPr>
          <a:xfrm>
            <a:off x="1869199" y="57692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Failback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2299E1-FDC9-4D2F-BE65-B46EEC7FFCEF}"/>
              </a:ext>
            </a:extLst>
          </p:cNvPr>
          <p:cNvCxnSpPr>
            <a:cxnSpLocks/>
          </p:cNvCxnSpPr>
          <p:nvPr/>
        </p:nvCxnSpPr>
        <p:spPr>
          <a:xfrm>
            <a:off x="2919368" y="4362275"/>
            <a:ext cx="692091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809358-33CD-44E4-AF0B-806F68E0F889}"/>
              </a:ext>
            </a:extLst>
          </p:cNvPr>
          <p:cNvCxnSpPr>
            <a:cxnSpLocks/>
          </p:cNvCxnSpPr>
          <p:nvPr/>
        </p:nvCxnSpPr>
        <p:spPr>
          <a:xfrm>
            <a:off x="2919367" y="5953918"/>
            <a:ext cx="692091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0461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A95510-5CDE-42E5-B82B-86DAC58C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45976-3634-4A59-9455-10DB2B43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WebBlocker has a new global exceptions list</a:t>
            </a:r>
          </a:p>
          <a:p>
            <a:pPr lvl="1"/>
            <a:r>
              <a:rPr lang="en-US" dirty="0"/>
              <a:t>This eliminates the need to add the same exceptions to multiple WebBlocker actions</a:t>
            </a:r>
          </a:p>
          <a:p>
            <a:pPr lvl="1"/>
            <a:r>
              <a:rPr lang="en-US" dirty="0"/>
              <a:t>The global exceptions list includes a predefined exception to allow connections to WatchGuard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9FA66-23E8-4CE8-A1DE-1EC36D57F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0907CE-BC60-42A8-9D16-D8A87337D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46" y="3356678"/>
            <a:ext cx="5905500" cy="30099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C03F73-4022-4C78-92E2-A4ED65D6234D}"/>
              </a:ext>
            </a:extLst>
          </p:cNvPr>
          <p:cNvSpPr/>
          <p:nvPr/>
        </p:nvSpPr>
        <p:spPr>
          <a:xfrm>
            <a:off x="2813539" y="3666744"/>
            <a:ext cx="550984" cy="19014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989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2F0D-ACA6-415B-B9DB-36CC306E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AB2C4B-0AA7-4E67-A080-074C96A6C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each WebBlocker action, you control whether the action uses the global exception list for URLs that do not match exceptions in the WebBlocker action</a:t>
            </a:r>
          </a:p>
          <a:p>
            <a:r>
              <a:rPr lang="en-US" dirty="0"/>
              <a:t>Local exceptions take precedence over global exceptions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BC8EC-DA61-42D6-88DC-8749E5864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AD66B-3084-4AAE-9524-F051BAC14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397" y="1127442"/>
            <a:ext cx="5036820" cy="54559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8B8D09-28EC-4570-824D-FDAC71DD2593}"/>
              </a:ext>
            </a:extLst>
          </p:cNvPr>
          <p:cNvSpPr/>
          <p:nvPr/>
        </p:nvSpPr>
        <p:spPr>
          <a:xfrm>
            <a:off x="4114800" y="4888522"/>
            <a:ext cx="2743200" cy="38686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47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2F0D-ACA6-415B-B9DB-36CC306E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AB2C4B-0AA7-4E67-A080-074C96A6C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identify any duplication between </a:t>
            </a:r>
            <a:br>
              <a:rPr lang="en-US" dirty="0"/>
            </a:br>
            <a:r>
              <a:rPr lang="en-US" dirty="0"/>
              <a:t>the global exceptions and local exceptions in the WebBlocker action, </a:t>
            </a:r>
            <a:br>
              <a:rPr lang="en-US" dirty="0"/>
            </a:br>
            <a:r>
              <a:rPr lang="en-US" dirty="0"/>
              <a:t>click </a:t>
            </a:r>
            <a:r>
              <a:rPr lang="en-US" b="1" dirty="0"/>
              <a:t>Check Duplicates</a:t>
            </a:r>
          </a:p>
          <a:p>
            <a:r>
              <a:rPr lang="en-US" dirty="0"/>
              <a:t>This check compares </a:t>
            </a:r>
            <a:br>
              <a:rPr lang="en-US" dirty="0"/>
            </a:br>
            <a:r>
              <a:rPr lang="en-US" dirty="0"/>
              <a:t>all enabled exceptions that have the same Match Type and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BC8EC-DA61-42D6-88DC-8749E5864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AD66B-3084-4AAE-9524-F051BAC14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397" y="1127442"/>
            <a:ext cx="5036820" cy="54559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8B8D09-28EC-4570-824D-FDAC71DD2593}"/>
              </a:ext>
            </a:extLst>
          </p:cNvPr>
          <p:cNvSpPr/>
          <p:nvPr/>
        </p:nvSpPr>
        <p:spPr>
          <a:xfrm>
            <a:off x="7854461" y="4067906"/>
            <a:ext cx="946211" cy="257909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995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2F0D-ACA6-415B-B9DB-36CC306E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AB2C4B-0AA7-4E67-A080-074C96A6C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Duplicate Exceptions </a:t>
            </a:r>
            <a:r>
              <a:rPr lang="en-US" dirty="0"/>
              <a:t>list shows both the global action and the local action for </a:t>
            </a:r>
            <a:br>
              <a:rPr lang="en-US" dirty="0"/>
            </a:br>
            <a:r>
              <a:rPr lang="en-US" dirty="0"/>
              <a:t>a duplicate exception</a:t>
            </a:r>
          </a:p>
          <a:p>
            <a:r>
              <a:rPr lang="en-US" dirty="0"/>
              <a:t>To remove a duplicate exception from the local  exceptions list, select the exception and click </a:t>
            </a:r>
            <a:r>
              <a:rPr lang="en-US" b="1" dirty="0"/>
              <a:t>Remove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BC8EC-DA61-42D6-88DC-8749E5864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6D8A5-F3FE-4FE8-BE80-B429F5939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54308"/>
            <a:ext cx="4802726" cy="409668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B14C5B-F360-47B8-A30F-5CBCE2271156}"/>
              </a:ext>
            </a:extLst>
          </p:cNvPr>
          <p:cNvSpPr/>
          <p:nvPr/>
        </p:nvSpPr>
        <p:spPr>
          <a:xfrm>
            <a:off x="7209693" y="1997953"/>
            <a:ext cx="1570892" cy="32238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06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0D9C31-1D65-4C6F-B087-B4FA5786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735618"/>
            <a:ext cx="5905500" cy="2855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1E8E7-4846-4D0B-A774-ED1B7C46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4CA1D-12B4-404C-89DA-E57D04FB8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WebBlocker Actions list, the </a:t>
            </a:r>
            <a:r>
              <a:rPr lang="en-US" b="1" dirty="0"/>
              <a:t>Global Exceptions </a:t>
            </a:r>
            <a:r>
              <a:rPr lang="en-US" dirty="0"/>
              <a:t>column shows whether each action uses the global exceptions list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4133C-C5E5-4744-82AA-3ACF94E31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833046-35BB-41A9-AB14-91F595357B93}"/>
              </a:ext>
            </a:extLst>
          </p:cNvPr>
          <p:cNvSpPr/>
          <p:nvPr/>
        </p:nvSpPr>
        <p:spPr>
          <a:xfrm>
            <a:off x="5069469" y="3352800"/>
            <a:ext cx="773723" cy="48064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59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E7D68-B2F6-45FC-B747-E2017537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77" y="3867323"/>
            <a:ext cx="5041633" cy="2438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1749E-70E8-46A6-B49B-CAED1210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AF4E3F-122F-4663-BF4C-4078E10CC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it easier to use the same WebBlocker settings on different Fireboxes, you can now export and import WebBlocker actions</a:t>
            </a:r>
          </a:p>
          <a:p>
            <a:pPr lvl="1"/>
            <a:r>
              <a:rPr lang="en-US" dirty="0"/>
              <a:t>Import and export is supported only in Policy Manager</a:t>
            </a:r>
          </a:p>
          <a:p>
            <a:pPr lvl="1"/>
            <a:r>
              <a:rPr lang="en-US" dirty="0"/>
              <a:t>Exported WebBlocker actions are stored as XML in a text file </a:t>
            </a:r>
          </a:p>
          <a:p>
            <a:pPr lvl="1"/>
            <a:r>
              <a:rPr lang="en-US" dirty="0"/>
              <a:t>Default path: \users\&lt;username&gt;\Documents\My WatchGuard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E267A-7EA9-4190-88BB-6AAC1BB1C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F21847-853A-4B53-B5F0-C2C41DDB4246}"/>
              </a:ext>
            </a:extLst>
          </p:cNvPr>
          <p:cNvSpPr/>
          <p:nvPr/>
        </p:nvSpPr>
        <p:spPr>
          <a:xfrm>
            <a:off x="6512579" y="5095573"/>
            <a:ext cx="558089" cy="39103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679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316967-1F5C-498A-9AF6-BDFF684F0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59" y="3240970"/>
            <a:ext cx="5963707" cy="2884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1749E-70E8-46A6-B49B-CAED1210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AF4E3F-122F-4663-BF4C-4078E10CC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import WebBlocker actions to your Firebox, specify whether to replace existing actions:</a:t>
            </a:r>
          </a:p>
          <a:p>
            <a:pPr lvl="1"/>
            <a:r>
              <a:rPr lang="en-US" dirty="0"/>
              <a:t>Replace — Add new actions and replace any existing actions with imported actions that have the same name</a:t>
            </a:r>
          </a:p>
          <a:p>
            <a:pPr lvl="1"/>
            <a:r>
              <a:rPr lang="en-US" dirty="0"/>
              <a:t>Append — Add new actions but do not replace existing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E267A-7EA9-4190-88BB-6AAC1BB1C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F21847-853A-4B53-B5F0-C2C41DDB4246}"/>
              </a:ext>
            </a:extLst>
          </p:cNvPr>
          <p:cNvSpPr/>
          <p:nvPr/>
        </p:nvSpPr>
        <p:spPr>
          <a:xfrm>
            <a:off x="6389473" y="4708741"/>
            <a:ext cx="808892" cy="23379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C9214-9543-43EE-80B3-A84C63235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869" y="4455769"/>
            <a:ext cx="3606876" cy="9735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C5D92E-399A-4495-A148-40855CBC76E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994397" y="4825640"/>
            <a:ext cx="395076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0361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749E-70E8-46A6-B49B-CAED1210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AF4E3F-122F-4663-BF4C-4078E10CC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WebBlocker action Advanced tab, you can now enable logs and alarms for WebBlocker local overrides:</a:t>
            </a:r>
          </a:p>
          <a:p>
            <a:pPr lvl="1"/>
            <a:r>
              <a:rPr lang="en-US" dirty="0"/>
              <a:t>Alarm — Select to send an alarm when a user enters the local override password</a:t>
            </a:r>
          </a:p>
          <a:p>
            <a:pPr lvl="1"/>
            <a:r>
              <a:rPr lang="en-US" dirty="0"/>
              <a:t>Log this action — Select to send a message to the log file when a user enters the local override password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message appears in the log with "Allowed by overriding category action" in the details field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E267A-7EA9-4190-88BB-6AAC1BB1C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0E1A7D-1AF0-4A1E-B7D9-D4B8B3C3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2" y="4557155"/>
            <a:ext cx="5578764" cy="18270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F21847-853A-4B53-B5F0-C2C41DDB4246}"/>
              </a:ext>
            </a:extLst>
          </p:cNvPr>
          <p:cNvSpPr/>
          <p:nvPr/>
        </p:nvSpPr>
        <p:spPr>
          <a:xfrm>
            <a:off x="3014591" y="5912859"/>
            <a:ext cx="1963809" cy="42724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58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749E-70E8-46A6-B49B-CAED1210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AF4E3F-122F-4663-BF4C-4078E10CC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your WebBlocker license expires, a new </a:t>
            </a:r>
            <a:r>
              <a:rPr lang="en-US" b="1" dirty="0"/>
              <a:t>License Bypass Action</a:t>
            </a:r>
            <a:r>
              <a:rPr lang="en-US" dirty="0"/>
              <a:t> column in the WebBlocker Actions page shows whether an action allows or denies access to all sites</a:t>
            </a:r>
          </a:p>
          <a:p>
            <a:r>
              <a:rPr lang="en-US" dirty="0"/>
              <a:t>You can now change the license bypass action for WebBlocker actions after your WebBlocker license expires</a:t>
            </a:r>
          </a:p>
          <a:p>
            <a:r>
              <a:rPr lang="en-US" dirty="0"/>
              <a:t>In the WebBlocker action, </a:t>
            </a:r>
            <a:br>
              <a:rPr lang="en-US" dirty="0"/>
            </a:br>
            <a:r>
              <a:rPr lang="en-US" dirty="0"/>
              <a:t>select the </a:t>
            </a:r>
            <a:r>
              <a:rPr lang="en-US" b="1" dirty="0"/>
              <a:t>Advanced</a:t>
            </a:r>
            <a:r>
              <a:rPr lang="en-US" dirty="0"/>
              <a:t> tab, </a:t>
            </a:r>
            <a:br>
              <a:rPr lang="en-US" dirty="0"/>
            </a:br>
            <a:r>
              <a:rPr lang="en-US" dirty="0"/>
              <a:t>then select </a:t>
            </a:r>
            <a:r>
              <a:rPr lang="en-US" b="1" dirty="0"/>
              <a:t>Allowed</a:t>
            </a:r>
            <a:r>
              <a:rPr lang="en-US" dirty="0"/>
              <a:t> or</a:t>
            </a:r>
            <a:br>
              <a:rPr lang="en-US" dirty="0"/>
            </a:br>
            <a:r>
              <a:rPr lang="en-US" b="1" dirty="0"/>
              <a:t>Denied</a:t>
            </a:r>
            <a:r>
              <a:rPr lang="en-US" dirty="0"/>
              <a:t> from the </a:t>
            </a:r>
            <a:r>
              <a:rPr lang="en-US" b="1" dirty="0"/>
              <a:t>License </a:t>
            </a:r>
            <a:br>
              <a:rPr lang="en-US" b="1" dirty="0"/>
            </a:br>
            <a:r>
              <a:rPr lang="en-US" b="1" dirty="0"/>
              <a:t>Bypass</a:t>
            </a:r>
            <a:r>
              <a:rPr lang="en-US" dirty="0"/>
              <a:t> drop-down list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E267A-7EA9-4190-88BB-6AAC1BB1C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8BD4C-A59F-4F79-9F2B-C6699FB3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23649"/>
            <a:ext cx="4123189" cy="280026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71E549-838F-4DD0-995F-BB6FE80F9D0A}"/>
              </a:ext>
            </a:extLst>
          </p:cNvPr>
          <p:cNvSpPr/>
          <p:nvPr/>
        </p:nvSpPr>
        <p:spPr>
          <a:xfrm>
            <a:off x="7319394" y="3783644"/>
            <a:ext cx="856155" cy="34394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DB0C0-25A2-4C74-BAFD-682C1DDF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541" y="5090202"/>
            <a:ext cx="4763369" cy="11048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F21847-853A-4B53-B5F0-C2C41DDB4246}"/>
              </a:ext>
            </a:extLst>
          </p:cNvPr>
          <p:cNvSpPr/>
          <p:nvPr/>
        </p:nvSpPr>
        <p:spPr>
          <a:xfrm>
            <a:off x="6481595" y="5185912"/>
            <a:ext cx="771787" cy="686860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756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0D9C31-1D65-4C6F-B087-B4FA5786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3222180"/>
            <a:ext cx="5905500" cy="2855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1E8E7-4846-4D0B-A774-ED1B7C46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4CA1D-12B4-404C-89DA-E57D04FB8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Policy Manager, in the WebBlocker Actions list, a new </a:t>
            </a:r>
            <a:r>
              <a:rPr lang="en-US" b="1" dirty="0"/>
              <a:t>In Use </a:t>
            </a:r>
            <a:r>
              <a:rPr lang="en-US" dirty="0"/>
              <a:t>column shows whether each WebBlocker action is used by a proxy action</a:t>
            </a:r>
          </a:p>
          <a:p>
            <a:r>
              <a:rPr lang="en-US" dirty="0"/>
              <a:t>You can use this column to identify WebBlocker actions that are no longer used and can be removed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4133C-C5E5-4744-82AA-3ACF94E31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833046-35BB-41A9-AB14-91F595357B93}"/>
              </a:ext>
            </a:extLst>
          </p:cNvPr>
          <p:cNvSpPr/>
          <p:nvPr/>
        </p:nvSpPr>
        <p:spPr>
          <a:xfrm>
            <a:off x="3187818" y="3839362"/>
            <a:ext cx="528506" cy="480647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6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55C5D0-9B44-4997-917A-8484F44B7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762" y="1207008"/>
            <a:ext cx="5369693" cy="4106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D356D-6657-4232-BB02-269A4E6C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34BC-F931-4595-A2D6-B01CDD2B9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7008"/>
            <a:ext cx="2923563" cy="4919472"/>
          </a:xfrm>
        </p:spPr>
        <p:txBody>
          <a:bodyPr/>
          <a:lstStyle/>
          <a:p>
            <a:r>
              <a:rPr lang="en-US" dirty="0"/>
              <a:t>SD-WAN action (Policy Manager)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4FB08-F67B-4A0A-970F-E4CBE5DC1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722CE5-4B5A-4CA2-B4AD-DC9AE56E6DE3}"/>
              </a:ext>
            </a:extLst>
          </p:cNvPr>
          <p:cNvSpPr/>
          <p:nvPr/>
        </p:nvSpPr>
        <p:spPr>
          <a:xfrm>
            <a:off x="3462553" y="2234358"/>
            <a:ext cx="3793923" cy="486715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F1E5AD-E70D-4A3B-BAEC-EB0934E28F80}"/>
              </a:ext>
            </a:extLst>
          </p:cNvPr>
          <p:cNvSpPr/>
          <p:nvPr/>
        </p:nvSpPr>
        <p:spPr>
          <a:xfrm>
            <a:off x="3491492" y="3541376"/>
            <a:ext cx="1363212" cy="604108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95B89-4330-480E-BDFE-11E7F66C5BE8}"/>
              </a:ext>
            </a:extLst>
          </p:cNvPr>
          <p:cNvSpPr txBox="1"/>
          <p:nvPr/>
        </p:nvSpPr>
        <p:spPr>
          <a:xfrm>
            <a:off x="1132427" y="2293049"/>
            <a:ext cx="123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23D83-177B-4536-9AD5-77087C75FBF6}"/>
              </a:ext>
            </a:extLst>
          </p:cNvPr>
          <p:cNvSpPr txBox="1"/>
          <p:nvPr/>
        </p:nvSpPr>
        <p:spPr>
          <a:xfrm>
            <a:off x="1420999" y="366674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Metrics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45BBF1-11D5-409C-914C-35EC07D6B9D8}"/>
              </a:ext>
            </a:extLst>
          </p:cNvPr>
          <p:cNvSpPr/>
          <p:nvPr/>
        </p:nvSpPr>
        <p:spPr>
          <a:xfrm>
            <a:off x="3467882" y="4388350"/>
            <a:ext cx="2923563" cy="924881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BFEA6-32BB-4F9C-9A01-A61E07AB56BC}"/>
              </a:ext>
            </a:extLst>
          </p:cNvPr>
          <p:cNvSpPr txBox="1"/>
          <p:nvPr/>
        </p:nvSpPr>
        <p:spPr>
          <a:xfrm>
            <a:off x="1305884" y="461190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Failback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0B4F30-E6CE-41CC-B277-B03F228DBF91}"/>
              </a:ext>
            </a:extLst>
          </p:cNvPr>
          <p:cNvCxnSpPr>
            <a:cxnSpLocks/>
          </p:cNvCxnSpPr>
          <p:nvPr/>
        </p:nvCxnSpPr>
        <p:spPr>
          <a:xfrm>
            <a:off x="2349760" y="2483141"/>
            <a:ext cx="1096859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B568ED-F2B3-4A7B-96C2-78A007EF548E}"/>
              </a:ext>
            </a:extLst>
          </p:cNvPr>
          <p:cNvCxnSpPr>
            <a:cxnSpLocks/>
          </p:cNvCxnSpPr>
          <p:nvPr/>
        </p:nvCxnSpPr>
        <p:spPr>
          <a:xfrm>
            <a:off x="2370853" y="3843162"/>
            <a:ext cx="1096859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66DDFD-04BB-4B7A-95FD-7E4241A4E7C9}"/>
              </a:ext>
            </a:extLst>
          </p:cNvPr>
          <p:cNvCxnSpPr>
            <a:cxnSpLocks/>
          </p:cNvCxnSpPr>
          <p:nvPr/>
        </p:nvCxnSpPr>
        <p:spPr>
          <a:xfrm>
            <a:off x="2349760" y="4807358"/>
            <a:ext cx="1096859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428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5E2EAE-1125-4B89-BF29-0EAFAFD7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Usability Enhancements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B6733-1134-43CF-A7B5-335DC835F1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922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CC65C-F382-42B8-A016-F1C1EC17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IntelligentAV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BBB8E-8401-4AB1-A1B6-56E6F286E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IntelligentAV is now a separate menu item in the Subscription Services menu in Policy Manager and Fireware Web UI</a:t>
            </a:r>
          </a:p>
          <a:p>
            <a:r>
              <a:rPr lang="en-US" dirty="0"/>
              <a:t>Previously, IntelligentAV was available from within the Gateway AV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166ED-423E-488A-8460-3D99ACD279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CB3F74-57F6-4276-90EC-D4E20FFF4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10" y="2964180"/>
            <a:ext cx="646938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988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0FCF38-E430-421E-A5B3-E9897ABE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Exceptions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4BEE0-EA47-4A48-82E7-722EA84CC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File Exceptions option has moved from the Subscription Services menu to a button within each of these services:</a:t>
            </a:r>
          </a:p>
          <a:p>
            <a:pPr lvl="1"/>
            <a:r>
              <a:rPr lang="en-US" dirty="0"/>
              <a:t>APT Blocker</a:t>
            </a:r>
          </a:p>
          <a:p>
            <a:pPr lvl="1"/>
            <a:r>
              <a:rPr lang="en-US" dirty="0"/>
              <a:t>Gateway AV</a:t>
            </a:r>
          </a:p>
          <a:p>
            <a:pPr lvl="1"/>
            <a:r>
              <a:rPr lang="en-US" dirty="0"/>
              <a:t>IntelligentAV</a:t>
            </a:r>
          </a:p>
          <a:p>
            <a:pPr lvl="1"/>
            <a:r>
              <a:rPr lang="en-US" dirty="0"/>
              <a:t>Data Loss Prevention</a:t>
            </a:r>
          </a:p>
          <a:p>
            <a:r>
              <a:rPr lang="en-US" dirty="0"/>
              <a:t>This makes it easier to edit </a:t>
            </a:r>
            <a:br>
              <a:rPr lang="en-US" dirty="0"/>
            </a:br>
            <a:r>
              <a:rPr lang="en-US" dirty="0"/>
              <a:t>exceptions while you configure </a:t>
            </a:r>
            <a:br>
              <a:rPr lang="en-US" dirty="0"/>
            </a:br>
            <a:r>
              <a:rPr lang="en-US" dirty="0"/>
              <a:t>services</a:t>
            </a:r>
          </a:p>
          <a:p>
            <a:r>
              <a:rPr lang="en-US" dirty="0"/>
              <a:t>The same file exceptions are</a:t>
            </a:r>
            <a:br>
              <a:rPr lang="en-US" dirty="0"/>
            </a:br>
            <a:r>
              <a:rPr lang="en-US" dirty="0"/>
              <a:t>still shared between these services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D8DC8-DBFD-4BB3-988B-1462076A4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7DD842-F666-4BE2-9447-47D4C3E57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941" y="2641678"/>
            <a:ext cx="3413760" cy="321564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2656B4-232B-4062-89A7-947FCD2476CD}"/>
              </a:ext>
            </a:extLst>
          </p:cNvPr>
          <p:cNvSpPr/>
          <p:nvPr/>
        </p:nvSpPr>
        <p:spPr>
          <a:xfrm>
            <a:off x="5514535" y="5248412"/>
            <a:ext cx="946213" cy="269162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36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CC65C-F382-42B8-A016-F1C1EC17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Prevention Service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BBB8E-8401-4AB1-A1B6-56E6F286E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Web UI, the IPS menu item in the Subscription Services menu is now renamed to Intrusion Prevention Service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166ED-423E-488A-8460-3D99ACD279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A5EA66-A621-448D-88F6-3716841AD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55" y="2327565"/>
            <a:ext cx="5999517" cy="338689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9A66AB-973E-4337-A626-102F1B0BDD05}"/>
              </a:ext>
            </a:extLst>
          </p:cNvPr>
          <p:cNvSpPr/>
          <p:nvPr/>
        </p:nvSpPr>
        <p:spPr>
          <a:xfrm>
            <a:off x="1690257" y="4969166"/>
            <a:ext cx="1265382" cy="19396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522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0D2B43-C5AD-49CB-990F-E151E4E2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STARTTLS in the IMAP Proxy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F4E28-3C87-4C9F-BE65-96EDCFBAB2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238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E2A71-61CF-410A-A104-DC5D6AF3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STARTTLS in the IMAP Proxy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E2175-027E-44AD-B8AC-600D276A1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IMAP proxy now supports STARTTLS</a:t>
            </a:r>
          </a:p>
          <a:p>
            <a:pPr lvl="1"/>
            <a:r>
              <a:rPr lang="en-US" dirty="0"/>
              <a:t>This feature enables IMAP clients to use the STARTTLS command to upgrade an IMAP connection to a secure channel and perform content inspection on the encrypted data</a:t>
            </a:r>
          </a:p>
          <a:p>
            <a:r>
              <a:rPr lang="en-US" dirty="0"/>
              <a:t>STARTTLS functionality for IMAP is simpler than for SMTP </a:t>
            </a:r>
          </a:p>
          <a:p>
            <a:pPr lvl="1"/>
            <a:r>
              <a:rPr lang="en-US" dirty="0"/>
              <a:t>In the IMAP proxy action there are no separate rules for sender and recipient encryption</a:t>
            </a:r>
          </a:p>
          <a:p>
            <a:pPr lvl="1"/>
            <a:r>
              <a:rPr lang="en-US" dirty="0"/>
              <a:t>The encryption is end-to-end</a:t>
            </a:r>
          </a:p>
        </p:txBody>
      </p:sp>
    </p:spTree>
    <p:extLst>
      <p:ext uri="{BB962C8B-B14F-4D97-AF65-F5344CB8AC3E}">
        <p14:creationId xmlns:p14="http://schemas.microsoft.com/office/powerpoint/2010/main" val="23908729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E2A71-61CF-410A-A104-DC5D6AF3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STARTTLS in the IMAP Proxy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E2175-027E-44AD-B8AC-600D276A1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IMAP proxy action, STARTTLS settings are below </a:t>
            </a:r>
            <a:r>
              <a:rPr lang="en-US" b="1" dirty="0"/>
              <a:t>Capabilities</a:t>
            </a:r>
            <a:endParaRPr lang="en-US" dirty="0"/>
          </a:p>
          <a:p>
            <a:pPr lvl="1"/>
            <a:r>
              <a:rPr lang="en-US" dirty="0"/>
              <a:t>To enable STARTTLS, select the </a:t>
            </a:r>
            <a:r>
              <a:rPr lang="en-US" b="1" dirty="0"/>
              <a:t>Enable STARTTLS for Content Inspection </a:t>
            </a:r>
            <a:r>
              <a:rPr lang="en-US" dirty="0"/>
              <a:t>check box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Content Inspection Summary </a:t>
            </a:r>
            <a:r>
              <a:rPr lang="en-US" dirty="0"/>
              <a:t>appears only when</a:t>
            </a:r>
            <a:br>
              <a:rPr lang="en-US" dirty="0"/>
            </a:br>
            <a:r>
              <a:rPr lang="en-US" dirty="0"/>
              <a:t>STARTTLS is enabled</a:t>
            </a:r>
          </a:p>
          <a:p>
            <a:pPr lvl="1"/>
            <a:r>
              <a:rPr lang="en-US" dirty="0"/>
              <a:t>When STARTTLS is </a:t>
            </a:r>
            <a:br>
              <a:rPr lang="en-US" dirty="0"/>
            </a:br>
            <a:r>
              <a:rPr lang="en-US" dirty="0"/>
              <a:t>enabled, Inspection is</a:t>
            </a:r>
            <a:br>
              <a:rPr lang="en-US" dirty="0"/>
            </a:br>
            <a:r>
              <a:rPr lang="en-US" dirty="0"/>
              <a:t>always 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02569-1229-470C-A4FC-7B0DA79B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67" y="3286926"/>
            <a:ext cx="4655820" cy="310896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692D79-D038-47DC-AD0A-371FEBC79116}"/>
              </a:ext>
            </a:extLst>
          </p:cNvPr>
          <p:cNvSpPr/>
          <p:nvPr/>
        </p:nvSpPr>
        <p:spPr>
          <a:xfrm>
            <a:off x="4258994" y="4407875"/>
            <a:ext cx="1051560" cy="281354"/>
          </a:xfrm>
          <a:prstGeom prst="round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527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E2A71-61CF-410A-A104-DC5D6AF3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STARTTLS in the IMAP Proxy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E2175-027E-44AD-B8AC-600D276A1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enable both STARTTLS and IMAPS (TLS) in the same proxy action</a:t>
            </a:r>
          </a:p>
          <a:p>
            <a:r>
              <a:rPr lang="en-US" dirty="0"/>
              <a:t>When both STARTTLS and IMAPS (TLS) are enabled, each connection uses only one encryption method:</a:t>
            </a:r>
          </a:p>
          <a:p>
            <a:pPr lvl="1"/>
            <a:r>
              <a:rPr lang="en-US" dirty="0"/>
              <a:t>Connections on port 993</a:t>
            </a:r>
            <a:br>
              <a:rPr lang="en-US" dirty="0"/>
            </a:br>
            <a:r>
              <a:rPr lang="en-US" dirty="0"/>
              <a:t>use IMAPS </a:t>
            </a:r>
          </a:p>
          <a:p>
            <a:pPr lvl="1"/>
            <a:r>
              <a:rPr lang="en-US" dirty="0"/>
              <a:t>Connections on port 143</a:t>
            </a:r>
            <a:br>
              <a:rPr lang="en-US" dirty="0"/>
            </a:br>
            <a:r>
              <a:rPr lang="en-US" dirty="0"/>
              <a:t>use STARTTLS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FFFE3-4AD8-46D8-BBF6-EB6378AE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92" y="3137092"/>
            <a:ext cx="4020720" cy="26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3159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07CC-69E4-48DD-BEA9-C3E43D7A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STARTTLS in the IMAP Proxy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5EA2D5-2FCD-4F3A-85DA-8E539300A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IMAP proxy action can now use two different TLS profiles, one for TLS and one for STARTTLS</a:t>
            </a:r>
          </a:p>
          <a:p>
            <a:r>
              <a:rPr lang="en-US" dirty="0"/>
              <a:t>In the TLS Profiles configuration, the Policies list now shows both the TLS and STARTTLS profiles configured in each IMAP proxy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4386A-5551-4B48-8584-D7BE9FAE3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47B64-E6AA-4718-850B-C6FE3425F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2895282"/>
            <a:ext cx="51206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990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C3F9AC-1381-4F90-8987-5400571D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TCP-UDP Proxy Action Enhancements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7E132-2D17-4DE1-BF1C-6DACE9C686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1863" y="19050"/>
            <a:ext cx="592137" cy="325438"/>
          </a:xfrm>
        </p:spPr>
        <p:txBody>
          <a:bodyPr/>
          <a:lstStyle/>
          <a:p>
            <a:fld id="{B0093543-1604-46AF-A6FA-9E7B09989DCD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86555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_.potx" id="{F077B19B-8E15-4A95-8164-EDCBEEAD73C9}" vid="{F1BA166D-E8DE-4EB4-B789-F34D1E8E1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5129</Words>
  <Application>Microsoft Office PowerPoint</Application>
  <PresentationFormat>On-screen Show (4:3)</PresentationFormat>
  <Paragraphs>671</Paragraphs>
  <Slides>137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5" baseType="lpstr">
      <vt:lpstr>Arial Narrow</vt:lpstr>
      <vt:lpstr>Courier New</vt:lpstr>
      <vt:lpstr>MS PGothic</vt:lpstr>
      <vt:lpstr>MS PGothic</vt:lpstr>
      <vt:lpstr>Wingdings</vt:lpstr>
      <vt:lpstr>Arial</vt:lpstr>
      <vt:lpstr>Calibri</vt:lpstr>
      <vt:lpstr>PTP-Training</vt:lpstr>
      <vt:lpstr>What’s New in Fireware v12.3</vt:lpstr>
      <vt:lpstr>What’s New in Fireware v12.3</vt:lpstr>
      <vt:lpstr>What’s New in Fireware v12.3</vt:lpstr>
      <vt:lpstr>What’s New in Fireware v12.3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Actions</vt:lpstr>
      <vt:lpstr>SD-WAN Reporting Enhancements</vt:lpstr>
      <vt:lpstr>SD-WAN Reporting Enhancements</vt:lpstr>
      <vt:lpstr>Link Monitor Enhancements</vt:lpstr>
      <vt:lpstr>Link Monitor Enhancements</vt:lpstr>
      <vt:lpstr>Link Monitor Enhancements</vt:lpstr>
      <vt:lpstr>Link Monitor Enhancements</vt:lpstr>
      <vt:lpstr>Link Monitor Enhancements</vt:lpstr>
      <vt:lpstr>Link Monitor Enhancements</vt:lpstr>
      <vt:lpstr>Link Monitor Enhancements</vt:lpstr>
      <vt:lpstr>Link Monitor Enhancements</vt:lpstr>
      <vt:lpstr>Link Monitor Enhancements</vt:lpstr>
      <vt:lpstr>NetFlow</vt:lpstr>
      <vt:lpstr>NetFlow</vt:lpstr>
      <vt:lpstr>NetFlow</vt:lpstr>
      <vt:lpstr>NetFlow</vt:lpstr>
      <vt:lpstr>NetFlow</vt:lpstr>
      <vt:lpstr>NetFlow</vt:lpstr>
      <vt:lpstr>NetFlow</vt:lpstr>
      <vt:lpstr>NetFlow</vt:lpstr>
      <vt:lpstr>NetFlow</vt:lpstr>
      <vt:lpstr>NetFlow</vt:lpstr>
      <vt:lpstr>NetFlow</vt:lpstr>
      <vt:lpstr>NetFlow</vt:lpstr>
      <vt:lpstr>FireCluster Diagnostics</vt:lpstr>
      <vt:lpstr>FireCluster Diagnostics</vt:lpstr>
      <vt:lpstr>FireCluster Diagnostics</vt:lpstr>
      <vt:lpstr>FireCluster Diagnostics</vt:lpstr>
      <vt:lpstr>FireCluster Diagnostics</vt:lpstr>
      <vt:lpstr>FireCluster Diagnostics</vt:lpstr>
      <vt:lpstr>FireCluster Diagnostics</vt:lpstr>
      <vt:lpstr>Mobile VPN Selection Assistance</vt:lpstr>
      <vt:lpstr>Mobile VPN Selection Assistance</vt:lpstr>
      <vt:lpstr>Mobile VPN with SSL Wizard</vt:lpstr>
      <vt:lpstr>Mobile VPN Selection Assistance</vt:lpstr>
      <vt:lpstr>Mobile VPN with SSL Wizard</vt:lpstr>
      <vt:lpstr>Mobile VPN with SSL Wizard</vt:lpstr>
      <vt:lpstr>Mobile VPN with SSL Wizard</vt:lpstr>
      <vt:lpstr>Mobile VPN with SSL Wizard</vt:lpstr>
      <vt:lpstr>Mobile VPN with SSL Wizard</vt:lpstr>
      <vt:lpstr>Mobile VPN with SSL Wizard</vt:lpstr>
      <vt:lpstr>Mobile VPN with SSL Wizard</vt:lpstr>
      <vt:lpstr>Mobile VPN with SSL Wizard</vt:lpstr>
      <vt:lpstr>Mobile VPN with SSL Wizard</vt:lpstr>
      <vt:lpstr>Mobile VPN with SSL Wizard</vt:lpstr>
      <vt:lpstr>Mobile VPN with SSL Wizard</vt:lpstr>
      <vt:lpstr>Mobile VPN with SSL Wizard</vt:lpstr>
      <vt:lpstr>Mobile VPN with SSL Wizard</vt:lpstr>
      <vt:lpstr>2FA Support for OpenVPN Clients</vt:lpstr>
      <vt:lpstr>MFA Support for OpenVPN Clients</vt:lpstr>
      <vt:lpstr>Geolocation Actions</vt:lpstr>
      <vt:lpstr>Geolocation Actions</vt:lpstr>
      <vt:lpstr>Geolocation Actions</vt:lpstr>
      <vt:lpstr>Geolocation Actions</vt:lpstr>
      <vt:lpstr>Geolocation Actions</vt:lpstr>
      <vt:lpstr>Geolocation Actions</vt:lpstr>
      <vt:lpstr>WebBlocker Enhancements</vt:lpstr>
      <vt:lpstr>WebBlocker Enhancements</vt:lpstr>
      <vt:lpstr>WebBlocker Enhancements</vt:lpstr>
      <vt:lpstr>WebBlocker Enhancements</vt:lpstr>
      <vt:lpstr>WebBlocker Enhancements</vt:lpstr>
      <vt:lpstr>WebBlocker Enhancements</vt:lpstr>
      <vt:lpstr>WebBlocker Enhancements</vt:lpstr>
      <vt:lpstr>WebBlocker Enhancements</vt:lpstr>
      <vt:lpstr>WebBlocker Enhancements</vt:lpstr>
      <vt:lpstr>WebBlocker Enhancements</vt:lpstr>
      <vt:lpstr>WebBlocker Enhancements</vt:lpstr>
      <vt:lpstr>Services Usability Enhancements</vt:lpstr>
      <vt:lpstr>IntelligentAV</vt:lpstr>
      <vt:lpstr>File Exceptions</vt:lpstr>
      <vt:lpstr>Intrusion Prevention Service</vt:lpstr>
      <vt:lpstr>STARTTLS in the IMAP Proxy</vt:lpstr>
      <vt:lpstr>STARTTLS in the IMAP Proxy</vt:lpstr>
      <vt:lpstr>STARTTLS in the IMAP Proxy</vt:lpstr>
      <vt:lpstr>STARTTLS in the IMAP Proxy</vt:lpstr>
      <vt:lpstr>STARTTLS in the IMAP Proxy</vt:lpstr>
      <vt:lpstr>TCP-UDP Proxy Action Enhancements</vt:lpstr>
      <vt:lpstr>TCP-UDP Proxy Action Enhancements</vt:lpstr>
      <vt:lpstr>TCP-UDP Proxy Action Enhancements</vt:lpstr>
      <vt:lpstr>Policy Highlighting Enhancements</vt:lpstr>
      <vt:lpstr>Policy Highlighting Enhancements</vt:lpstr>
      <vt:lpstr>Tigerpaw Integration</vt:lpstr>
      <vt:lpstr>Tigerpaw Integration</vt:lpstr>
      <vt:lpstr>Tigerpaw Integration</vt:lpstr>
      <vt:lpstr>Tigerpaw Integration</vt:lpstr>
      <vt:lpstr>USB Backup Enhancements</vt:lpstr>
      <vt:lpstr>USB Backup Enhancements</vt:lpstr>
      <vt:lpstr>Manage Backup Images on a USB Drive</vt:lpstr>
      <vt:lpstr>Include Fireware OS in USB Backup Images</vt:lpstr>
      <vt:lpstr>Select an Auto-Restore Backup Image</vt:lpstr>
      <vt:lpstr>Auto-Restore Backup from the USB Drive</vt:lpstr>
      <vt:lpstr>Downgrade and Restore USB Backup Image</vt:lpstr>
      <vt:lpstr>Active Directory Wizard</vt:lpstr>
      <vt:lpstr>Active Directory Wizard</vt:lpstr>
      <vt:lpstr>Active Directory Wizard</vt:lpstr>
      <vt:lpstr>Active Directory Wizard</vt:lpstr>
      <vt:lpstr>Active Directory Wizard</vt:lpstr>
      <vt:lpstr>Active Directory Wizard</vt:lpstr>
      <vt:lpstr>IPv6 Support for Active Directory SSO</vt:lpstr>
      <vt:lpstr>IPv6 Support for Active Directory SSO</vt:lpstr>
      <vt:lpstr>IPv6 Support for Active Directory SSO</vt:lpstr>
      <vt:lpstr>IPv6 Support for Active Directory SSO</vt:lpstr>
      <vt:lpstr>IPv6 Support for Active Directory SSO</vt:lpstr>
      <vt:lpstr>IPv6 Support for Active Directory SSO</vt:lpstr>
      <vt:lpstr>SSO Agent Debug Information</vt:lpstr>
      <vt:lpstr>SSO Agent Debug Info</vt:lpstr>
      <vt:lpstr>SSO Agent Debug Information</vt:lpstr>
      <vt:lpstr>SSO Agent Debug Information</vt:lpstr>
      <vt:lpstr>Gateway Wireless Controller  Enhancements</vt:lpstr>
      <vt:lpstr>Client Limits Per SSID</vt:lpstr>
      <vt:lpstr>AP Actions Performed in Background</vt:lpstr>
      <vt:lpstr>Deprecated Features</vt:lpstr>
      <vt:lpstr>WatchGuard IPSec Mobile VPN Client</vt:lpstr>
      <vt:lpstr>WatchGuard IPSec Mobile VPN Client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Fireware v12.3</dc:title>
  <dc:creator/>
  <cp:lastModifiedBy/>
  <cp:revision>1</cp:revision>
  <dcterms:created xsi:type="dcterms:W3CDTF">2018-09-11T23:57:09Z</dcterms:created>
  <dcterms:modified xsi:type="dcterms:W3CDTF">2018-11-28T00:57:12Z</dcterms:modified>
</cp:coreProperties>
</file>