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86" r:id="rId1"/>
  </p:sldMasterIdLst>
  <p:notesMasterIdLst>
    <p:notesMasterId r:id="rId15"/>
  </p:notesMasterIdLst>
  <p:handoutMasterIdLst>
    <p:handoutMasterId r:id="rId16"/>
  </p:handoutMasterIdLst>
  <p:sldIdLst>
    <p:sldId id="256" r:id="rId2"/>
    <p:sldId id="442" r:id="rId3"/>
    <p:sldId id="264" r:id="rId4"/>
    <p:sldId id="267" r:id="rId5"/>
    <p:sldId id="443" r:id="rId6"/>
    <p:sldId id="445" r:id="rId7"/>
    <p:sldId id="448" r:id="rId8"/>
    <p:sldId id="449" r:id="rId9"/>
    <p:sldId id="446" r:id="rId10"/>
    <p:sldId id="447" r:id="rId11"/>
    <p:sldId id="450" r:id="rId12"/>
    <p:sldId id="451" r:id="rId13"/>
    <p:sldId id="261" r:id="rId14"/>
  </p:sldIdLst>
  <p:sldSz cx="9144000" cy="6858000" type="screen4x3"/>
  <p:notesSz cx="6858000" cy="9144000"/>
  <p:embeddedFontLst>
    <p:embeddedFont>
      <p:font typeface="MS PGothic" panose="020B0600070205080204" pitchFamily="34" charset="-128"/>
      <p:regular r:id="rId17"/>
    </p:embeddedFont>
    <p:embeddedFont>
      <p:font typeface="MS PGothic" panose="020B0600070205080204" pitchFamily="34" charset="-128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Arial Narrow" panose="020B0606020202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CACAC"/>
    <a:srgbClr val="ED2E3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03" autoAdjust="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122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75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5B2D595-6CCB-4119-91C1-98F4A096CE4E}" type="datetimeFigureOut">
              <a:rPr lang="en-US"/>
              <a:pPr/>
              <a:t>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778CC86-745C-4829-A95E-2B6AB2224A2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37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82FA3A0-ACCF-4957-8944-46EF9EB83D9C}" type="datetimeFigureOut">
              <a:rPr lang="en-US"/>
              <a:pPr/>
              <a:t>1/21/2019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66B9300-FC16-48FB-B57B-23B7533B74A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125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8229600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86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—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2" y="-14287"/>
            <a:ext cx="9139237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" y="2957513"/>
            <a:ext cx="9144002" cy="1298575"/>
          </a:xfrm>
          <a:prstGeom prst="rect">
            <a:avLst/>
          </a:prstGeom>
          <a:solidFill>
            <a:schemeClr val="tx1">
              <a:alpha val="61176"/>
            </a:schemeClr>
          </a:solidFill>
          <a:ln w="9525">
            <a:solidFill>
              <a:srgbClr val="B31F1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6" y="2970008"/>
            <a:ext cx="9138708" cy="1299078"/>
          </a:xfrm>
          <a:ln>
            <a:noFill/>
          </a:ln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Section Title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3A85ACAF-D3FF-4FDE-ADC0-7196DBC537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3950" y="6215063"/>
            <a:ext cx="16700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27743C75-AAA2-4840-BA9A-98E94687D7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550898"/>
            <a:ext cx="31448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Copyright ©2018 WatchGuard Technologies, Inc. All Rights Reserved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702345-43D1-4266-8FE1-8B62662B2CC2}"/>
              </a:ext>
            </a:extLst>
          </p:cNvPr>
          <p:cNvSpPr txBox="1"/>
          <p:nvPr userDrawn="1"/>
        </p:nvSpPr>
        <p:spPr>
          <a:xfrm>
            <a:off x="457200" y="6383595"/>
            <a:ext cx="136050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b="1" spc="20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WatchGuard Training</a:t>
            </a:r>
          </a:p>
        </p:txBody>
      </p:sp>
    </p:spTree>
    <p:extLst>
      <p:ext uri="{BB962C8B-B14F-4D97-AF65-F5344CB8AC3E}">
        <p14:creationId xmlns:p14="http://schemas.microsoft.com/office/powerpoint/2010/main" val="406802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Content-2/3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5511114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39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Content-1/2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4124425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747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Content_1/3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3657600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93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8229600" cy="4919472"/>
          </a:xfrm>
        </p:spPr>
        <p:txBody>
          <a:bodyPr tIns="0" rIns="9144" bIns="9144" numCol="2" spcCol="2286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619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EB2E29-07A9-43F3-A5F0-5788123346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47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28050" y="19050"/>
            <a:ext cx="592138" cy="325438"/>
          </a:xfrm>
        </p:spPr>
        <p:txBody>
          <a:bodyPr/>
          <a:lstStyle>
            <a:lvl1pPr>
              <a:defRPr/>
            </a:lvl1pPr>
          </a:lstStyle>
          <a:p>
            <a:fld id="{F2EB2E29-07A9-43F3-A5F0-5788123346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25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—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95499"/>
            <a:ext cx="914400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3983" y="2934580"/>
            <a:ext cx="7814067" cy="980902"/>
          </a:xfr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Presentation Title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28050" y="19050"/>
            <a:ext cx="592138" cy="325438"/>
          </a:xfrm>
        </p:spPr>
        <p:txBody>
          <a:bodyPr/>
          <a:lstStyle>
            <a:lvl1pPr>
              <a:defRPr/>
            </a:lvl1pPr>
          </a:lstStyle>
          <a:p>
            <a:fld id="{F2EB2E29-07A9-43F3-A5F0-5788123346A5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8" name="Picture 10" descr="WG_logo_Color_3in.png">
            <a:extLst>
              <a:ext uri="{FF2B5EF4-FFF2-40B4-BE49-F238E27FC236}">
                <a16:creationId xmlns:a16="http://schemas.microsoft.com/office/drawing/2014/main" id="{51C1E606-992D-488B-AFDF-889B763E5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17475"/>
            <a:ext cx="257333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29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rld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6305550" y="-89076"/>
            <a:ext cx="2838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274638"/>
            <a:ext cx="5553076" cy="67468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199" y="1207008"/>
            <a:ext cx="5553076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28050" y="19050"/>
            <a:ext cx="592138" cy="325438"/>
          </a:xfrm>
        </p:spPr>
        <p:txBody>
          <a:bodyPr/>
          <a:lstStyle>
            <a:lvl1pPr>
              <a:defRPr/>
            </a:lvl1pPr>
          </a:lstStyle>
          <a:p>
            <a:fld id="{F2EB2E29-07A9-43F3-A5F0-5788123346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3950" y="6211754"/>
            <a:ext cx="16700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83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767513"/>
            <a:ext cx="9144000" cy="90487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4913"/>
            <a:ext cx="82296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8050" y="19050"/>
            <a:ext cx="592138" cy="3254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E1B02D2-C929-40C1-8491-4864915DBE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30" name="TextBox 9"/>
          <p:cNvSpPr txBox="1">
            <a:spLocks noChangeArrowheads="1"/>
          </p:cNvSpPr>
          <p:nvPr/>
        </p:nvSpPr>
        <p:spPr bwMode="auto">
          <a:xfrm>
            <a:off x="457200" y="6550898"/>
            <a:ext cx="31448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sz="600" dirty="0">
                <a:solidFill>
                  <a:srgbClr val="3A3A3A"/>
                </a:solidFill>
                <a:latin typeface="Calibri" panose="020F0502020204030204" pitchFamily="34" charset="0"/>
              </a:rPr>
              <a:t>Copyright ©2019 WatchGuard Technologies, Inc. All Rights Reserved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6383595"/>
            <a:ext cx="136050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b="1" spc="20" baseline="0" dirty="0">
                <a:solidFill>
                  <a:schemeClr val="tx1"/>
                </a:solidFill>
                <a:latin typeface="Arial Narrow" panose="020B0606020202030204" pitchFamily="34" charset="0"/>
              </a:rPr>
              <a:t>WatchGuard Training</a:t>
            </a:r>
          </a:p>
        </p:txBody>
      </p:sp>
    </p:spTree>
    <p:extLst>
      <p:ext uri="{BB962C8B-B14F-4D97-AF65-F5344CB8AC3E}">
        <p14:creationId xmlns:p14="http://schemas.microsoft.com/office/powerpoint/2010/main" val="256467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1" r:id="rId2"/>
    <p:sldLayoutId id="2147483702" r:id="rId3"/>
    <p:sldLayoutId id="2147483690" r:id="rId4"/>
    <p:sldLayoutId id="2147483694" r:id="rId5"/>
    <p:sldLayoutId id="2147483695" r:id="rId6"/>
    <p:sldLayoutId id="2147483696" r:id="rId7"/>
    <p:sldLayoutId id="2147483698" r:id="rId8"/>
    <p:sldLayoutId id="2147483699" r:id="rId9"/>
    <p:sldLayoutId id="2147483700" r:id="rId10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 Narrow" panose="020B0606020202030204" pitchFamily="34" charset="0"/>
          <a:ea typeface="MS PGothic" panose="020B0600070205080204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Font typeface="Wingdings" panose="05000000000000000000" pitchFamily="2" charset="2"/>
        <a:buChar char="§"/>
        <a:defRPr sz="2200"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SzPct val="11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SzPct val="115000"/>
        <a:buFont typeface="Arial" panose="020B0604020202020204" pitchFamily="34" charset="0"/>
        <a:buChar char="–"/>
        <a:defRPr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Font typeface="Arial" panose="020B0604020202020204" pitchFamily="34" charset="0"/>
        <a:buChar char="»"/>
        <a:defRPr sz="1400"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atchguard.com/wgrd-help/documentation/xtm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in Fireware v12.3.1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59F5A4-2B40-4021-BB2A-EA74D7D97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 Power Source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986D3-C684-42C4-B1B8-0165794184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373CC8-9672-4A3E-9E54-414E0729E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06" y="1041992"/>
            <a:ext cx="4699590" cy="5114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54DA00-C41D-47A8-A857-2F0D928ED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418" y="2552701"/>
            <a:ext cx="4764017" cy="3603551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AD56835-D89F-45D3-A1AD-50E7337444A8}"/>
              </a:ext>
            </a:extLst>
          </p:cNvPr>
          <p:cNvSpPr/>
          <p:nvPr/>
        </p:nvSpPr>
        <p:spPr>
          <a:xfrm>
            <a:off x="861237" y="4316819"/>
            <a:ext cx="1137684" cy="191386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362A1D-DADE-4149-A1EB-F5B859CDE8A5}"/>
              </a:ext>
            </a:extLst>
          </p:cNvPr>
          <p:cNvSpPr/>
          <p:nvPr/>
        </p:nvSpPr>
        <p:spPr>
          <a:xfrm>
            <a:off x="6209414" y="4224152"/>
            <a:ext cx="1286539" cy="198992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FF0DA-4C68-4C88-8865-3520B64C8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" y="2970008"/>
            <a:ext cx="9138708" cy="1299078"/>
          </a:xfrm>
        </p:spPr>
        <p:txBody>
          <a:bodyPr/>
          <a:lstStyle/>
          <a:p>
            <a:r>
              <a:rPr lang="en-US" dirty="0"/>
              <a:t>Localization Update</a:t>
            </a:r>
          </a:p>
        </p:txBody>
      </p:sp>
    </p:spTree>
    <p:extLst>
      <p:ext uri="{BB962C8B-B14F-4D97-AF65-F5344CB8AC3E}">
        <p14:creationId xmlns:p14="http://schemas.microsoft.com/office/powerpoint/2010/main" val="1482814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59F5A4-2B40-4021-BB2A-EA74D7D97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Localization Update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B92D86-2973-4848-AA9F-C835CBA80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UI localization is updated and includes all UI strings released as of Fireware v12.2.1</a:t>
            </a:r>
          </a:p>
          <a:p>
            <a:pPr lvl="1"/>
            <a:r>
              <a:rPr lang="en-US" dirty="0"/>
              <a:t>User interface text or elements added since the release of Fireware v12.2.1 remain in English when using localized UI</a:t>
            </a:r>
          </a:p>
          <a:p>
            <a:r>
              <a:rPr lang="en-US" dirty="0"/>
              <a:t>Supported languages include French (France), Japanese, and Spanish (Latin American)</a:t>
            </a:r>
          </a:p>
          <a:p>
            <a:r>
              <a:rPr lang="en-US" dirty="0"/>
              <a:t>Localized Help is near complete and will be available on </a:t>
            </a:r>
            <a:r>
              <a:rPr lang="en-US" dirty="0">
                <a:hlinkClick r:id="rId2"/>
              </a:rPr>
              <a:t>WatchGuard website </a:t>
            </a:r>
            <a:endParaRPr lang="en-US" dirty="0"/>
          </a:p>
          <a:p>
            <a:pPr lvl="1"/>
            <a:r>
              <a:rPr lang="en-US" dirty="0"/>
              <a:t>French is currently available; other languages will be added soon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986D3-C684-42C4-B1B8-0165794184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789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1741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51863" y="19050"/>
            <a:ext cx="592137" cy="325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56F55B3-6202-4063-AE26-146CC181DC62}" type="slidenum">
              <a:rPr lang="en-US">
                <a:solidFill>
                  <a:srgbClr val="3A3A3A"/>
                </a:solidFill>
              </a:rPr>
              <a:pPr/>
              <a:t>13</a:t>
            </a:fld>
            <a:endParaRPr lang="en-US" dirty="0">
              <a:solidFill>
                <a:srgbClr val="3A3A3A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274638"/>
            <a:ext cx="5733877" cy="674687"/>
          </a:xfrm>
        </p:spPr>
        <p:txBody>
          <a:bodyPr/>
          <a:lstStyle/>
          <a:p>
            <a:r>
              <a:rPr lang="en-US" dirty="0"/>
              <a:t>What’s New in Fireware v12.3.1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Subscription services enhancements</a:t>
            </a:r>
          </a:p>
          <a:p>
            <a:r>
              <a:rPr lang="en-US" dirty="0"/>
              <a:t>Gateway Wireless Controller enhancements</a:t>
            </a:r>
          </a:p>
          <a:p>
            <a:r>
              <a:rPr lang="en-US" dirty="0"/>
              <a:t>Localization updates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0A2972-5C2A-4E72-B2E8-7E2CA86841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12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FF0DA-4C68-4C88-8865-3520B64C8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" y="2970008"/>
            <a:ext cx="9138708" cy="1299078"/>
          </a:xfrm>
        </p:spPr>
        <p:txBody>
          <a:bodyPr/>
          <a:lstStyle/>
          <a:p>
            <a:r>
              <a:rPr lang="en-US" dirty="0"/>
              <a:t>Subscription Services</a:t>
            </a:r>
          </a:p>
        </p:txBody>
      </p:sp>
    </p:spTree>
    <p:extLst>
      <p:ext uri="{BB962C8B-B14F-4D97-AF65-F5344CB8AC3E}">
        <p14:creationId xmlns:p14="http://schemas.microsoft.com/office/powerpoint/2010/main" val="834777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63BD-23CB-4FFE-ADDC-B5B835F22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Subscription Services Enhancements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ACA50-7105-4D3F-B1D5-84186F997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APT Blocker</a:t>
            </a:r>
          </a:p>
          <a:p>
            <a:pPr lvl="1"/>
            <a:r>
              <a:rPr lang="en-US" dirty="0"/>
              <a:t>APT Blocker can now submit the MD5 hash values of files larger than 10MB to the cloud-based data center</a:t>
            </a:r>
          </a:p>
          <a:p>
            <a:pPr lvl="1"/>
            <a:r>
              <a:rPr lang="en-US" dirty="0"/>
              <a:t>Because APT Blocker only analyzes files up to 10 MB in size, files larger than 10MB are no longer uploaded to the data center</a:t>
            </a:r>
          </a:p>
          <a:p>
            <a:r>
              <a:rPr lang="en-US" dirty="0" err="1"/>
              <a:t>IntelligentAV</a:t>
            </a:r>
            <a:endParaRPr lang="en-US" dirty="0"/>
          </a:p>
          <a:p>
            <a:pPr lvl="1"/>
            <a:r>
              <a:rPr lang="en-US" dirty="0"/>
              <a:t>APT Blocker and Data Loss Prevention can now scan files that </a:t>
            </a:r>
            <a:r>
              <a:rPr lang="en-US" dirty="0" err="1"/>
              <a:t>IntelligentAV</a:t>
            </a:r>
            <a:r>
              <a:rPr lang="en-US" dirty="0"/>
              <a:t> identifies as </a:t>
            </a:r>
            <a:r>
              <a:rPr lang="en-US" i="1" dirty="0"/>
              <a:t>Suspicious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1A25E-ABC1-4597-BC1D-2C33AE0F8E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601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FF0DA-4C68-4C88-8865-3520B64C8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" y="2970008"/>
            <a:ext cx="9138708" cy="1299078"/>
          </a:xfrm>
        </p:spPr>
        <p:txBody>
          <a:bodyPr/>
          <a:lstStyle/>
          <a:p>
            <a:r>
              <a:rPr lang="en-US" dirty="0"/>
              <a:t>Gateway Wireless Controller </a:t>
            </a:r>
            <a:br>
              <a:rPr lang="en-US" dirty="0"/>
            </a:br>
            <a:r>
              <a:rPr lang="en-US" dirty="0"/>
              <a:t>Enhancements</a:t>
            </a:r>
          </a:p>
        </p:txBody>
      </p:sp>
    </p:spTree>
    <p:extLst>
      <p:ext uri="{BB962C8B-B14F-4D97-AF65-F5344CB8AC3E}">
        <p14:creationId xmlns:p14="http://schemas.microsoft.com/office/powerpoint/2010/main" val="1074123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F96D968-88D4-403A-BE29-D18786772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385" y="2394134"/>
            <a:ext cx="3665248" cy="4263656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259F5A4-2B40-4021-BB2A-EA74D7D97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AP and Client Details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B92D86-2973-4848-AA9F-C835CBA80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now click on APs in the Gateway Wireless Controller  status in both Fireware Web UI and Firebox System Manager to see detailed AP information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986D3-C684-42C4-B1B8-0165794184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CBE5D6-20B1-4F84-B2DB-AFF05C938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012" y="2394134"/>
            <a:ext cx="4051370" cy="296827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671AE4A-0A06-4AF4-B3C1-0978A83361A9}"/>
              </a:ext>
            </a:extLst>
          </p:cNvPr>
          <p:cNvSpPr/>
          <p:nvPr/>
        </p:nvSpPr>
        <p:spPr>
          <a:xfrm>
            <a:off x="1222744" y="3659709"/>
            <a:ext cx="1329070" cy="214140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813441-29E2-49AD-A58C-B5135A9F669F}"/>
              </a:ext>
            </a:extLst>
          </p:cNvPr>
          <p:cNvSpPr/>
          <p:nvPr/>
        </p:nvSpPr>
        <p:spPr>
          <a:xfrm>
            <a:off x="5273749" y="3873849"/>
            <a:ext cx="691116" cy="244548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9FA988-E3D1-443A-8537-DE06930B81A4}"/>
              </a:ext>
            </a:extLst>
          </p:cNvPr>
          <p:cNvSpPr/>
          <p:nvPr/>
        </p:nvSpPr>
        <p:spPr>
          <a:xfrm>
            <a:off x="2647507" y="2721935"/>
            <a:ext cx="2280875" cy="2640472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524EB7-3FB6-4F60-B7A1-F4764BF7871D}"/>
              </a:ext>
            </a:extLst>
          </p:cNvPr>
          <p:cNvSpPr/>
          <p:nvPr/>
        </p:nvSpPr>
        <p:spPr>
          <a:xfrm>
            <a:off x="5454502" y="4118397"/>
            <a:ext cx="1010093" cy="2539393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25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13C09C-A6A8-4231-8F6E-626636C54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70801"/>
            <a:ext cx="5183482" cy="215032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259F5A4-2B40-4021-BB2A-EA74D7D97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AP and Client Details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B92D86-2973-4848-AA9F-C835CBA80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a client MAC address to see detailed client information in both Fireware Web UI and Firebox System Manager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986D3-C684-42C4-B1B8-0165794184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71AE4A-0A06-4AF4-B3C1-0978A83361A9}"/>
              </a:ext>
            </a:extLst>
          </p:cNvPr>
          <p:cNvSpPr/>
          <p:nvPr/>
        </p:nvSpPr>
        <p:spPr>
          <a:xfrm>
            <a:off x="2243470" y="3071895"/>
            <a:ext cx="903766" cy="238069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CA4E35-2699-4DAE-800A-61692151ADF5}"/>
              </a:ext>
            </a:extLst>
          </p:cNvPr>
          <p:cNvSpPr/>
          <p:nvPr/>
        </p:nvSpPr>
        <p:spPr>
          <a:xfrm>
            <a:off x="3232298" y="2135625"/>
            <a:ext cx="2264735" cy="2029247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738D57-BD43-4062-8580-E2EEFAA47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665" y="3875274"/>
            <a:ext cx="4599269" cy="268975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5813441-29E2-49AD-A58C-B5135A9F669F}"/>
              </a:ext>
            </a:extLst>
          </p:cNvPr>
          <p:cNvSpPr/>
          <p:nvPr/>
        </p:nvSpPr>
        <p:spPr>
          <a:xfrm>
            <a:off x="5497033" y="4422555"/>
            <a:ext cx="701748" cy="122274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7EAD30-0B85-4CAA-A2AB-7152CB12253F}"/>
              </a:ext>
            </a:extLst>
          </p:cNvPr>
          <p:cNvSpPr/>
          <p:nvPr/>
        </p:nvSpPr>
        <p:spPr>
          <a:xfrm>
            <a:off x="5784112" y="4544829"/>
            <a:ext cx="1041990" cy="1839334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87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A65C8-34CE-4DA3-A36D-28677FF0A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AP and Client Details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F6AA16-540A-442B-89F6-4B55ACEEF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columns from the AP and Client status views have been moved to the pop-up window details:</a:t>
            </a:r>
          </a:p>
          <a:p>
            <a:pPr lvl="1"/>
            <a:r>
              <a:rPr lang="en-US" dirty="0"/>
              <a:t>AP: Radio 1 and Radio 2</a:t>
            </a:r>
          </a:p>
          <a:p>
            <a:pPr lvl="1"/>
            <a:r>
              <a:rPr lang="en-US" dirty="0"/>
              <a:t>Client: Manufacturer, Radio, and Mode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7D3CA-7613-4E60-B0D9-8EEA7BF7BB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6DFA3F-F130-4978-B8D7-4FE7437A4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754774"/>
            <a:ext cx="8528050" cy="1513429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926F571-D41B-4A21-98C2-8DA2E6D98E56}"/>
              </a:ext>
            </a:extLst>
          </p:cNvPr>
          <p:cNvSpPr/>
          <p:nvPr/>
        </p:nvSpPr>
        <p:spPr>
          <a:xfrm>
            <a:off x="2945219" y="5560827"/>
            <a:ext cx="893134" cy="707376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94CD09-6902-4607-848A-B014D3CBF742}"/>
              </a:ext>
            </a:extLst>
          </p:cNvPr>
          <p:cNvSpPr/>
          <p:nvPr/>
        </p:nvSpPr>
        <p:spPr>
          <a:xfrm>
            <a:off x="7953152" y="5560827"/>
            <a:ext cx="1032097" cy="707376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7AB8DF-4B65-4C0B-A808-0B6FE5B86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919746"/>
            <a:ext cx="5645888" cy="176291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0D7377-31F0-4E3D-A556-44A8E25C828C}"/>
              </a:ext>
            </a:extLst>
          </p:cNvPr>
          <p:cNvSpPr/>
          <p:nvPr/>
        </p:nvSpPr>
        <p:spPr>
          <a:xfrm>
            <a:off x="4061637" y="3763926"/>
            <a:ext cx="723014" cy="849125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12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59F5A4-2B40-4021-BB2A-EA74D7D97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 Power Source Information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B92D86-2973-4848-AA9F-C835CBA80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now see the type of power source in use by an AP</a:t>
            </a:r>
          </a:p>
          <a:p>
            <a:r>
              <a:rPr lang="en-US" dirty="0"/>
              <a:t>The sources include:</a:t>
            </a:r>
          </a:p>
          <a:p>
            <a:pPr lvl="1"/>
            <a:r>
              <a:rPr lang="en-US" dirty="0"/>
              <a:t>PoE+ (802.11at)</a:t>
            </a:r>
          </a:p>
          <a:p>
            <a:pPr lvl="1"/>
            <a:r>
              <a:rPr lang="en-US" dirty="0"/>
              <a:t>PoE (802.11af)</a:t>
            </a:r>
          </a:p>
          <a:p>
            <a:pPr lvl="1"/>
            <a:r>
              <a:rPr lang="en-US" dirty="0"/>
              <a:t>DC (Power adapter)</a:t>
            </a:r>
          </a:p>
          <a:p>
            <a:pPr lvl="1"/>
            <a:r>
              <a:rPr lang="en-US" dirty="0"/>
              <a:t>-- (Not supported)</a:t>
            </a:r>
          </a:p>
          <a:p>
            <a:r>
              <a:rPr lang="en-US" dirty="0"/>
              <a:t>Power source indication is only supported on WatchGuard Wave 2 APs (AP325, AP420)</a:t>
            </a:r>
          </a:p>
          <a:p>
            <a:r>
              <a:rPr lang="en-US" dirty="0"/>
              <a:t>Wave 1 and legacy APs will display “--” to indicate the ability to see the power source is not supported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986D3-C684-42C4-B1B8-0165794184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137737"/>
      </p:ext>
    </p:extLst>
  </p:cSld>
  <p:clrMapOvr>
    <a:masterClrMapping/>
  </p:clrMapOvr>
</p:sld>
</file>

<file path=ppt/theme/theme1.xml><?xml version="1.0" encoding="utf-8"?>
<a:theme xmlns:a="http://schemas.openxmlformats.org/drawingml/2006/main" name="PTP-Training">
  <a:themeElements>
    <a:clrScheme name="PTP-Training">
      <a:dk1>
        <a:srgbClr val="CD0920"/>
      </a:dk1>
      <a:lt1>
        <a:srgbClr val="FFFFFF"/>
      </a:lt1>
      <a:dk2>
        <a:srgbClr val="3A3A3A"/>
      </a:dk2>
      <a:lt2>
        <a:srgbClr val="EAEFF1"/>
      </a:lt2>
      <a:accent1>
        <a:srgbClr val="CD0920"/>
      </a:accent1>
      <a:accent2>
        <a:srgbClr val="888888"/>
      </a:accent2>
      <a:accent3>
        <a:srgbClr val="8B181B"/>
      </a:accent3>
      <a:accent4>
        <a:srgbClr val="E57C29"/>
      </a:accent4>
      <a:accent5>
        <a:srgbClr val="30A8BC"/>
      </a:accent5>
      <a:accent6>
        <a:srgbClr val="FFE748"/>
      </a:accent6>
      <a:hlink>
        <a:srgbClr val="2D9BAE"/>
      </a:hlink>
      <a:folHlink>
        <a:srgbClr val="74CBD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tailEnd type="stealth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g_pt-p_training_template_.potx" id="{F077B19B-8E15-4A95-8164-EDCBEEAD73C9}" vid="{F1BA166D-E8DE-4EB4-B789-F34D1E8E16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wg_pt-p_training_template</Template>
  <TotalTime>0</TotalTime>
  <Words>350</Words>
  <Application>Microsoft Office PowerPoint</Application>
  <PresentationFormat>On-screen Show (4:3)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MS PGothic</vt:lpstr>
      <vt:lpstr>MS PGothic</vt:lpstr>
      <vt:lpstr>Wingdings</vt:lpstr>
      <vt:lpstr>Arial</vt:lpstr>
      <vt:lpstr>Calibri</vt:lpstr>
      <vt:lpstr>Arial Narrow</vt:lpstr>
      <vt:lpstr>Courier New</vt:lpstr>
      <vt:lpstr>PTP-Training</vt:lpstr>
      <vt:lpstr>What’s New in Fireware v12.3.1</vt:lpstr>
      <vt:lpstr>What’s New in Fireware v12.3.1</vt:lpstr>
      <vt:lpstr>Subscription Services</vt:lpstr>
      <vt:lpstr>Subscription Services Enhancements</vt:lpstr>
      <vt:lpstr>Gateway Wireless Controller  Enhancements</vt:lpstr>
      <vt:lpstr>View AP and Client Details</vt:lpstr>
      <vt:lpstr>View AP and Client Details</vt:lpstr>
      <vt:lpstr>View AP and Client Details</vt:lpstr>
      <vt:lpstr>AP Power Source Information</vt:lpstr>
      <vt:lpstr>AP Power Source Information</vt:lpstr>
      <vt:lpstr>Localization Update</vt:lpstr>
      <vt:lpstr>Localization Update</vt:lpstr>
      <vt:lpstr>Thank You!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What's New in Fireware v12.3</dc:title>
  <dc:creator/>
  <cp:lastModifiedBy/>
  <cp:revision>1</cp:revision>
  <dcterms:created xsi:type="dcterms:W3CDTF">2018-09-11T23:57:09Z</dcterms:created>
  <dcterms:modified xsi:type="dcterms:W3CDTF">2019-01-21T17:11:17Z</dcterms:modified>
</cp:coreProperties>
</file>