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172"/>
  </p:notesMasterIdLst>
  <p:handoutMasterIdLst>
    <p:handoutMasterId r:id="rId173"/>
  </p:handoutMasterIdLst>
  <p:sldIdLst>
    <p:sldId id="256" r:id="rId2"/>
    <p:sldId id="442" r:id="rId3"/>
    <p:sldId id="522" r:id="rId4"/>
    <p:sldId id="639" r:id="rId5"/>
    <p:sldId id="653" r:id="rId6"/>
    <p:sldId id="458" r:id="rId7"/>
    <p:sldId id="459" r:id="rId8"/>
    <p:sldId id="476" r:id="rId9"/>
    <p:sldId id="460" r:id="rId10"/>
    <p:sldId id="462" r:id="rId11"/>
    <p:sldId id="463" r:id="rId12"/>
    <p:sldId id="477" r:id="rId13"/>
    <p:sldId id="478" r:id="rId14"/>
    <p:sldId id="487" r:id="rId15"/>
    <p:sldId id="636" r:id="rId16"/>
    <p:sldId id="637" r:id="rId17"/>
    <p:sldId id="638" r:id="rId18"/>
    <p:sldId id="470" r:id="rId19"/>
    <p:sldId id="471" r:id="rId20"/>
    <p:sldId id="472" r:id="rId21"/>
    <p:sldId id="473" r:id="rId22"/>
    <p:sldId id="628" r:id="rId23"/>
    <p:sldId id="629" r:id="rId24"/>
    <p:sldId id="630" r:id="rId25"/>
    <p:sldId id="631" r:id="rId26"/>
    <p:sldId id="479" r:id="rId27"/>
    <p:sldId id="481" r:id="rId28"/>
    <p:sldId id="510" r:id="rId29"/>
    <p:sldId id="505" r:id="rId30"/>
    <p:sldId id="508" r:id="rId31"/>
    <p:sldId id="507" r:id="rId32"/>
    <p:sldId id="506" r:id="rId33"/>
    <p:sldId id="509" r:id="rId34"/>
    <p:sldId id="482" r:id="rId35"/>
    <p:sldId id="511" r:id="rId36"/>
    <p:sldId id="512" r:id="rId37"/>
    <p:sldId id="513" r:id="rId38"/>
    <p:sldId id="514" r:id="rId39"/>
    <p:sldId id="515" r:id="rId40"/>
    <p:sldId id="516" r:id="rId41"/>
    <p:sldId id="503" r:id="rId42"/>
    <p:sldId id="634" r:id="rId43"/>
    <p:sldId id="489" r:id="rId44"/>
    <p:sldId id="485" r:id="rId45"/>
    <p:sldId id="486" r:id="rId46"/>
    <p:sldId id="488" r:id="rId47"/>
    <p:sldId id="517" r:id="rId48"/>
    <p:sldId id="519" r:id="rId49"/>
    <p:sldId id="518" r:id="rId50"/>
    <p:sldId id="520" r:id="rId51"/>
    <p:sldId id="583" r:id="rId52"/>
    <p:sldId id="586" r:id="rId53"/>
    <p:sldId id="585" r:id="rId54"/>
    <p:sldId id="584" r:id="rId55"/>
    <p:sldId id="521" r:id="rId56"/>
    <p:sldId id="580" r:id="rId57"/>
    <p:sldId id="581" r:id="rId58"/>
    <p:sldId id="599" r:id="rId59"/>
    <p:sldId id="589" r:id="rId60"/>
    <p:sldId id="592" r:id="rId61"/>
    <p:sldId id="590" r:id="rId62"/>
    <p:sldId id="593" r:id="rId63"/>
    <p:sldId id="594" r:id="rId64"/>
    <p:sldId id="490" r:id="rId65"/>
    <p:sldId id="491" r:id="rId66"/>
    <p:sldId id="492" r:id="rId67"/>
    <p:sldId id="588" r:id="rId68"/>
    <p:sldId id="493" r:id="rId69"/>
    <p:sldId id="494" r:id="rId70"/>
    <p:sldId id="495" r:id="rId71"/>
    <p:sldId id="496" r:id="rId72"/>
    <p:sldId id="524" r:id="rId73"/>
    <p:sldId id="600" r:id="rId74"/>
    <p:sldId id="602" r:id="rId75"/>
    <p:sldId id="603" r:id="rId76"/>
    <p:sldId id="601" r:id="rId77"/>
    <p:sldId id="607" r:id="rId78"/>
    <p:sldId id="604" r:id="rId79"/>
    <p:sldId id="605" r:id="rId80"/>
    <p:sldId id="606" r:id="rId81"/>
    <p:sldId id="640" r:id="rId82"/>
    <p:sldId id="529" r:id="rId83"/>
    <p:sldId id="530" r:id="rId84"/>
    <p:sldId id="531" r:id="rId85"/>
    <p:sldId id="532" r:id="rId86"/>
    <p:sldId id="533" r:id="rId87"/>
    <p:sldId id="534" r:id="rId88"/>
    <p:sldId id="632" r:id="rId89"/>
    <p:sldId id="623" r:id="rId90"/>
    <p:sldId id="624" r:id="rId91"/>
    <p:sldId id="535" r:id="rId92"/>
    <p:sldId id="536" r:id="rId93"/>
    <p:sldId id="537" r:id="rId94"/>
    <p:sldId id="538" r:id="rId95"/>
    <p:sldId id="539" r:id="rId96"/>
    <p:sldId id="528" r:id="rId97"/>
    <p:sldId id="642" r:id="rId98"/>
    <p:sldId id="643" r:id="rId99"/>
    <p:sldId id="540" r:id="rId100"/>
    <p:sldId id="541" r:id="rId101"/>
    <p:sldId id="542" r:id="rId102"/>
    <p:sldId id="625" r:id="rId103"/>
    <p:sldId id="626" r:id="rId104"/>
    <p:sldId id="627" r:id="rId105"/>
    <p:sldId id="543" r:id="rId106"/>
    <p:sldId id="544" r:id="rId107"/>
    <p:sldId id="545" r:id="rId108"/>
    <p:sldId id="546" r:id="rId109"/>
    <p:sldId id="547" r:id="rId110"/>
    <p:sldId id="548" r:id="rId111"/>
    <p:sldId id="549" r:id="rId112"/>
    <p:sldId id="550" r:id="rId113"/>
    <p:sldId id="551" r:id="rId114"/>
    <p:sldId id="552" r:id="rId115"/>
    <p:sldId id="553" r:id="rId116"/>
    <p:sldId id="554" r:id="rId117"/>
    <p:sldId id="555" r:id="rId118"/>
    <p:sldId id="556" r:id="rId119"/>
    <p:sldId id="557" r:id="rId120"/>
    <p:sldId id="558" r:id="rId121"/>
    <p:sldId id="559" r:id="rId122"/>
    <p:sldId id="560" r:id="rId123"/>
    <p:sldId id="561" r:id="rId124"/>
    <p:sldId id="562" r:id="rId125"/>
    <p:sldId id="563" r:id="rId126"/>
    <p:sldId id="564" r:id="rId127"/>
    <p:sldId id="565" r:id="rId128"/>
    <p:sldId id="566" r:id="rId129"/>
    <p:sldId id="567" r:id="rId130"/>
    <p:sldId id="568" r:id="rId131"/>
    <p:sldId id="569" r:id="rId132"/>
    <p:sldId id="570" r:id="rId133"/>
    <p:sldId id="571" r:id="rId134"/>
    <p:sldId id="572" r:id="rId135"/>
    <p:sldId id="573" r:id="rId136"/>
    <p:sldId id="574" r:id="rId137"/>
    <p:sldId id="575" r:id="rId138"/>
    <p:sldId id="576" r:id="rId139"/>
    <p:sldId id="577" r:id="rId140"/>
    <p:sldId id="578" r:id="rId141"/>
    <p:sldId id="579" r:id="rId142"/>
    <p:sldId id="657" r:id="rId143"/>
    <p:sldId id="658" r:id="rId144"/>
    <p:sldId id="659" r:id="rId145"/>
    <p:sldId id="595" r:id="rId146"/>
    <p:sldId id="611" r:id="rId147"/>
    <p:sldId id="612" r:id="rId148"/>
    <p:sldId id="613" r:id="rId149"/>
    <p:sldId id="614" r:id="rId150"/>
    <p:sldId id="633" r:id="rId151"/>
    <p:sldId id="615" r:id="rId152"/>
    <p:sldId id="616" r:id="rId153"/>
    <p:sldId id="617" r:id="rId154"/>
    <p:sldId id="618" r:id="rId155"/>
    <p:sldId id="619" r:id="rId156"/>
    <p:sldId id="609" r:id="rId157"/>
    <p:sldId id="621" r:id="rId158"/>
    <p:sldId id="655" r:id="rId159"/>
    <p:sldId id="656" r:id="rId160"/>
    <p:sldId id="649" r:id="rId161"/>
    <p:sldId id="650" r:id="rId162"/>
    <p:sldId id="651" r:id="rId163"/>
    <p:sldId id="523" r:id="rId164"/>
    <p:sldId id="652" r:id="rId165"/>
    <p:sldId id="620" r:id="rId166"/>
    <p:sldId id="597" r:id="rId167"/>
    <p:sldId id="598" r:id="rId168"/>
    <p:sldId id="596" r:id="rId169"/>
    <p:sldId id="608" r:id="rId170"/>
    <p:sldId id="261" r:id="rId171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74"/>
    </p:embeddedFont>
    <p:embeddedFont>
      <p:font typeface="MS PGothic" panose="020B0600070205080204" pitchFamily="34" charset="-128"/>
      <p:regular r:id="rId174"/>
    </p:embeddedFont>
    <p:embeddedFont>
      <p:font typeface="Calibri" panose="020F0502020204030204" pitchFamily="34" charset="0"/>
      <p:regular r:id="rId175"/>
      <p:bold r:id="rId176"/>
      <p:italic r:id="rId177"/>
      <p:boldItalic r:id="rId178"/>
    </p:embeddedFont>
    <p:embeddedFont>
      <p:font typeface="Arial Narrow" panose="020B0606020202030204" pitchFamily="34" charset="0"/>
      <p:regular r:id="rId179"/>
      <p:bold r:id="rId180"/>
      <p:italic r:id="rId181"/>
      <p:boldItalic r:id="rId182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  <a:srgbClr val="000000"/>
    <a:srgbClr val="ED2E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92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0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font" Target="fonts/font2.fntdata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font" Target="fonts/font8.fntdata"/><Relationship Id="rId186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font" Target="fonts/font3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notesMaster" Target="notesMasters/notesMaster1.xml"/><Relationship Id="rId180" Type="http://schemas.openxmlformats.org/officeDocument/2006/relationships/font" Target="fonts/font7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font" Target="fonts/font1.fntdata"/><Relationship Id="rId179" Type="http://schemas.openxmlformats.org/officeDocument/2006/relationships/font" Target="fonts/font6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11/8/2018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7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1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0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1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5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5063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©2018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1/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4124425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1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tIns="0" rIns="9144" bIns="9144" numCol="2" spcCol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499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934580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10" descr="WG_logo_Color_3in.png">
            <a:extLst>
              <a:ext uri="{FF2B5EF4-FFF2-40B4-BE49-F238E27FC236}">
                <a16:creationId xmlns:a16="http://schemas.microsoft.com/office/drawing/2014/main" id="{51C1E606-992D-488B-AFDF-889B763E5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1754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©2018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A26E9-417E-45D8-B563-B65A631B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271" y="3038764"/>
            <a:ext cx="4423831" cy="2342480"/>
          </a:xfrm>
          <a:prstGeom prst="rect">
            <a:avLst/>
          </a:prstGeom>
        </p:spPr>
      </p:pic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r>
              <a:rPr lang="en-US" dirty="0"/>
              <a:t> Configuration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IntelligentAV</a:t>
            </a:r>
            <a:r>
              <a:rPr lang="en-US" dirty="0"/>
              <a:t> is licensed, you can enable it in Gateway AntiVirus global settings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Enable </a:t>
            </a:r>
            <a:r>
              <a:rPr lang="en-US" b="1" dirty="0" err="1"/>
              <a:t>IntelligentAV</a:t>
            </a:r>
            <a:r>
              <a:rPr lang="en-US" b="1" dirty="0"/>
              <a:t> 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919592-1062-498E-9D19-8D99F93D3919}"/>
              </a:ext>
            </a:extLst>
          </p:cNvPr>
          <p:cNvSpPr/>
          <p:nvPr/>
        </p:nvSpPr>
        <p:spPr>
          <a:xfrm>
            <a:off x="2960158" y="3530302"/>
            <a:ext cx="3116792" cy="25883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424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CCB2-60E7-4312-8EAE-DEA6ED03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AES-GCM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01C28-C154-4062-BE2B-417A79D1F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now supports AES-GCM for IPSec and SSL/TLS VPN and mobile VPN tunnels </a:t>
            </a:r>
          </a:p>
          <a:p>
            <a:r>
              <a:rPr lang="en-US" dirty="0"/>
              <a:t>GCM (Galois/Counter Mode) is an authenticated encryption algorithm known for its security, efficiency, and performance</a:t>
            </a:r>
          </a:p>
          <a:p>
            <a:pPr lvl="1"/>
            <a:r>
              <a:rPr lang="en-US" dirty="0"/>
              <a:t>Encryption and data integrity check occur simultaneously</a:t>
            </a:r>
          </a:p>
          <a:p>
            <a:pPr lvl="1"/>
            <a:r>
              <a:rPr lang="en-US" dirty="0"/>
              <a:t>Performance increases on Intel-based Fireboxes without hardware crypto support (T55 and T70)</a:t>
            </a:r>
          </a:p>
          <a:p>
            <a:pPr lvl="1"/>
            <a:r>
              <a:rPr lang="en-US" dirty="0"/>
              <a:t>Performance increases on FireboxV and Firebox Cloud for any processor models that support AES-NI</a:t>
            </a:r>
          </a:p>
          <a:p>
            <a:r>
              <a:rPr lang="en-US" dirty="0"/>
              <a:t>GCM is required by NSA Suite B, a standard specified by the United States government and adopted worldwide for data security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EBA0B-52F3-42D1-A17E-FE465EF02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2713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CCB2-60E7-4312-8EAE-DEA6ED03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AES-GCM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01C28-C154-4062-BE2B-417A79D1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r>
              <a:rPr lang="en-US" dirty="0"/>
              <a:t>AES-GCM is supported for these features:</a:t>
            </a:r>
          </a:p>
          <a:p>
            <a:pPr lvl="1"/>
            <a:r>
              <a:rPr lang="en-US" dirty="0"/>
              <a:t>BOVPN (IPSec and TLS)</a:t>
            </a:r>
          </a:p>
          <a:p>
            <a:pPr lvl="1"/>
            <a:r>
              <a:rPr lang="en-US" dirty="0"/>
              <a:t>BOVPN virtual interfaces</a:t>
            </a:r>
          </a:p>
          <a:p>
            <a:pPr lvl="1"/>
            <a:r>
              <a:rPr lang="en-US" dirty="0"/>
              <a:t>Mobile VPN with IKEv2</a:t>
            </a:r>
          </a:p>
          <a:p>
            <a:pPr lvl="1"/>
            <a:r>
              <a:rPr lang="en-US" dirty="0"/>
              <a:t>Mobile VPN with SSL</a:t>
            </a:r>
          </a:p>
          <a:p>
            <a:r>
              <a:rPr lang="en-US" dirty="0"/>
              <a:t>These options are supported:</a:t>
            </a:r>
          </a:p>
          <a:p>
            <a:pPr lvl="1"/>
            <a:r>
              <a:rPr lang="en-US" dirty="0"/>
              <a:t>AES-GCM-128</a:t>
            </a:r>
          </a:p>
          <a:p>
            <a:pPr lvl="1"/>
            <a:r>
              <a:rPr lang="en-US" dirty="0"/>
              <a:t>AES-GCM-192</a:t>
            </a:r>
          </a:p>
          <a:p>
            <a:pPr lvl="1"/>
            <a:r>
              <a:rPr lang="en-US" dirty="0"/>
              <a:t>AES-GCM-256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EBA0B-52F3-42D1-A17E-FE465EF02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093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F38C-BD71-414E-A095-D1076C2B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AES-GCM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AD52-48DC-4F37-8E51-1AAF14321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VPN example — Mobile VPN with SSL  </a:t>
            </a:r>
          </a:p>
          <a:p>
            <a:pPr lvl="1"/>
            <a:r>
              <a:rPr lang="en-US" dirty="0"/>
              <a:t>WatchGuard Mobile VPN with SSL client must be v12.2 or higher to support AES-GCM</a:t>
            </a:r>
          </a:p>
          <a:p>
            <a:pPr lvl="1"/>
            <a:r>
              <a:rPr lang="en-US" dirty="0"/>
              <a:t>OpenVPN client must be v2.4.x or higher to support AES-GCM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C3E59-8632-43F7-87A4-B725458777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9732D-3692-4DE7-8137-1CA8E71E3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11" t="16352" r="1819" b="49057"/>
          <a:stretch/>
        </p:blipFill>
        <p:spPr>
          <a:xfrm>
            <a:off x="1358305" y="3047736"/>
            <a:ext cx="6590581" cy="23722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72AC24-9F90-46AA-9FB4-E4C1F182BBE9}"/>
              </a:ext>
            </a:extLst>
          </p:cNvPr>
          <p:cNvSpPr/>
          <p:nvPr/>
        </p:nvSpPr>
        <p:spPr>
          <a:xfrm>
            <a:off x="2583255" y="5074944"/>
            <a:ext cx="1026543" cy="45720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146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A50A-953C-4A6A-9CAB-62F6FD96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AES-GCM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4CD12-72AF-42C9-B9CF-01AE1388E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BOVPN example — Phase 1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855EB-66E3-47A4-A264-09D5B3DB1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12B0B-242D-4D2B-B15C-6CECF144D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0" t="16604" r="26272" b="16730"/>
          <a:stretch/>
        </p:blipFill>
        <p:spPr>
          <a:xfrm>
            <a:off x="4670365" y="1204913"/>
            <a:ext cx="3395333" cy="49573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5348A8-EC64-4640-842E-68ABBCF152BE}"/>
              </a:ext>
            </a:extLst>
          </p:cNvPr>
          <p:cNvSpPr/>
          <p:nvPr/>
        </p:nvSpPr>
        <p:spPr>
          <a:xfrm>
            <a:off x="4572000" y="4606506"/>
            <a:ext cx="1466491" cy="71599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0307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36C4-B4B9-4F5C-8A34-E95C9BBC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AES-GCM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7066B-052B-4104-8964-F98F1012F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BOVPN example — Phase 2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D6ABA-C6EB-4E84-A858-40C21E07A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D0B44-0A9A-4A13-B38D-ED45D4219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8" t="16604" r="3699" b="42516"/>
          <a:stretch/>
        </p:blipFill>
        <p:spPr>
          <a:xfrm>
            <a:off x="905773" y="1751160"/>
            <a:ext cx="5848709" cy="35331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3FCE93-C41C-4D05-AADD-BAD7F483AD68}"/>
              </a:ext>
            </a:extLst>
          </p:cNvPr>
          <p:cNvSpPr/>
          <p:nvPr/>
        </p:nvSpPr>
        <p:spPr>
          <a:xfrm>
            <a:off x="2484408" y="4339087"/>
            <a:ext cx="2070339" cy="52621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070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CCB2-60E7-4312-8EAE-DEA6ED03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AES-GCM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01C28-C154-4062-BE2B-417A79D1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r>
              <a:rPr lang="en-US" dirty="0"/>
              <a:t>AES-GCM support details</a:t>
            </a:r>
          </a:p>
          <a:p>
            <a:pPr lvl="1"/>
            <a:r>
              <a:rPr lang="en-US" dirty="0"/>
              <a:t>IPSec BOVPN and BOVPN virtual interface configurations:</a:t>
            </a:r>
          </a:p>
          <a:p>
            <a:pPr lvl="2"/>
            <a:r>
              <a:rPr lang="en-US" dirty="0"/>
              <a:t>AES-GCM is supported for IKE proposals only when you select IKEv2</a:t>
            </a:r>
          </a:p>
          <a:p>
            <a:pPr lvl="2"/>
            <a:r>
              <a:rPr lang="en-US" dirty="0"/>
              <a:t>AES-GCM is supported for IPSec proposals in both IKEv1 and IKEv2</a:t>
            </a:r>
          </a:p>
          <a:p>
            <a:pPr lvl="1"/>
            <a:r>
              <a:rPr lang="en-US" dirty="0"/>
              <a:t>Mobile VPN with IKEv2 clients:</a:t>
            </a:r>
          </a:p>
          <a:p>
            <a:pPr lvl="2"/>
            <a:r>
              <a:rPr lang="en-US" dirty="0"/>
              <a:t>Windows supports all AES-GCM options, but only for IPSec proposals</a:t>
            </a:r>
          </a:p>
          <a:p>
            <a:pPr lvl="2"/>
            <a:r>
              <a:rPr lang="en-US" dirty="0"/>
              <a:t>macOS and iOS support AES-GCM-128 and AES-GCM-256 for IKE and IPSec proposals. AES-GCM-192 is not supported.</a:t>
            </a:r>
          </a:p>
          <a:p>
            <a:pPr lvl="2"/>
            <a:r>
              <a:rPr lang="en-US" dirty="0"/>
              <a:t>Android supports all AES-GCM options in for IKE and IPSec proposals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EBA0B-52F3-42D1-A17E-FE465EF02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728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CCB2-60E7-4312-8EAE-DEA6ED03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AES-GCM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01C28-C154-4062-BE2B-417A79D1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r>
              <a:rPr lang="en-US" dirty="0"/>
              <a:t>AES-GCM support details</a:t>
            </a:r>
          </a:p>
          <a:p>
            <a:pPr lvl="1"/>
            <a:r>
              <a:rPr lang="en-US" dirty="0"/>
              <a:t>Mobile VPN with SSL</a:t>
            </a:r>
          </a:p>
          <a:p>
            <a:pPr lvl="2"/>
            <a:r>
              <a:rPr lang="en-US" dirty="0"/>
              <a:t>Windows and MacOS clients can support all AES-GCM options</a:t>
            </a:r>
          </a:p>
          <a:p>
            <a:pPr lvl="2"/>
            <a:r>
              <a:rPr lang="en-US" dirty="0"/>
              <a:t>Mobile SSLVPN servers can support all AES-GCM options</a:t>
            </a:r>
          </a:p>
          <a:p>
            <a:pPr lvl="1"/>
            <a:r>
              <a:rPr lang="en-US" dirty="0"/>
              <a:t>BOVPN over TLS</a:t>
            </a:r>
          </a:p>
          <a:p>
            <a:pPr lvl="2"/>
            <a:r>
              <a:rPr lang="en-US" dirty="0"/>
              <a:t>Client and Server mode support all AES-GCM options</a:t>
            </a:r>
          </a:p>
          <a:p>
            <a:pPr lvl="1"/>
            <a:r>
              <a:rPr lang="en-US" dirty="0"/>
              <a:t>Unsupported features</a:t>
            </a:r>
          </a:p>
          <a:p>
            <a:pPr lvl="2"/>
            <a:r>
              <a:rPr lang="en-US" dirty="0"/>
              <a:t>Management tunnels over SSL</a:t>
            </a:r>
          </a:p>
          <a:p>
            <a:pPr lvl="2"/>
            <a:r>
              <a:rPr lang="en-US" dirty="0"/>
              <a:t>Mobile VPN with IPSec</a:t>
            </a:r>
          </a:p>
          <a:p>
            <a:pPr lvl="2"/>
            <a:r>
              <a:rPr lang="en-US" dirty="0"/>
              <a:t>Mobile VPN with L2TP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EBA0B-52F3-42D1-A17E-FE465EF02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2040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439E-3267-42CC-9DAD-84C82401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AES-GCM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0EEA3-2EC0-4016-A39F-90E7B7B4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supports a 16-byte Integrity Check Value (ICV) to verify data integrity </a:t>
            </a:r>
          </a:p>
          <a:p>
            <a:pPr lvl="1"/>
            <a:r>
              <a:rPr lang="en-US" dirty="0"/>
              <a:t>16-byte ICV is required by GCM</a:t>
            </a:r>
            <a:endParaRPr lang="en-US" sz="1800" dirty="0"/>
          </a:p>
          <a:p>
            <a:pPr lvl="1"/>
            <a:r>
              <a:rPr lang="en-US" dirty="0"/>
              <a:t>8- and 12-byte ICVs are not supported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15094-54B9-4F0B-8D80-06927969C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53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32D18-5EF2-4625-A322-1041203B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IP Addresses for BOVPN Gateways</a:t>
            </a:r>
          </a:p>
        </p:txBody>
      </p:sp>
    </p:spTree>
    <p:extLst>
      <p:ext uri="{BB962C8B-B14F-4D97-AF65-F5344CB8AC3E}">
        <p14:creationId xmlns:p14="http://schemas.microsoft.com/office/powerpoint/2010/main" val="13589085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1439-70A8-43C0-BC7A-425661F5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IP Addresses for BOVPN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B501-7383-4AA2-BAC6-D5BFBB513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configure BOVPN and BOVPN virtual interface connections in more complex environments, you can now specify a secondary IP address as the local gateway IP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6424-8B0F-45F0-ADEC-802CDAF493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4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3679D-DC66-414B-B3A7-3CAC214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82" y="1173322"/>
            <a:ext cx="3706668" cy="5276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93FD2-7602-4C50-A866-B7F31E5B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r>
              <a:rPr lang="en-US" dirty="0"/>
              <a:t>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9680-E076-4139-BBB2-2F57B76A8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Update Server</a:t>
            </a:r>
            <a:r>
              <a:rPr lang="en-US" dirty="0"/>
              <a:t> settings for services, enable automatic updates for </a:t>
            </a:r>
            <a:r>
              <a:rPr lang="en-US" b="1" dirty="0" err="1"/>
              <a:t>IntelligentAV</a:t>
            </a:r>
            <a:r>
              <a:rPr lang="en-US" b="1" dirty="0"/>
              <a:t>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95DD6-27E2-49D1-8EBA-724DD05325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182CFF-5225-4664-86D6-A420D998BB9C}"/>
              </a:ext>
            </a:extLst>
          </p:cNvPr>
          <p:cNvSpPr/>
          <p:nvPr/>
        </p:nvSpPr>
        <p:spPr>
          <a:xfrm>
            <a:off x="5196606" y="2275114"/>
            <a:ext cx="2645228" cy="21771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67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E41F-1E70-4B43-B16B-84487BBD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IP Addresses for VPN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760C-FA57-4250-9BDF-6311AD1C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drop-down list named </a:t>
            </a:r>
            <a:r>
              <a:rPr lang="en-US" b="1" dirty="0"/>
              <a:t>Interface IP Address</a:t>
            </a:r>
            <a:r>
              <a:rPr lang="en-US" dirty="0"/>
              <a:t> now appears in the gateway settings in the BOVPN and BOVPN virtual interface configurations</a:t>
            </a:r>
          </a:p>
          <a:p>
            <a:r>
              <a:rPr lang="en-US" dirty="0"/>
              <a:t>To specify a secondary IP address for a BOVPN or BOVPN virtual interface gateway, the interface you select as the </a:t>
            </a:r>
            <a:r>
              <a:rPr lang="en-US" b="1" dirty="0"/>
              <a:t>Interface IP Address </a:t>
            </a:r>
            <a:r>
              <a:rPr lang="en-US" dirty="0"/>
              <a:t>must already be configured with a secondary IP address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78E42-9ECE-4EFE-9161-69C14C7C7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1033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E41F-1E70-4B43-B16B-84487BBD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IP Addresses for VPN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760C-FA57-4250-9BDF-6311AD1C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 — BOVPN configuration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78E42-9ECE-4EFE-9161-69C14C7C7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F4007-7C68-4A08-93BF-B9D35124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27" t="20165" r="32926" b="24475"/>
          <a:stretch/>
        </p:blipFill>
        <p:spPr>
          <a:xfrm>
            <a:off x="936701" y="1660081"/>
            <a:ext cx="5018050" cy="43728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0AF93D-907E-4448-841D-A6589E185922}"/>
              </a:ext>
            </a:extLst>
          </p:cNvPr>
          <p:cNvSpPr/>
          <p:nvPr/>
        </p:nvSpPr>
        <p:spPr>
          <a:xfrm>
            <a:off x="936701" y="3311912"/>
            <a:ext cx="3869475" cy="60216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962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E41F-1E70-4B43-B16B-84487BBD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IP Addresses for VPN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760C-FA57-4250-9BDF-6311AD1C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 — BOVPN virtual interface configuration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78E42-9ECE-4EFE-9161-69C14C7C7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5B16D-F938-421A-A54D-CD20F1A91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9" t="20391" r="33170" b="18350"/>
          <a:stretch/>
        </p:blipFill>
        <p:spPr>
          <a:xfrm>
            <a:off x="992457" y="1728439"/>
            <a:ext cx="4594304" cy="43988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4D7FCE-81A4-4A52-85FA-63B1802CF4C1}"/>
              </a:ext>
            </a:extLst>
          </p:cNvPr>
          <p:cNvSpPr/>
          <p:nvPr/>
        </p:nvSpPr>
        <p:spPr>
          <a:xfrm>
            <a:off x="992457" y="3689046"/>
            <a:ext cx="3434577" cy="60216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56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919E-9322-429F-9890-6FF3F342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IP Addresses for VPN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F3DB-43E4-461B-BB3B-A3B454DE9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 — BOVPN configuration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25280-50DF-4F50-AF99-16EC02865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C313-AAED-45F0-B835-FBE3679FC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88" y="1267663"/>
            <a:ext cx="3523510" cy="50096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BB0A8B-FA38-4341-BDF2-49315B21F78E}"/>
              </a:ext>
            </a:extLst>
          </p:cNvPr>
          <p:cNvSpPr/>
          <p:nvPr/>
        </p:nvSpPr>
        <p:spPr>
          <a:xfrm>
            <a:off x="4861932" y="2263698"/>
            <a:ext cx="3200400" cy="43637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9386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919E-9322-429F-9890-6FF3F342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IP Addresses for VPN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F3DB-43E4-461B-BB3B-A3B454DE9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 — BOVPN virtual interface configuration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25280-50DF-4F50-AF99-16EC02865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BB259-714A-48B2-8B65-55EC298D4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416" y="1071098"/>
            <a:ext cx="3544772" cy="54578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82A2E6-ECC1-4FEA-8ED3-13BD2A5AC222}"/>
              </a:ext>
            </a:extLst>
          </p:cNvPr>
          <p:cNvSpPr/>
          <p:nvPr/>
        </p:nvSpPr>
        <p:spPr>
          <a:xfrm>
            <a:off x="4850780" y="2453268"/>
            <a:ext cx="2720898" cy="51295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0851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D52C-E63D-43C7-BD29-64D92CF1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and Access Portal Settings</a:t>
            </a:r>
          </a:p>
        </p:txBody>
      </p:sp>
    </p:spTree>
    <p:extLst>
      <p:ext uri="{BB962C8B-B14F-4D97-AF65-F5344CB8AC3E}">
        <p14:creationId xmlns:p14="http://schemas.microsoft.com/office/powerpoint/2010/main" val="25037755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FA74-9584-4CCB-98DF-BAAD0FC9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25E6-84B7-4426-A1A4-DCD4D9866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Fireware</a:t>
            </a:r>
            <a:r>
              <a:rPr lang="en-US" dirty="0"/>
              <a:t> v12.1, the VPN Portal was added to consolidate settings shared by Mobile VPN with SSL and the Access Portal</a:t>
            </a:r>
          </a:p>
          <a:p>
            <a:pPr lvl="1"/>
            <a:r>
              <a:rPr lang="en-US" dirty="0"/>
              <a:t>This configuration created challenges and generated customer feedback</a:t>
            </a:r>
          </a:p>
          <a:p>
            <a:r>
              <a:rPr lang="en-US" dirty="0"/>
              <a:t>For a better user experience, in </a:t>
            </a:r>
            <a:r>
              <a:rPr lang="en-US" dirty="0" err="1"/>
              <a:t>Fireware</a:t>
            </a:r>
            <a:r>
              <a:rPr lang="en-US" dirty="0"/>
              <a:t> v12.2:</a:t>
            </a:r>
          </a:p>
          <a:p>
            <a:pPr lvl="1"/>
            <a:r>
              <a:rPr lang="en-US" dirty="0"/>
              <a:t>The VPN Portal configuration page is removed</a:t>
            </a:r>
          </a:p>
          <a:p>
            <a:pPr lvl="1"/>
            <a:r>
              <a:rPr lang="en-US" dirty="0"/>
              <a:t>Settings that appeared on the VPN Portal page now appear in the Mobile VPN with SSL and Access Portal configurations</a:t>
            </a:r>
          </a:p>
          <a:p>
            <a:pPr lvl="1"/>
            <a:r>
              <a:rPr lang="en-US" dirty="0"/>
              <a:t>VPN Portal Port is now named Access Portal Port</a:t>
            </a:r>
          </a:p>
          <a:p>
            <a:pPr lvl="1"/>
            <a:r>
              <a:rPr lang="en-US" dirty="0"/>
              <a:t>The WG-VPN-Portal alias is removed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5F258-4124-413F-B6B8-2C2361301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7339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298A-E8C6-43C1-9280-E6885FE4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32F2-D74C-440D-AECC-4C5D4C267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VPN with SSL and the Access Portal continue to share these settings:</a:t>
            </a:r>
          </a:p>
          <a:p>
            <a:pPr lvl="1"/>
            <a:r>
              <a:rPr lang="en-US" dirty="0"/>
              <a:t>Authentication servers</a:t>
            </a:r>
          </a:p>
          <a:p>
            <a:pPr lvl="1"/>
            <a:r>
              <a:rPr lang="en-US" dirty="0"/>
              <a:t>Configuration Channel (known as the Access Portal Port in the Access Portal configuration)</a:t>
            </a:r>
          </a:p>
          <a:p>
            <a:r>
              <a:rPr lang="en-US" dirty="0"/>
              <a:t>SSL/TLS settings precedence remains unchanged for Firebox features that share the same OpenVPN server</a:t>
            </a:r>
          </a:p>
          <a:p>
            <a:pPr lvl="1"/>
            <a:r>
              <a:rPr lang="en-US" dirty="0"/>
              <a:t>For information about settings precedence for Firebox features that share the same OpenVPN server, see </a:t>
            </a:r>
            <a:r>
              <a:rPr lang="en-US" i="1" dirty="0"/>
              <a:t>Fireware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F2062-2F77-4D7D-9B79-4AB9D42AF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816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8B1E-ACF5-41AD-A3B8-4EDD2A4A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D33D-9A7B-4558-B524-552A794D2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VPN with SSL</a:t>
            </a:r>
          </a:p>
          <a:p>
            <a:pPr lvl="1"/>
            <a:r>
              <a:rPr lang="en-US" dirty="0"/>
              <a:t>Firebox settings for Mobile VPN with SSL now appear as they did before Fireware v12.1</a:t>
            </a:r>
          </a:p>
          <a:p>
            <a:pPr lvl="2"/>
            <a:r>
              <a:rPr lang="en-US" dirty="0"/>
              <a:t>On the </a:t>
            </a:r>
            <a:r>
              <a:rPr lang="en-US" b="1" dirty="0"/>
              <a:t>Authentication</a:t>
            </a:r>
            <a:r>
              <a:rPr lang="en-US" dirty="0"/>
              <a:t> tab, the </a:t>
            </a:r>
            <a:r>
              <a:rPr lang="en-US" b="1" dirty="0"/>
              <a:t>Authentication Server </a:t>
            </a:r>
            <a:r>
              <a:rPr lang="en-US" dirty="0"/>
              <a:t>list now appears</a:t>
            </a:r>
          </a:p>
          <a:p>
            <a:pPr lvl="2"/>
            <a:r>
              <a:rPr lang="en-US" dirty="0"/>
              <a:t>On the </a:t>
            </a:r>
            <a:r>
              <a:rPr lang="en-US" b="1" dirty="0"/>
              <a:t>Advanced</a:t>
            </a:r>
            <a:r>
              <a:rPr lang="en-US" dirty="0"/>
              <a:t> tab, the </a:t>
            </a:r>
            <a:r>
              <a:rPr lang="en-US" b="1" dirty="0"/>
              <a:t>Configuration Channel </a:t>
            </a:r>
            <a:r>
              <a:rPr lang="en-US" dirty="0"/>
              <a:t>text box now appears</a:t>
            </a:r>
          </a:p>
          <a:p>
            <a:pPr lvl="1"/>
            <a:r>
              <a:rPr lang="en-US" dirty="0"/>
              <a:t>These items were removed:</a:t>
            </a:r>
          </a:p>
          <a:p>
            <a:pPr lvl="2"/>
            <a:r>
              <a:rPr lang="en-US" dirty="0"/>
              <a:t>On </a:t>
            </a:r>
            <a:r>
              <a:rPr lang="en-US" b="1" dirty="0"/>
              <a:t>Authentication</a:t>
            </a:r>
            <a:r>
              <a:rPr lang="en-US" dirty="0"/>
              <a:t> tab, information about VPN Portal interfaces and authentication servers</a:t>
            </a:r>
          </a:p>
          <a:p>
            <a:pPr lvl="2"/>
            <a:r>
              <a:rPr lang="en-US" dirty="0"/>
              <a:t>A link to the </a:t>
            </a:r>
            <a:r>
              <a:rPr lang="en-US" b="1" dirty="0"/>
              <a:t>VPN Portal </a:t>
            </a:r>
            <a:r>
              <a:rPr lang="en-US" dirty="0"/>
              <a:t>page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B3C3F-6A2C-4456-9498-5EA2C6D22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8732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E7E4-1E8E-4E2D-99DB-7A462FD4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578B-B1E1-4B96-8B72-474109EF2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 — </a:t>
            </a:r>
            <a:r>
              <a:rPr lang="en-US" b="1" dirty="0"/>
              <a:t>Authentication Server Settings </a:t>
            </a:r>
            <a:r>
              <a:rPr lang="en-US" dirty="0"/>
              <a:t>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34B06-F824-458B-A66D-E5D6672B4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E5E53-42D5-421E-A653-205FF78C1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72" t="19896" r="4999" b="34210"/>
          <a:stretch/>
        </p:blipFill>
        <p:spPr>
          <a:xfrm>
            <a:off x="457199" y="1715279"/>
            <a:ext cx="8229601" cy="38448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B40E9-913A-46E6-B940-0609007CD0B8}"/>
              </a:ext>
            </a:extLst>
          </p:cNvPr>
          <p:cNvSpPr/>
          <p:nvPr/>
        </p:nvSpPr>
        <p:spPr>
          <a:xfrm>
            <a:off x="457200" y="3278459"/>
            <a:ext cx="8229600" cy="236405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1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74D12D-F7F4-4CDE-B0FB-AFFB1851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46" y="2152073"/>
            <a:ext cx="4961948" cy="4079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6745AB-7B6A-4216-A9D3-BAE1F001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r>
              <a:rPr lang="en-US" dirty="0"/>
              <a:t>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3E5E-2588-460E-83AB-A7A716C72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Firebox System Manager, </a:t>
            </a:r>
            <a:r>
              <a:rPr lang="en-US" dirty="0" err="1"/>
              <a:t>IntelligentAV</a:t>
            </a:r>
            <a:r>
              <a:rPr lang="en-US" dirty="0"/>
              <a:t> status and statistics are available on the Subscription Services tab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7FB9-5650-40D7-A810-CE15E21E23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47D87E-951C-47F8-B656-763F650FAB4A}"/>
              </a:ext>
            </a:extLst>
          </p:cNvPr>
          <p:cNvSpPr/>
          <p:nvPr/>
        </p:nvSpPr>
        <p:spPr>
          <a:xfrm>
            <a:off x="3418814" y="3836749"/>
            <a:ext cx="4672485" cy="82396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CEE192-C93D-4E03-A0C5-73391C4309E8}"/>
              </a:ext>
            </a:extLst>
          </p:cNvPr>
          <p:cNvSpPr/>
          <p:nvPr/>
        </p:nvSpPr>
        <p:spPr>
          <a:xfrm>
            <a:off x="4096906" y="2876261"/>
            <a:ext cx="1047750" cy="14287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8844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79BD-C1EE-4AB4-AD4F-EE8BB23C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18A2-39E5-47F2-AF33-7CD2383E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 — </a:t>
            </a:r>
            <a:r>
              <a:rPr lang="en-US" b="1" dirty="0"/>
              <a:t>Configuration Channel </a:t>
            </a:r>
            <a:r>
              <a:rPr lang="en-US" dirty="0"/>
              <a:t>text 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5AC49-5775-4CF0-8F8A-625FE4771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E8436-677C-400D-9AD1-5B2F1BC33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15" t="28903" r="19634" b="19229"/>
          <a:stretch/>
        </p:blipFill>
        <p:spPr>
          <a:xfrm>
            <a:off x="903248" y="1761893"/>
            <a:ext cx="6043961" cy="40249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947B8B-C4C8-43D4-AB32-09F8280E0546}"/>
              </a:ext>
            </a:extLst>
          </p:cNvPr>
          <p:cNvSpPr/>
          <p:nvPr/>
        </p:nvSpPr>
        <p:spPr>
          <a:xfrm>
            <a:off x="814039" y="3691054"/>
            <a:ext cx="6133170" cy="75828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072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94BE-8287-4BCB-86B9-0D72DED1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0F3EC-C149-43A3-A5CA-4C499111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 — </a:t>
            </a:r>
            <a:r>
              <a:rPr lang="en-US" b="1" dirty="0"/>
              <a:t>Authentication Server Settings </a:t>
            </a:r>
            <a:r>
              <a:rPr lang="en-US" dirty="0"/>
              <a:t>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DCE98-F137-490F-A6AA-A792AC7F39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34A16-EADE-4349-8ED3-47626039C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29"/>
          <a:stretch/>
        </p:blipFill>
        <p:spPr>
          <a:xfrm>
            <a:off x="923027" y="1665366"/>
            <a:ext cx="4136500" cy="43478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77195A-99C2-48DA-8472-B9B412B7C893}"/>
              </a:ext>
            </a:extLst>
          </p:cNvPr>
          <p:cNvSpPr/>
          <p:nvPr/>
        </p:nvSpPr>
        <p:spPr>
          <a:xfrm>
            <a:off x="1003610" y="2350900"/>
            <a:ext cx="3568390" cy="131584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465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9946-CD87-40B5-9F72-E2B6F286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72BB-21BF-4D26-85F6-B74A716B7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 — </a:t>
            </a:r>
            <a:r>
              <a:rPr lang="en-US" b="1" dirty="0"/>
              <a:t>Configuration Channel </a:t>
            </a:r>
            <a:r>
              <a:rPr lang="en-US" dirty="0"/>
              <a:t>text 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D624B-346C-4D7E-B0BA-375C0BBECB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F2D8C-FCEA-48BC-BD6E-8CC89C037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593"/>
          <a:stretch/>
        </p:blipFill>
        <p:spPr>
          <a:xfrm>
            <a:off x="937626" y="1702980"/>
            <a:ext cx="4798940" cy="41943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5843B2-A2E1-41E9-8713-83850597318E}"/>
              </a:ext>
            </a:extLst>
          </p:cNvPr>
          <p:cNvSpPr/>
          <p:nvPr/>
        </p:nvSpPr>
        <p:spPr>
          <a:xfrm>
            <a:off x="1053054" y="3476024"/>
            <a:ext cx="2955073" cy="26763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7166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4806-31FD-4507-8F78-3E838E5C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A674-2DE2-4B6C-A820-0D97B718E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7"/>
            <a:ext cx="8229600" cy="5034135"/>
          </a:xfrm>
        </p:spPr>
        <p:txBody>
          <a:bodyPr/>
          <a:lstStyle/>
          <a:p>
            <a:r>
              <a:rPr lang="en-US" dirty="0"/>
              <a:t>Access Portal configuration</a:t>
            </a:r>
          </a:p>
          <a:p>
            <a:pPr lvl="1"/>
            <a:r>
              <a:rPr lang="en-US" b="1" dirty="0"/>
              <a:t>SAML</a:t>
            </a:r>
            <a:r>
              <a:rPr lang="en-US" dirty="0"/>
              <a:t> and </a:t>
            </a:r>
            <a:r>
              <a:rPr lang="en-US" b="1" dirty="0"/>
              <a:t>Customization</a:t>
            </a:r>
            <a:r>
              <a:rPr lang="en-US" dirty="0"/>
              <a:t> tabs</a:t>
            </a:r>
          </a:p>
          <a:p>
            <a:pPr lvl="1"/>
            <a:r>
              <a:rPr lang="en-US" dirty="0"/>
              <a:t>These settings now appear on the </a:t>
            </a:r>
            <a:r>
              <a:rPr lang="en-US" b="1" dirty="0"/>
              <a:t>User Connection Settings </a:t>
            </a:r>
            <a:r>
              <a:rPr lang="en-US" dirty="0"/>
              <a:t>page:</a:t>
            </a:r>
          </a:p>
          <a:p>
            <a:pPr lvl="2"/>
            <a:r>
              <a:rPr lang="en-US" b="1" dirty="0"/>
              <a:t>Authentication Servers</a:t>
            </a:r>
          </a:p>
          <a:p>
            <a:pPr lvl="2"/>
            <a:r>
              <a:rPr lang="en-US" b="1" dirty="0"/>
              <a:t>Access Portal Port</a:t>
            </a:r>
          </a:p>
          <a:p>
            <a:pPr lvl="2"/>
            <a:r>
              <a:rPr lang="en-US" b="1" dirty="0"/>
              <a:t>Timeouts</a:t>
            </a:r>
          </a:p>
          <a:p>
            <a:pPr lvl="1"/>
            <a:r>
              <a:rPr lang="en-US" b="1" dirty="0"/>
              <a:t>VPN Portal Port</a:t>
            </a:r>
            <a:r>
              <a:rPr lang="en-US" dirty="0"/>
              <a:t> is now named </a:t>
            </a:r>
            <a:r>
              <a:rPr lang="en-US" b="1" dirty="0"/>
              <a:t>Access Portal Port</a:t>
            </a:r>
          </a:p>
          <a:p>
            <a:pPr lvl="1"/>
            <a:r>
              <a:rPr lang="en-US" dirty="0"/>
              <a:t>These items were removed from </a:t>
            </a:r>
            <a:r>
              <a:rPr lang="en-US" b="1" dirty="0"/>
              <a:t>User Connection Settings </a:t>
            </a:r>
            <a:r>
              <a:rPr lang="en-US" dirty="0"/>
              <a:t>page:</a:t>
            </a:r>
          </a:p>
          <a:p>
            <a:pPr lvl="2"/>
            <a:r>
              <a:rPr lang="en-US" dirty="0"/>
              <a:t>Information about VPN Portal interfaces and authentication servers</a:t>
            </a:r>
          </a:p>
          <a:p>
            <a:pPr lvl="2"/>
            <a:r>
              <a:rPr lang="en-US" dirty="0"/>
              <a:t> A link to the </a:t>
            </a:r>
            <a:r>
              <a:rPr lang="en-US" b="1" dirty="0"/>
              <a:t>VPN Portal </a:t>
            </a:r>
            <a:r>
              <a:rPr lang="en-US" dirty="0"/>
              <a:t>page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6595B-9AAD-4ED1-A777-761747CEF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757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CA50-0CDA-4ABC-B8EF-C3DB2CFD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EBF15-734D-4EAA-911F-AADCA840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 — </a:t>
            </a:r>
            <a:r>
              <a:rPr lang="en-US" b="1" dirty="0"/>
              <a:t>SAML</a:t>
            </a:r>
            <a:r>
              <a:rPr lang="en-US" dirty="0"/>
              <a:t> and </a:t>
            </a:r>
            <a:r>
              <a:rPr lang="en-US" b="1" dirty="0"/>
              <a:t>Customization</a:t>
            </a:r>
            <a:r>
              <a:rPr lang="en-US" dirty="0"/>
              <a:t> tabs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Policy Manager — </a:t>
            </a:r>
            <a:r>
              <a:rPr lang="en-US" b="1" dirty="0"/>
              <a:t>SAML</a:t>
            </a:r>
            <a:r>
              <a:rPr lang="en-US" dirty="0"/>
              <a:t> and </a:t>
            </a:r>
            <a:r>
              <a:rPr lang="en-US" b="1" dirty="0"/>
              <a:t>Customization</a:t>
            </a:r>
            <a:r>
              <a:rPr lang="en-US" dirty="0"/>
              <a:t> tabs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2F6E6-6B6F-4100-8171-261AFA3C1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EA35E-DB8F-4400-B916-559F1EACE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4" t="19675" r="5840" b="67154"/>
          <a:stretch/>
        </p:blipFill>
        <p:spPr>
          <a:xfrm>
            <a:off x="947853" y="1785535"/>
            <a:ext cx="5501266" cy="12043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C79D4B-07F4-4ED8-BE24-E08A5087CA96}"/>
              </a:ext>
            </a:extLst>
          </p:cNvPr>
          <p:cNvSpPr/>
          <p:nvPr/>
        </p:nvSpPr>
        <p:spPr>
          <a:xfrm>
            <a:off x="4181707" y="2542477"/>
            <a:ext cx="2368217" cy="44738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21CC3-E6E7-425C-A2FE-5DE6F14AB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542"/>
          <a:stretch/>
        </p:blipFill>
        <p:spPr>
          <a:xfrm>
            <a:off x="947853" y="3666073"/>
            <a:ext cx="7140722" cy="11808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9C3E72-ACB3-4C34-B7C4-AFF9A5DDA80A}"/>
              </a:ext>
            </a:extLst>
          </p:cNvPr>
          <p:cNvSpPr/>
          <p:nvPr/>
        </p:nvSpPr>
        <p:spPr>
          <a:xfrm>
            <a:off x="3367668" y="4371277"/>
            <a:ext cx="1393903" cy="47562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2668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086C-7941-45EA-B76C-5A0C6B13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540AD-BFCC-4758-9A4B-795C84A8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 — </a:t>
            </a:r>
            <a:r>
              <a:rPr lang="en-US" b="1" dirty="0"/>
              <a:t>Authentication Servers</a:t>
            </a:r>
            <a:r>
              <a:rPr lang="en-US" dirty="0"/>
              <a:t>, </a:t>
            </a:r>
            <a:r>
              <a:rPr lang="en-US" b="1" dirty="0"/>
              <a:t>Access Portal Port</a:t>
            </a:r>
            <a:r>
              <a:rPr lang="en-US" dirty="0"/>
              <a:t>, and </a:t>
            </a:r>
            <a:r>
              <a:rPr lang="en-US" b="1" dirty="0"/>
              <a:t>Timeouts</a:t>
            </a:r>
            <a:r>
              <a:rPr lang="en-US" dirty="0"/>
              <a:t> settings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1901B-299B-4062-9DD4-23F4B8BCE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75DCD-1566-449D-9160-1E580457C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7" t="36260" r="5234" b="4552"/>
          <a:stretch/>
        </p:blipFill>
        <p:spPr>
          <a:xfrm>
            <a:off x="970155" y="2067436"/>
            <a:ext cx="6389649" cy="40590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1B7830-D675-4CB5-8A25-A4E805332018}"/>
              </a:ext>
            </a:extLst>
          </p:cNvPr>
          <p:cNvSpPr/>
          <p:nvPr/>
        </p:nvSpPr>
        <p:spPr>
          <a:xfrm>
            <a:off x="970155" y="2067436"/>
            <a:ext cx="2163338" cy="122217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38F7BA-5D69-4670-B223-C3679AE0371F}"/>
              </a:ext>
            </a:extLst>
          </p:cNvPr>
          <p:cNvSpPr/>
          <p:nvPr/>
        </p:nvSpPr>
        <p:spPr>
          <a:xfrm>
            <a:off x="970155" y="4096958"/>
            <a:ext cx="1929162" cy="92109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5F7467-EA28-4E98-9834-EE5320CFAEDA}"/>
              </a:ext>
            </a:extLst>
          </p:cNvPr>
          <p:cNvSpPr/>
          <p:nvPr/>
        </p:nvSpPr>
        <p:spPr>
          <a:xfrm>
            <a:off x="970155" y="5129561"/>
            <a:ext cx="2631689" cy="99691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1867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37CF-7930-449A-9A66-BCB33E88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E722B-95FB-42DD-BCE8-7F987CC6E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 — </a:t>
            </a:r>
            <a:r>
              <a:rPr lang="en-US" b="1" dirty="0"/>
              <a:t>Authentication Servers</a:t>
            </a:r>
            <a:r>
              <a:rPr lang="en-US" dirty="0"/>
              <a:t>, </a:t>
            </a:r>
            <a:r>
              <a:rPr lang="en-US" b="1" dirty="0"/>
              <a:t>Access Portal Port</a:t>
            </a:r>
            <a:r>
              <a:rPr lang="en-US" dirty="0"/>
              <a:t>, and </a:t>
            </a:r>
            <a:r>
              <a:rPr lang="en-US" b="1" dirty="0"/>
              <a:t>Timeouts</a:t>
            </a:r>
            <a:r>
              <a:rPr lang="en-US" dirty="0"/>
              <a:t>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AD389-70DB-4546-855E-DD6A3061A6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C170E-0A47-4486-834F-B88D982AA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24"/>
          <a:stretch/>
        </p:blipFill>
        <p:spPr>
          <a:xfrm>
            <a:off x="919736" y="2001458"/>
            <a:ext cx="4049079" cy="38370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A761CF-EAD2-49C8-8C51-05222767901A}"/>
              </a:ext>
            </a:extLst>
          </p:cNvPr>
          <p:cNvSpPr/>
          <p:nvPr/>
        </p:nvSpPr>
        <p:spPr>
          <a:xfrm>
            <a:off x="919737" y="3545649"/>
            <a:ext cx="4049078" cy="227839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0068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FC7E-4D05-4081-9261-E5435B03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958"/>
            <a:ext cx="8229600" cy="674687"/>
          </a:xfrm>
        </p:spPr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EEAC6-671E-4E4E-A91C-8CF67A3E0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Alias change</a:t>
            </a:r>
          </a:p>
          <a:p>
            <a:pPr lvl="1"/>
            <a:r>
              <a:rPr lang="en-US" dirty="0"/>
              <a:t>If the </a:t>
            </a:r>
            <a:r>
              <a:rPr lang="en-US" i="1" dirty="0"/>
              <a:t>WG-VPN-Portal</a:t>
            </a:r>
            <a:r>
              <a:rPr lang="en-US" dirty="0"/>
              <a:t> alias appears in your configuration, when you upgrade to v12.2, this alias is removed from the </a:t>
            </a:r>
            <a:r>
              <a:rPr lang="en-US" i="1" dirty="0"/>
              <a:t>WatchGuard SSLVPN </a:t>
            </a:r>
            <a:r>
              <a:rPr lang="en-US" dirty="0"/>
              <a:t>policy </a:t>
            </a:r>
          </a:p>
          <a:p>
            <a:pPr lvl="1"/>
            <a:r>
              <a:rPr lang="en-US" dirty="0"/>
              <a:t>Interfaces that appeared in the </a:t>
            </a:r>
            <a:r>
              <a:rPr lang="en-US" i="1" dirty="0"/>
              <a:t>WG-VPN-Portal</a:t>
            </a:r>
            <a:r>
              <a:rPr lang="en-US" dirty="0"/>
              <a:t> alias appear in the </a:t>
            </a:r>
            <a:r>
              <a:rPr lang="en-US" i="1" dirty="0"/>
              <a:t>WatchGuard SSLVPN </a:t>
            </a:r>
            <a:r>
              <a:rPr lang="en-US" dirty="0"/>
              <a:t>policy, which means the policy will match the same traffic</a:t>
            </a:r>
          </a:p>
          <a:p>
            <a:pPr lvl="1"/>
            <a:r>
              <a:rPr lang="en-US" dirty="0"/>
              <a:t>To add or remove interfaces for Mobile VPN with SSL or the Access Portal, edit the </a:t>
            </a:r>
            <a:r>
              <a:rPr lang="en-US" i="1" dirty="0"/>
              <a:t>WatchGuard SSLVPN </a:t>
            </a:r>
            <a:r>
              <a:rPr lang="en-US" dirty="0"/>
              <a:t>policy </a:t>
            </a:r>
          </a:p>
          <a:p>
            <a:pPr lvl="1"/>
            <a:r>
              <a:rPr lang="en-US" dirty="0"/>
              <a:t>The default interface in the From field of the </a:t>
            </a:r>
            <a:r>
              <a:rPr lang="en-US" i="1" dirty="0"/>
              <a:t>WatchGuard SSLVPN </a:t>
            </a:r>
            <a:r>
              <a:rPr lang="en-US" dirty="0"/>
              <a:t>policy is </a:t>
            </a:r>
            <a:r>
              <a:rPr lang="en-US" b="1" dirty="0"/>
              <a:t>Any-External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855CB-2D95-460B-B53F-BFC3E93EF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9139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770A-31BA-4B0B-90E4-BEAC6EEB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&amp; Access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EE621-B3F9-4194-9688-99226745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Known issue</a:t>
            </a:r>
          </a:p>
          <a:p>
            <a:pPr lvl="1"/>
            <a:r>
              <a:rPr lang="en-US" dirty="0"/>
              <a:t>If you use WSM v12.2 or higher to manage a Firebox with Fireware v12.1, v12.1.1, or v12.1.3, and you enable the Access Portal in WSM:</a:t>
            </a:r>
          </a:p>
          <a:p>
            <a:pPr lvl="2"/>
            <a:r>
              <a:rPr lang="en-US" dirty="0"/>
              <a:t>Inaccurate interface information appears in the Web UI</a:t>
            </a:r>
          </a:p>
          <a:p>
            <a:pPr lvl="2"/>
            <a:r>
              <a:rPr lang="en-US" dirty="0"/>
              <a:t>Changes you make to VPN Portal interfaces are not applied to the WatchGuard SSLVPN policy</a:t>
            </a:r>
          </a:p>
          <a:p>
            <a:pPr lvl="1"/>
            <a:r>
              <a:rPr lang="en-US" dirty="0"/>
              <a:t>To avoid this issue, we recommend that you upgrade your Firebox to Fireware v12.2 if you use Mobile VPN with SSL or the Access Portal</a:t>
            </a:r>
          </a:p>
          <a:p>
            <a:pPr lvl="1"/>
            <a:r>
              <a:rPr lang="en-US" dirty="0"/>
              <a:t>You cannot upgrade XTM devices to </a:t>
            </a:r>
            <a:r>
              <a:rPr lang="en-US" dirty="0" err="1"/>
              <a:t>Fireware</a:t>
            </a:r>
            <a:r>
              <a:rPr lang="en-US" dirty="0"/>
              <a:t> v12.2. These devices are not supported with this release.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9427D-B62F-48F2-A51F-92A398E76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9702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A68D-4E04-4E08-B62C-245A0CE9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</p:spTree>
    <p:extLst>
      <p:ext uri="{BB962C8B-B14F-4D97-AF65-F5344CB8AC3E}">
        <p14:creationId xmlns:p14="http://schemas.microsoft.com/office/powerpoint/2010/main" val="296922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8968BD-E4F1-4355-9DB0-BB369DA27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7"/>
          <a:stretch/>
        </p:blipFill>
        <p:spPr>
          <a:xfrm>
            <a:off x="1178010" y="2493818"/>
            <a:ext cx="7303860" cy="3776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6745AB-7B6A-4216-A9D3-BAE1F001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r>
              <a:rPr lang="en-US" dirty="0"/>
              <a:t>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3E5E-2588-460E-83AB-A7A716C72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Fireware Web UI, </a:t>
            </a:r>
            <a:r>
              <a:rPr lang="en-US" dirty="0" err="1"/>
              <a:t>IntelligentAV</a:t>
            </a:r>
            <a:r>
              <a:rPr lang="en-US" dirty="0"/>
              <a:t> status and statistics are available on the Subscription Services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7FB9-5650-40D7-A810-CE15E21E23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2051A1-2D85-4A5A-933A-08B63C71F582}"/>
              </a:ext>
            </a:extLst>
          </p:cNvPr>
          <p:cNvSpPr/>
          <p:nvPr/>
        </p:nvSpPr>
        <p:spPr>
          <a:xfrm>
            <a:off x="5304274" y="3024554"/>
            <a:ext cx="2661716" cy="161210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13E393-7243-4083-B523-AB0B33F0AACB}"/>
              </a:ext>
            </a:extLst>
          </p:cNvPr>
          <p:cNvSpPr/>
          <p:nvPr/>
        </p:nvSpPr>
        <p:spPr>
          <a:xfrm>
            <a:off x="1257300" y="3152775"/>
            <a:ext cx="981075" cy="19050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271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06A9-9D91-4508-BDFA-DA5F41AA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ABDD-FA30-40E4-B839-46DCDC21D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eliminate a single point of failure for Single Sign-On (SSO), you can now configure more than one SSO agent</a:t>
            </a:r>
          </a:p>
          <a:p>
            <a:r>
              <a:rPr lang="en-US" dirty="0"/>
              <a:t>For example, you can install an SSO agent on a secondary domain controller so users can continue to authenticate if  you must reboot the primary domain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2684E-65D9-4672-80D4-7FEC3599E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5729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4E2D-7261-45CA-92EC-6F6958B2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42F7-17BC-4B28-9A36-02F3EB5D0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configure up to four SSO agents in your Firebox configuration</a:t>
            </a:r>
          </a:p>
          <a:p>
            <a:r>
              <a:rPr lang="en-US" dirty="0"/>
              <a:t>If an SSO agent becomes unavailable, failover to the next SSO agent in the list automatically occurs</a:t>
            </a:r>
          </a:p>
          <a:p>
            <a:pPr lvl="1"/>
            <a:r>
              <a:rPr lang="en-US" dirty="0"/>
              <a:t>You can also manually fail over to an agent you specify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9795A-79F4-4C0C-8B23-D74CF56469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17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DC6B-F44E-49C7-B3CF-EEC6859E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8D5C-3365-4BC8-884F-0E4D0ED6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 — Add an SSO agent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0C8A7-4EC7-4A10-A81E-2B9614D8EB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798B4-0BB1-4AC2-B1C6-2032AC3A3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30" y="1714690"/>
            <a:ext cx="5461766" cy="28831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1065BB-32FF-4356-A47E-91ED0C8B9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49" t="18563" r="35566" b="60363"/>
          <a:stretch/>
        </p:blipFill>
        <p:spPr>
          <a:xfrm>
            <a:off x="4251413" y="4061931"/>
            <a:ext cx="3974713" cy="15872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020E52-56B4-4C2C-8307-463EAAEA9908}"/>
              </a:ext>
            </a:extLst>
          </p:cNvPr>
          <p:cNvCxnSpPr>
            <a:cxnSpLocks/>
          </p:cNvCxnSpPr>
          <p:nvPr/>
        </p:nvCxnSpPr>
        <p:spPr>
          <a:xfrm>
            <a:off x="1449237" y="4580626"/>
            <a:ext cx="2802176" cy="750499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859348-3835-44C8-8C7B-EE4EB6EA77FF}"/>
              </a:ext>
            </a:extLst>
          </p:cNvPr>
          <p:cNvSpPr/>
          <p:nvPr/>
        </p:nvSpPr>
        <p:spPr>
          <a:xfrm>
            <a:off x="942659" y="4308894"/>
            <a:ext cx="530701" cy="27173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2235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D7F3F7-0953-44B9-B492-B36E7FD8A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780"/>
          <a:stretch/>
        </p:blipFill>
        <p:spPr>
          <a:xfrm>
            <a:off x="870385" y="1699403"/>
            <a:ext cx="4253706" cy="2998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8DC6B-F44E-49C7-B3CF-EEC6859E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8D5C-3365-4BC8-884F-0E4D0ED6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 — Add an SSO agent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0C8A7-4EC7-4A10-A81E-2B9614D8EB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133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020E52-56B4-4C2C-8307-463EAAEA9908}"/>
              </a:ext>
            </a:extLst>
          </p:cNvPr>
          <p:cNvCxnSpPr>
            <a:cxnSpLocks/>
          </p:cNvCxnSpPr>
          <p:nvPr/>
        </p:nvCxnSpPr>
        <p:spPr>
          <a:xfrm>
            <a:off x="4804913" y="3291154"/>
            <a:ext cx="914400" cy="87934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859348-3835-44C8-8C7B-EE4EB6EA77FF}"/>
              </a:ext>
            </a:extLst>
          </p:cNvPr>
          <p:cNvSpPr/>
          <p:nvPr/>
        </p:nvSpPr>
        <p:spPr>
          <a:xfrm>
            <a:off x="4123426" y="3169563"/>
            <a:ext cx="681487" cy="28467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E8D1BD-ADD4-4905-8E4A-ADFFA8FFA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594" y="4170495"/>
            <a:ext cx="3584456" cy="19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9755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1F876-B095-423A-B2C7-52A9F8F4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5E3DD-8EE8-441F-AC8E-46D285357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configure keep-alive timers for SSO agent connections</a:t>
            </a:r>
          </a:p>
          <a:p>
            <a:r>
              <a:rPr lang="en-US" dirty="0"/>
              <a:t>The </a:t>
            </a:r>
            <a:r>
              <a:rPr lang="en-US" b="1" dirty="0"/>
              <a:t>Keep-Alive Interval </a:t>
            </a:r>
            <a:r>
              <a:rPr lang="en-US" dirty="0"/>
              <a:t>specifies</a:t>
            </a:r>
            <a:r>
              <a:rPr lang="en-US" b="1" dirty="0"/>
              <a:t> </a:t>
            </a:r>
            <a:r>
              <a:rPr lang="en-US" dirty="0"/>
              <a:t>how often the Firebox tries to contact the SSO agent to determine whether the agent is available</a:t>
            </a:r>
          </a:p>
          <a:p>
            <a:pPr lvl="1"/>
            <a:r>
              <a:rPr lang="en-US" dirty="0"/>
              <a:t>This value must be between 1 and 120 seconds</a:t>
            </a:r>
          </a:p>
          <a:p>
            <a:r>
              <a:rPr lang="en-US" dirty="0"/>
              <a:t>The </a:t>
            </a:r>
            <a:r>
              <a:rPr lang="en-US" b="1" dirty="0"/>
              <a:t>Keep-Alive Timeout </a:t>
            </a:r>
            <a:r>
              <a:rPr lang="en-US" dirty="0"/>
              <a:t>specifies how long the Firebox waits for a response from the SSO agent before the Firebox tries to connect to the next available SSO agent </a:t>
            </a:r>
          </a:p>
          <a:p>
            <a:pPr lvl="1"/>
            <a:r>
              <a:rPr lang="en-US" dirty="0"/>
              <a:t>This value must be between 10 and 1200 seconds, and it must be at least twice as long as the </a:t>
            </a:r>
            <a:r>
              <a:rPr lang="en-US" b="1" dirty="0"/>
              <a:t>Keep-Alive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F4C1F-F848-4182-96A5-4A6ABA9A5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6233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9FC1-28D9-476E-820C-E70BE1CB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60386-F60D-46EA-B4CA-0F7BCA1B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the keep-alive timers in the Web UI and Policy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22A07-D283-492A-A1C1-C5C775ACB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C3292-47B7-4CAD-965A-6BADC3868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6" y="2089168"/>
            <a:ext cx="4206995" cy="11626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A54C3-46C1-4AD6-A067-F6E4672E5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0" t="73635" r="5352" b="14828"/>
          <a:stretch/>
        </p:blipFill>
        <p:spPr>
          <a:xfrm>
            <a:off x="942976" y="3509543"/>
            <a:ext cx="5958157" cy="10155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010457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5596-587F-4B9B-A35A-2C4945F2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B2FD-6DBA-41D3-8867-88403EC0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Failover to a different SSO agent occurs automatically when:</a:t>
            </a:r>
          </a:p>
          <a:p>
            <a:pPr lvl="1"/>
            <a:r>
              <a:rPr lang="en-US" dirty="0"/>
              <a:t>The connection to an SSO agent is lost or closed</a:t>
            </a:r>
          </a:p>
          <a:p>
            <a:pPr lvl="1"/>
            <a:r>
              <a:rPr lang="en-US" dirty="0"/>
              <a:t>The SSO agent does not respond to keep-alive messages in the specified amount of time</a:t>
            </a:r>
          </a:p>
          <a:p>
            <a:pPr lvl="1"/>
            <a:r>
              <a:rPr lang="en-US" dirty="0"/>
              <a:t>You remove the SSO agent from the Firebox configuration</a:t>
            </a:r>
          </a:p>
          <a:p>
            <a:pPr lvl="1"/>
            <a:r>
              <a:rPr lang="en-US" dirty="0"/>
              <a:t>You manually initiate a failover to a different SSO agent</a:t>
            </a:r>
          </a:p>
          <a:p>
            <a:r>
              <a:rPr lang="en-US" dirty="0"/>
              <a:t>Failover occurs sequentially:</a:t>
            </a:r>
          </a:p>
          <a:p>
            <a:pPr lvl="1"/>
            <a:r>
              <a:rPr lang="en-US" dirty="0"/>
              <a:t>If the first SSO agent in the list that is active and becomes unavailable, failover occurs to the second SSO agent in the list</a:t>
            </a:r>
          </a:p>
          <a:p>
            <a:pPr lvl="1"/>
            <a:r>
              <a:rPr lang="en-US" dirty="0"/>
              <a:t>If the last SSO agent in the list is active and becomes unavailable, failover occurs to the first SSO agent in the list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6BD97-A696-4C8B-B999-CED75CC59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2120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B91A-E34B-4033-B167-F2FF2C0A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DA9D-6BDA-42BF-B3BA-749D97186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Failback does not occur</a:t>
            </a:r>
          </a:p>
          <a:p>
            <a:pPr lvl="1"/>
            <a:r>
              <a:rPr lang="en-US" dirty="0"/>
              <a:t>For example, if the first agent in the list becomes unavailable, failover occurs to the second agent in the list</a:t>
            </a:r>
          </a:p>
          <a:p>
            <a:pPr lvl="1"/>
            <a:r>
              <a:rPr lang="en-US" dirty="0"/>
              <a:t>If the first agent becomes available again, the second agent remains the active agent. Failback does not occur to the first agent.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69739-8F38-49D1-9849-6D9F3337A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3826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508C-5E2B-45FC-9FE1-F3435A12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1791C-7566-4065-912E-2CDADF9A5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move SSO agents up and down in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2D4B0-FF00-4A6D-93CC-46C8A1285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3A676-68A5-4067-A4CA-94777D746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30" y="1787086"/>
            <a:ext cx="5461766" cy="28831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E2C80-2D90-4AF9-88F5-7E2536AB9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780"/>
          <a:stretch/>
        </p:blipFill>
        <p:spPr>
          <a:xfrm>
            <a:off x="4053531" y="3170894"/>
            <a:ext cx="4253706" cy="299876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3EB61-38A9-4D7C-89A4-32D4DE472907}"/>
              </a:ext>
            </a:extLst>
          </p:cNvPr>
          <p:cNvSpPr/>
          <p:nvPr/>
        </p:nvSpPr>
        <p:spPr>
          <a:xfrm>
            <a:off x="2320506" y="4330460"/>
            <a:ext cx="1359907" cy="33981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5EAEB1-C6FF-43C4-8EA7-791983BA9C98}"/>
              </a:ext>
            </a:extLst>
          </p:cNvPr>
          <p:cNvSpPr/>
          <p:nvPr/>
        </p:nvSpPr>
        <p:spPr>
          <a:xfrm>
            <a:off x="7289321" y="5313872"/>
            <a:ext cx="690113" cy="49170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5014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3FF-6704-44D2-8E5B-4A696330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EE4A4-3B50-4459-917B-D3DDC786C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view the status of SSO agents or to manually fail over to an agent that you specify:</a:t>
            </a:r>
          </a:p>
          <a:p>
            <a:pPr lvl="1"/>
            <a:r>
              <a:rPr lang="en-US" dirty="0"/>
              <a:t>Web UI — select </a:t>
            </a:r>
            <a:r>
              <a:rPr lang="en-US" b="1" dirty="0"/>
              <a:t>System Status &gt; SSO 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404E6-AD01-418E-A2E3-1229CD686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A153C-EEA4-4243-9445-6B5BC2224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86" t="17600" r="4123" b="47421"/>
          <a:stretch/>
        </p:blipFill>
        <p:spPr>
          <a:xfrm>
            <a:off x="1345718" y="2553590"/>
            <a:ext cx="5298672" cy="25273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600212-CB44-45F0-A8E2-DF7D31013298}"/>
              </a:ext>
            </a:extLst>
          </p:cNvPr>
          <p:cNvSpPr/>
          <p:nvPr/>
        </p:nvSpPr>
        <p:spPr>
          <a:xfrm>
            <a:off x="4244196" y="3036498"/>
            <a:ext cx="759125" cy="140610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A66C4D-02DE-497F-90BD-9C635D796F08}"/>
              </a:ext>
            </a:extLst>
          </p:cNvPr>
          <p:cNvSpPr/>
          <p:nvPr/>
        </p:nvSpPr>
        <p:spPr>
          <a:xfrm>
            <a:off x="1268083" y="4442604"/>
            <a:ext cx="1604513" cy="36230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1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5F3F40-38A6-44D3-88F9-4D906EED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Exceptions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3C8F5-FCE7-4212-8659-6564BD6C66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2998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B3FF-6704-44D2-8E5B-4A696330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EE4A4-3B50-4459-917B-D3DDC786C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view the status of SSO agents or to manually fail over to an agent that you specify:</a:t>
            </a:r>
          </a:p>
          <a:p>
            <a:pPr lvl="1"/>
            <a:r>
              <a:rPr lang="en-US" dirty="0"/>
              <a:t>Firebox System Manager — select </a:t>
            </a:r>
            <a:r>
              <a:rPr lang="en-US" b="1" dirty="0"/>
              <a:t>Tools &gt; SSO Agents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404E6-AD01-418E-A2E3-1229CD686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1212A-A4CA-4C62-867D-86151C00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36" y="2545780"/>
            <a:ext cx="6400800" cy="29051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F60FAB-91D3-440A-B96A-65DE18C01B00}"/>
              </a:ext>
            </a:extLst>
          </p:cNvPr>
          <p:cNvSpPr/>
          <p:nvPr/>
        </p:nvSpPr>
        <p:spPr>
          <a:xfrm>
            <a:off x="1449238" y="4390845"/>
            <a:ext cx="1466490" cy="31917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F8E836-BFC6-45AC-8686-132973CDC3AC}"/>
              </a:ext>
            </a:extLst>
          </p:cNvPr>
          <p:cNvSpPr/>
          <p:nvPr/>
        </p:nvSpPr>
        <p:spPr>
          <a:xfrm>
            <a:off x="4942936" y="2958860"/>
            <a:ext cx="810883" cy="111280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533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806B-818F-4E90-854D-64843306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4CAC2-343F-49D0-8A09-8BF42AAEA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SSO agents can have these status indicators:</a:t>
            </a:r>
          </a:p>
          <a:p>
            <a:pPr lvl="1"/>
            <a:r>
              <a:rPr lang="en-US" b="1" dirty="0"/>
              <a:t>Connecting</a:t>
            </a:r>
            <a:r>
              <a:rPr lang="en-US" dirty="0"/>
              <a:t> — Firebox is trying to connect to the agent</a:t>
            </a:r>
          </a:p>
          <a:p>
            <a:pPr lvl="1"/>
            <a:r>
              <a:rPr lang="en-US" b="1" dirty="0"/>
              <a:t>Connected</a:t>
            </a:r>
            <a:r>
              <a:rPr lang="en-US" dirty="0"/>
              <a:t> — Agent is currently active</a:t>
            </a:r>
          </a:p>
          <a:p>
            <a:pPr lvl="1"/>
            <a:r>
              <a:rPr lang="en-US" b="1" dirty="0"/>
              <a:t>Standby</a:t>
            </a:r>
            <a:r>
              <a:rPr lang="en-US" dirty="0"/>
              <a:t> — Agent is available, but it is not the currently active agent</a:t>
            </a:r>
          </a:p>
          <a:p>
            <a:pPr lvl="1"/>
            <a:r>
              <a:rPr lang="en-US" b="1" dirty="0"/>
              <a:t>Unreachable </a:t>
            </a:r>
            <a:r>
              <a:rPr lang="en-US" dirty="0"/>
              <a:t>— Firebox cannot communicate with the agent</a:t>
            </a:r>
          </a:p>
          <a:p>
            <a:pPr lvl="1"/>
            <a:r>
              <a:rPr lang="en-US" b="1" dirty="0"/>
              <a:t>Incompatible</a:t>
            </a:r>
            <a:r>
              <a:rPr lang="en-US" dirty="0"/>
              <a:t> — Agent with a Fireware OS version that does not support redundant SSO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C3C8B-75A8-4D43-B853-FF16F5722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7958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22DE-36DF-4823-9FCF-88E780A0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SSO Agent Connection Status Tool</a:t>
            </a:r>
          </a:p>
        </p:txBody>
      </p:sp>
    </p:spTree>
    <p:extLst>
      <p:ext uri="{BB962C8B-B14F-4D97-AF65-F5344CB8AC3E}">
        <p14:creationId xmlns:p14="http://schemas.microsoft.com/office/powerpoint/2010/main" val="74414394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8990-35E3-4BEE-9410-19D017A6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SSO Agent Connection Status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F835-FD49-4F57-89B6-DC909435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view the connection status for SSO components on your network</a:t>
            </a:r>
          </a:p>
          <a:p>
            <a:r>
              <a:rPr lang="en-US" dirty="0"/>
              <a:t>For example, if you have Event Log Manager installed, you can see whether the SSO Agent and Event Log Monitor are connected</a:t>
            </a:r>
          </a:p>
          <a:p>
            <a:r>
              <a:rPr lang="en-US" dirty="0"/>
              <a:t>This information refreshes every 3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7B7BE-97AE-4859-A53E-1CD066C3F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3917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8F48-7F0A-4CED-9400-AE57D232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SSO Agent Connection Status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1F828-028F-4DD9-A15B-028C04C91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see the connection status of SSO components on your network, in the SSO Agent, select </a:t>
            </a:r>
            <a:r>
              <a:rPr lang="en-US" b="1" dirty="0"/>
              <a:t>Information &gt; Status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2CEAD-D94B-4C45-BB32-AD66B7C01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C8C0D4-00DF-411C-8EA0-D803216E6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2" y="2125867"/>
            <a:ext cx="4129287" cy="23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8591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EDAD60-2954-4571-8E94-26861CC1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Management Enhancements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7EACC-E495-4234-B205-AE2F652007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713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A3854F-6A1E-4AE3-9019-49E8316E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Management Enhancements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46B60-E9C4-4B5D-B35E-E835973C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release includes several enhancements to certificate management on a Firebox:</a:t>
            </a:r>
          </a:p>
          <a:p>
            <a:pPr lvl="1"/>
            <a:r>
              <a:rPr lang="en-US" dirty="0"/>
              <a:t>Improved certificate management</a:t>
            </a:r>
          </a:p>
          <a:p>
            <a:pPr lvl="2"/>
            <a:r>
              <a:rPr lang="en-US" dirty="0"/>
              <a:t>Improvements to the certificate list and certificate detail views</a:t>
            </a:r>
          </a:p>
          <a:p>
            <a:pPr lvl="2"/>
            <a:r>
              <a:rPr lang="en-US" dirty="0"/>
              <a:t>Ability to define a custom certificate display name​ for Proxy Server certificates</a:t>
            </a:r>
          </a:p>
          <a:p>
            <a:pPr lvl="1"/>
            <a:r>
              <a:rPr lang="en-US" dirty="0"/>
              <a:t>Improvements to the certificate import process</a:t>
            </a:r>
          </a:p>
          <a:p>
            <a:pPr lvl="1"/>
            <a:r>
              <a:rPr lang="en-US" dirty="0"/>
              <a:t>Ability to select and use separate certificates for content inspection for an inbound HTTPS proxy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6BEB-C4DB-427A-AE03-646B743E3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645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3D3DE5-31B3-490B-A1F1-5852A52F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02" y="1311787"/>
            <a:ext cx="4972693" cy="3080678"/>
          </a:xfrm>
          <a:prstGeom prst="rect">
            <a:avLst/>
          </a:prstGeom>
          <a:ln>
            <a:solidFill>
              <a:srgbClr val="ACACAC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AA3854F-6A1E-4AE3-9019-49E8316E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Management Enhancements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46B60-E9C4-4B5D-B35E-E835973C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Drop-down list shows certificate types</a:t>
            </a:r>
          </a:p>
          <a:p>
            <a:r>
              <a:rPr lang="en-US" dirty="0"/>
              <a:t>New column for </a:t>
            </a:r>
            <a:r>
              <a:rPr lang="en-US" b="1" dirty="0"/>
              <a:t>Import Date</a:t>
            </a:r>
            <a:r>
              <a:rPr lang="en-US" dirty="0"/>
              <a:t>​</a:t>
            </a:r>
          </a:p>
          <a:p>
            <a:pPr lvl="1"/>
            <a:r>
              <a:rPr lang="en-US" dirty="0"/>
              <a:t>Indicates the file timestamp for non-proxy server certificates</a:t>
            </a:r>
          </a:p>
          <a:p>
            <a:pPr lvl="1"/>
            <a:r>
              <a:rPr lang="en-US" dirty="0"/>
              <a:t>Not visible for pending CSRs or items that cannot be exported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6BEB-C4DB-427A-AE03-646B743E3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147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5CA7EA-C446-4B36-A04C-62B999312339}"/>
              </a:ext>
            </a:extLst>
          </p:cNvPr>
          <p:cNvSpPr/>
          <p:nvPr/>
        </p:nvSpPr>
        <p:spPr>
          <a:xfrm>
            <a:off x="6996223" y="1679944"/>
            <a:ext cx="1998271" cy="74427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A15F34-9687-4AE5-B906-5C0144C3C908}"/>
              </a:ext>
            </a:extLst>
          </p:cNvPr>
          <p:cNvSpPr/>
          <p:nvPr/>
        </p:nvSpPr>
        <p:spPr>
          <a:xfrm>
            <a:off x="5119576" y="2012317"/>
            <a:ext cx="1047307" cy="248492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3815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7216A-FFB3-4E85-AE85-0EBC8A628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236" y="1368056"/>
            <a:ext cx="4781550" cy="3124200"/>
          </a:xfrm>
          <a:prstGeom prst="rect">
            <a:avLst/>
          </a:prstGeom>
          <a:ln>
            <a:solidFill>
              <a:srgbClr val="ACACAC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AA3854F-6A1E-4AE3-9019-49E8316E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Certificate Management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14EDF6-0D30-4976-9986-447B13925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</a:t>
            </a:r>
            <a:r>
              <a:rPr lang="en-US" b="1" dirty="0"/>
              <a:t>Display Name </a:t>
            </a:r>
            <a:r>
              <a:rPr lang="en-US" dirty="0"/>
              <a:t>column is available when you view a Proxy category</a:t>
            </a:r>
          </a:p>
          <a:p>
            <a:r>
              <a:rPr lang="en-US" dirty="0"/>
              <a:t>The default display name is comprised of the certificate's Common Name and the internal filename</a:t>
            </a:r>
          </a:p>
          <a:p>
            <a:r>
              <a:rPr lang="en-US" dirty="0"/>
              <a:t>If another certificate has the same default display name, a number is appended to the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6BEB-C4DB-427A-AE03-646B743E3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148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22615C-F2C3-4E01-8854-D7E5D9133D7C}"/>
              </a:ext>
            </a:extLst>
          </p:cNvPr>
          <p:cNvSpPr/>
          <p:nvPr/>
        </p:nvSpPr>
        <p:spPr>
          <a:xfrm>
            <a:off x="7676707" y="2158409"/>
            <a:ext cx="1232079" cy="231789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8E2BEF-F677-4FDD-A983-4A6C0527E5C7}"/>
              </a:ext>
            </a:extLst>
          </p:cNvPr>
          <p:cNvSpPr/>
          <p:nvPr/>
        </p:nvSpPr>
        <p:spPr>
          <a:xfrm>
            <a:off x="4306186" y="1935126"/>
            <a:ext cx="1903228" cy="22328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760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382BC5-E59F-47DB-8177-4D8E2806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946" y="1380744"/>
            <a:ext cx="3720313" cy="4892466"/>
          </a:xfrm>
          <a:prstGeom prst="rect">
            <a:avLst/>
          </a:prstGeom>
          <a:ln>
            <a:solidFill>
              <a:srgbClr val="ACACAC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AA3854F-6A1E-4AE3-9019-49E8316E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Certificate Management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14EDF6-0D30-4976-9986-447B13925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 Server certificate import page enables you to define a custom </a:t>
            </a:r>
            <a:br>
              <a:rPr lang="en-US" dirty="0"/>
            </a:br>
            <a:r>
              <a:rPr lang="en-US" dirty="0"/>
              <a:t>Proxy Server certificate display name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6BEB-C4DB-427A-AE03-646B743E3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F1E645-9C25-492F-862F-F06D88813527}"/>
              </a:ext>
            </a:extLst>
          </p:cNvPr>
          <p:cNvSpPr/>
          <p:nvPr/>
        </p:nvSpPr>
        <p:spPr>
          <a:xfrm>
            <a:off x="4335093" y="3402418"/>
            <a:ext cx="3267185" cy="139286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2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2288-D208-40ED-92E1-88C12C68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6D95-007D-4DDA-BEBE-CF448C8F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7988060" cy="4919472"/>
          </a:xfrm>
        </p:spPr>
        <p:txBody>
          <a:bodyPr/>
          <a:lstStyle/>
          <a:p>
            <a:r>
              <a:rPr lang="en-US" dirty="0"/>
              <a:t>You can now use the File Exceptions list to bypass some subscription services for specific files</a:t>
            </a:r>
          </a:p>
          <a:p>
            <a:r>
              <a:rPr lang="en-US" dirty="0"/>
              <a:t>For example, if a PDF document is incorrectly identified as a threat by </a:t>
            </a:r>
            <a:r>
              <a:rPr lang="en-US" dirty="0" err="1"/>
              <a:t>IntelligentAV</a:t>
            </a:r>
            <a:r>
              <a:rPr lang="en-US" dirty="0"/>
              <a:t>, you might want to bypass future scans of the file and allow users to download or open it</a:t>
            </a:r>
          </a:p>
          <a:p>
            <a:r>
              <a:rPr lang="en-US" dirty="0"/>
              <a:t>Files added to the File Exceptions list are not scanned by the following security services:</a:t>
            </a:r>
          </a:p>
          <a:p>
            <a:pPr lvl="1"/>
            <a:r>
              <a:rPr lang="en-US" dirty="0"/>
              <a:t>APT Blocker</a:t>
            </a:r>
          </a:p>
          <a:p>
            <a:pPr lvl="1"/>
            <a:r>
              <a:rPr lang="en-US" dirty="0"/>
              <a:t>Data Loss Prevention</a:t>
            </a:r>
          </a:p>
          <a:p>
            <a:pPr lvl="1"/>
            <a:r>
              <a:rPr lang="en-US" dirty="0"/>
              <a:t>Gateway AntiVirus</a:t>
            </a:r>
          </a:p>
          <a:p>
            <a:pPr lvl="1"/>
            <a:r>
              <a:rPr lang="en-US" dirty="0" err="1"/>
              <a:t>IntelligentAV</a:t>
            </a:r>
            <a:r>
              <a:rPr lang="en-US" dirty="0"/>
              <a:t> </a:t>
            </a:r>
          </a:p>
          <a:p>
            <a:r>
              <a:rPr lang="en-US" dirty="0"/>
              <a:t>You can add up to 1024 files to the File Exceptions list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72E4B-68D3-4073-A6FB-4AE63DE604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5127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A3854F-6A1E-4AE3-9019-49E8316E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Certificate Management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14EDF6-0D30-4976-9986-447B13925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 certificate details page now includes the </a:t>
            </a:r>
            <a:r>
              <a:rPr lang="en-US" b="1" dirty="0"/>
              <a:t>Import Date </a:t>
            </a:r>
            <a:r>
              <a:rPr lang="en-US" dirty="0"/>
              <a:t>and the </a:t>
            </a:r>
            <a:r>
              <a:rPr lang="en-US" b="1" dirty="0"/>
              <a:t>Display Name</a:t>
            </a:r>
          </a:p>
          <a:p>
            <a:r>
              <a:rPr lang="en-US" dirty="0"/>
              <a:t>You can edit the display name for Proxy certificates only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6BEB-C4DB-427A-AE03-646B743E3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A7BE0-4681-4198-85BE-6F17D17B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697480"/>
            <a:ext cx="6438900" cy="3429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F1E645-9C25-492F-862F-F06D88813527}"/>
              </a:ext>
            </a:extLst>
          </p:cNvPr>
          <p:cNvSpPr/>
          <p:nvPr/>
        </p:nvSpPr>
        <p:spPr>
          <a:xfrm>
            <a:off x="1509823" y="3125972"/>
            <a:ext cx="2955851" cy="79744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89CE7D-7A30-4635-BA20-80DC6A0B145F}"/>
              </a:ext>
            </a:extLst>
          </p:cNvPr>
          <p:cNvSpPr/>
          <p:nvPr/>
        </p:nvSpPr>
        <p:spPr>
          <a:xfrm>
            <a:off x="1509823" y="4901608"/>
            <a:ext cx="4508205" cy="51227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512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A3854F-6A1E-4AE3-9019-49E8316E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Import Enhancements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46B60-E9C4-4B5D-B35E-E835973C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more information on certificate import requirements, correct import order, and troubleshooting import errors</a:t>
            </a:r>
          </a:p>
          <a:p>
            <a:r>
              <a:rPr lang="en-US" dirty="0"/>
              <a:t>Validation of certificate import success</a:t>
            </a:r>
          </a:p>
          <a:p>
            <a:r>
              <a:rPr lang="en-US" dirty="0"/>
              <a:t>Improved error messages when the certificate fails to import:</a:t>
            </a:r>
          </a:p>
          <a:p>
            <a:pPr lvl="1"/>
            <a:r>
              <a:rPr lang="en-US" dirty="0"/>
              <a:t>Mismatch between private key and certificate​</a:t>
            </a:r>
          </a:p>
          <a:p>
            <a:pPr lvl="1"/>
            <a:r>
              <a:rPr lang="en-US" dirty="0"/>
              <a:t>Lack of root certificate​</a:t>
            </a:r>
          </a:p>
          <a:p>
            <a:pPr lvl="1"/>
            <a:r>
              <a:rPr lang="en-US" dirty="0"/>
              <a:t>Incorrect certificate format​ or type</a:t>
            </a:r>
          </a:p>
          <a:p>
            <a:pPr lvl="1"/>
            <a:r>
              <a:rPr lang="en-US" dirty="0"/>
              <a:t>Wrong order of certificate import</a:t>
            </a:r>
          </a:p>
          <a:p>
            <a:pPr lvl="1"/>
            <a:r>
              <a:rPr lang="en-US" dirty="0"/>
              <a:t>Certificate has been revoked</a:t>
            </a:r>
          </a:p>
          <a:p>
            <a:pPr lvl="1"/>
            <a:r>
              <a:rPr lang="en-US" dirty="0"/>
              <a:t>Incorrect PFX file password</a:t>
            </a:r>
          </a:p>
          <a:p>
            <a:pPr lvl="1"/>
            <a:r>
              <a:rPr lang="en-US" dirty="0"/>
              <a:t>Certificate already exists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6BEB-C4DB-427A-AE03-646B743E3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3646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A3854F-6A1E-4AE3-9019-49E8316E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Import Enhancements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46B60-E9C4-4B5D-B35E-E835973C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check box to import a certificate as the default Proxy Server certificate</a:t>
            </a:r>
          </a:p>
          <a:p>
            <a:r>
              <a:rPr lang="en-US" dirty="0"/>
              <a:t>By default, certificates are imported as a non-default Proxy Server certificate and do not overwrite any existing certificates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6BEB-C4DB-427A-AE03-646B743E3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D7A67-5613-4B53-8BE3-E35C22E69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584" y="1294195"/>
            <a:ext cx="4079466" cy="48322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F60F5A-3BC2-48EE-951C-B80CFF1C0789}"/>
              </a:ext>
            </a:extLst>
          </p:cNvPr>
          <p:cNvSpPr/>
          <p:nvPr/>
        </p:nvSpPr>
        <p:spPr>
          <a:xfrm>
            <a:off x="4448584" y="2519917"/>
            <a:ext cx="3334449" cy="204145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4804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A3854F-6A1E-4AE3-9019-49E8316E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Import Enhancements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46B60-E9C4-4B5D-B35E-E835973C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Certificate Display Name </a:t>
            </a:r>
            <a:r>
              <a:rPr lang="en-US" dirty="0"/>
              <a:t>and </a:t>
            </a:r>
            <a:r>
              <a:rPr lang="en-US" b="1" dirty="0"/>
              <a:t>Overwrite if certificate already exists</a:t>
            </a:r>
            <a:r>
              <a:rPr lang="en-US" dirty="0"/>
              <a:t> check box</a:t>
            </a:r>
          </a:p>
          <a:p>
            <a:pPr lvl="1"/>
            <a:r>
              <a:rPr lang="en-US" dirty="0"/>
              <a:t>Only visible when you import a Proxy Server certificate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Overwrite</a:t>
            </a:r>
            <a:r>
              <a:rPr lang="en-US" dirty="0"/>
              <a:t> if the certificate to import will overwrite a certificate with the same display name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Overwrite</a:t>
            </a:r>
            <a:r>
              <a:rPr lang="en-US" dirty="0"/>
              <a:t> is not selected, you cannot import a certificate with the same display name as an existing certificate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6BEB-C4DB-427A-AE03-646B743E3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2642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A3854F-6A1E-4AE3-9019-49E8316E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Certificate Support for HTTPS Proxy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46B60-E9C4-4B5D-B35E-E835973C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select and use separate certificates for content inspection for an inbound HTTPS proxy</a:t>
            </a:r>
          </a:p>
          <a:p>
            <a:r>
              <a:rPr lang="en-US" dirty="0"/>
              <a:t>The ability to use separate certificates for content inspection enables organizations to host several different public-facing web servers and applications behind one Firebox</a:t>
            </a:r>
          </a:p>
          <a:p>
            <a:r>
              <a:rPr lang="en-US" dirty="0"/>
              <a:t>Different applications can use different certificates for inbound HTTPS traffic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6BEB-C4DB-427A-AE03-646B743E3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6538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A3854F-6A1E-4AE3-9019-49E8316E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Certificate Support for HTTPS Proxy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46B60-E9C4-4B5D-B35E-E835973C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Certificates are assigned to inbound HTTPS proxy domain name rules</a:t>
            </a:r>
          </a:p>
          <a:p>
            <a:r>
              <a:rPr lang="en-US" dirty="0"/>
              <a:t>When you edit domain name rules, you can use a new </a:t>
            </a:r>
            <a:r>
              <a:rPr lang="en-US" b="1" dirty="0"/>
              <a:t>Certificate</a:t>
            </a:r>
            <a:r>
              <a:rPr lang="en-US" dirty="0"/>
              <a:t> drop-down list when the action is </a:t>
            </a:r>
            <a:r>
              <a:rPr lang="en-US" b="1" dirty="0"/>
              <a:t>Inspect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6BEB-C4DB-427A-AE03-646B743E3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466D1-E248-4101-9479-84D7D192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928051"/>
            <a:ext cx="7400925" cy="33623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22A656-D43F-4B98-8310-1212BD6B53B2}"/>
              </a:ext>
            </a:extLst>
          </p:cNvPr>
          <p:cNvSpPr/>
          <p:nvPr/>
        </p:nvSpPr>
        <p:spPr>
          <a:xfrm>
            <a:off x="5018567" y="3296093"/>
            <a:ext cx="1073889" cy="108452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4A0C46-CCA0-402A-AE7E-120B97CDE943}"/>
              </a:ext>
            </a:extLst>
          </p:cNvPr>
          <p:cNvSpPr/>
          <p:nvPr/>
        </p:nvSpPr>
        <p:spPr>
          <a:xfrm>
            <a:off x="1041991" y="5220586"/>
            <a:ext cx="3179135" cy="31897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23DC85-0FE4-4C1F-A14B-A03E5805C42D}"/>
              </a:ext>
            </a:extLst>
          </p:cNvPr>
          <p:cNvSpPr/>
          <p:nvPr/>
        </p:nvSpPr>
        <p:spPr>
          <a:xfrm>
            <a:off x="2339163" y="4688958"/>
            <a:ext cx="1020725" cy="24454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248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EDAD60-2954-4571-8E94-26861CC1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Gateway Wireless Controller</a:t>
            </a:r>
            <a:br>
              <a:rPr lang="en-US" dirty="0"/>
            </a:br>
            <a:r>
              <a:rPr lang="en-US" dirty="0"/>
              <a:t> Enhancements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7EACC-E495-4234-B205-AE2F652007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8571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CD18-E49B-4873-8C27-73632A9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RSSI Setting for Band Steering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09FED-D3B1-484A-ACDD-975376CC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 can now specify an RSSI value for Band Steering in the SSID settings</a:t>
            </a:r>
          </a:p>
          <a:p>
            <a:pPr lvl="1"/>
            <a:r>
              <a:rPr lang="en-US" dirty="0"/>
              <a:t>Previously not configurable and hard coded to -75 dBm</a:t>
            </a:r>
          </a:p>
          <a:p>
            <a:pPr lvl="0"/>
            <a:r>
              <a:rPr lang="en-US" dirty="0"/>
              <a:t>Client RSSI must be equal to or above this threshold to be steered to the 5 GHz band. </a:t>
            </a:r>
          </a:p>
          <a:p>
            <a:pPr lvl="0"/>
            <a:r>
              <a:rPr lang="en-US" dirty="0"/>
              <a:t>Clients with weak signal strength cannot operate effectively in the 5 GHz band and should not be steered even if they are capable of operating in 5 GHz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ACEF8-0647-4754-BA59-F6E7DEFC8B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626F44-2109-40AC-9144-4E138C062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45" y="1281436"/>
            <a:ext cx="4237837" cy="388598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C31388-11DC-4796-B69B-90DDA83A82DD}"/>
              </a:ext>
            </a:extLst>
          </p:cNvPr>
          <p:cNvSpPr/>
          <p:nvPr/>
        </p:nvSpPr>
        <p:spPr>
          <a:xfrm>
            <a:off x="4738845" y="4635795"/>
            <a:ext cx="4237837" cy="53162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9416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2F28-FF70-4E26-9F72-EF7352D3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CLI Access for Legacy APs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E5B4E5-9D96-4028-A218-B45C380EA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 released firmware updates for security vulnerabilities for AP100, AP102, AP200, and AP300 devices disabled local UI access to these APs</a:t>
            </a:r>
          </a:p>
          <a:p>
            <a:r>
              <a:rPr lang="en-US" dirty="0"/>
              <a:t>In Fireware v12.2 and these AP firmware versions:</a:t>
            </a:r>
          </a:p>
          <a:p>
            <a:pPr lvl="1"/>
            <a:r>
              <a:rPr lang="en-US" dirty="0"/>
              <a:t>AP100, AP102, AP200 – 1.2.9.16</a:t>
            </a:r>
          </a:p>
          <a:p>
            <a:pPr lvl="1"/>
            <a:r>
              <a:rPr lang="en-US" dirty="0"/>
              <a:t>AP300 – 2.0.0.11</a:t>
            </a:r>
          </a:p>
          <a:p>
            <a:pPr marL="457200" lvl="1" indent="0">
              <a:buNone/>
            </a:pPr>
            <a:r>
              <a:rPr lang="en-US" dirty="0"/>
              <a:t>You can SSH to the IP address of these APs and perform basic troubleshooting commands</a:t>
            </a:r>
          </a:p>
          <a:p>
            <a:pPr lvl="1"/>
            <a:r>
              <a:rPr lang="en-US" dirty="0"/>
              <a:t>Login: </a:t>
            </a:r>
            <a:r>
              <a:rPr lang="en-US" b="1" dirty="0"/>
              <a:t>config</a:t>
            </a:r>
          </a:p>
          <a:p>
            <a:pPr lvl="1"/>
            <a:r>
              <a:rPr lang="en-US" dirty="0"/>
              <a:t>Password: (this is the AP configuration passphrase configured in the Gateway Wireless Controller for paired APs)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0C652-F49F-4651-87A7-5766B9FCF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3355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2F28-FF70-4E26-9F72-EF7352D3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CLI Access for Legacy APs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E5B4E5-9D96-4028-A218-B45C380EA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Use can use these AP CLI commands: </a:t>
            </a:r>
          </a:p>
          <a:p>
            <a:pPr lvl="1" fontAlgn="t"/>
            <a:r>
              <a:rPr lang="en-US" i="1" dirty="0"/>
              <a:t>help </a:t>
            </a:r>
            <a:r>
              <a:rPr lang="en-US" dirty="0"/>
              <a:t>– Display the help page</a:t>
            </a:r>
          </a:p>
          <a:p>
            <a:pPr lvl="1" fontAlgn="t"/>
            <a:r>
              <a:rPr lang="en-US" i="1" dirty="0"/>
              <a:t>reboot </a:t>
            </a:r>
            <a:r>
              <a:rPr lang="en-US" dirty="0"/>
              <a:t>– Reboot the AP</a:t>
            </a:r>
          </a:p>
          <a:p>
            <a:pPr lvl="1" fontAlgn="t"/>
            <a:r>
              <a:rPr lang="en-US" i="1" dirty="0"/>
              <a:t>sysinfo </a:t>
            </a:r>
            <a:r>
              <a:rPr lang="en-US" dirty="0"/>
              <a:t>– Display system information including the serial number, device name, and MAC address</a:t>
            </a:r>
          </a:p>
          <a:p>
            <a:pPr lvl="1" fontAlgn="t"/>
            <a:r>
              <a:rPr lang="en-US" i="1" dirty="0"/>
              <a:t>factory_default </a:t>
            </a:r>
            <a:r>
              <a:rPr lang="en-US" dirty="0"/>
              <a:t>– Reset the AP to factory default settings</a:t>
            </a:r>
          </a:p>
          <a:p>
            <a:pPr lvl="1" fontAlgn="t"/>
            <a:r>
              <a:rPr lang="en-US" i="1" dirty="0"/>
              <a:t>logout </a:t>
            </a:r>
            <a:r>
              <a:rPr lang="en-US" dirty="0"/>
              <a:t>– Log out of the AP command line interface</a:t>
            </a: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0C652-F49F-4651-87A7-5766B9FCF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3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CCC1B9-4DFD-45C1-B411-C420C649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96" y="2340527"/>
            <a:ext cx="4680545" cy="3412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D2288-D208-40ED-92E1-88C12C68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Exceptions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6D95-007D-4DDA-BEBE-CF448C8F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7988060" cy="4919472"/>
          </a:xfrm>
        </p:spPr>
        <p:txBody>
          <a:bodyPr/>
          <a:lstStyle/>
          <a:p>
            <a:r>
              <a:rPr lang="en-US" dirty="0"/>
              <a:t>To set up file exceptions, select </a:t>
            </a:r>
            <a:r>
              <a:rPr lang="en-US" b="1" dirty="0"/>
              <a:t>Subscription Services &gt; File Exceptions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72E4B-68D3-4073-A6FB-4AE63DE604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0366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95E8-9D9C-4A18-B4AC-91730064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Setting Enhancements</a:t>
            </a:r>
          </a:p>
        </p:txBody>
      </p:sp>
    </p:spTree>
    <p:extLst>
      <p:ext uri="{BB962C8B-B14F-4D97-AF65-F5344CB8AC3E}">
        <p14:creationId xmlns:p14="http://schemas.microsoft.com/office/powerpoint/2010/main" val="131908722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5BD1-4F30-4188-A87A-10DA9571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Setting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7BAD4-270E-4E67-B4D3-D87D93E6A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Dead Time default is now 3 minutes for RADIUS, Active Directory, SecurID, and LDAP</a:t>
            </a:r>
          </a:p>
          <a:p>
            <a:r>
              <a:rPr lang="en-US" dirty="0"/>
              <a:t>The Dead Time text box moved in the RADIUS, SecurID, and LDAP configurations</a:t>
            </a:r>
          </a:p>
          <a:p>
            <a:r>
              <a:rPr lang="en-US" dirty="0"/>
              <a:t>The Timeout default increased to 10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89D61-6620-4D2E-BBFA-F1F6F0310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8786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BA9A-D994-4AB4-9124-20F58A6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Setting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92270-EE7E-48E3-848B-146C0751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RADIUS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D421E-A74A-4A7F-A6A2-918C9124F3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162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0FCD1-F122-46E5-87F8-0D8D1410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40" y="1341232"/>
            <a:ext cx="3952758" cy="39107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F34A41-8CF5-46CE-A1E0-BED6A56AC078}"/>
              </a:ext>
            </a:extLst>
          </p:cNvPr>
          <p:cNvSpPr/>
          <p:nvPr/>
        </p:nvSpPr>
        <p:spPr>
          <a:xfrm>
            <a:off x="4665515" y="4462943"/>
            <a:ext cx="2758742" cy="38589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4054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BA9A-D994-4AB4-9124-20F58A6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Setting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92270-EE7E-48E3-848B-146C0751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SecurID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D421E-A74A-4A7F-A6A2-918C9124F3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163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0AF6B-6C92-40AF-9853-43FAD77F9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99" y="1665670"/>
            <a:ext cx="6711193" cy="37373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F34A41-8CF5-46CE-A1E0-BED6A56AC078}"/>
              </a:ext>
            </a:extLst>
          </p:cNvPr>
          <p:cNvSpPr/>
          <p:nvPr/>
        </p:nvSpPr>
        <p:spPr>
          <a:xfrm>
            <a:off x="1593908" y="4649950"/>
            <a:ext cx="2758742" cy="38589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7062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BA9A-D994-4AB4-9124-20F58A6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Setting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92270-EE7E-48E3-848B-146C0751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SecurID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D421E-A74A-4A7F-A6A2-918C9124F3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164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848AD-331E-406A-AF41-8FF2DB0BF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56" y="1670251"/>
            <a:ext cx="5781019" cy="436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F34A41-8CF5-46CE-A1E0-BED6A56AC078}"/>
              </a:ext>
            </a:extLst>
          </p:cNvPr>
          <p:cNvSpPr/>
          <p:nvPr/>
        </p:nvSpPr>
        <p:spPr>
          <a:xfrm>
            <a:off x="1476837" y="3854267"/>
            <a:ext cx="2382099" cy="38589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2944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EDAD60-2954-4571-8E94-26861CC1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7EACC-E495-4234-B205-AE2F652007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8347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E2CF6A-64D2-4FC4-9CF3-1CC12ED7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DNSWatch Status in FSM Front Panel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4FB4-8FC7-4573-90F3-AEC5348E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Firebox System Manager, DNSWatch status now appears in the Front Panel tab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5EB555-6FAB-45F1-BB5E-2B1474EF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26" y="1768465"/>
            <a:ext cx="4678736" cy="482188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CE5E59-2175-4559-B17E-844A0901002A}"/>
              </a:ext>
            </a:extLst>
          </p:cNvPr>
          <p:cNvSpPr/>
          <p:nvPr/>
        </p:nvSpPr>
        <p:spPr>
          <a:xfrm>
            <a:off x="4030278" y="5850624"/>
            <a:ext cx="1434144" cy="16136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250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E2CF6A-64D2-4FC4-9CF3-1CC12ED7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DNSWatch Status in Web UI Front Panel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4FB4-8FC7-4573-90F3-AEC5348E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Fireware Web UI, DNSWatch status now appears in the Front Panel dashboard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8CCCC6-92F1-4C67-A4EA-102A2B1C0BC9}"/>
              </a:ext>
            </a:extLst>
          </p:cNvPr>
          <p:cNvSpPr/>
          <p:nvPr/>
        </p:nvSpPr>
        <p:spPr>
          <a:xfrm>
            <a:off x="4527239" y="5248322"/>
            <a:ext cx="1434144" cy="16136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0CFD90-3C5A-4B1E-A324-864A6B3F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88" y="2052504"/>
            <a:ext cx="6221506" cy="417029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CE5E59-2175-4559-B17E-844A0901002A}"/>
              </a:ext>
            </a:extLst>
          </p:cNvPr>
          <p:cNvSpPr/>
          <p:nvPr/>
        </p:nvSpPr>
        <p:spPr>
          <a:xfrm>
            <a:off x="6360491" y="5248322"/>
            <a:ext cx="1434144" cy="16136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2036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32EC51-5EEE-4AAC-A3D8-80984B32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Gateway AV Log Message Enhancement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A02D2-D5B4-408F-9772-626C73609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Gateway AntiVirus cannot scan a file in a compressed archive (such as a .zip or .</a:t>
            </a:r>
            <a:r>
              <a:rPr lang="en-US" dirty="0" err="1"/>
              <a:t>tgz</a:t>
            </a:r>
            <a:r>
              <a:rPr lang="en-US" dirty="0"/>
              <a:t> file), the scan error in the traffic log message now includes the name of the file within the archive</a:t>
            </a:r>
          </a:p>
          <a:p>
            <a:r>
              <a:rPr lang="en-US" dirty="0"/>
              <a:t>Example log message:</a:t>
            </a:r>
          </a:p>
          <a:p>
            <a:pPr marL="857250" lvl="2" indent="0">
              <a:buNone/>
            </a:pPr>
            <a:r>
              <a:rPr lang="en-US" dirty="0"/>
              <a:t>Mar 27 11:07:23 2018 </a:t>
            </a:r>
            <a:r>
              <a:rPr lang="en-US" dirty="0" err="1"/>
              <a:t>xtmv</a:t>
            </a:r>
            <a:r>
              <a:rPr lang="en-US" dirty="0"/>
              <a:t> local1.info http-proxy[1678]: </a:t>
            </a:r>
            <a:r>
              <a:rPr lang="en-US" dirty="0" err="1"/>
              <a:t>msg_id</a:t>
            </a:r>
            <a:r>
              <a:rPr lang="en-US" dirty="0"/>
              <a:t>="1AFF-003D" Allow 1-Trusted 0-External </a:t>
            </a:r>
            <a:r>
              <a:rPr lang="en-US" dirty="0" err="1"/>
              <a:t>tcp</a:t>
            </a:r>
            <a:r>
              <a:rPr lang="en-US" dirty="0"/>
              <a:t> 10.0.1.2 203.0.113.3 51770 80 </a:t>
            </a:r>
            <a:r>
              <a:rPr lang="en-US" dirty="0" err="1"/>
              <a:t>msg</a:t>
            </a:r>
            <a:r>
              <a:rPr lang="en-US" dirty="0"/>
              <a:t>="</a:t>
            </a:r>
            <a:r>
              <a:rPr lang="en-US" dirty="0" err="1"/>
              <a:t>ProxyAllow</a:t>
            </a:r>
            <a:r>
              <a:rPr lang="en-US" dirty="0"/>
              <a:t>: HTTP Gateway AV object encrypted (password-protected)" </a:t>
            </a:r>
            <a:r>
              <a:rPr lang="en-US" dirty="0" err="1"/>
              <a:t>proxy_act</a:t>
            </a:r>
            <a:r>
              <a:rPr lang="en-US" dirty="0"/>
              <a:t>="HTTP-Client.Standard.1" </a:t>
            </a:r>
            <a:r>
              <a:rPr lang="en-US" b="1" dirty="0"/>
              <a:t>error="Object (password-protected-file.pdf) Encrypted" </a:t>
            </a:r>
            <a:r>
              <a:rPr lang="en-US" dirty="0"/>
              <a:t>host="example.net" path="/archive.zip" </a:t>
            </a:r>
          </a:p>
          <a:p>
            <a:pPr marL="400050"/>
            <a:r>
              <a:rPr lang="en-US" dirty="0"/>
              <a:t>	Previously, the error in this log message would say: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b="1" dirty="0"/>
              <a:t>error=“Object Encrypted”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820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CD18-E49B-4873-8C27-73632A9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Modem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09FED-D3B1-484A-ACDD-975376CC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Support is added for these modems:</a:t>
            </a:r>
          </a:p>
          <a:p>
            <a:pPr lvl="1"/>
            <a:r>
              <a:rPr lang="en-US" dirty="0"/>
              <a:t>NCXX UX302NC and UX302NC-R </a:t>
            </a:r>
            <a:br>
              <a:rPr lang="en-US" dirty="0"/>
            </a:br>
            <a:r>
              <a:rPr lang="en-US" dirty="0"/>
              <a:t>(NTT DoCoMo ─ Japan)     </a:t>
            </a:r>
          </a:p>
          <a:p>
            <a:pPr lvl="1"/>
            <a:r>
              <a:rPr lang="en-US" dirty="0"/>
              <a:t>Fuji Soft FS040U </a:t>
            </a:r>
            <a:br>
              <a:rPr lang="en-US" dirty="0"/>
            </a:br>
            <a:r>
              <a:rPr lang="en-US" dirty="0"/>
              <a:t>(NTT DoCoMo / au by KDDI / Softbank ─ Japan)</a:t>
            </a:r>
          </a:p>
          <a:p>
            <a:pPr lvl="1"/>
            <a:r>
              <a:rPr lang="en-US" dirty="0"/>
              <a:t>Netgear 341U revision </a:t>
            </a:r>
            <a:br>
              <a:rPr lang="en-US" dirty="0"/>
            </a:br>
            <a:r>
              <a:rPr lang="en-US" dirty="0"/>
              <a:t>(Sprint ─ USA)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ACEF8-0647-4754-BA59-F6E7DEFC8B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9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2288-D208-40ED-92E1-88C12C68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File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6D95-007D-4DDA-BEBE-CF448C8F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7988060" cy="4919472"/>
          </a:xfrm>
        </p:spPr>
        <p:txBody>
          <a:bodyPr/>
          <a:lstStyle/>
          <a:p>
            <a:r>
              <a:rPr lang="en-US" sz="1800" dirty="0"/>
              <a:t>To add a file to the list, click </a:t>
            </a:r>
            <a:r>
              <a:rPr lang="en-US" sz="1800" b="1" dirty="0"/>
              <a:t>Add</a:t>
            </a:r>
            <a:r>
              <a:rPr lang="en-US" sz="1800" dirty="0"/>
              <a:t>, and provide the file information:</a:t>
            </a:r>
          </a:p>
          <a:p>
            <a:pPr lvl="1"/>
            <a:r>
              <a:rPr lang="en-US" sz="1600" b="1" dirty="0"/>
              <a:t>File MD5 Hash </a:t>
            </a:r>
            <a:r>
              <a:rPr lang="en-US" sz="1600" dirty="0"/>
              <a:t>– 32-character string that uniquely identifies a specific version of a specific file. You can use Windows, Mac OS, and Linux utilities to find the MD5 hash value of a file. See Fireware Help for details.</a:t>
            </a:r>
          </a:p>
          <a:p>
            <a:pPr lvl="1"/>
            <a:r>
              <a:rPr lang="en-US" sz="1600" b="1" dirty="0"/>
              <a:t>Description</a:t>
            </a:r>
            <a:r>
              <a:rPr lang="en-US" sz="1600" dirty="0"/>
              <a:t> – Description of the file</a:t>
            </a:r>
          </a:p>
          <a:p>
            <a:pPr lvl="1"/>
            <a:r>
              <a:rPr lang="en-US" sz="1600" b="1" dirty="0"/>
              <a:t>Action</a:t>
            </a:r>
            <a:endParaRPr lang="en-US" sz="1600" dirty="0"/>
          </a:p>
          <a:p>
            <a:pPr lvl="2"/>
            <a:r>
              <a:rPr lang="en-US" sz="1400" b="1" dirty="0"/>
              <a:t>Allow </a:t>
            </a:r>
            <a:r>
              <a:rPr lang="en-US" sz="1400" dirty="0"/>
              <a:t>– Allows the file to be </a:t>
            </a:r>
            <a:br>
              <a:rPr lang="en-US" sz="1400" dirty="0"/>
            </a:br>
            <a:r>
              <a:rPr lang="en-US" sz="1400" dirty="0"/>
              <a:t>downloaded or the email attachment </a:t>
            </a:r>
            <a:br>
              <a:rPr lang="en-US" sz="1400" dirty="0"/>
            </a:br>
            <a:r>
              <a:rPr lang="en-US" sz="1400" dirty="0"/>
              <a:t>to be delivered to the recipient </a:t>
            </a:r>
          </a:p>
          <a:p>
            <a:pPr lvl="2"/>
            <a:r>
              <a:rPr lang="en-US" sz="1400" b="1" dirty="0"/>
              <a:t>Drop </a:t>
            </a:r>
            <a:r>
              <a:rPr lang="en-US" sz="1400" dirty="0"/>
              <a:t>– Denies the transaction </a:t>
            </a:r>
            <a:br>
              <a:rPr lang="en-US" sz="1400" dirty="0"/>
            </a:br>
            <a:r>
              <a:rPr lang="en-US" sz="1400" dirty="0"/>
              <a:t>(HTTP), drops the connection (FTP),</a:t>
            </a:r>
            <a:br>
              <a:rPr lang="en-US" sz="1400" dirty="0"/>
            </a:br>
            <a:r>
              <a:rPr lang="en-US" sz="1400" dirty="0"/>
              <a:t>or removes the attachment from the </a:t>
            </a:r>
            <a:br>
              <a:rPr lang="en-US" sz="1400" dirty="0"/>
            </a:br>
            <a:r>
              <a:rPr lang="en-US" sz="1400" dirty="0"/>
              <a:t>email before it is delivered to the </a:t>
            </a:r>
            <a:br>
              <a:rPr lang="en-US" sz="1400" dirty="0"/>
            </a:br>
            <a:r>
              <a:rPr lang="en-US" sz="1400" dirty="0"/>
              <a:t>recipient (SMTP/POP3/IMAP)</a:t>
            </a:r>
            <a:r>
              <a:rPr lang="en-US" sz="1600" dirty="0"/>
              <a:t> </a:t>
            </a:r>
          </a:p>
          <a:p>
            <a:pPr marL="914400" lvl="2" indent="0">
              <a:buNone/>
            </a:pPr>
            <a:r>
              <a:rPr lang="en-US" sz="1600" dirty="0"/>
              <a:t>The Firebox performs the selected action immediately and does not scan the file with the relevant security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72E4B-68D3-4073-A6FB-4AE63DE604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C5F83-4D42-47F8-94E4-C2DBB97E1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68" y="2896668"/>
            <a:ext cx="3580992" cy="17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4763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19050"/>
            <a:ext cx="592137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170</a:t>
            </a:fld>
            <a:endParaRPr lang="en-US" dirty="0">
              <a:solidFill>
                <a:srgbClr val="3A3A3A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 by Policy</a:t>
            </a:r>
          </a:p>
        </p:txBody>
      </p:sp>
    </p:spTree>
    <p:extLst>
      <p:ext uri="{BB962C8B-B14F-4D97-AF65-F5344CB8AC3E}">
        <p14:creationId xmlns:p14="http://schemas.microsoft.com/office/powerpoint/2010/main" val="352669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B863FE-3D82-4C97-A1C8-1A4EF424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 by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7F1E0-5B5B-4A6D-A369-CF2F37A1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enable Geolocation at the policy level</a:t>
            </a:r>
          </a:p>
          <a:p>
            <a:r>
              <a:rPr lang="en-US" dirty="0"/>
              <a:t>This provides you with more granular control over the types of connections the Firebox denies based on geographic location</a:t>
            </a:r>
          </a:p>
        </p:txBody>
      </p:sp>
    </p:spTree>
    <p:extLst>
      <p:ext uri="{BB962C8B-B14F-4D97-AF65-F5344CB8AC3E}">
        <p14:creationId xmlns:p14="http://schemas.microsoft.com/office/powerpoint/2010/main" val="292681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endParaRPr lang="en-US" dirty="0"/>
          </a:p>
          <a:p>
            <a:r>
              <a:rPr lang="en-US" dirty="0"/>
              <a:t>File Exceptions</a:t>
            </a:r>
          </a:p>
          <a:p>
            <a:r>
              <a:rPr lang="en-US" dirty="0"/>
              <a:t>Geolocation by Policy</a:t>
            </a:r>
          </a:p>
          <a:p>
            <a:r>
              <a:rPr lang="en-US" dirty="0"/>
              <a:t>TLS profile minimum protocol version</a:t>
            </a:r>
          </a:p>
          <a:p>
            <a:r>
              <a:rPr lang="en-US" dirty="0"/>
              <a:t>TLS profiles for SMTP &amp; POP3 proxies</a:t>
            </a:r>
          </a:p>
          <a:p>
            <a:r>
              <a:rPr lang="en-US" dirty="0"/>
              <a:t>Restore configuration file from Web UI</a:t>
            </a:r>
          </a:p>
          <a:p>
            <a:r>
              <a:rPr lang="en-US" dirty="0"/>
              <a:t>Firebox Cloud Enhancements</a:t>
            </a:r>
          </a:p>
          <a:p>
            <a:r>
              <a:rPr lang="en-US" dirty="0" err="1"/>
              <a:t>WebBlocker</a:t>
            </a:r>
            <a:r>
              <a:rPr lang="en-US" dirty="0"/>
              <a:t> Usability Enhancements</a:t>
            </a:r>
          </a:p>
          <a:p>
            <a:r>
              <a:rPr lang="en-US" dirty="0"/>
              <a:t>On-premises WebBlocker Server</a:t>
            </a:r>
          </a:p>
          <a:p>
            <a:r>
              <a:rPr lang="en-US" dirty="0"/>
              <a:t>FQDN Enhancements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 by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Geolocation prevents connections to and from</a:t>
            </a:r>
            <a:br>
              <a:rPr lang="en-US" dirty="0"/>
            </a:br>
            <a:r>
              <a:rPr lang="en-US" dirty="0"/>
              <a:t>the countries you specify</a:t>
            </a:r>
          </a:p>
          <a:p>
            <a:r>
              <a:rPr lang="en-US" dirty="0"/>
              <a:t>When you enable the Geolocation subscription service, Geolocation is </a:t>
            </a:r>
            <a:br>
              <a:rPr lang="en-US" dirty="0"/>
            </a:br>
            <a:r>
              <a:rPr lang="en-US" dirty="0"/>
              <a:t>automatically enabled</a:t>
            </a:r>
            <a:br>
              <a:rPr lang="en-US" dirty="0"/>
            </a:br>
            <a:r>
              <a:rPr lang="en-US" dirty="0"/>
              <a:t>in all policies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29DFA-E369-4CFE-958E-7B1C48F1D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88" y="1207008"/>
            <a:ext cx="4291012" cy="42843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6193FB-523C-487F-A2E3-F7A710A77911}"/>
              </a:ext>
            </a:extLst>
          </p:cNvPr>
          <p:cNvSpPr/>
          <p:nvPr/>
        </p:nvSpPr>
        <p:spPr>
          <a:xfrm>
            <a:off x="4395787" y="1447800"/>
            <a:ext cx="2135641" cy="21771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 by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enable or disable Geolocation in policy settings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6E064-E9C5-4248-A004-28E4ADB06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9630" r="4299" b="2445"/>
          <a:stretch/>
        </p:blipFill>
        <p:spPr>
          <a:xfrm>
            <a:off x="571549" y="2682910"/>
            <a:ext cx="4352973" cy="36634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B86F21-CFCD-4301-88E3-801A51E6A639}"/>
              </a:ext>
            </a:extLst>
          </p:cNvPr>
          <p:cNvSpPr/>
          <p:nvPr/>
        </p:nvSpPr>
        <p:spPr>
          <a:xfrm>
            <a:off x="598430" y="5830998"/>
            <a:ext cx="1099454" cy="19594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EF337C-B787-4EF9-98C4-A724478C2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197" y="1453022"/>
            <a:ext cx="3805970" cy="490339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453540-BB0D-46F0-A5FE-4B59BD0F772A}"/>
              </a:ext>
            </a:extLst>
          </p:cNvPr>
          <p:cNvSpPr/>
          <p:nvPr/>
        </p:nvSpPr>
        <p:spPr>
          <a:xfrm>
            <a:off x="5156384" y="5092657"/>
            <a:ext cx="1099454" cy="19594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8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9BB0-EE2E-4135-A44F-8B3D2F15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Minimum Protocol Version</a:t>
            </a:r>
          </a:p>
        </p:txBody>
      </p:sp>
    </p:spTree>
    <p:extLst>
      <p:ext uri="{BB962C8B-B14F-4D97-AF65-F5344CB8AC3E}">
        <p14:creationId xmlns:p14="http://schemas.microsoft.com/office/powerpoint/2010/main" val="2730645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A1E08D-2865-41D2-AAB0-46A09682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5865224" cy="674687"/>
          </a:xfrm>
        </p:spPr>
        <p:txBody>
          <a:bodyPr/>
          <a:lstStyle/>
          <a:p>
            <a:r>
              <a:rPr lang="en-US" dirty="0"/>
              <a:t>TLS Minimum Protocol Version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B8B2D-6AA2-4E6B-ACE8-285A235BE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set the minimum protocol version for TLS</a:t>
            </a:r>
          </a:p>
          <a:p>
            <a:r>
              <a:rPr lang="en-US" dirty="0"/>
              <a:t>This enables you to configure the minimum TLS version for PCI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A9C58-DC4E-41E2-9B1F-2ECA23940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76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DF7F2-F9D6-450E-830A-E16087C0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Minimum Protocol Version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33081-271B-4FDF-8E65-0476B2403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TLS profile, you can now configure the Minimum Protocol Version:</a:t>
            </a:r>
          </a:p>
          <a:p>
            <a:pPr lvl="1"/>
            <a:r>
              <a:rPr lang="en-US" dirty="0"/>
              <a:t>TLS v1.1</a:t>
            </a:r>
          </a:p>
          <a:p>
            <a:pPr lvl="1"/>
            <a:r>
              <a:rPr lang="en-US" dirty="0"/>
              <a:t>TLS v1.0 (default)</a:t>
            </a:r>
          </a:p>
          <a:p>
            <a:pPr lvl="1"/>
            <a:r>
              <a:rPr lang="en-US" dirty="0"/>
              <a:t>SSL v3</a:t>
            </a:r>
          </a:p>
          <a:p>
            <a:r>
              <a:rPr lang="en-US" dirty="0"/>
              <a:t>This replaces the previous </a:t>
            </a:r>
            <a:r>
              <a:rPr lang="en-US" b="1" dirty="0"/>
              <a:t>Allow SSLv3 </a:t>
            </a:r>
            <a:r>
              <a:rPr lang="en-US" dirty="0"/>
              <a:t>check box</a:t>
            </a:r>
          </a:p>
          <a:p>
            <a:r>
              <a:rPr lang="en-US" dirty="0"/>
              <a:t>For PCI compliance, set the Minimum Protocol Version to TLS v1.1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6A401-8F0F-4C2D-A8BA-ED6C44416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7795BD-8F0F-4C0C-9C36-DC4A336A8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70" t="22587" r="22158" b="7503"/>
          <a:stretch/>
        </p:blipFill>
        <p:spPr>
          <a:xfrm>
            <a:off x="5537201" y="3526147"/>
            <a:ext cx="3149599" cy="300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FC7DA-798B-41F9-9A71-5C0DC7EE4F28}"/>
              </a:ext>
            </a:extLst>
          </p:cNvPr>
          <p:cNvSpPr/>
          <p:nvPr/>
        </p:nvSpPr>
        <p:spPr>
          <a:xfrm>
            <a:off x="5537201" y="4633587"/>
            <a:ext cx="2001519" cy="52769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FBC3BB-C323-4211-A5DA-87B35C106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850" y="1108706"/>
            <a:ext cx="3162300" cy="23393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0A403F-E54B-4C2E-8C73-2B93C67B1020}"/>
              </a:ext>
            </a:extLst>
          </p:cNvPr>
          <p:cNvSpPr/>
          <p:nvPr/>
        </p:nvSpPr>
        <p:spPr>
          <a:xfrm>
            <a:off x="5537200" y="1930400"/>
            <a:ext cx="2001519" cy="41801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3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A2B02F-EE1D-4C3B-844E-01A1281A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Minimum Protocol Version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41F-C7F8-4347-B927-7408302E2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Minimum Protocol </a:t>
            </a:r>
            <a:br>
              <a:rPr lang="en-US" dirty="0"/>
            </a:br>
            <a:r>
              <a:rPr lang="en-US" dirty="0"/>
              <a:t>Version now appears in </a:t>
            </a:r>
            <a:br>
              <a:rPr lang="en-US" dirty="0"/>
            </a:br>
            <a:r>
              <a:rPr lang="en-US" dirty="0"/>
              <a:t>the TLS Profiles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EA6CF-0B36-43C3-8BB6-EDE32720C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4253C1-7275-407E-8D73-5435A65C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60" y="1339088"/>
            <a:ext cx="4549140" cy="231648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E2AD13-BA70-4B7B-B1D3-BFBA603A65F7}"/>
              </a:ext>
            </a:extLst>
          </p:cNvPr>
          <p:cNvSpPr/>
          <p:nvPr/>
        </p:nvSpPr>
        <p:spPr>
          <a:xfrm>
            <a:off x="5476240" y="1906016"/>
            <a:ext cx="741680" cy="103632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92C8E4-B98E-4C30-A447-42D26DC22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89" t="29943" r="3778" b="3105"/>
          <a:stretch/>
        </p:blipFill>
        <p:spPr>
          <a:xfrm>
            <a:off x="1615440" y="3826256"/>
            <a:ext cx="7071360" cy="23571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FB9A36C-0E8F-4279-A477-BD54749C5C88}"/>
              </a:ext>
            </a:extLst>
          </p:cNvPr>
          <p:cNvSpPr/>
          <p:nvPr/>
        </p:nvSpPr>
        <p:spPr>
          <a:xfrm>
            <a:off x="3850640" y="4297680"/>
            <a:ext cx="1005840" cy="166624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8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5754-534A-4DAE-93BC-86106041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and POP3 over TLS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83E4A-7424-4268-BF6B-C780A38EB4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13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9F2A6E-95A0-4711-B3B7-0964EE9C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and POP3 over TLS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23198-A3AB-4B48-B23F-83231132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release extends TLS profile support to the POP3 and SMTP proxies</a:t>
            </a:r>
          </a:p>
          <a:p>
            <a:pPr lvl="1"/>
            <a:r>
              <a:rPr lang="en-US" dirty="0"/>
              <a:t>TLS profiles were previously supported only for the IMAP and HTTPS proxies</a:t>
            </a:r>
          </a:p>
          <a:p>
            <a:r>
              <a:rPr lang="en-US" dirty="0"/>
              <a:t>This update enables POP3 and SMTP proxies to inspect mail traffic encrypted with TLS on implicit secure ports: </a:t>
            </a:r>
          </a:p>
          <a:p>
            <a:pPr lvl="1"/>
            <a:r>
              <a:rPr lang="en-US" dirty="0"/>
              <a:t>POP3 over TLS</a:t>
            </a:r>
          </a:p>
          <a:p>
            <a:pPr lvl="1"/>
            <a:r>
              <a:rPr lang="en-US" dirty="0"/>
              <a:t>SMTP over TLS​</a:t>
            </a:r>
          </a:p>
          <a:p>
            <a:r>
              <a:rPr lang="en-US" dirty="0"/>
              <a:t>​STARTTLS settings for SMTP also now use TLS profiles</a:t>
            </a:r>
          </a:p>
        </p:txBody>
      </p:sp>
    </p:spTree>
    <p:extLst>
      <p:ext uri="{BB962C8B-B14F-4D97-AF65-F5344CB8AC3E}">
        <p14:creationId xmlns:p14="http://schemas.microsoft.com/office/powerpoint/2010/main" val="640898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B277-E260-4A07-A5D5-22EFB34B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and Implicit TLS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640F2F-F334-4CE8-A125-D9F09F5FC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 Layer Security (TLS) is a protocol that provides encryption and security for data sent over a network</a:t>
            </a:r>
          </a:p>
          <a:p>
            <a:r>
              <a:rPr lang="en-US" dirty="0"/>
              <a:t>TLS can be explicit or implicit</a:t>
            </a:r>
          </a:p>
          <a:p>
            <a:pPr lvl="1"/>
            <a:r>
              <a:rPr lang="en-US" dirty="0"/>
              <a:t>Explicit TLS</a:t>
            </a:r>
          </a:p>
          <a:p>
            <a:pPr lvl="2"/>
            <a:r>
              <a:rPr lang="en-US" dirty="0"/>
              <a:t>Server converts a non-TLS connection to a TLS connection when it receives the STARTTLS command</a:t>
            </a:r>
          </a:p>
          <a:p>
            <a:pPr lvl="1"/>
            <a:r>
              <a:rPr lang="en-US" dirty="0"/>
              <a:t>Implicit TLS</a:t>
            </a:r>
          </a:p>
          <a:p>
            <a:pPr lvl="2"/>
            <a:r>
              <a:rPr lang="en-US" dirty="0"/>
              <a:t>Server expects TLS based on the port</a:t>
            </a:r>
          </a:p>
          <a:p>
            <a:pPr lvl="3"/>
            <a:r>
              <a:rPr lang="en-US" dirty="0"/>
              <a:t>IMAPS: port 993 (support added to IMAP proxy in Fireware v12.1)</a:t>
            </a:r>
          </a:p>
          <a:p>
            <a:pPr lvl="3"/>
            <a:r>
              <a:rPr lang="en-US" dirty="0"/>
              <a:t>SMTPS: port 465 (support added to SMTP proxy in Fireware v12.2)</a:t>
            </a:r>
          </a:p>
          <a:p>
            <a:pPr lvl="3"/>
            <a:r>
              <a:rPr lang="en-US" dirty="0"/>
              <a:t>POP3S: port 995 (support added to POP3 proxy in Fireware v12.2)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77301-00FF-42DD-BE5F-0B23258D7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42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E0AA-9E4A-44E6-9F3F-287FAD74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Proxy — TLS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4C55E0-AA28-4892-A089-37F593D6E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SMTP proxy now supports both implicit and explicit TLS</a:t>
            </a:r>
          </a:p>
          <a:p>
            <a:pPr lvl="1"/>
            <a:r>
              <a:rPr lang="en-US" dirty="0"/>
              <a:t>Explicit TLS (STARTTLS Encryption)</a:t>
            </a:r>
          </a:p>
          <a:p>
            <a:pPr lvl="2"/>
            <a:r>
              <a:rPr lang="en-US" dirty="0"/>
              <a:t>Supported in previous releases</a:t>
            </a:r>
          </a:p>
          <a:p>
            <a:pPr lvl="2"/>
            <a:r>
              <a:rPr lang="en-US" dirty="0"/>
              <a:t>STARTTLS now uses a TLS profile</a:t>
            </a:r>
          </a:p>
          <a:p>
            <a:pPr lvl="1"/>
            <a:r>
              <a:rPr lang="en-US" dirty="0"/>
              <a:t>Implicit TLS (SMTPS)</a:t>
            </a:r>
          </a:p>
          <a:p>
            <a:pPr lvl="2"/>
            <a:r>
              <a:rPr lang="en-US" dirty="0"/>
              <a:t>New in Fireware v12.2</a:t>
            </a:r>
          </a:p>
          <a:p>
            <a:pPr lvl="2"/>
            <a:r>
              <a:rPr lang="en-US" dirty="0"/>
              <a:t>Uses a TLS profile</a:t>
            </a:r>
          </a:p>
          <a:p>
            <a:r>
              <a:rPr lang="en-US" dirty="0"/>
              <a:t>You can select a separate TLS profile </a:t>
            </a:r>
            <a:br>
              <a:rPr lang="en-US" dirty="0"/>
            </a:br>
            <a:r>
              <a:rPr lang="en-US" dirty="0"/>
              <a:t>for STARTTLS and SMTPS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EC13F-32D3-4BB7-A16C-E171152B0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C309A-876B-4363-B02B-58F3E7C03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486"/>
          <a:stretch/>
        </p:blipFill>
        <p:spPr>
          <a:xfrm>
            <a:off x="5968313" y="1365025"/>
            <a:ext cx="2485976" cy="485917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659C56-0378-47B5-88B4-8F220265C120}"/>
              </a:ext>
            </a:extLst>
          </p:cNvPr>
          <p:cNvSpPr/>
          <p:nvPr/>
        </p:nvSpPr>
        <p:spPr>
          <a:xfrm>
            <a:off x="6240025" y="3138779"/>
            <a:ext cx="1369461" cy="21401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A80A5E-DBDE-4AA9-82BD-DBD08EF71F03}"/>
              </a:ext>
            </a:extLst>
          </p:cNvPr>
          <p:cNvSpPr/>
          <p:nvPr/>
        </p:nvSpPr>
        <p:spPr>
          <a:xfrm>
            <a:off x="6240025" y="5303682"/>
            <a:ext cx="612720" cy="21425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0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  <a:p>
            <a:r>
              <a:rPr lang="en-US" dirty="0"/>
              <a:t>Loopback interface IP address support for global dynamic NAT and per-policy dynamic NAT</a:t>
            </a:r>
          </a:p>
          <a:p>
            <a:r>
              <a:rPr lang="en-US" dirty="0"/>
              <a:t>AES-GCM support</a:t>
            </a:r>
          </a:p>
          <a:p>
            <a:r>
              <a:rPr lang="en-US" dirty="0"/>
              <a:t>Secondary IP addresses for BOVPN gateways</a:t>
            </a:r>
          </a:p>
          <a:p>
            <a:r>
              <a:rPr lang="en-US" dirty="0"/>
              <a:t>Mobile VPN with SSL and Access Portal settings</a:t>
            </a:r>
          </a:p>
          <a:p>
            <a:r>
              <a:rPr lang="en-US" dirty="0"/>
              <a:t>Redundant single sign-on</a:t>
            </a:r>
          </a:p>
          <a:p>
            <a:r>
              <a:rPr lang="en-US" dirty="0"/>
              <a:t>SSO Agent connection status tool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25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179F19-DFF8-4EDC-A8DF-97EBD60E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SMTP (SMTPS)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71526-B0EF-4733-9006-B178BF6B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SMTP proxy now supports Secure SMTP (SMTPS) </a:t>
            </a:r>
          </a:p>
          <a:p>
            <a:r>
              <a:rPr lang="en-US" dirty="0"/>
              <a:t>The SMTP proxy supports:</a:t>
            </a:r>
          </a:p>
          <a:p>
            <a:pPr lvl="1"/>
            <a:r>
              <a:rPr lang="en-US" dirty="0"/>
              <a:t>SMTP on TCP port 25</a:t>
            </a:r>
          </a:p>
          <a:p>
            <a:pPr lvl="1"/>
            <a:r>
              <a:rPr lang="en-US" dirty="0"/>
              <a:t>SMTPS on TCP port 465 (new)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CF35B-0872-4A29-B818-E6DEAFDDD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88AC0-2527-4A7F-B863-2EBF7B36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85" y="1207008"/>
            <a:ext cx="3375660" cy="461772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FF9EF6-22F4-4700-926E-7CAF3D07A07E}"/>
              </a:ext>
            </a:extLst>
          </p:cNvPr>
          <p:cNvSpPr/>
          <p:nvPr/>
        </p:nvSpPr>
        <p:spPr>
          <a:xfrm>
            <a:off x="5076497" y="2007477"/>
            <a:ext cx="2007477" cy="109307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35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179F19-DFF8-4EDC-A8DF-97EBD60E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Proxy — TLS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71526-B0EF-4733-9006-B178BF6B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TLS Support</a:t>
            </a:r>
            <a:r>
              <a:rPr lang="en-US" dirty="0"/>
              <a:t> option controls which ports the SMTP proxy listens on:</a:t>
            </a:r>
          </a:p>
          <a:p>
            <a:pPr lvl="1"/>
            <a:r>
              <a:rPr lang="en-US" b="1" dirty="0"/>
              <a:t>Disabled</a:t>
            </a:r>
            <a:r>
              <a:rPr lang="en-US" dirty="0"/>
              <a:t> — SMTP proxy listens on port 25 only</a:t>
            </a:r>
          </a:p>
          <a:p>
            <a:pPr lvl="1"/>
            <a:r>
              <a:rPr lang="en-US" b="1" dirty="0"/>
              <a:t>Enabled</a:t>
            </a:r>
            <a:r>
              <a:rPr lang="en-US" dirty="0"/>
              <a:t> (default ) — SMTP proxy listens on ports 25 and 465</a:t>
            </a:r>
          </a:p>
          <a:p>
            <a:pPr lvl="1"/>
            <a:r>
              <a:rPr lang="en-US" b="1" dirty="0"/>
              <a:t>Required</a:t>
            </a:r>
            <a:r>
              <a:rPr lang="en-US" dirty="0"/>
              <a:t> — SMTP proxy listens on port 465 only</a:t>
            </a:r>
          </a:p>
          <a:p>
            <a:r>
              <a:rPr lang="en-US" dirty="0"/>
              <a:t>The port list depends on the TLS Support option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CF35B-0872-4A29-B818-E6DEAFDDD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B2E29-07A9-43F3-A5F0-5788123346A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A3A3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A3A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748AD6-CD71-46A9-965E-68950DC5E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06"/>
          <a:stretch/>
        </p:blipFill>
        <p:spPr>
          <a:xfrm>
            <a:off x="5192328" y="1207009"/>
            <a:ext cx="3375660" cy="282218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D40855-872E-4AA9-85E6-5495EC7E784E}"/>
              </a:ext>
            </a:extLst>
          </p:cNvPr>
          <p:cNvSpPr/>
          <p:nvPr/>
        </p:nvSpPr>
        <p:spPr>
          <a:xfrm>
            <a:off x="5276408" y="2363008"/>
            <a:ext cx="3142375" cy="26899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7BC42-EE1A-4817-A8CE-B66E5DA5B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234"/>
          <a:stretch/>
        </p:blipFill>
        <p:spPr>
          <a:xfrm>
            <a:off x="5192328" y="4238848"/>
            <a:ext cx="3375660" cy="191370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459C32-9094-4DB2-9FF5-8A7C5A785205}"/>
              </a:ext>
            </a:extLst>
          </p:cNvPr>
          <p:cNvSpPr/>
          <p:nvPr/>
        </p:nvSpPr>
        <p:spPr>
          <a:xfrm>
            <a:off x="5255388" y="5055476"/>
            <a:ext cx="1986240" cy="107100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69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C581D4-7895-4FD6-8478-7514275E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Proxy — TLS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844E9-FABE-4B6A-9EAB-B5439ADBC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Fireware Web UI, the TLS Support option and ports appear together on the Settings tab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A1F0-7ED0-417D-9851-1B1B6E634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4D12D-AD2A-466F-91EE-2DD3A4E44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9" t="24986" r="3333" b="1780"/>
          <a:stretch/>
        </p:blipFill>
        <p:spPr>
          <a:xfrm>
            <a:off x="1679465" y="2669629"/>
            <a:ext cx="6863256" cy="33002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BFEA76-E0EE-4D96-B0FC-F328A46EF78F}"/>
              </a:ext>
            </a:extLst>
          </p:cNvPr>
          <p:cNvSpPr/>
          <p:nvPr/>
        </p:nvSpPr>
        <p:spPr>
          <a:xfrm>
            <a:off x="1816099" y="4225161"/>
            <a:ext cx="2354318" cy="37837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9ADD5D-B588-4ABB-ABCE-D3C05619089C}"/>
              </a:ext>
            </a:extLst>
          </p:cNvPr>
          <p:cNvSpPr/>
          <p:nvPr/>
        </p:nvSpPr>
        <p:spPr>
          <a:xfrm>
            <a:off x="4548789" y="3920360"/>
            <a:ext cx="2028497" cy="136634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43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4A397-7E7F-4F47-9E65-37E8E8EA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Proxy Action — TLS Settings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1ADCD-908C-4BFF-B13C-DFCBF3BE7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r>
              <a:rPr lang="en-US" dirty="0"/>
              <a:t>SMTP proxy actions now include TLS settings</a:t>
            </a:r>
          </a:p>
          <a:p>
            <a:pPr lvl="1"/>
            <a:r>
              <a:rPr lang="en-US" dirty="0"/>
              <a:t>TLS settings apply only when TLS Support is set to </a:t>
            </a:r>
            <a:r>
              <a:rPr lang="en-US" b="1" dirty="0"/>
              <a:t>Enabled</a:t>
            </a:r>
            <a:r>
              <a:rPr lang="en-US" dirty="0"/>
              <a:t> or </a:t>
            </a:r>
            <a:r>
              <a:rPr lang="en-US" b="1" dirty="0"/>
              <a:t>Required</a:t>
            </a:r>
            <a:r>
              <a:rPr lang="en-US" dirty="0"/>
              <a:t> in the SMTP policy</a:t>
            </a:r>
          </a:p>
          <a:p>
            <a:r>
              <a:rPr lang="en-US" dirty="0"/>
              <a:t>The TLS settings in the proxy action include:</a:t>
            </a:r>
          </a:p>
          <a:p>
            <a:pPr lvl="1"/>
            <a:r>
              <a:rPr lang="en-US" b="1" dirty="0"/>
              <a:t>TLS Profile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Action</a:t>
            </a:r>
          </a:p>
          <a:p>
            <a:pPr lvl="2"/>
            <a:r>
              <a:rPr lang="en-US" dirty="0"/>
              <a:t>Allow</a:t>
            </a:r>
          </a:p>
          <a:p>
            <a:pPr lvl="2"/>
            <a:r>
              <a:rPr lang="en-US" dirty="0"/>
              <a:t>Inspect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99BC6-8D68-4D05-A1A6-53C47FF780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D4D40-6FD4-4C90-8504-803349AD4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42" y="2936240"/>
            <a:ext cx="5636419" cy="378618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61FF7E-6E24-495E-A797-E1D5716E5F62}"/>
              </a:ext>
            </a:extLst>
          </p:cNvPr>
          <p:cNvSpPr/>
          <p:nvPr/>
        </p:nvSpPr>
        <p:spPr>
          <a:xfrm>
            <a:off x="3508934" y="6040878"/>
            <a:ext cx="474133" cy="22013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88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CF102F-C06A-4838-B690-359E3E08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Proxy Action — STARTTLS Encryption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CA210-2A52-4905-A5E3-1C41A1E39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ESMTP settings, the TLS Encryption settings are now called </a:t>
            </a:r>
            <a:r>
              <a:rPr lang="en-US" b="1" dirty="0"/>
              <a:t>STARTTLS Encryption</a:t>
            </a:r>
          </a:p>
          <a:p>
            <a:pPr lvl="1"/>
            <a:r>
              <a:rPr lang="en-US" dirty="0"/>
              <a:t>These settings also use a TLS profile	</a:t>
            </a:r>
          </a:p>
          <a:p>
            <a:pPr lvl="1"/>
            <a:r>
              <a:rPr lang="en-US" dirty="0"/>
              <a:t>The TLS profile you select in the STARTTLS Encryption settings can be different from the TLS profile in the TLS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129A6-D25F-460D-BFD8-EC2130518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11CCC-C830-4E62-8429-3331491E8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750"/>
          <a:stretch/>
        </p:blipFill>
        <p:spPr>
          <a:xfrm>
            <a:off x="1365130" y="3517324"/>
            <a:ext cx="7296429" cy="245675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C49D42-2198-4D51-BBDC-8BB8E858D74A}"/>
              </a:ext>
            </a:extLst>
          </p:cNvPr>
          <p:cNvSpPr/>
          <p:nvPr/>
        </p:nvSpPr>
        <p:spPr>
          <a:xfrm>
            <a:off x="3074279" y="4796860"/>
            <a:ext cx="4994031" cy="108578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82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and POP3 over TLS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TLS profile is a collection of </a:t>
            </a:r>
            <a:br>
              <a:rPr lang="en-US" dirty="0"/>
            </a:br>
            <a:r>
              <a:rPr lang="en-US" dirty="0"/>
              <a:t>TLS-related security settings:</a:t>
            </a:r>
          </a:p>
          <a:p>
            <a:pPr lvl="1"/>
            <a:r>
              <a:rPr lang="en-US" dirty="0"/>
              <a:t>Minimum Protocol Version</a:t>
            </a:r>
          </a:p>
          <a:p>
            <a:pPr lvl="1"/>
            <a:r>
              <a:rPr lang="en-US" dirty="0"/>
              <a:t>Allow only TLS compliant traffic</a:t>
            </a:r>
          </a:p>
          <a:p>
            <a:pPr lvl="1"/>
            <a:r>
              <a:rPr lang="en-US" dirty="0"/>
              <a:t>Certificate Validation (OCSP)</a:t>
            </a:r>
          </a:p>
          <a:p>
            <a:pPr lvl="1"/>
            <a:r>
              <a:rPr lang="en-US" dirty="0"/>
              <a:t>Perfect Forward Secrecy Ciphers</a:t>
            </a:r>
          </a:p>
          <a:p>
            <a:r>
              <a:rPr lang="en-US" dirty="0"/>
              <a:t>The POP3 and SMTP proxies now </a:t>
            </a:r>
            <a:br>
              <a:rPr lang="en-US" dirty="0"/>
            </a:br>
            <a:r>
              <a:rPr lang="en-US" dirty="0"/>
              <a:t>use the same client and server </a:t>
            </a:r>
            <a:br>
              <a:rPr lang="en-US" dirty="0"/>
            </a:br>
            <a:r>
              <a:rPr lang="en-US" dirty="0"/>
              <a:t>TLS profiles previously supported </a:t>
            </a:r>
            <a:br>
              <a:rPr lang="en-US" dirty="0"/>
            </a:br>
            <a:r>
              <a:rPr lang="en-US" dirty="0"/>
              <a:t>for other proxies</a:t>
            </a:r>
          </a:p>
          <a:p>
            <a:endParaRPr 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0CCBC-F0EE-4333-B47F-A974DF33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129" y="4284726"/>
            <a:ext cx="3357143" cy="224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94B60-D456-4554-9163-42F7B02F3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129" y="1304199"/>
            <a:ext cx="3357143" cy="28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5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179F19-DFF8-4EDC-A8DF-97EBD60E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POP3 (POP3S)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71526-B0EF-4733-9006-B178BF6B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POP3 proxy now supports Secure POP3 (POP3S) </a:t>
            </a:r>
          </a:p>
          <a:p>
            <a:r>
              <a:rPr lang="en-US" dirty="0"/>
              <a:t>The POP3 proxy supports:</a:t>
            </a:r>
          </a:p>
          <a:p>
            <a:pPr lvl="1"/>
            <a:r>
              <a:rPr lang="en-US" dirty="0"/>
              <a:t>POP3 on TCP port 110</a:t>
            </a:r>
          </a:p>
          <a:p>
            <a:pPr lvl="1"/>
            <a:r>
              <a:rPr lang="en-US" dirty="0"/>
              <a:t>POP3S on TCP port 995 (new)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CF35B-0872-4A29-B818-E6DEAFDDD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5ED7F1-7E6B-4538-8D77-57414625C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028" y="1397317"/>
            <a:ext cx="3578772" cy="508400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FF9EF6-22F4-4700-926E-7CAF3D07A07E}"/>
              </a:ext>
            </a:extLst>
          </p:cNvPr>
          <p:cNvSpPr/>
          <p:nvPr/>
        </p:nvSpPr>
        <p:spPr>
          <a:xfrm>
            <a:off x="5213126" y="2805279"/>
            <a:ext cx="1912888" cy="32680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29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179F19-DFF8-4EDC-A8DF-97EBD60E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POP3 Proxy — TLS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71526-B0EF-4733-9006-B178BF6B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TLS Support</a:t>
            </a:r>
            <a:r>
              <a:rPr lang="en-US" dirty="0"/>
              <a:t> option controls which ports the POP3 proxy listens on:</a:t>
            </a:r>
          </a:p>
          <a:p>
            <a:pPr lvl="1"/>
            <a:r>
              <a:rPr lang="en-US" b="1" dirty="0"/>
              <a:t>Disabled</a:t>
            </a:r>
            <a:r>
              <a:rPr lang="en-US" dirty="0"/>
              <a:t> — POP3 proxy listens on port 110 only</a:t>
            </a:r>
          </a:p>
          <a:p>
            <a:pPr lvl="1"/>
            <a:r>
              <a:rPr lang="en-US" b="1" dirty="0"/>
              <a:t>Enabled</a:t>
            </a:r>
            <a:r>
              <a:rPr lang="en-US" dirty="0"/>
              <a:t> (default ) — POP3 proxy listens on ports 110 and 995</a:t>
            </a:r>
          </a:p>
          <a:p>
            <a:pPr lvl="1"/>
            <a:r>
              <a:rPr lang="en-US" b="1" dirty="0"/>
              <a:t>Required</a:t>
            </a:r>
            <a:r>
              <a:rPr lang="en-US" dirty="0"/>
              <a:t> — POP3 proxy listens on port 995 only</a:t>
            </a:r>
          </a:p>
          <a:p>
            <a:r>
              <a:rPr lang="en-US" dirty="0"/>
              <a:t>The port list depends on the TLS Support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CF35B-0872-4A29-B818-E6DEAFDDD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B2E29-07A9-43F3-A5F0-5788123346A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A3A3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A3A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0F30B7-DF6C-4DE7-92BA-5BA7E88F6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49"/>
          <a:stretch/>
        </p:blipFill>
        <p:spPr>
          <a:xfrm>
            <a:off x="5083327" y="1397318"/>
            <a:ext cx="3550920" cy="280728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D40855-872E-4AA9-85E6-5495EC7E784E}"/>
              </a:ext>
            </a:extLst>
          </p:cNvPr>
          <p:cNvSpPr/>
          <p:nvPr/>
        </p:nvSpPr>
        <p:spPr>
          <a:xfrm>
            <a:off x="5192328" y="2561382"/>
            <a:ext cx="3142375" cy="26899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EFD60-E9E3-4E37-9C07-52AC19A9F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277"/>
          <a:stretch/>
        </p:blipFill>
        <p:spPr>
          <a:xfrm>
            <a:off x="5083327" y="4417198"/>
            <a:ext cx="3550920" cy="19029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1F2763-7D4F-45A9-9F19-F89C5BB6811B}"/>
              </a:ext>
            </a:extLst>
          </p:cNvPr>
          <p:cNvSpPr/>
          <p:nvPr/>
        </p:nvSpPr>
        <p:spPr>
          <a:xfrm>
            <a:off x="5171308" y="5234165"/>
            <a:ext cx="1975728" cy="108596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14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EAED-D0D0-434A-9DD4-C18423C9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POP3 Proxy — TLS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061ECB-8E16-4F36-BD11-7663590EA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Fireware Web UI, the TLS Support option and ports appear together on the Settings tab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77390-5DFC-402A-87EA-E5ED4D86D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5E8031-BF46-46B5-A118-375A97FAA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5" t="22490" r="15402" b="9325"/>
          <a:stretch/>
        </p:blipFill>
        <p:spPr>
          <a:xfrm>
            <a:off x="1524001" y="2595566"/>
            <a:ext cx="6537435" cy="3530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3A7F48-5D6E-4A0A-99D7-527B29ABB580}"/>
              </a:ext>
            </a:extLst>
          </p:cNvPr>
          <p:cNvSpPr/>
          <p:nvPr/>
        </p:nvSpPr>
        <p:spPr>
          <a:xfrm>
            <a:off x="1639612" y="4193629"/>
            <a:ext cx="2459421" cy="40990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82E2F5-58FB-4E3F-B47C-78EA65E4554C}"/>
              </a:ext>
            </a:extLst>
          </p:cNvPr>
          <p:cNvSpPr/>
          <p:nvPr/>
        </p:nvSpPr>
        <p:spPr>
          <a:xfrm>
            <a:off x="4811107" y="3862551"/>
            <a:ext cx="2262355" cy="136109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67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4A397-7E7F-4F47-9E65-37E8E8EA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POP3 Proxy Action — TLS Settings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1ADCD-908C-4BFF-B13C-DFCBF3BE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POP3 proxy actions now include TLS settings</a:t>
            </a:r>
          </a:p>
          <a:p>
            <a:pPr lvl="1"/>
            <a:r>
              <a:rPr lang="en-US" dirty="0"/>
              <a:t>TLS settings apply only when TLS Support is set to </a:t>
            </a:r>
            <a:r>
              <a:rPr lang="en-US" b="1" dirty="0"/>
              <a:t>Enabled</a:t>
            </a:r>
            <a:r>
              <a:rPr lang="en-US" dirty="0"/>
              <a:t> or </a:t>
            </a:r>
            <a:r>
              <a:rPr lang="en-US" b="1" dirty="0"/>
              <a:t>Required</a:t>
            </a:r>
            <a:r>
              <a:rPr lang="en-US" dirty="0"/>
              <a:t> in the POP3 policy</a:t>
            </a:r>
          </a:p>
          <a:p>
            <a:r>
              <a:rPr lang="en-US" dirty="0"/>
              <a:t>The TLS settings in the proxy action include:</a:t>
            </a:r>
          </a:p>
          <a:p>
            <a:pPr lvl="1"/>
            <a:r>
              <a:rPr lang="en-US" b="1" dirty="0"/>
              <a:t>TLS Profile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Action</a:t>
            </a:r>
          </a:p>
          <a:p>
            <a:pPr lvl="2"/>
            <a:r>
              <a:rPr lang="en-US" dirty="0"/>
              <a:t>Allow</a:t>
            </a:r>
          </a:p>
          <a:p>
            <a:pPr lvl="2"/>
            <a:r>
              <a:rPr lang="en-US" dirty="0"/>
              <a:t>Inspect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99BC6-8D68-4D05-A1A6-53C47FF780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792F3-E4FB-4930-B5B1-842F9C60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18" y="3067050"/>
            <a:ext cx="5829552" cy="31305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61FF7E-6E24-495E-A797-E1D5716E5F62}"/>
              </a:ext>
            </a:extLst>
          </p:cNvPr>
          <p:cNvSpPr/>
          <p:nvPr/>
        </p:nvSpPr>
        <p:spPr>
          <a:xfrm>
            <a:off x="3329091" y="5432214"/>
            <a:ext cx="474133" cy="22013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7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Certificate Management Enhancements</a:t>
            </a:r>
          </a:p>
          <a:p>
            <a:r>
              <a:rPr lang="en-US" dirty="0"/>
              <a:t>Gateway Wireless Controller Enhancements</a:t>
            </a:r>
          </a:p>
          <a:p>
            <a:r>
              <a:rPr lang="en-US" dirty="0"/>
              <a:t>Authentication Setting Enhancements</a:t>
            </a:r>
          </a:p>
          <a:p>
            <a:r>
              <a:rPr lang="en-US" dirty="0"/>
              <a:t>Other Enhancements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97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824126-FA5F-4592-AA1E-F74959D2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25" y="1227328"/>
            <a:ext cx="4192151" cy="2602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2748ED-EBA9-4D4F-9092-5DC6386E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POP3 Proxy Action TLS Settings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2DA01-A4B7-423E-997B-14901FD07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TLS settings apply only when TLS Support is enabled or required in a policy</a:t>
            </a:r>
          </a:p>
          <a:p>
            <a:r>
              <a:rPr lang="en-US" dirty="0"/>
              <a:t>If you edit the proxy action from the </a:t>
            </a:r>
            <a:r>
              <a:rPr lang="en-US" b="1" dirty="0"/>
              <a:t>Proxy Actions</a:t>
            </a:r>
            <a:r>
              <a:rPr lang="en-US" dirty="0"/>
              <a:t> list, click </a:t>
            </a:r>
            <a:r>
              <a:rPr lang="en-US" b="1" dirty="0"/>
              <a:t>View</a:t>
            </a:r>
            <a:r>
              <a:rPr lang="en-US" dirty="0"/>
              <a:t> to see whether TLS is enabled for policies that use the proxy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7C271-357F-4716-853C-AB84BDF91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D78A84-F8B7-46BF-8367-0D2317F59CDF}"/>
              </a:ext>
            </a:extLst>
          </p:cNvPr>
          <p:cNvCxnSpPr>
            <a:cxnSpLocks/>
          </p:cNvCxnSpPr>
          <p:nvPr/>
        </p:nvCxnSpPr>
        <p:spPr>
          <a:xfrm flipH="1">
            <a:off x="6710562" y="3261360"/>
            <a:ext cx="1366638" cy="1423758"/>
          </a:xfrm>
          <a:prstGeom prst="straightConnector1">
            <a:avLst/>
          </a:prstGeom>
          <a:ln w="381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5ECD4DA-DB54-4418-9C1E-E5B810787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514" y="4646204"/>
            <a:ext cx="2127031" cy="13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41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79B3E2-A2DA-4DA4-83A9-3CA8AF21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TCP/UDP Proxy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FB8B-109E-4A54-96A9-1E78A67E7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TCP-UDP proxy action</a:t>
            </a:r>
            <a:br>
              <a:rPr lang="en-US" dirty="0"/>
            </a:br>
            <a:r>
              <a:rPr lang="en-US" dirty="0"/>
              <a:t>now applies to POP3 and </a:t>
            </a:r>
            <a:br>
              <a:rPr lang="en-US" dirty="0"/>
            </a:br>
            <a:r>
              <a:rPr lang="en-US" dirty="0"/>
              <a:t>SMTP</a:t>
            </a:r>
          </a:p>
          <a:p>
            <a:pPr lvl="1"/>
            <a:r>
              <a:rPr lang="en-US" dirty="0"/>
              <a:t>The POP3 proxy action </a:t>
            </a:r>
            <a:br>
              <a:rPr lang="en-US" dirty="0"/>
            </a:br>
            <a:r>
              <a:rPr lang="en-US" dirty="0"/>
              <a:t>applies only to TLS/SSL</a:t>
            </a:r>
            <a:br>
              <a:rPr lang="en-US" dirty="0"/>
            </a:br>
            <a:r>
              <a:rPr lang="en-US" dirty="0"/>
              <a:t>requests on port 995</a:t>
            </a:r>
          </a:p>
          <a:p>
            <a:pPr lvl="1"/>
            <a:r>
              <a:rPr lang="en-US" dirty="0"/>
              <a:t>The SMTP proxy action </a:t>
            </a:r>
            <a:br>
              <a:rPr lang="en-US" dirty="0"/>
            </a:br>
            <a:r>
              <a:rPr lang="en-US" dirty="0"/>
              <a:t>applies only to TLS/SSL </a:t>
            </a:r>
            <a:br>
              <a:rPr lang="en-US" dirty="0"/>
            </a:br>
            <a:r>
              <a:rPr lang="en-US" dirty="0"/>
              <a:t>requests on port 465</a:t>
            </a:r>
          </a:p>
          <a:p>
            <a:pPr lvl="1"/>
            <a:r>
              <a:rPr lang="en-US" dirty="0"/>
              <a:t>The HTTPS proxy action </a:t>
            </a:r>
            <a:br>
              <a:rPr lang="en-US" dirty="0"/>
            </a:br>
            <a:r>
              <a:rPr lang="en-US" dirty="0"/>
              <a:t>applies to TLS/SSL </a:t>
            </a:r>
            <a:br>
              <a:rPr lang="en-US" dirty="0"/>
            </a:br>
            <a:r>
              <a:rPr lang="en-US" dirty="0"/>
              <a:t>requests on all ports not </a:t>
            </a:r>
            <a:br>
              <a:rPr lang="en-US" dirty="0"/>
            </a:br>
            <a:r>
              <a:rPr lang="en-US" dirty="0"/>
              <a:t>specified by other </a:t>
            </a:r>
            <a:br>
              <a:rPr lang="en-US" dirty="0"/>
            </a:br>
            <a:r>
              <a:rPr lang="en-US" dirty="0"/>
              <a:t>protocols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67F5A-3638-4CFB-B043-C2CD76CA8D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4E71A0-BFAE-43C4-AE23-EEC545ED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879" y="1220461"/>
            <a:ext cx="4572616" cy="48925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339F7A-1926-4B7F-9426-E942C590B7D2}"/>
              </a:ext>
            </a:extLst>
          </p:cNvPr>
          <p:cNvSpPr/>
          <p:nvPr/>
        </p:nvSpPr>
        <p:spPr>
          <a:xfrm>
            <a:off x="5097517" y="3658545"/>
            <a:ext cx="3854978" cy="101855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33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5F3F40-38A6-44D3-88F9-4D906EED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 Configuration from Fireware Web 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3C8F5-FCE7-4212-8659-6564BD6C66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04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23A289-C05D-458E-BABB-59130D45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 Configuration from Fireware Web UI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DBB37-3ED7-4E1A-A187-8367D4F0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previous versions of Fireware, you could save the configuration to a file from Fireware Web UI</a:t>
            </a:r>
          </a:p>
          <a:p>
            <a:r>
              <a:rPr lang="en-US" dirty="0"/>
              <a:t>You can now restore the saved configuration file from Fireware Web UI</a:t>
            </a:r>
          </a:p>
        </p:txBody>
      </p:sp>
    </p:spTree>
    <p:extLst>
      <p:ext uri="{BB962C8B-B14F-4D97-AF65-F5344CB8AC3E}">
        <p14:creationId xmlns:p14="http://schemas.microsoft.com/office/powerpoint/2010/main" val="354749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8140-7A96-4135-9CC5-586DB40E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 Configuration from Fireware Web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76D55-3483-4ED0-9336-179B3D9F9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Fireware Web UI, you can restore a saved configuration file from the Configuration File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F3267-23F5-49A2-9612-36D65115B4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004DF-C012-4277-A991-D376A1A73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61" y="3013422"/>
            <a:ext cx="5779294" cy="30432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A21AC7-4FCA-468A-835F-4A2075DF913C}"/>
              </a:ext>
            </a:extLst>
          </p:cNvPr>
          <p:cNvSpPr/>
          <p:nvPr/>
        </p:nvSpPr>
        <p:spPr>
          <a:xfrm>
            <a:off x="3592286" y="5258893"/>
            <a:ext cx="3321698" cy="64381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43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5A52-E7A4-4BA5-A617-136F2067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 Configuration from Fireware Web UI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B90326-202E-4BB7-BE34-5AE51851B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restore a saved configuration file: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 Fireware Web UI, select </a:t>
            </a:r>
            <a:r>
              <a:rPr lang="en-US" b="1" dirty="0"/>
              <a:t>System &gt; Configuration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Select a saved configuration file for the same Firebox model</a:t>
            </a:r>
            <a:br>
              <a:rPr lang="en-US" dirty="0"/>
            </a:br>
            <a:r>
              <a:rPr lang="en-US" dirty="0"/>
              <a:t>The configuration file can be one of these types:</a:t>
            </a:r>
          </a:p>
          <a:p>
            <a:pPr lvl="2"/>
            <a:r>
              <a:rPr lang="en-US" dirty="0"/>
              <a:t>Compressed (.gz) configuration file downloaded from the Web UI</a:t>
            </a:r>
          </a:p>
          <a:p>
            <a:pPr lvl="2"/>
            <a:r>
              <a:rPr lang="en-US" dirty="0"/>
              <a:t>Configuration file (.xml) saved from the </a:t>
            </a:r>
            <a:r>
              <a:rPr lang="en-US" b="1" dirty="0"/>
              <a:t>File &gt; Save &gt; As Version</a:t>
            </a:r>
            <a:r>
              <a:rPr lang="en-US" dirty="0"/>
              <a:t> command in Policy Manager or extracted from the .gz file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Restore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D5B83-B3CC-4581-B6B8-349EF6B2C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71445-B8CF-4DBB-B438-FBF86F0CA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0" t="26851" r="2812" b="23845"/>
          <a:stretch/>
        </p:blipFill>
        <p:spPr>
          <a:xfrm>
            <a:off x="3321569" y="4544419"/>
            <a:ext cx="5206481" cy="18429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451967-D04D-4BCB-9FEE-0F9B215F5DA7}"/>
              </a:ext>
            </a:extLst>
          </p:cNvPr>
          <p:cNvSpPr/>
          <p:nvPr/>
        </p:nvSpPr>
        <p:spPr>
          <a:xfrm>
            <a:off x="3377556" y="5745385"/>
            <a:ext cx="3788228" cy="56211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50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7620-7826-4FCF-8B08-0E5283C6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 Configuration from Fireware Web UI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A34881-0406-4C51-83BC-6248DD2B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restore a configuration file, the Firebox checks the file to verify compatibility</a:t>
            </a:r>
          </a:p>
          <a:p>
            <a:r>
              <a:rPr lang="en-US" dirty="0"/>
              <a:t>The Firebox does not restore the configuration file if:</a:t>
            </a:r>
          </a:p>
          <a:p>
            <a:pPr lvl="1"/>
            <a:r>
              <a:rPr lang="en-US" dirty="0"/>
              <a:t>Firebox model does not match</a:t>
            </a:r>
          </a:p>
          <a:p>
            <a:pPr lvl="1"/>
            <a:r>
              <a:rPr lang="en-US" dirty="0"/>
              <a:t>OS compatibility setting is newer than the installed OS version</a:t>
            </a:r>
          </a:p>
          <a:p>
            <a:r>
              <a:rPr lang="en-US" dirty="0"/>
              <a:t>When you restore a configuration file, there is no change to the Firebox feature key</a:t>
            </a:r>
          </a:p>
          <a:p>
            <a:pPr lvl="1"/>
            <a:r>
              <a:rPr lang="en-US" dirty="0"/>
              <a:t>If you restore a configuration that enables subscription services that are missing or expired in the feature key, or if the Firebox does not have a feature key, the behavior for those services is the same as when a feature key expires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83F16-8C96-42F1-8054-ACC59A2BE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84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FE7A-6A0A-46B9-A6D6-61F54C25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Enhancements</a:t>
            </a:r>
          </a:p>
        </p:txBody>
      </p:sp>
    </p:spTree>
    <p:extLst>
      <p:ext uri="{BB962C8B-B14F-4D97-AF65-F5344CB8AC3E}">
        <p14:creationId xmlns:p14="http://schemas.microsoft.com/office/powerpoint/2010/main" val="47694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75627F-1DF9-4BD7-989B-EEF171DE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Enhancements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05777-9005-40B0-883B-417B73620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WatchGuard System Manager and WSM Management Server can now manage Firebox Cloud</a:t>
            </a:r>
          </a:p>
          <a:p>
            <a:r>
              <a:rPr lang="en-US" dirty="0"/>
              <a:t>Firebox Cloud now supports these features:</a:t>
            </a:r>
          </a:p>
          <a:p>
            <a:pPr lvl="1"/>
            <a:r>
              <a:rPr lang="en-US" dirty="0"/>
              <a:t>Single Sign-On (SSO)</a:t>
            </a:r>
          </a:p>
          <a:p>
            <a:pPr lvl="1"/>
            <a:r>
              <a:rPr lang="en-US" dirty="0"/>
              <a:t>spamBlocker</a:t>
            </a:r>
          </a:p>
          <a:p>
            <a:pPr lvl="1"/>
            <a:r>
              <a:rPr lang="en-US" dirty="0"/>
              <a:t>Quarantine Server</a:t>
            </a:r>
          </a:p>
          <a:p>
            <a:r>
              <a:rPr lang="en-US" dirty="0"/>
              <a:t>Firebox Cloud for Azure will support an hourly license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7C96D-EEDB-418F-B796-774ADE9E3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834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2A3389-CF36-411C-B9C6-184AE065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— WSM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B2D8B-83E9-412D-B40A-AAA79D7A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WatchGuard System Manager (WSM) now supports management of Firebox Cloud</a:t>
            </a:r>
          </a:p>
          <a:p>
            <a:pPr lvl="1"/>
            <a:r>
              <a:rPr lang="en-US" dirty="0"/>
              <a:t>WatchGuard System Manager</a:t>
            </a:r>
          </a:p>
          <a:p>
            <a:pPr lvl="2"/>
            <a:r>
              <a:rPr lang="en-US" dirty="0"/>
              <a:t>Policy Manager</a:t>
            </a:r>
          </a:p>
          <a:p>
            <a:pPr lvl="2"/>
            <a:r>
              <a:rPr lang="en-US" dirty="0"/>
              <a:t>Firebox System Manager</a:t>
            </a:r>
          </a:p>
          <a:p>
            <a:pPr lvl="1"/>
            <a:r>
              <a:rPr lang="en-US" dirty="0"/>
              <a:t>WSM Management Server now supports management of Firebox Cloud for:</a:t>
            </a:r>
          </a:p>
          <a:p>
            <a:pPr lvl="2"/>
            <a:r>
              <a:rPr lang="en-US" dirty="0"/>
              <a:t>Management of multiple Firebox OS updates</a:t>
            </a:r>
          </a:p>
          <a:p>
            <a:pPr lvl="2"/>
            <a:r>
              <a:rPr lang="en-US" dirty="0"/>
              <a:t>Drag-and-drop VPNs</a:t>
            </a:r>
          </a:p>
          <a:p>
            <a:pPr lvl="2"/>
            <a:r>
              <a:rPr lang="en-US" dirty="0"/>
              <a:t>Templates</a:t>
            </a:r>
          </a:p>
          <a:p>
            <a:r>
              <a:rPr lang="en-US" dirty="0"/>
              <a:t>WSM Quick Setup Wizard is not supported for Firebox Cloud</a:t>
            </a:r>
          </a:p>
        </p:txBody>
      </p:sp>
    </p:spTree>
    <p:extLst>
      <p:ext uri="{BB962C8B-B14F-4D97-AF65-F5344CB8AC3E}">
        <p14:creationId xmlns:p14="http://schemas.microsoft.com/office/powerpoint/2010/main" val="126895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Platforms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Fireware</a:t>
            </a:r>
            <a:r>
              <a:rPr lang="en-US" dirty="0"/>
              <a:t> v12.2 is supported on:</a:t>
            </a:r>
          </a:p>
          <a:p>
            <a:pPr lvl="1"/>
            <a:r>
              <a:rPr lang="en-US" dirty="0"/>
              <a:t>Firebox T Series and </a:t>
            </a:r>
          </a:p>
          <a:p>
            <a:pPr lvl="1"/>
            <a:r>
              <a:rPr lang="en-US" dirty="0"/>
              <a:t>Firebox M Series appliances</a:t>
            </a:r>
          </a:p>
          <a:p>
            <a:pPr lvl="1"/>
            <a:r>
              <a:rPr lang="en-US" dirty="0" err="1"/>
              <a:t>FireboxV</a:t>
            </a:r>
            <a:endParaRPr lang="en-US" dirty="0"/>
          </a:p>
          <a:p>
            <a:pPr lvl="1"/>
            <a:r>
              <a:rPr lang="en-US" dirty="0"/>
              <a:t>Firebox Cloud</a:t>
            </a:r>
          </a:p>
          <a:p>
            <a:r>
              <a:rPr lang="en-US" dirty="0" err="1"/>
              <a:t>Fireware</a:t>
            </a:r>
            <a:r>
              <a:rPr lang="en-US" dirty="0"/>
              <a:t> v12.2 is not supported on XTM devices. </a:t>
            </a:r>
          </a:p>
          <a:p>
            <a:pPr lvl="1"/>
            <a:r>
              <a:rPr lang="en-US" dirty="0"/>
              <a:t>We will provide updates to </a:t>
            </a:r>
            <a:r>
              <a:rPr lang="en-US" dirty="0" err="1"/>
              <a:t>Fireware</a:t>
            </a:r>
            <a:r>
              <a:rPr lang="en-US" dirty="0"/>
              <a:t> v12.1.x for XTM devices to fix bugs and address security issues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15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D424-4F48-467E-A8EE-298229A7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— WSM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3230-F589-49B7-AC34-CDBF80994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connect to Firebox Cloud from WatchGuard System Manager, use the Firebox Cloud IP address or DNS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3FF1C-0C97-4D48-AA3D-18C04F838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82AC38-A11B-4E0B-B5E6-2432CCCD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612" y="2152542"/>
            <a:ext cx="4956969" cy="3700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9D565D-2CC4-4129-98E1-0A2645100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38" y="3770185"/>
            <a:ext cx="3195221" cy="244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7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BE66-1DAC-43B2-80D2-25C9F846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— Policy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1128-EDAF-4AA0-B306-958667179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 does not allow you to configure features and options that are not supported by Firebox Cloud, such as:</a:t>
            </a:r>
          </a:p>
          <a:p>
            <a:pPr lvl="1"/>
            <a:r>
              <a:rPr lang="en-US" dirty="0"/>
              <a:t>Most networking features (manage network settings in the VM configuration)</a:t>
            </a:r>
          </a:p>
          <a:p>
            <a:pPr lvl="1"/>
            <a:r>
              <a:rPr lang="en-US" dirty="0"/>
              <a:t>Gateway Wireless Controller</a:t>
            </a:r>
          </a:p>
          <a:p>
            <a:pPr lvl="1"/>
            <a:r>
              <a:rPr lang="en-US" dirty="0"/>
              <a:t>Quotas</a:t>
            </a:r>
          </a:p>
          <a:p>
            <a:pPr lvl="1"/>
            <a:r>
              <a:rPr lang="en-US" dirty="0"/>
              <a:t>Mobile VPN with SSL Bridge VPN option</a:t>
            </a:r>
          </a:p>
          <a:p>
            <a:pPr lvl="1"/>
            <a:r>
              <a:rPr lang="en-US" dirty="0"/>
              <a:t>Services: Network Discovery, Mobile Security, </a:t>
            </a:r>
            <a:r>
              <a:rPr lang="en-US" dirty="0" err="1"/>
              <a:t>DNSWatch</a:t>
            </a:r>
            <a:endParaRPr lang="en-US" dirty="0"/>
          </a:p>
          <a:p>
            <a:pPr lvl="1"/>
            <a:r>
              <a:rPr lang="en-US" dirty="0"/>
              <a:t>Hotspot</a:t>
            </a:r>
          </a:p>
          <a:p>
            <a:pPr lvl="1"/>
            <a:r>
              <a:rPr lang="en-US" dirty="0"/>
              <a:t>Explicit Proxy (not currently hidden, but not supported)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A0074-2CBA-4932-AE86-FF18C72F8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004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BE66-1DAC-43B2-80D2-25C9F846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— Policy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1128-EDAF-4AA0-B306-958667179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</a:t>
            </a:r>
            <a:r>
              <a:rPr lang="en-US" b="1" dirty="0"/>
              <a:t>Network &gt; Configuration </a:t>
            </a:r>
            <a:r>
              <a:rPr lang="en-US" dirty="0"/>
              <a:t>page: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Interfaces</a:t>
            </a:r>
            <a:r>
              <a:rPr lang="en-US" dirty="0"/>
              <a:t> tab shows read-only interface information</a:t>
            </a:r>
          </a:p>
          <a:p>
            <a:pPr lvl="1"/>
            <a:r>
              <a:rPr lang="en-US" dirty="0"/>
              <a:t>On the </a:t>
            </a:r>
            <a:r>
              <a:rPr lang="en-US" b="1" dirty="0"/>
              <a:t>Loopback</a:t>
            </a:r>
            <a:r>
              <a:rPr lang="en-US" dirty="0"/>
              <a:t> tab you can configure a loopback interface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A0074-2CBA-4932-AE86-FF18C72F8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05FE9-A3A7-4F9F-816E-6DBF07164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702619"/>
            <a:ext cx="4349750" cy="34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838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BE66-1DAC-43B2-80D2-25C9F846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— Policy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1128-EDAF-4AA0-B306-958667179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7" y="1207008"/>
            <a:ext cx="8229600" cy="4919472"/>
          </a:xfrm>
        </p:spPr>
        <p:txBody>
          <a:bodyPr/>
          <a:lstStyle/>
          <a:p>
            <a:r>
              <a:rPr lang="en-US" dirty="0"/>
              <a:t>When you save the Firebox Cloud configuration to a file, Policy Manager saves three files:</a:t>
            </a:r>
          </a:p>
          <a:p>
            <a:pPr lvl="1"/>
            <a:r>
              <a:rPr lang="en-US" dirty="0"/>
              <a:t>The configuration file (.xml)</a:t>
            </a:r>
          </a:p>
          <a:p>
            <a:pPr lvl="1"/>
            <a:r>
              <a:rPr lang="en-US" dirty="0"/>
              <a:t>The feature key file (_lic.tgz)</a:t>
            </a:r>
          </a:p>
          <a:p>
            <a:pPr lvl="1"/>
            <a:r>
              <a:rPr lang="en-US" dirty="0"/>
              <a:t>The VM information file ( _vmhost.json)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A0074-2CBA-4932-AE86-FF18C72F8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928EC-7E55-4319-AC76-EA5F8F2B0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39" y="3666744"/>
            <a:ext cx="5303422" cy="10537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68995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93EEB3-B2B7-4BAB-A90C-294C7B68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— Policy Manager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2B0B-37C7-487C-8035-DE482F805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Firebox Cloud configuration files are not compatible with other Firebox models</a:t>
            </a:r>
          </a:p>
          <a:p>
            <a:pPr lvl="1"/>
            <a:r>
              <a:rPr lang="en-US" dirty="0"/>
              <a:t>On the </a:t>
            </a:r>
            <a:r>
              <a:rPr lang="en-US" b="1" dirty="0"/>
              <a:t>Setup &gt; System </a:t>
            </a:r>
            <a:r>
              <a:rPr lang="en-US" dirty="0"/>
              <a:t>page for Firebox Cloud, you cannot change the Firebox Model </a:t>
            </a:r>
          </a:p>
          <a:p>
            <a:pPr lvl="1"/>
            <a:r>
              <a:rPr lang="en-US" dirty="0"/>
              <a:t>On the </a:t>
            </a:r>
            <a:r>
              <a:rPr lang="en-US" b="1" dirty="0"/>
              <a:t>Setup &gt; System </a:t>
            </a:r>
            <a:r>
              <a:rPr lang="en-US" dirty="0"/>
              <a:t>page for any other Firebox model, you cannot change the model to Firebox Cloud </a:t>
            </a:r>
          </a:p>
          <a:p>
            <a:pPr lvl="1"/>
            <a:r>
              <a:rPr lang="en-US" dirty="0"/>
              <a:t>In Policy Manager, you cannot create a new Firebox Cloud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D79CC-0181-475E-9187-7D8386CA7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F4477-76C0-433E-9248-791061B8F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57" y="1544537"/>
            <a:ext cx="3621493" cy="1862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25BE53-0EE8-4E55-9BCA-618A2420D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57" y="3821480"/>
            <a:ext cx="3634294" cy="18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855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E160-9463-4AD6-AC65-B6BB2CFE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— Firebox System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1881-C989-4720-9EBD-B02A1BE0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Firebox System Manager, the </a:t>
            </a:r>
            <a:r>
              <a:rPr lang="en-US" b="1" dirty="0"/>
              <a:t>VM Information </a:t>
            </a:r>
            <a:r>
              <a:rPr lang="en-US" dirty="0"/>
              <a:t>tab shows information about the Firebox Cloud virtual machine</a:t>
            </a:r>
          </a:p>
          <a:p>
            <a:pPr lvl="1"/>
            <a:r>
              <a:rPr lang="en-US" dirty="0"/>
              <a:t>This is the same information available in Fireware Web UI on the </a:t>
            </a:r>
            <a:r>
              <a:rPr lang="en-US" b="1" dirty="0"/>
              <a:t>System Status &gt; VM Information </a:t>
            </a:r>
            <a:r>
              <a:rPr lang="en-US" dirty="0"/>
              <a:t>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FFD11-737E-4212-943E-174AB1A91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A88E55-1C9D-4533-82F6-970B4050D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76" y="2995886"/>
            <a:ext cx="4711700" cy="328251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54E2C6-C665-472D-BE25-29F1E940ABF5}"/>
              </a:ext>
            </a:extLst>
          </p:cNvPr>
          <p:cNvSpPr/>
          <p:nvPr/>
        </p:nvSpPr>
        <p:spPr>
          <a:xfrm>
            <a:off x="6440452" y="3666744"/>
            <a:ext cx="875524" cy="19138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4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8520-6FF3-4581-BE74-A5935AF6D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— New Supported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FC5E-053A-4911-8655-C6A7B96EF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v12.2 for Firebox Cloud now supports configuration of these features in both Web UI and Policy Manager:</a:t>
            </a:r>
          </a:p>
          <a:p>
            <a:pPr lvl="1"/>
            <a:r>
              <a:rPr lang="en-US" dirty="0"/>
              <a:t>Single Sign-On</a:t>
            </a:r>
          </a:p>
          <a:p>
            <a:pPr lvl="1"/>
            <a:r>
              <a:rPr lang="en-US" dirty="0"/>
              <a:t>spamBlocker</a:t>
            </a:r>
          </a:p>
          <a:p>
            <a:pPr lvl="1"/>
            <a:r>
              <a:rPr lang="en-US" dirty="0"/>
              <a:t>Quarantine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DE093-1780-475E-AD4D-465D0CF05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7F3FA-89F9-4C12-96DA-4C26B7278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10" r="54914" b="278"/>
          <a:stretch/>
        </p:blipFill>
        <p:spPr>
          <a:xfrm>
            <a:off x="4924777" y="1300062"/>
            <a:ext cx="3439294" cy="51276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493A36-1FC6-4A66-84FA-CFA15F89D0A7}"/>
              </a:ext>
            </a:extLst>
          </p:cNvPr>
          <p:cNvSpPr/>
          <p:nvPr/>
        </p:nvSpPr>
        <p:spPr>
          <a:xfrm>
            <a:off x="5029195" y="4231339"/>
            <a:ext cx="995081" cy="18826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8C0681-DFA7-47C5-A720-21FB61F07CE7}"/>
              </a:ext>
            </a:extLst>
          </p:cNvPr>
          <p:cNvSpPr/>
          <p:nvPr/>
        </p:nvSpPr>
        <p:spPr>
          <a:xfrm>
            <a:off x="5029197" y="5898783"/>
            <a:ext cx="995081" cy="18826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54FBAB-0F47-4670-9C56-9C90B07C069A}"/>
              </a:ext>
            </a:extLst>
          </p:cNvPr>
          <p:cNvSpPr/>
          <p:nvPr/>
        </p:nvSpPr>
        <p:spPr>
          <a:xfrm>
            <a:off x="5038166" y="4563043"/>
            <a:ext cx="995081" cy="18826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086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8520-6FF3-4581-BE74-A5935AF6D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— Feature Key Visibility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FC5E-053A-4911-8655-C6A7B96EF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Firebox Cloud with an hourly license does not require a feature key from WatchGuard</a:t>
            </a:r>
          </a:p>
          <a:p>
            <a:pPr lvl="1"/>
            <a:r>
              <a:rPr lang="en-US" dirty="0"/>
              <a:t>The cost of Firebox Cloud and all security services is included in the hourly price</a:t>
            </a:r>
          </a:p>
          <a:p>
            <a:r>
              <a:rPr lang="en-US" dirty="0"/>
              <a:t>For Firebox Cloud with an hourly (pay as you go) license, the Feature Keys page is now visible in Fireware Web UI 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System &gt; Feature Key</a:t>
            </a:r>
          </a:p>
          <a:p>
            <a:pPr lvl="1"/>
            <a:r>
              <a:rPr lang="en-US" dirty="0"/>
              <a:t>The Feature Key page shows only the list of licensed features</a:t>
            </a:r>
          </a:p>
          <a:p>
            <a:pPr lvl="2"/>
            <a:r>
              <a:rPr lang="en-US" dirty="0"/>
              <a:t>There is no expiration date for each feature</a:t>
            </a:r>
          </a:p>
          <a:p>
            <a:pPr lvl="2"/>
            <a:r>
              <a:rPr lang="en-US" dirty="0"/>
              <a:t>The Feature Key page is read-only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DE093-1780-475E-AD4D-465D0CF05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77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8D79-F900-4445-BFB6-55102F93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Cloud — Azure Hourly License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E6A69-94E7-49AC-A39C-32A03C712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Previously, Firebox Cloud was available in the Microsoft Azure Marketplace only with a BYOL license</a:t>
            </a:r>
          </a:p>
          <a:p>
            <a:r>
              <a:rPr lang="en-US" dirty="0"/>
              <a:t>Firebox Cloud v12.2 will be available for Azure with both BYOL and hourly license options</a:t>
            </a:r>
          </a:p>
          <a:p>
            <a:pPr lvl="1"/>
            <a:r>
              <a:rPr lang="en-US" dirty="0"/>
              <a:t>The hourly license includes a free 30 day trial</a:t>
            </a:r>
          </a:p>
          <a:p>
            <a:pPr lvl="2"/>
            <a:r>
              <a:rPr lang="en-US" dirty="0"/>
              <a:t>No hourly software charges for the instance during the trial</a:t>
            </a:r>
          </a:p>
          <a:p>
            <a:pPr lvl="2"/>
            <a:r>
              <a:rPr lang="en-US" dirty="0"/>
              <a:t>Azure infrastructure charges still apply</a:t>
            </a:r>
          </a:p>
          <a:p>
            <a:pPr lvl="1"/>
            <a:r>
              <a:rPr lang="en-US" dirty="0"/>
              <a:t>The trial converts to a paid hourly subscription upon expiration</a:t>
            </a:r>
          </a:p>
          <a:p>
            <a:r>
              <a:rPr lang="en-US" dirty="0"/>
              <a:t>Firebox Cloud with both license options will be available in Azure Marketplace shortly after general availability (GA) of Fireware v12.2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6D907-054F-487F-8BB8-13232956D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36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FDE41-0FE8-4928-88B7-2D99D177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Usability Enhancements</a:t>
            </a:r>
          </a:p>
        </p:txBody>
      </p:sp>
    </p:spTree>
    <p:extLst>
      <p:ext uri="{BB962C8B-B14F-4D97-AF65-F5344CB8AC3E}">
        <p14:creationId xmlns:p14="http://schemas.microsoft.com/office/powerpoint/2010/main" val="423306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256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D059DF-2B71-41A7-8E4E-F27B3A59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Usability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A388D3-142C-4C0F-8BC5-2C514FD95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WebBlocker has been updated to make it easier to see and manage denied categories in WebBlocker actions</a:t>
            </a:r>
          </a:p>
          <a:p>
            <a:r>
              <a:rPr lang="en-US" dirty="0"/>
              <a:t>The UI for category management in WebBlocker is now more consistent with category management in Application Control </a:t>
            </a:r>
          </a:p>
        </p:txBody>
      </p:sp>
    </p:spTree>
    <p:extLst>
      <p:ext uri="{BB962C8B-B14F-4D97-AF65-F5344CB8AC3E}">
        <p14:creationId xmlns:p14="http://schemas.microsoft.com/office/powerpoint/2010/main" val="17027697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D0BA-0ECF-47BE-BA01-058BDE20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Usability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82CF-8FEE-4BF6-9438-2F5290F8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WebBlocker action you can now:</a:t>
            </a:r>
          </a:p>
          <a:p>
            <a:pPr lvl="1"/>
            <a:r>
              <a:rPr lang="en-US" dirty="0"/>
              <a:t>Filter categories by deny status or by top-level category</a:t>
            </a:r>
          </a:p>
          <a:p>
            <a:pPr lvl="1"/>
            <a:r>
              <a:rPr lang="en-US" dirty="0"/>
              <a:t>Search for a category by name</a:t>
            </a:r>
          </a:p>
          <a:p>
            <a:pPr lvl="1"/>
            <a:r>
              <a:rPr lang="en-US" dirty="0"/>
              <a:t>Click a column heading to sort the list by that column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67808-6BEC-48B1-9623-5C7B2A865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09DF3-4A96-4BF6-A69F-CC84F5863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27" b="47059"/>
          <a:stretch/>
        </p:blipFill>
        <p:spPr>
          <a:xfrm>
            <a:off x="1271280" y="3163780"/>
            <a:ext cx="6788200" cy="31543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F7894A-A632-49D3-8450-AA6DA1ECD022}"/>
              </a:ext>
            </a:extLst>
          </p:cNvPr>
          <p:cNvSpPr/>
          <p:nvPr/>
        </p:nvSpPr>
        <p:spPr>
          <a:xfrm>
            <a:off x="1576538" y="4827183"/>
            <a:ext cx="6187373" cy="30859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29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D0BA-0ECF-47BE-BA01-058BDE20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Usability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82CF-8FEE-4BF6-9438-2F5290F8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configure </a:t>
            </a:r>
            <a:r>
              <a:rPr lang="en-US" b="1" dirty="0"/>
              <a:t>Alarm</a:t>
            </a:r>
            <a:r>
              <a:rPr lang="en-US" dirty="0"/>
              <a:t> and </a:t>
            </a:r>
            <a:r>
              <a:rPr lang="en-US" b="1" dirty="0"/>
              <a:t>Log</a:t>
            </a:r>
            <a:r>
              <a:rPr lang="en-US" dirty="0"/>
              <a:t> options per category </a:t>
            </a:r>
          </a:p>
          <a:p>
            <a:pPr lvl="1"/>
            <a:r>
              <a:rPr lang="en-US" dirty="0"/>
              <a:t>To receive notification when WebBlocker denies content for a category, select </a:t>
            </a:r>
            <a:r>
              <a:rPr lang="en-US" b="1" dirty="0"/>
              <a:t>Alarm</a:t>
            </a:r>
          </a:p>
          <a:p>
            <a:pPr lvl="1"/>
            <a:r>
              <a:rPr lang="en-US" dirty="0"/>
              <a:t>To generate a log message when WebBlocker denies content for a category, select </a:t>
            </a:r>
            <a:r>
              <a:rPr lang="en-US" b="1" dirty="0"/>
              <a:t>Log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67808-6BEC-48B1-9623-5C7B2A865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09DF3-4A96-4BF6-A69F-CC84F5863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27" b="47059"/>
          <a:stretch/>
        </p:blipFill>
        <p:spPr>
          <a:xfrm>
            <a:off x="1793797" y="3158918"/>
            <a:ext cx="6798664" cy="315920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F7894A-A632-49D3-8450-AA6DA1ECD022}"/>
              </a:ext>
            </a:extLst>
          </p:cNvPr>
          <p:cNvSpPr/>
          <p:nvPr/>
        </p:nvSpPr>
        <p:spPr>
          <a:xfrm>
            <a:off x="6574292" y="5114258"/>
            <a:ext cx="1275907" cy="128053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7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50CE-5265-47B2-9557-8B2EAB04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Usability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970FD-9304-43DB-97B0-5375A9E79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WebBlocker action configuration in Policy Manager</a:t>
            </a:r>
          </a:p>
          <a:p>
            <a:r>
              <a:rPr lang="en-US" dirty="0"/>
              <a:t>To see a list of denied </a:t>
            </a:r>
            <a:br>
              <a:rPr lang="en-US" dirty="0"/>
            </a:br>
            <a:r>
              <a:rPr lang="en-US" dirty="0"/>
              <a:t>categories, select the </a:t>
            </a:r>
            <a:br>
              <a:rPr lang="en-US" dirty="0"/>
            </a:br>
            <a:r>
              <a:rPr lang="en-US" dirty="0"/>
              <a:t>filter </a:t>
            </a:r>
            <a:r>
              <a:rPr lang="en-US" b="1" dirty="0"/>
              <a:t>Show only denied</a:t>
            </a:r>
          </a:p>
          <a:p>
            <a:r>
              <a:rPr lang="en-US" dirty="0"/>
              <a:t>To deny all categories in </a:t>
            </a:r>
            <a:br>
              <a:rPr lang="en-US" dirty="0"/>
            </a:br>
            <a:r>
              <a:rPr lang="en-US" dirty="0"/>
              <a:t>the filtered list, click</a:t>
            </a:r>
            <a:br>
              <a:rPr lang="en-US" dirty="0"/>
            </a:br>
            <a:r>
              <a:rPr lang="en-US" b="1" dirty="0"/>
              <a:t>Deny All</a:t>
            </a:r>
            <a:endParaRPr lang="en-US" dirty="0"/>
          </a:p>
          <a:p>
            <a:r>
              <a:rPr lang="en-US" dirty="0"/>
              <a:t>To clear the Deny check</a:t>
            </a:r>
            <a:br>
              <a:rPr lang="en-US" dirty="0"/>
            </a:br>
            <a:r>
              <a:rPr lang="en-US" dirty="0"/>
              <a:t>box for all categories in</a:t>
            </a:r>
            <a:br>
              <a:rPr lang="en-US" dirty="0"/>
            </a:br>
            <a:r>
              <a:rPr lang="en-US" dirty="0"/>
              <a:t>the filtered list, click</a:t>
            </a:r>
            <a:br>
              <a:rPr lang="en-US" dirty="0"/>
            </a:br>
            <a:r>
              <a:rPr lang="en-US" b="1" dirty="0"/>
              <a:t>Clear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AC90D-19C6-43CC-8559-AC2A9F4D7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CE3D7-983F-4369-9A78-2EACC65A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036" y="1637413"/>
            <a:ext cx="4403083" cy="501856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835563-D617-48EC-998F-EB9C5B9C0CA0}"/>
              </a:ext>
            </a:extLst>
          </p:cNvPr>
          <p:cNvSpPr/>
          <p:nvPr/>
        </p:nvSpPr>
        <p:spPr>
          <a:xfrm>
            <a:off x="4497572" y="2626241"/>
            <a:ext cx="1190847" cy="30834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40AE0B-6070-4AAA-8195-86006BCAE244}"/>
              </a:ext>
            </a:extLst>
          </p:cNvPr>
          <p:cNvSpPr/>
          <p:nvPr/>
        </p:nvSpPr>
        <p:spPr>
          <a:xfrm>
            <a:off x="4518835" y="5764971"/>
            <a:ext cx="1265277" cy="30834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208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On-Premises WebBlocker Server</a:t>
            </a:r>
          </a:p>
        </p:txBody>
      </p:sp>
    </p:spTree>
    <p:extLst>
      <p:ext uri="{BB962C8B-B14F-4D97-AF65-F5344CB8AC3E}">
        <p14:creationId xmlns:p14="http://schemas.microsoft.com/office/powerpoint/2010/main" val="16095782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B863FE-3D82-4C97-A1C8-1A4EF424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On-Premises WebBlocker Server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7F1E0-5B5B-4A6D-A369-CF2F37A1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now supports an on-premises WebBlocker Server with the same set of content categories as Websense cloud (now called </a:t>
            </a:r>
            <a:r>
              <a:rPr lang="en-US" dirty="0" err="1"/>
              <a:t>WebBlocker</a:t>
            </a:r>
            <a:r>
              <a:rPr lang="en-US" dirty="0"/>
              <a:t> cloud)</a:t>
            </a:r>
          </a:p>
          <a:p>
            <a:pPr lvl="1"/>
            <a:r>
              <a:rPr lang="en-US" dirty="0"/>
              <a:t>Supports more content categories than the </a:t>
            </a:r>
            <a:r>
              <a:rPr lang="en-US" dirty="0" err="1"/>
              <a:t>WebBlocker</a:t>
            </a:r>
            <a:r>
              <a:rPr lang="en-US" dirty="0"/>
              <a:t> Server previously available for local installation with WSM</a:t>
            </a:r>
          </a:p>
        </p:txBody>
      </p:sp>
    </p:spTree>
    <p:extLst>
      <p:ext uri="{BB962C8B-B14F-4D97-AF65-F5344CB8AC3E}">
        <p14:creationId xmlns:p14="http://schemas.microsoft.com/office/powerpoint/2010/main" val="3684530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On-Premises WebBlocker Server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on-premises WebBlocker Server must be installed as a virtual machine</a:t>
            </a:r>
          </a:p>
          <a:p>
            <a:pPr lvl="1"/>
            <a:r>
              <a:rPr lang="en-US" dirty="0"/>
              <a:t>Supported environments:</a:t>
            </a:r>
          </a:p>
          <a:p>
            <a:pPr lvl="2"/>
            <a:r>
              <a:rPr lang="en-US" dirty="0"/>
              <a:t>Microsoft Hyper-V System Center VMM 2012 and higher</a:t>
            </a:r>
          </a:p>
          <a:p>
            <a:pPr lvl="2"/>
            <a:r>
              <a:rPr lang="en-US" dirty="0"/>
              <a:t>VMWare </a:t>
            </a:r>
            <a:r>
              <a:rPr lang="en-US" dirty="0" err="1"/>
              <a:t>ESXi</a:t>
            </a:r>
            <a:r>
              <a:rPr lang="en-US" dirty="0"/>
              <a:t> 5.5 and higher</a:t>
            </a:r>
          </a:p>
          <a:p>
            <a:r>
              <a:rPr lang="en-US" dirty="0"/>
              <a:t>The WebBlocker </a:t>
            </a:r>
            <a:r>
              <a:rPr lang="en-US"/>
              <a:t>Server in </a:t>
            </a:r>
            <a:r>
              <a:rPr lang="en-US" dirty="0"/>
              <a:t>WatchGuard Server Center is supported only for Fireboxes that run Fireware v12.1.x or lower </a:t>
            </a:r>
          </a:p>
          <a:p>
            <a:endParaRPr 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920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074218B-C003-4E8C-8B3E-FFD9C113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On-Premises WebBlocker Server —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59BA7-FABD-448B-81C9-3DC5479EA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upgrade to Fireware v12.2:</a:t>
            </a:r>
          </a:p>
          <a:p>
            <a:pPr lvl="1"/>
            <a:r>
              <a:rPr lang="en-US" dirty="0"/>
              <a:t>WebBlocker actions that use a WebBlocker Server with SurfControl are updated to use WebBlocker Cloud</a:t>
            </a:r>
          </a:p>
          <a:p>
            <a:pPr lvl="1"/>
            <a:r>
              <a:rPr lang="en-US" dirty="0"/>
              <a:t>Previously configured content categories are  automatically converted to equivalent categories in </a:t>
            </a:r>
            <a:r>
              <a:rPr lang="en-US" dirty="0" err="1"/>
              <a:t>WebBlocker</a:t>
            </a:r>
            <a:r>
              <a:rPr lang="en-US" dirty="0"/>
              <a:t> 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B4DB0-B713-4A5A-9033-758D0FE78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C89AD-FD14-4296-9B4F-1ED6D9927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0" t="21314" r="2151" b="35873"/>
          <a:stretch/>
        </p:blipFill>
        <p:spPr>
          <a:xfrm>
            <a:off x="4420586" y="4506502"/>
            <a:ext cx="4339918" cy="19959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3BC06-829D-4D8C-9E38-1231E76408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2" t="18278" r="24409" b="25658"/>
          <a:stretch/>
        </p:blipFill>
        <p:spPr>
          <a:xfrm>
            <a:off x="4416922" y="1342748"/>
            <a:ext cx="4343455" cy="30154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878370-3DB0-40A9-89A8-31F831F95102}"/>
              </a:ext>
            </a:extLst>
          </p:cNvPr>
          <p:cNvSpPr txBox="1"/>
          <p:nvPr/>
        </p:nvSpPr>
        <p:spPr>
          <a:xfrm>
            <a:off x="6894441" y="134462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Fireware v12.1.1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B389EE-5AF5-4CCF-BBE8-4E246A8788B5}"/>
              </a:ext>
            </a:extLst>
          </p:cNvPr>
          <p:cNvSpPr txBox="1"/>
          <p:nvPr/>
        </p:nvSpPr>
        <p:spPr>
          <a:xfrm>
            <a:off x="7093775" y="450650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Fireware v12.2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A34205-E48E-4574-B401-778A842EC614}"/>
              </a:ext>
            </a:extLst>
          </p:cNvPr>
          <p:cNvSpPr/>
          <p:nvPr/>
        </p:nvSpPr>
        <p:spPr>
          <a:xfrm>
            <a:off x="4452485" y="2488033"/>
            <a:ext cx="2779519" cy="22328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0DBF8D-0C56-4139-98A8-070FFE737BD8}"/>
              </a:ext>
            </a:extLst>
          </p:cNvPr>
          <p:cNvSpPr/>
          <p:nvPr/>
        </p:nvSpPr>
        <p:spPr>
          <a:xfrm>
            <a:off x="4459083" y="5482550"/>
            <a:ext cx="1239976" cy="24840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665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8949-E10E-42E5-94D6-83606352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On-Premises WebBlocker Server Licensing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BA8CF-15BF-4856-92C8-B893BD4E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on-premises WebBlocker Server is licensed as part of a WebBlocker subscription</a:t>
            </a:r>
          </a:p>
          <a:p>
            <a:r>
              <a:rPr lang="en-US" dirty="0"/>
              <a:t>To activate an on-premises WebBlocker Server, you must have a Firebox with an active Total Security or WebBlocker subscription</a:t>
            </a:r>
          </a:p>
          <a:p>
            <a:r>
              <a:rPr lang="en-US" dirty="0"/>
              <a:t>If the WebBlocker subscription expires, the WebBlocker Server activation also expires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3296-2E28-40E4-AF26-8AE250D0E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690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8949-E10E-42E5-94D6-83606352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On-Premises WebBlocker Server Setup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BA8CF-15BF-4856-92C8-B893BD4E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WebBlocker</a:t>
            </a:r>
            <a:r>
              <a:rPr lang="en-US" dirty="0"/>
              <a:t> Server installation files:</a:t>
            </a:r>
          </a:p>
          <a:p>
            <a:pPr lvl="1"/>
            <a:r>
              <a:rPr lang="en-US" dirty="0"/>
              <a:t>.OVA file for installation on VMWare</a:t>
            </a:r>
          </a:p>
          <a:p>
            <a:pPr lvl="1"/>
            <a:r>
              <a:rPr lang="en-US" dirty="0"/>
              <a:t>.VHD file for installation on Hyper-V</a:t>
            </a:r>
          </a:p>
          <a:p>
            <a:r>
              <a:rPr lang="en-US" dirty="0"/>
              <a:t>Installation:</a:t>
            </a:r>
          </a:p>
          <a:p>
            <a:pPr lvl="1"/>
            <a:r>
              <a:rPr lang="en-US" dirty="0"/>
              <a:t>Use the .OVA or .VHD file to create a virtual machine</a:t>
            </a:r>
          </a:p>
          <a:p>
            <a:pPr lvl="1"/>
            <a:r>
              <a:rPr lang="en-US" dirty="0"/>
              <a:t>Connect and run the WebBlocker Server Setup Wizard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3296-2E28-40E4-AF26-8AE250D0E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6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B863FE-3D82-4C97-A1C8-1A4EF424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7F1E0-5B5B-4A6D-A369-CF2F37A1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r>
              <a:rPr lang="en-US" dirty="0"/>
              <a:t> is a new subscription service that enhances the ability of Gateway AntiVirus to detect new threats and polymorphic malware</a:t>
            </a:r>
          </a:p>
          <a:p>
            <a:pPr lvl="1"/>
            <a:r>
              <a:rPr lang="en-US" dirty="0"/>
              <a:t>WatchGuard has partnered with Cylance to provide this as a supplemental scanning solution for our higher-end Firebox models</a:t>
            </a:r>
          </a:p>
          <a:p>
            <a:pPr lvl="1"/>
            <a:r>
              <a:rPr lang="en-US" dirty="0" err="1"/>
              <a:t>IntelligentAV</a:t>
            </a:r>
            <a:r>
              <a:rPr lang="en-US" dirty="0"/>
              <a:t> uses artificial intelligence and mathematical models to examine and characterize millions of file attributes to determine if a file is a threat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76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8949-E10E-42E5-94D6-83606352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On-Premises WebBlocker Server Setup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BA8CF-15BF-4856-92C8-B893BD4E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/>
              <a:t>To add an on-premises WebBlocker Server to the Firebox configuration, edit WebBlocker Global settings  </a:t>
            </a:r>
          </a:p>
          <a:p>
            <a:pPr marL="914400" lvl="1" indent="-457200"/>
            <a:r>
              <a:rPr lang="en-US" dirty="0"/>
              <a:t>WebBlocker Server Properties:</a:t>
            </a:r>
          </a:p>
          <a:p>
            <a:pPr marL="1314450" lvl="2" indent="-457200"/>
            <a:r>
              <a:rPr lang="en-US" b="1" dirty="0"/>
              <a:t>Display Name </a:t>
            </a:r>
            <a:r>
              <a:rPr lang="en-US" dirty="0"/>
              <a:t>— The server name</a:t>
            </a:r>
            <a:br>
              <a:rPr lang="en-US" dirty="0"/>
            </a:br>
            <a:r>
              <a:rPr lang="en-US" dirty="0"/>
              <a:t>as it appears in the WebBlocker configuration</a:t>
            </a:r>
          </a:p>
          <a:p>
            <a:pPr marL="1314450" lvl="2" indent="-457200"/>
            <a:r>
              <a:rPr lang="en-US" b="1" dirty="0"/>
              <a:t>Address</a:t>
            </a:r>
            <a:r>
              <a:rPr lang="en-US" dirty="0"/>
              <a:t> — WebBlocker Server </a:t>
            </a:r>
            <a:br>
              <a:rPr lang="en-US" dirty="0"/>
            </a:br>
            <a:r>
              <a:rPr lang="en-US" dirty="0"/>
              <a:t>host name or IP address</a:t>
            </a:r>
          </a:p>
          <a:p>
            <a:pPr marL="1314450" lvl="2" indent="-457200"/>
            <a:r>
              <a:rPr lang="en-US" b="1" dirty="0"/>
              <a:t>Port</a:t>
            </a:r>
            <a:r>
              <a:rPr lang="en-US" dirty="0"/>
              <a:t> and </a:t>
            </a:r>
            <a:r>
              <a:rPr lang="en-US" b="1" dirty="0"/>
              <a:t>TLS</a:t>
            </a:r>
            <a:r>
              <a:rPr lang="en-US" dirty="0"/>
              <a:t> options — Default</a:t>
            </a:r>
            <a:br>
              <a:rPr lang="en-US" dirty="0"/>
            </a:br>
            <a:r>
              <a:rPr lang="en-US" dirty="0"/>
              <a:t>settings match the defaults for the </a:t>
            </a:r>
            <a:br>
              <a:rPr lang="en-US" dirty="0"/>
            </a:br>
            <a:r>
              <a:rPr lang="en-US" dirty="0"/>
              <a:t>on-premises WebBlocker Server</a:t>
            </a:r>
          </a:p>
          <a:p>
            <a:pPr marL="1314450" lvl="2" indent="-457200"/>
            <a:r>
              <a:rPr lang="en-US" b="1" dirty="0"/>
              <a:t>Authentication Key </a:t>
            </a:r>
            <a:r>
              <a:rPr lang="en-US" dirty="0"/>
              <a:t>— the </a:t>
            </a:r>
            <a:br>
              <a:rPr lang="en-US" dirty="0"/>
            </a:br>
            <a:r>
              <a:rPr lang="en-US" dirty="0"/>
              <a:t>Authentication Key on the </a:t>
            </a:r>
            <a:br>
              <a:rPr lang="en-US" dirty="0"/>
            </a:br>
            <a:r>
              <a:rPr lang="en-US" dirty="0"/>
              <a:t>WebBlocker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3296-2E28-40E4-AF26-8AE250D0E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F0139C-5E2B-476C-A76B-E85FB7C2D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28"/>
          <a:stretch/>
        </p:blipFill>
        <p:spPr>
          <a:xfrm>
            <a:off x="5590299" y="1207008"/>
            <a:ext cx="3293745" cy="348629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1BA589-640F-4DB2-81E2-FE13E0E19859}"/>
              </a:ext>
            </a:extLst>
          </p:cNvPr>
          <p:cNvSpPr/>
          <p:nvPr/>
        </p:nvSpPr>
        <p:spPr>
          <a:xfrm>
            <a:off x="5740888" y="3173407"/>
            <a:ext cx="3059180" cy="934237"/>
          </a:xfrm>
          <a:prstGeom prst="roundRect">
            <a:avLst>
              <a:gd name="adj" fmla="val 9956"/>
            </a:avLst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B04D36-029C-451D-BDA0-B61B9CA98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299" y="4797786"/>
            <a:ext cx="2724448" cy="16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841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8949-E10E-42E5-94D6-83606352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On-Premises WebBlocker Server Setup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BA8CF-15BF-4856-92C8-B893BD4E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default, all WebBlocker actions use WebBlocker cloud</a:t>
            </a:r>
          </a:p>
          <a:p>
            <a:r>
              <a:rPr lang="en-US" dirty="0"/>
              <a:t>To use an on-premises WebBlocker Server</a:t>
            </a:r>
          </a:p>
          <a:p>
            <a:pPr lvl="1"/>
            <a:r>
              <a:rPr lang="en-US" dirty="0"/>
              <a:t>Create or edit a WebBlocker action</a:t>
            </a:r>
          </a:p>
          <a:p>
            <a:pPr lvl="1"/>
            <a:r>
              <a:rPr lang="en-US" dirty="0"/>
              <a:t>On the Server tab, select the on-premises WebBlocker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3296-2E28-40E4-AF26-8AE250D0E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74482-48B4-4844-810F-9349FEB4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17" y="3377762"/>
            <a:ext cx="4628080" cy="30064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54949B-ADAC-444D-9915-6389F82B56C6}"/>
              </a:ext>
            </a:extLst>
          </p:cNvPr>
          <p:cNvSpPr/>
          <p:nvPr/>
        </p:nvSpPr>
        <p:spPr>
          <a:xfrm>
            <a:off x="3950185" y="4682553"/>
            <a:ext cx="2749194" cy="52219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7ADA08-987B-4D67-94A1-DCB2B5E212E6}"/>
              </a:ext>
            </a:extLst>
          </p:cNvPr>
          <p:cNvSpPr/>
          <p:nvPr/>
        </p:nvSpPr>
        <p:spPr>
          <a:xfrm>
            <a:off x="5598112" y="4254227"/>
            <a:ext cx="410802" cy="23111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221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BD1D-77AD-40F1-9CAC-5A70618E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FQDN Enhancements</a:t>
            </a:r>
          </a:p>
        </p:txBody>
      </p:sp>
    </p:spTree>
    <p:extLst>
      <p:ext uri="{BB962C8B-B14F-4D97-AF65-F5344CB8AC3E}">
        <p14:creationId xmlns:p14="http://schemas.microsoft.com/office/powerpoint/2010/main" val="11037693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E5FFF6-B88F-4B48-A627-4C871FCE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FQDN Improvements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F88547-49AC-45D0-A64C-AA916E691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FQDN support has been extended to provide greater granularity and flexibility</a:t>
            </a:r>
          </a:p>
          <a:p>
            <a:pPr lvl="1"/>
            <a:r>
              <a:rPr lang="en-US" dirty="0"/>
              <a:t>You can now use a wildcard FQDN with multi-level subdomains</a:t>
            </a:r>
          </a:p>
          <a:p>
            <a:pPr lvl="1"/>
            <a:r>
              <a:rPr lang="en-US" dirty="0"/>
              <a:t>More than one FQDN can now resolve to the same IP address</a:t>
            </a:r>
          </a:p>
          <a:p>
            <a:pPr lvl="1"/>
            <a:r>
              <a:rPr lang="en-US" dirty="0"/>
              <a:t>You can use the same FQDN in more than one policy</a:t>
            </a:r>
          </a:p>
          <a:p>
            <a:pPr lvl="1"/>
            <a:r>
              <a:rPr lang="en-US" dirty="0"/>
              <a:t>FQDN support for SNAT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9A132-1895-4CF3-BAE9-934E1BBDAD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89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CD18-E49B-4873-8C27-73632A9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FQDN Subdomain Wildcard Support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09FED-D3B1-484A-ACDD-975376CC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Multi-level wildcard subdomain support for FQDNs in policies, aliases, and any feature that supports FQDN input</a:t>
            </a:r>
          </a:p>
          <a:p>
            <a:r>
              <a:rPr lang="en-US" dirty="0"/>
              <a:t>Previously only supported 2 levels (*.example.com)</a:t>
            </a:r>
          </a:p>
          <a:p>
            <a:r>
              <a:rPr lang="en-US" dirty="0"/>
              <a:t>Now multiple-level support up to a theoretical 126 level maximum for wildcard FQDN, and 127 levels for full name FQDN</a:t>
            </a:r>
          </a:p>
          <a:p>
            <a:r>
              <a:rPr lang="en-US" dirty="0"/>
              <a:t>For example, you can now specify a wildcard FQDN as:</a:t>
            </a:r>
          </a:p>
          <a:p>
            <a:pPr marL="857250" lvl="2" indent="0">
              <a:buNone/>
            </a:pPr>
            <a:r>
              <a:rPr lang="en-US" dirty="0"/>
              <a:t>*.example.com</a:t>
            </a:r>
          </a:p>
          <a:p>
            <a:pPr marL="857250" lvl="2" indent="0">
              <a:buNone/>
            </a:pPr>
            <a:r>
              <a:rPr lang="en-US" dirty="0"/>
              <a:t>*.a.example.com </a:t>
            </a:r>
          </a:p>
          <a:p>
            <a:pPr marL="857250" lvl="2" indent="0">
              <a:buNone/>
            </a:pPr>
            <a:r>
              <a:rPr lang="en-US" dirty="0"/>
              <a:t>*.a.b.example.com</a:t>
            </a:r>
          </a:p>
          <a:p>
            <a:pPr marL="857250" lvl="2" indent="0">
              <a:buNone/>
            </a:pPr>
            <a:r>
              <a:rPr lang="en-US" dirty="0"/>
              <a:t>*.a.b.c.example.com</a:t>
            </a:r>
          </a:p>
          <a:p>
            <a:r>
              <a:rPr lang="en-US" dirty="0"/>
              <a:t>Supports a maximum of 255 IPs for each FQDN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ACEF8-0647-4754-BA59-F6E7DEFC8B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041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CD18-E49B-4873-8C27-73632A9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FQDN Wildcard Support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09FED-D3B1-484A-ACDD-975376CC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Overlapping addresses in FQDN wildcards are resolved by policy precedence</a:t>
            </a:r>
          </a:p>
          <a:p>
            <a:r>
              <a:rPr lang="en-US" dirty="0"/>
              <a:t>For example, </a:t>
            </a:r>
            <a:r>
              <a:rPr lang="en-US" i="1" dirty="0"/>
              <a:t>a.b.example.com </a:t>
            </a:r>
            <a:r>
              <a:rPr lang="en-US" dirty="0"/>
              <a:t>is applicable to all three of these FQDN entries:</a:t>
            </a:r>
          </a:p>
          <a:p>
            <a:pPr marL="857250" lvl="2" indent="0">
              <a:buNone/>
            </a:pPr>
            <a:r>
              <a:rPr lang="en-US" dirty="0"/>
              <a:t>*.example.com</a:t>
            </a:r>
          </a:p>
          <a:p>
            <a:pPr marL="857250" lvl="2" indent="0">
              <a:buNone/>
            </a:pPr>
            <a:r>
              <a:rPr lang="en-US" dirty="0"/>
              <a:t>*.b.example.com</a:t>
            </a:r>
          </a:p>
          <a:p>
            <a:pPr marL="857250" lvl="2" indent="0">
              <a:buNone/>
            </a:pPr>
            <a:r>
              <a:rPr lang="en-US" dirty="0"/>
              <a:t>a.b.example.com</a:t>
            </a:r>
          </a:p>
          <a:p>
            <a:r>
              <a:rPr lang="en-US" dirty="0"/>
              <a:t>The policy that is applied is based on the policy precedence order</a:t>
            </a:r>
          </a:p>
          <a:p>
            <a:r>
              <a:rPr lang="en-US" dirty="0"/>
              <a:t>If a policy with the FQDN </a:t>
            </a:r>
            <a:r>
              <a:rPr lang="en-US" i="1" dirty="0"/>
              <a:t>*.example.com </a:t>
            </a:r>
            <a:r>
              <a:rPr lang="en-US" dirty="0"/>
              <a:t>appears first in the policy order, </a:t>
            </a:r>
            <a:r>
              <a:rPr lang="en-US" i="1" dirty="0"/>
              <a:t>a.b.example.com </a:t>
            </a:r>
            <a:r>
              <a:rPr lang="en-US" dirty="0"/>
              <a:t>will be applicable to that policy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ACEF8-0647-4754-BA59-F6E7DEFC8B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050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912757-4B9F-494C-8BBE-B736F270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FQDN Resolution to One IP Address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FB8B1-9D97-4BFB-A825-421A83840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FQDNs can resolve to the same IP address</a:t>
            </a:r>
          </a:p>
          <a:p>
            <a:pPr lvl="1"/>
            <a:r>
              <a:rPr lang="en-US" dirty="0"/>
              <a:t>For example:</a:t>
            </a:r>
          </a:p>
          <a:p>
            <a:pPr lvl="2"/>
            <a:r>
              <a:rPr lang="en-US" dirty="0"/>
              <a:t>*.blog.example.com</a:t>
            </a:r>
          </a:p>
          <a:p>
            <a:pPr lvl="2"/>
            <a:r>
              <a:rPr lang="en-US" dirty="0"/>
              <a:t>*.example.com</a:t>
            </a:r>
          </a:p>
          <a:p>
            <a:r>
              <a:rPr lang="en-US" dirty="0"/>
              <a:t>Previously, Fireware mapped the IP address only to the first FQDN that resolved to it</a:t>
            </a:r>
          </a:p>
          <a:p>
            <a:pPr lvl="1"/>
            <a:r>
              <a:rPr lang="en-US" dirty="0"/>
              <a:t>This created limitations because FQDNs can be used in many places in the configuration </a:t>
            </a:r>
          </a:p>
          <a:p>
            <a:pPr lvl="1"/>
            <a:r>
              <a:rPr lang="en-US" dirty="0"/>
              <a:t>This becomes a more common issue with wildcard FQDNs</a:t>
            </a:r>
          </a:p>
          <a:p>
            <a:r>
              <a:rPr lang="en-US" dirty="0"/>
              <a:t>Now an IP address can be mapped to more than one FQDN</a:t>
            </a:r>
          </a:p>
          <a:p>
            <a:pPr lvl="1"/>
            <a:r>
              <a:rPr lang="en-US" dirty="0"/>
              <a:t>The FQDN that appears in traffic log messages depends on policy precedence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0FACA-CEA7-4788-8F0B-1FACA6B27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643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9FB54-E1C6-4D27-B80B-FD2D01F7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FQDN in Multiple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0A1C8-4501-45A6-8448-0C015066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FQDN can be used in more than one policy</a:t>
            </a:r>
          </a:p>
          <a:p>
            <a:r>
              <a:rPr lang="en-US" dirty="0"/>
              <a:t>Prevents issues with multiple FQDN matches in different packet level features, such as packet filter policies, blocked sites, and blocked sites exceptions</a:t>
            </a:r>
          </a:p>
          <a:p>
            <a:r>
              <a:rPr lang="en-US" dirty="0"/>
              <a:t>Policy order precedence decides the FQDN resolution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D7357-3963-4C9B-A691-41601C16D6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50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882-3380-409A-813C-C0C3E432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FQDN Support for SNAT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30669-92BE-4D18-A292-CE49BD72D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specify an FQDN in a static NAT (SNAT) action to help make policy management easier and to avoid downtime from IP address changes</a:t>
            </a:r>
          </a:p>
          <a:p>
            <a:r>
              <a:rPr lang="en-US" dirty="0"/>
              <a:t>For example, if your Firebox is configured to process SMTP traffic from an Office 365 mail server, you can specify an FQDN instead of IP addresses for Office 365</a:t>
            </a:r>
          </a:p>
          <a:p>
            <a:pPr lvl="1"/>
            <a:r>
              <a:rPr lang="en-US" dirty="0"/>
              <a:t>If the Office 365 IP addresses change, you no longer need to update the SNAT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A795A-C59D-457E-829D-5519CC16E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809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F7DD-BF38-4F0F-882C-23F2C02B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FQDN Support for SNAT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700F8-4997-4906-B1D8-BD52F41CD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add or edit a SNAT member, a new drop-down list appears that includes an </a:t>
            </a:r>
            <a:r>
              <a:rPr lang="en-US" b="1" dirty="0"/>
              <a:t>FQDN</a:t>
            </a:r>
            <a:r>
              <a:rPr lang="en-US" dirty="0"/>
              <a:t> option: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D3811-4713-4C5D-AF9E-26FC1644EF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C9C38-1B84-41CA-ADA3-9BAE1DFC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11" y="2063509"/>
            <a:ext cx="4251834" cy="28631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DE65A2-EF1B-490C-ACEC-7943D86E8AD8}"/>
              </a:ext>
            </a:extLst>
          </p:cNvPr>
          <p:cNvSpPr/>
          <p:nvPr/>
        </p:nvSpPr>
        <p:spPr>
          <a:xfrm>
            <a:off x="1664898" y="2932981"/>
            <a:ext cx="2553419" cy="81088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5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1862-81A6-48DA-A8A8-9D50726C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r>
              <a:rPr lang="en-US" dirty="0"/>
              <a:t> and Gateway AntiVirus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50C7A6-FB96-4709-A494-EDDB08AF6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r>
              <a:rPr lang="en-US" dirty="0"/>
              <a:t> adds another layer of protection to the Gateway AntiVirus security service</a:t>
            </a:r>
          </a:p>
          <a:p>
            <a:r>
              <a:rPr lang="en-US" dirty="0"/>
              <a:t>With </a:t>
            </a:r>
            <a:r>
              <a:rPr lang="en-US" dirty="0" err="1"/>
              <a:t>IntelligentAV</a:t>
            </a:r>
            <a:r>
              <a:rPr lang="en-US" dirty="0"/>
              <a:t> enabled, Gateway AntiVirus uses two scan engines</a:t>
            </a:r>
          </a:p>
          <a:p>
            <a:pPr lvl="1"/>
            <a:r>
              <a:rPr lang="en-US" dirty="0"/>
              <a:t>Bitdefender — Gateway AntiVirus scan engine</a:t>
            </a:r>
          </a:p>
          <a:p>
            <a:pPr lvl="1"/>
            <a:r>
              <a:rPr lang="en-US" dirty="0"/>
              <a:t>Cylance — </a:t>
            </a:r>
            <a:r>
              <a:rPr lang="en-US" dirty="0" err="1"/>
              <a:t>IntelligentAV</a:t>
            </a:r>
            <a:r>
              <a:rPr lang="en-US" dirty="0"/>
              <a:t> scan engine</a:t>
            </a:r>
          </a:p>
          <a:p>
            <a:r>
              <a:rPr lang="en-US" dirty="0"/>
              <a:t>These scan engines work together to increase the ability of the Firebox to detect and block malware before it can enter your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5D0F8-65DE-4ED3-8E2D-D1FA336CA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934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316D-F3E0-473C-BB16-ECD85F75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FQDN Support for SNAT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8CE94-6928-47DC-9554-45B95303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– Hybrid mail environment with a local mail server and Office 365 in the cloud</a:t>
            </a:r>
          </a:p>
          <a:p>
            <a:pPr lvl="1"/>
            <a:r>
              <a:rPr lang="en-US" dirty="0"/>
              <a:t>On the Firebox, configure an SMTP-proxy policy for port 25 traffic from the External interface</a:t>
            </a:r>
          </a:p>
          <a:p>
            <a:pPr lvl="1"/>
            <a:r>
              <a:rPr lang="en-US" dirty="0"/>
              <a:t>Add an SNAT entry that specifies an FQDN for the Office 365 mail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080BB-7123-47CB-8063-585B366F4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7" name="AutoShape 4" descr="data:image/png;base64,%20iVBORw0KGgoAAAANSUhEUgAAAoIAAAG7CAYAAAEgasR7AAAAAXNSR0IArs4c6QAAAARnQU1BAACxjwv8YQUAAAAJcEhZcwAADsMAAA7DAcdvqGQAAP+lSURBVHhe7L0HfB3Hee79nN4bem8EexerSEqiKInq1bIl967YKTdf4tg3TnKvnF9ynZt24xQ7tiJbiqss22oUm9g7CRIkQQIgeq8Hp/d+vnf2nAMCIAgCJEC0+ZOLLWd2dnb23WfemZ2dFW3YsCEnFot9DZzbRrRu3brvvHns3KuKgA8mpRShaAyGeBBihRoxkRg17gggBiSiOJYbNFDSMuPw1R7ErI0oXLgSi/PTEhvnIa+99loiE89fuPCqKLkxnpwLC8mNlH/C8pBNiMfjEInY2tCt8w+WiYJdDc0CtixM9Ce1nAqQnAkkMlBYSs7nL4IlXiBLTK5PGqfMDuTKJcm1qaPMqEsuTQ/MEsEykW7N26a63RpvaWmNd3T2xHu7OpJb4/Eapzfe1d4Sd3j88cbGhnjttbrkL7HkfPLw+/3xd955Jx6NhIV1Kijj0cSCsD6V/OhHP4oni4nbZ2mhCSWlxSgsyEVOfkFya4L6hlZ4+6+guDgTVnE2okEb9u86gWO1TQg6mpOh7hyJRIL8/HzEwn7UVFXh6NHjOH5kP955/6NkiCnmTi3xZjBLnA9MiiXejGV6dXJp7jNlmTif4Jk4CfBMnAR4Jk4CgrMt+sefv3r+wSXJTWOz+WgdooN1w9sjQlVG6WCN5/aRUBzkDybXpokD70CSl5e3XbTzhe2vlGYktwIelxP/1uaGNhZC1OvDQVsQSw0q4bfX2yzJ+rUIC3UGfKosHTs0UjT5I3ikwISXsuRYRIX+oiwj1hoUMCAGr1yBHLkMA8EwnThoC90CyUz8ZGkW6l0B/McKE5aHxTjmi+LF5fl4IVuLVb4g1EVZWC2OYn1OFrarxbSvGAPh6GAcqSz87pJ0FFKGLtcpsVAth12qwrdKdOiTKfDpdBW8sRjMoWgydIKdhZnIDofwqSX52G6UYINJDiXFqVer8XyGDBdcoWTIBOkqNf54cQblSwRP52mxQKxAemftrS3xWo8ZS/OykmvDLVEmlsAgE8NCmTMRJmKJaUoFbIFgcm04N7PEMpUULXRR74QMdl5hdqluAVmikIkPvPHeq/+8cnht42Z8q7p7+m+hGUT7+29NXQPEfGGwPXGimdgTCN+VBrBcpSy5NHNhmSgULCaxa/vye7YkNyeIeO0QyxOFyUi0Ugl0d2EaxNONPcerYHb5UZSTKABjYR8O19qglwSgpoLA53Pg/R/+A7IzjThS2Qqrswq9l44hrjHio/PtKMjNhEI6+R5dZWVlwhL/9EsvvtonK8dDa/PgFudj4xIlfvrWOWgowQvzs7B+VRm6es34yY/fxP/+X38ulIg9TWfR3OOHJOqEiITfETNh60MPwaCc/DbEhoYGHDp0KLk2PuKk29cbjsfP17/+9eTS+Ljt2/lu09jYiCNHjmDJpgeRbTCix9aLgbrLsHsC2LZ1K06dOpUMeZ3BTBSJ8dLDW9Fn60ZR4SL89/sH8PLzT2Hf8Yt48tG1+NUvPkjukeCVV15JLo2PWZeJQ2F3A7MzsZh8R/IBRzLSEkdbpw1CREMNds5motfrhUajSa7NLFgmzqq6M2u5tlutybXxEQ76hclmsyW3TD6zKhO76y/i9LEDybXxIVOoEHb1woepe2g2qzKxcMVWPPnCy8m18aPOLENBmiG5NvnMikycqXqYYlZZ4kxFKJ2/+tWvvno7julUwtLz+c9/HnK5fFQXZybA3KEbSufVCxfiE5/5JBQqDV544Vlhm+BPzRDEYgWe+9jzSFPIEI0ObxucToZlYhVd8bd//isE/V688877wraZZKGxWBDv/e5d2FjjrmTqu6iMG3Y7k7XNSILBoDD3eDzCPBIJx+t//itheRh3obvIzWAP74VWHLq3t7MM/b+f/hzeP3sGsrQSaHViaMjHcjhcCFtbUFHdCkScqL5cjcLS0rvSFMZuWWZx4XBY0EamP+ueeRISqupdbOnGhx9+BLE+B2ZypM8d+C2aGq7AJs5BumKA/ENTMpaphbXiDLPEc7t2x69du5ZcE7oETSsjLXE0WOelGwj7hVnMHYpHe/qE5aniBkvMX7QQGRmpB1bTr4UjLbHt/G5cvXQBWoMWew9chX2gEb39duh1agocglhGBY5VhGh3HyIVJxA4UIdo02XEIwqITGqEdu9B6GQ9wi1myJYXJ49yZ9xgiTON8VjidDOlHZrmEzwTJwGeiZMAz8RJgGfiJMAzcRLgmTgJ8EycBHgmTgI8EycBnomTAM/ESUB4xnLmzJkZ2QOC6vdC643H44FCoUhunVm88cYbs6MbyUxmsC/Ob46fGjUTs+K37vd8N54JW4IRuEd5MKWIRWEQ3mi/OcyCpVJpcm3yGXzaV6pWjDoFAwEEklMwGLxhYtvvBvZwZNT0RYKJtIVCIWEams7Uut/vT8YydVwvWOJR/FurA39Za8HnTw9/jZb1yurq6kJVVRVOnz6Npqamu5aBQ/nC+Wactjixr8+d3JKgtrYW/f39qKiowLlz51BXV4fz588nf516xtREm9U6+J7IzUhPT08uTR2NngAWapXJtet0WG3Q3CKFrGDS6abu7fxBTeQFy+0zmInJdc5tIIrFonGzJ4wYoohFY+iLxGCzebE4U4OAlMRbI0EgKkGv24NFaTr4QhEoJBSmtxNWpx9Llq9IRjU/EbEnVWyB/WEPR4d0YRZg22K0Ih7x5DQRPrXX/GUwAzm3x5RlYItjuNsxFbCkLzDpk2vTw51loNeM0+0hLMmUIyJWwGQyQDak+cLn98Fp7oc3LIYxMwPpBg07IB11cm77SCwGqViMvr4+tLW1IT0jAwvLyxHwuuF2u5CZk58MOXXcoQXSruw/ZQjLEhbV0C53l5rakCXuR37JBhJRMXbt+QCZ4ihWb9sKlfb6a763SyoDz549i8zMTMrIXqj1JmQawuiub8aKHR8DlYFTyqzWwChlIOsFNp3M6gycCfAG1zuEZ+AdwjPwDuEZeIeIevyh+BOnm3Bpx9LkprHZcKQuuXT7sGohqx7eKbfjUt6focVxiye5dmu+VJyBn7Rbkms3IvnGX/2v7/yi04avlWYKG+q8YVR2O/Bbiw9enxdvtdlwf87199v+qy0R2dcK9QjI5HggOw0LFDJypEW4Lz8NX8xWQRX1oSEA/HG+Fk0iKXLI1diSaUCjJ9FaPLSu/enyHCww6PCH+RL0+yJ4dWE6TrnD+FyOFgMxMV4pS8dijQ6rs7VYKRGh0KRBo+t6w24qA3+wMgdZkii+UGJCO8XzjUUZaBPL8XyOHgtlcdTQeTGK1XL6PTFuzTqNDH+8ughrpRHINQZKvwHdUhX+sliPwwOJTF5rVOOS0ycs/+HibOzIT0cvrb+Up0dPOHprC/y7q9349srrHv1QC2Rpvx1DmogFFqmk6LjJODWjWSCLdsSmYYzHAsu0SrR4EhfpVhYosgUj8e/U9eBfVxUmN43NN652JZdmJ2xUptgEXN9bheeO9B1yWxnYG5jYcFS3Q6M3gPvTp3fE4fEgZGCz2Y0FWcMTG6JslY8lJlPM4QEXdmQmmqr6zDZ4G48iZMxBQ7MVywqMaO6TQRaz4aGnnhDCVLXXwFpXiw07P45Y+zEMmJ3IKV+G9n47ju3bh9//k/8lhJtshAzssrnR39IOWU4xdr3xPax85GU8tNSIFrMP7/36LaEJ/1vf/p8UfIjbGA3gdEUV1LAiEpIgoNZh24bhAwrdLna7HZciksEM/M///E9hPhHYA/ZIZGKDpH35y18WnuZNhBmrgUMtkD39YmQtux9xez9UcRnu3WxApzkuPLMejVQGPrRtDVp77VBHbYimPwBT4ALyylZioKcLpYtK8Oav9ib3AL7whS/MnQwcSioDGSy5rM2RpXqkCzOUVAZeD8/mSdeHfk+d9ND2yzmbgXcL9p6fTDaxgdhmVV3Y4fbBP2K0zFsxMGCFzeGekO83EWZVBu7dO7HxahgOlw8nqloEh3gq4LfwEG7nFuYZeIfw9sA7RBQKheKsD/BM46tf/eqgizHUjZkpKJVKfOYzn7lugcaM1XjsxU/j8Ze/gCWLd+CZJx+eUWPAMB66Nw/G8hUzc2wah6UK+377C+x9603U1R/GB7sPzqzxX4hDZ3rgaKqeUekSkbceTyWIlSdDPfOZxg9/+CN86qmnoC+Y+i4b44GN4Dlogd7+frz33u8QjXhw5tJ5+D0OXNi7F2arB7XmMKpOnUV9xwC6z72T3OPuwzoh/PLDXfjd2+/gN28dwMWWREtxOBjA2xU9+OF//RIXLrXgzsZZnxjDLPDkyZPYtm2bsOz1haBRT6xeOGMIk0ayUxJP7a3OLHBYBs50PF4fPJYuuP0xdLbWIWoowCNb1sPlcuHMyTN49NH7EW73s/YwSIwh+N86CJFcDnF+LuRP3Av/996EeMV9iPfboP6DRDvinTDrMnCmMUwDObcHz8A7hGfgHcIz8A7hGXiH8Ay8Q3gG3iE8A+8QnoF3CM/AO4Rn4B3CM/AOERoTWKV4JpJ6xMgeN85EWCMMf6x5h4jCsVi80z/8Y6EMyllkYuyHN+wKsKdTU02rb/Tvf86EsW5EnnA0rhnlI3pOfwARn1f4ehdDaDxMPi9hc7bOJvaW5HRhHfJ9J5bOoTdTanmqRxcZzLnPnG3Gu/0e/OW14T3S2XdDOjs7cfToUaHJnyWaLd9tIrEI3u9x4L9bbfivNldya+LCsnG3WJrYWDIsjQ6H4649+rylBY7FTLLAmzHVFsgLkTtkcPAdlovjfSI8kbAczliwbjvCVza++tWvbO8gd7W52wFrRIx32/shl0lxwuxEmz2Is1YXDPEQznc5kK+R4tc9bvg9XjRb3eiPimHr6UeGUYtuvwO7enzIjAYRlSmhlIjgtvZBodYKB+y+vB+Hzlaj1RJHb3stoMtCv82NDP3oXwfmzH0Gv3rMhyHjTBdMCXmzDGfamXVGWOtKvEk+F2CjMHGQ8AlTX16763j70dvRhMpOL0599B4C5Hv2dXWis7cD+z86iqLyZVArhnckGwiGkamQ4Wdvf4D83HT88PV9CMp6kJduhESkwI/fOwaHxYzcDDnaOlux6529uHaxFuebnejpq0Pj1RoMhLQoyp7eQeAY7GWq1PtAbDDir3zlK2htbRXaRfIyDLha04ArlRXoIN/cZFCjv/syJLEQTu1/D9VeIxTpJhinbhDou8Ks9AmZEi7Tq5NrYyC0mtAFnsHV+NR4dPMZ5hPOOiO0hSK3Nf7KTCVdPsul7A6ZlUbImVvw2jFnRsCNkDPtcCPkTDuCT/jhyTOvvlTRiijVKP96aR4ik/g8/rv1fcml6YWdm1SU+EbFTEBCaQmzJprk+lSyJV2L09bxD406UT5blIafddiSaxMjvP93CSPcRUb4zJlmwfjGO2bteNl8tI4MILmSpEyvRrPLN6wjxCNpalTYfHDSsrCd0lJqUKPVdf1jXiysVCLBZ/L1+Em7HayJbWgcwmHoT4lJg1aHV3izOAU7N7mYDVqZ3EAoJTK8nK/DYbML7QE2HBdwT5YBCgon9ntxysn6f4qwUSdHV1yCAa9v2DvfqWOn5oyhyylYJxvW8W3odmaEEUoMO4ehPJtvwjWrA/WBIQkdgYl2slOcLN40jQpWb0AYfZWln81HMtroqLl6De6RR7FrIIBNmVqco9/ZrmzK12rQ4/GCNaUv0cjQ5AvTDXP9vEYe4ks3GU21XCpBYySK1XROV7rtieszBCGvDryTaKz+1Je+sv1XXXbhoKlxf4fiD4fR0WeBViXHz7vcqPKEEPN5ka5Vwd5ng0ilgI8OJpKIMbLB4fU2y7CDG1RKuPwB/HlZHl4qMpLBaPG5HA1UdEG8cTE+n2/Ex4tMsIjEeDxHi62ZBiymS6/wR7ExHbBL1HieMm1xmg6maAT+aAwihRwvFhhxzRXE91cX4Foohm63ny508qAEOzd24YemJRKPYREdv0SnhINS/pdLc7FWFcRSRQw6umZfXJyFd/u8WJ0mR0AsxrbcNHy7zIReXxCfp7x4bmEO4lIlXshU4hNF6TApFMjX6bDQqCR1yICW0uYKR7EoQ4cccRj9bPzLJIlRXOkijLiin85V452BIFaRRf3l2iKEQlGUp2mxPEOPTqcXf7M4DaeDInyTSqyQjy5wtgar0/VYKxdBGY0ijdJlHjES2dAxjlN8ia5zLqJCugv0CpSZdPhcgQkKyutP0TYlXdO/KE9HkzsAl94IUyyMP11RiFJRVLj+Qxk6JnKKPyjPxClvBB8rzcJjGilW5ppQrlbj83lyhGJRbJYr8JkFmZB31E+PEk4HoynhdHIzJZwKJjpS+US5mRKOC1JC3k7ImVZ4OyFnRnDXOjCwUvAulDx3BTawc6lmxEfQPd1w+jwIB904Wt0H84AVBoMMb72zB8uXlCJINZq684fhtDshCrmx79gp5JUtxs9/+jbuWbs8GQnwxp7zKFO5caApgh//4AfIgA1mkQ6njp5ATKmFItSGN362H0YM4EJHBLs/eA/BgW40VtcioslAm9mOPPIRZwuDHRgqzpx4NS5Toa/+MozkoJ642A6DMgyvcRnC3hAe2VSESx9+gLU7dyIYi6CppR1Sqqz0h+VUi5ViydJS5JJzGgn60dxtRpFBgUDABX3eosHKQcoIY+EAamuqgYAbAwEx5DEzvOJF0BsN8HdVoN8jRwE5rMtXbIJJNXOeq/p8PvzhH/4hfvKTnwwbXXw8HDlbiwc3LxOWo2EfQnE5rvYGsLE40eN8Iti6TsGYv3XUWvCffvtv8f/+7q+Sa7ODu/rseK4p4UgjZK/THTlyJLnGmksSTShiVhmiCkjqmyasqSaxXTy4PBFYePYKcWTINwZS70Cy30Qi9r4hrbP3Dll/RVbzSW5PtBEk1tn2VDpuxu2MCj9R7poRsmy+RlX9uWKE7M3EhZrhbwmPNMKl9z6E2lMHsGDVFmQZNOj2eKEjQ/BbmrB502L86ncnoFarodVqYTabk3vdmhuMkOJ89L5V2H+6FitXLEI2uQCyuArikBdt0WJcPf8hnt+5HSGvD7HMLHQ2tqC0KAtiSRg5GQU4eWI/rjWP3tA8p4xwPtDQ0ID9+/cLijSVMNVjhjFUCacKqitwI5xNeL3eKR+j4G5zOx8omCi8iWYqIR9kz97jeOdnP0ZD//WhDqaCoyercOxMZWK58graXVPXMD0VcCWcJLgS3h68OJ5E7ubALXcLvV7PjZAz9xk0wvPnz7/a3t6e3My5FSUlJUJTydCaMCuOBwYGkmucsWD5VlxcLCwPGuGZM2deZU8CUpmqVOehOF8LiUoHmVKKxtoGFBYXoqfdjWi4F4sWFePSlTo8+uijOHz48F1pLpgpsDxi7wczf2lo88XIdsKC0nJkGRRo77UhLzsLNVeqkJOXJzSx9PXNjI6+0wUbifFzn/uckBevv/766LXjaMSB5uYmdHW24dqVWkTcNjjMPfCH+uH3+9DS3iNcjFOnTs24T2LNFLrbWsgwm+C0WdDb2S48q2DGN1MHSp1OBCU8e/bsq6x44YwP5qyHQqFhSuh2u+/KWKtzAfaokIlXSgkFIzx37tyrIxXtn//5n+F0OvHtb38bKpXqps9+R/pG84WRRjiyicZu78Nzzz2Df/zf/xdL169DzcXTsAZ1cHo8yNLokalxQabW4My1Xnzhs5/Akf1HkSHxoscbQrs7ghWZEqTptNAYTDhwpg5ry4uwfvsDydjnBmMbIRnW28++iOo1y/H444/D3NsDo06EznAeMnJz0d1QhS9/4mlU7t+H0o2bUXG5Gls3b0Qo4CVDjaPicCXS8xSIK9Ig0mqg6bmApQ9+Ys48O2bcyghff70GP/iBBffd9xd49dVdMJmMtDXl/VzvyEALQr60Vh5FyT3MyBK5xDohXB/8WARLbz8y87KF3+YKt1RCztjcyghbTr8LccE6aLR6OLuuwVi8Am67AzIx6+ESg0RhgMflQNxpw8J71if3In886IUvIoZOo6IVP/z7rpIJUvh8E8RpmYh310CyfhsCFTaotqbD+wOqXcZNEKUZIJKJIV64EPLVWkSqmxH42UmQI4+4N4641A/p+geh/uqDySNNP9wI75BbGeHdIYpIowXShbNTIcesHXNmC5JZa4BD4UbImXa4EXKmHW6EnGmHGyFn2uFGyJl2uBFyph1uhJxphxshZ9rhRsiZdrgRcqYdboScaYcbIWfaEYyQ96CZOEN70DDm2jvHd4PUYExcCTnTjtCf8NjZilc1bKipccIGPo/4vEKX/zuB9SfLzLxxoPbZSKMngIXa8b9j0mm1QX3HOZhQZJ1Ol1ybfQy+8jnSCP/9YjM+u2YB9va60O6NwB6OIOjz4XsbSoTfnWSE0SFGyEakYm/rB4NBYT09PR01NTWCkaW6sbMinw00uXHjRmFINMZcNsK/rWrHN5bk4LTDD1soLnzN0x8X41MFCYPpICPUJHOQ5UNHRwcMBoOQRyzvtm3bBvYuuMfjEUZ2YEPIsWWWn3TNIJUmBhCds0bIXk9khsNGupeJRQjTgpTmqXdERhohC5t4F4K9MjH6myRse8ooU2HmqhFSblBeiRClfGN5OVoeDjVCRir/UnPGyLxM5eHQgS3njBEeP1fxaqd/+LcpxiIcCiE7GqAMS264TVhmZmRkJNdmN7UuPyRkZOMlRKqWLWYmemewCtFsrhQNGmFyncO564hI+u9Qyzic20dwKs409cAaCMPmDaPNG0Sl1Qt7MIoBmjxU5FY7/aiwOMC+Lnew045ftTlQaXHD6/Wjy+bGNYsLVvKF2p0e+Knyct7mZdEK2Ps6kkvA+QMfCPPLlefh8npwZP9uYZ0zfxEMkH3WSiMRw+z2I10SRpXLhwvtvajp7IPF6caBLsvgJ7h6fX48kafBQoMaTnKMe8gwA0odzK4A3utwoDMQRaflugGGNXmJhXgM9XYRLlWcxPJFxag6dRrZFAdnfjOsCGZGxnxptiVO80G3mq3TbKSfzXaNs9otLbOJ1QLjtONY/jgbSUCIj+1Hc9EEnHfO3IP7gJxp5XrDEoczDXAD5Ewrs6oIZt//7Zhlnz8Yi/ZwDA9mGpJr85NZZYBRSiqrsc8VTlhcuC9j9nxtcyqY1iL4tdd/jEB3FXzOAVg9QXR1taOPplgkiB6zNRnqRsJBP1raO2Hu7aW1GCzmPlyrq4fN0oOmltZEoCTs9poN91h1dTX6+/uxb98+Ib097U3otQ7/uA5rd2VnEo7MnU9QTKsBZi++F8cut6Hy1HH8evdxqPPyIDFl4eKVCzh9tiIZ6kb8nj5YrTZ0NJzD5YpKdDtiuNTkgO3ih7BbLPD5/fjg9dewe9duNFusaG68isbKs2jts6G7rSoZy8yira1N+Ejh4sWLhfWPzl4llyOKAacLLl8AlaeP4djR8zh7sQ5tlUdx/De/FsLNdqbVAJ+9bxl2Pv40tj32Ar7+iYdgEkmRrlZi7ZotePGZx5OhbiQujsNp6YdcX4DWfi8UMgm0agUUWhPWb9wAlVKJSCQAfXYRTHo1aq60YCAgQ19fP45ccSdjmVnk5OTgr//6rwUVZL1fNDIR7K4Q9Go5+jvrYPdGEAs4oTMYoc/Ngyi/NLnn7GZe+YDsRNnQxOzvTID7gPOsGSZhdvzJy0xiVikgS6gtNHc+vsM6rOql8/tFsVllgJy5B38SwplWuAFyphVugJxphRsgZ1rhBsiZVrgBcqYVboCcaYUbIGdaERqiHz7ZKAwhsc6kxqNZk/dssjsQxn+337xb1d3k6VwDdvU6k2vTz5+UZ+FfmszJtaljiU6JOncguTb5sAebQbId+W2+XCYY4JZj9YIBfqLAhG9O4of0Ljn8eOVSe3Jtenku14j3eh3JtennW4ty8A8Nfcm1qWMpGeC1KTbAANmO4jYN8K4Xwex1zGKZWHiuyyZKO6BUYmWGLjE4UnIK0Q/5SonwuxCOJsZ9OSZs1suGhWW9ZFLLbFolH9/z1Sfy0vD5QtPgMVg3qGdz9Xg53zAY12qTFmxMqvvSVMPSkvo9tW3oxBiePrbl1kRkMnyxKE1YTu2bmlKsolKKwY7LjrFYIR2WhvHy6cJ04fVZsUQCTfJpLPsbo+VnTAmzyNIosD5dOxg3O854KTdpBONMPehN7S/Mk+tsuqUCnu/sw7r8LLzdZkE5XVhHJIyFWikVZ0Fo5XIoaFuxWgyZVIIN6cNHaxpNAddkGrFOGUWhXAZzJIJKRxByMsClmXrEHU68bfbjK6VGWNx++KVKnHeH8HC+EaFQFL9o6kW+NI6gTI50qRz30kkqZFF0ByPYrpYiIo4hIJbhYosF7/iGd1oYVQEp85dQXm/KUOOMJ4iHdSLscYmglSqwySTH251WvFiajRN9NnyrSId/anWiVKOCMy5Fk8eFhzMNsFG6lpFxGiQx+B1u+CnHe+MStAbleChbhXDIh3ZvGO/0Dn+XZTQFDGo1KJPI8IliPa66wnBF4ijWSGEfsEFG57y3z44X8oy4GIxDFAwgj4xvqViM44EY7jHpEZNE8eu2gWH9fUZTQHaj/cPSbHzkBa7anFgujiPLoKS8lMHh8WGROIh/N8fwvFGDghw9cgJ+dNCx+ij8L9v6yXCvH4EtjVRAJgefziOXpy+AbKWI7CcdS2j+61YLMhUShOlcNmjEOE1ZcksFXJ5hxL42M3KNOpSoZFirk4PsDSqKZEksBLFCRb6jBkEvG7hjbJjFr6WdDwfEyFZr0OMK4uWSTFT7Y3RXxLGMjPMLRZlC/PeQMXd5/PgWGWMgGkYP+ZORWAzfWF6Ix8jOv0YGYfOE4Y7EsEqvQZPNj9qIAnaHV7jDxgvLrLOUjj9dkCV8Hd0TJUOiDO0IAxsMCmFYtP9RlgEXydgflGUhi06izx/BJxbkojQeI8XU4aIjDA3tV9cbQCelWRQN4qVsJaz+IMUXxdZ0Mg528rckjgG3E+5oBOcH3Phcpgz3SMJ044uxTi2Cmoz/YL8Lm1Vi/H5ZOj5ON6Y/EsXXS9PgCLAxHcfXVV9M/yJiCXp8QTyTqUIDnX+nL4zVVOLcl2UUlPH/LssVLhgrXdrp5gzSjbZFJ4NqqHXfhBiJw5F+N76Sp8IflWfivZZefNDaj1dKsyjOKCx0zcIiOcLh8O35gIJ0Jpf+8mo3/sfSfGRLb0zZWD5gplRMChiDjHajG33KmSofcKVBhRqXf0LFE2MiPqBGKoOXSp7bYbJ8QBEp7QqtnJR5hJrSdNd9wOuHEuH/rCwY1fhuxQAZH9vrbhjfVHLVOXHjmyi3a3yTSZxKgpHGNxkICvit6m5BareRw/k8+RiTRTNJ9w9aB5Jr0wvzW5iDPVNgrxawPJ9q2E0+1Udh8d+e/iUNMLnM4dx1bqsI5nAmC26AnGnlrhTBp20elKoVybXZDcusPKUsscK5Y+6KAZ61e7HZNDc+cXUzh/uNvZeQ7rHCbq7Bp774Apqu9qGj4yqylj8IWTyAxYvK0W1xITfThPqrlThe2YJPPrwI4ayVyFEnvv9xdtcbMK14DD//0d/jzz7/GKzG9bT8Op5+eCHqW2x4+XNfxfGP9qJ0/X3oqzoBLd3TkuK1iMdDaLpyGeUZBizc8MCYA4TONIQiOOR14rv/9H1hw624XNucXOIMJR4J44mPPYzP//4foXJACq/DgZz1L6BQ5YHSkAmZTAalQolTh3ehWOnA7332ARyocUA5pImleO1OHPr5r1F6/yfwT4ecEEtUUCg1ZFBiPP78p/Fn/9//RqMFOHrmEqRF9+D9Y9344Jfv4vV/+Vc8uHUjPqzsmVXGxxAUcN/uU3jsya241GqFv6cVi9athqO1BgV5mag4Xw2RTITFW3ai/fJF+CHBssWL4LR3oyAnCw0Vh7Bsy7MQieKorLwMCWVyRKWDLaLDY0tNwkGGKuCZc2eRllMAS/0V1A0AC1cWAR1nYY3nIX/hKij6K3ClxYvPfvGzQviZwje+8Q38wR/8AUrLyibU5GBuvorMBSsH9/nNb97HYyt10C3ZkdwyMT7Yfw7PPLopuXads7vfhGnDy1icNf7Ph80EBAMM+xz4f//1W9xbLMOqnR+DVKKEvbsZWZlGDPS044pNg/ZTH2DDmiWI5K7EtaMf4BOf+SxkKhWazuxGbPGzyPI34ESzH2vL8xDtqoK3aDPWFCU+RDPMAC+1w2tuhFEtRvNAFAvWbYWt24zS5SUIOy1Qextw/koPPv7Si0L4mQL7JJnw5UzR9a8eDeX1118XHi1NNYsWLRI+kzbVsI8IffzjH0+uTR3cB5wgN/UB33hjmAGmPk/Gsjc1Z8ab6B4igpjKShXdwH7/rZ+hD2XhwoVobGxMrrHoYokok4w8JhsEPh6LC1+mSn3uS5iztLDpJjADfOGFF5JrUwc3wElimAHShX3xia1QK41ob6pGRtlSkKXBkJmOw5VOtNUegEQixaOPPoo9e/Yk9hknIw1wzYNPwuaOYHmeFrYQoJVFcaW6A8Guajz00BKYRUVoqOlAZpoR3XXnUXTfTrSeO43SXD2qG5qHGe9Q5pQB1nnu/NtyMwV2Gst0N/pZIw3w5ae24Ze7juPJhx9AJByESWOESK/D+RoXWqs/EvKDDcnmdDonpIIjDfCeh57G+Y/ew+MvfhKiWBB2mx0KqrycO3kET+9cipp+NTI0GtR3dKEsTYnusEyodTt6zNCkaVFVNfp4iXPKAOcDI4tglq03FMFEotRLFH1Dt4+XkQaYQjiOsERx0r9E3InjjZaWofPR4AY4y/jRj350VyohbATVurq6mxrOZME+p/vSSy8l16YOboCTxMjv+c52WK1foZj6p1f8WTBnWuEGOEVYrFbE4lHY7FP7Jp7NZoPT5YaF5qGQf8qPN9lwA5wilHE3XH4v3vjp28ktU4MobIEs7IIxLQ221jo0Xrog1NRnC9wApwJyq9/ZcwIWswPFi5cmN04NCrUJ6vR8vPern0OiTcOGHQ+P2lA+U+GVkEmCV0JuD66AnGmFK+AkYbFYprxt7m7CFJ21BU413AA50wovgjnTCjdAzrQiFME9PT0IhULJTZyx0Ol0MJlMN9R429vbhYf7nFtTUlKCaDQKiUSSMMB3330XAwMzYwSDmc7KlSuxfv164R2PoYzsDcO5OV/84hcFwdNoNKMXwevuuQfFedlYs2opijK0WLVmNUqzM3DvprUoW76GLFcMpVKJLVu2JPfgDEMswZq1G1CUnYlVK1cgR5MY0+8Tn/iEMOdcZ1QDLC8rRTAcQm5hJkRqNYKOHtyz/WHkGQqwYskCyKVieL1eHD9+PLkHZxixKOT6QnSG5OhtbcJ9j+4Qiudf/vKXyQCcFKMa4N59+9FvceDYodPweMIwu4E97/wOB04fxkd79yEUSZTfpaVz46PJU0H1hUOI2boQUxvx3nt7hDbCgoKC5K+cFKMaoMvjEe5YXyACq80Ou3UAfvJvXB4vAj4vOZAJZ7uzs1OYcxK9jofi8zoFo7Oa+xCOJYbM7Oub+jGhZzoj80mohPh8vhucas7oMOVnNbiR+cWc6rn0JGSqYAYolUqF92BYJUQwwEAgIFQqhsIC8gwdHVbbHWmAIzsjXLhwnmrLG1D3699i0fPPQMzeKeYMwuoQN60FOxwO/OIXv8Czzz4rrDNjHA22fVwtXzfZfy7zs5/9Ja7VXoMrL4cMM453f/cbNFw8jChsZKxx7D5fi1/++N9xqrIJ8ZAT/S4vfvPeu2irPg2HP0aKGsbvzjXhrbd+jBNnL6De7E3GPLeQfIeIRCKCLKZ478//CqfbW/HII9/GsqUG7H//tygrysOJk1UQU6243xmASafEFasVMv8A7HYb1fDeQppKAqlWgXOX29HeeAXZWSpcbnSiM6ZHgTYZ+RyAqR0riocytMRgLk1vbxgNjfXILy5CdnYO1LIQ7ANO1Le2Ij3Yi5aqS9ixYREWr1kPc08vsrIyoKdL4LF0o7bFjmxJO7qrzmLHY5uxeOFa1J6oQnF5vhD/XICVImykiVGLYGtDI/7tv15Dn8uF7//rP6Gi8gpEYhmW5ckR8XshL94AjUKKKpsVJYig8mI1RAgjIpJg9YoimHIWIuhyoufcflR1ulH65O9hY04y8jnArYpguz2CnJy9OHPGhr/5m5/h3XcPCr8zA2UmysoDwVhZySAYbQRnqnuxaVl+csSC1E+p0DG4fFHo1XOnGE8VwezOjZNDyGaDHP/uP7CKSfyFF16I//SnP01uTeC025NL8xeqcCSXrkMVk+TSxCDDTC6NTdTpSi7Rclc77Uj/g5SOce4/0/B4PML8ppUQzs25ZSWE5Ou3R6qwbWUB1AoJ9h+pxAMbFsOYnoa2XifkYR8KCjLQ6wzBFpFidUHi60iM9vYuFBYVCMOsBf7nlxC1+SFZsQSxQByybQ8jXD8AmboNspf+BHGvE7GeasTMASr3HYj2OaD87Jfh/V//AunWNZCweBVBxBqaIaL0yZ75dPIo08+YlRDOnWNMy4SejO/o5VZkZqXj+Pk6uH0DKC/JQ1F5ObovH8Kpd94XiuRIKAC/3wcHVUT8bjO6zXYhDrEpDfKnN0NSXAyxQYfo1VpyEoOIXOtBzNaNeJiMXmtCrNtOYY0QZS1C4M2fQGyUQaTWI9rUSa6TBJKliyEpL52RLytxBbwNxtMMczcI7zsI2WMPJ9dmF1wB5wCz1fiGwg2QM61wA+RMK9wAOdMKN0DOtMINkDOtcAPkTCvcADnTCjdAzrTCDZAzrXAD5Ewr3AA50wo3QM60wg2QM61wA+RMK9wAOdMKN0DOtMINkDOtcAPkTCvcADnTCjdAzrTCDZAzrXAD5Ewr3AA50wo3QM60wg2QM60IQ3OwYRLYWG2c8cHGU1SpVMm1BHyI3onBPger1WoTBpjcxuHcdXgRzJlWuAFyphWhCG71BZOr4yMtHsH1EaVvH7VaPWf8phbKw4mcSRbl4WQgDHM7ixEMsCcQRp5y+Hh3Y9HVb4ZKOnyQ7tthtK9OzlZCsTjkbFjT8UBet81mveMBI5n7npGRkVybnQhX/06qIcLA26NMjKHGxbbNFWMbjXF+sEJgZMhUnrH8SS2ziZHaxkiFmUsICtjtDyNflVBAf9CH/1tnxT2SKCRSEcp0GthiESzOyUamLJERQxWwra1N+K4Iyxz2HdiKigqkp6ejsLBQ+J1VtzMzM2G1WoUweXl5wp3LmEsKGIzFoEiei8vhxH91+RAN+SAjVZSKxJDEo/jamgXCHc9O3z5EAS9fviyMusqad1avXi3kqd1uF/JQoVAIX2ZiTRYWi0WYZ2VlCfvNGQUcyr5WM/kzfoQpd5iXwjKJBYrFRy9emFGx72KwOfvWSH5+vmCAbMha4YPEtP3kyZNIS0sT2hpTxjeX+f61Xlx2ewXjC0XjwqcXgtHE9+JGg92ELK9Sc3bT5uTkCAbJ1tlHsi9duiQY41xrr71BAaNkICzD2Nd8mM1RAYAYmaGUtqUYqoA3MyhmeKlxk0fOU8xVBQxT3klpkWaUeyLKvbgwT7mIIxVwPHmYCsPmqTxjy3NOASV00iyfJELRkci0ocY3EpZJo02MVEaNnM91mPKxfywvWf6l5jdjtPxjEyOVZ6ltcy0PBQWsdHihnUCtVuF2Qi0ZI0fHCbt750qG1rj9Y96owyDlSgu42eyOSfmDsxXBAJPLHM5dR7Ru3brvXLhw4dXkOofD4cwbXnvttaH1kDhabS78rN2CA2Y3+r0hhG7eeHBTQkE/er1+dNncQktONBrB6X47ftNlhz0cTQRKEgmH0esLo8/hQWSIM2CnYweGBx2TaCSEcGREYuMxuK39sA150hgPedHR3jp4XgNdrbC6fIkVDoczL5Hk5eVtf+WVV7azGsnFzgFcCYuRJpdCTkJk9wdQYfMhSwFUDnghJbG51ufGRRKuns5uXAlIUNtnR5lBBX8kjpoeC0TiGDqCMXTTfgXpOkRCQfT7gS0GCXb3+eHxegGxBGe6rDApJGgPxOC02CEm8TzukyBbBvQ6/IhLgQaLF5JYBI29Vuy3BlGqlkFOdfZhNc6IF23dNhiNeqEVM0XA60BNQyv8XS2IaVU4dawSWnUUV+u74e1thDmsRN+1i4gb85GhH97FlMPhzA8qKyuHt0jrZFK8Up6Np7M0QjcP9jCzSKuBTi6D3+fFm90uaDMMyA54YCguRkHcjTT2MVyLFf/U2Is2bxSkf4MilZozL0+p1eJTpSYUqSR4p30A/XEJFBQi5f/pjVq09/fjV91OIVFikRRtThd+SqKr1SjIw/ThZy1WeEhsrxNHT78HJUV5kA5p8o2FPDhwtBrrN27AglXL0N7QAlW4G3s+OoconWN2fi6uHNuLehLWEZLK4XDmGbxNkMPhzFtGtAlyOBzO/IOLIIfDmdfw6vAUwh5CW4KRwXZPzsxCLhLBJL/zVz45sxdWHeYiOIWw927qnF4s06uTWzgzhUgshjN2H+7P1Ce3cOYj87tNMOxDfVMHQtEYol4L+uze5A+Ti0gs5tNMnUbpGMBez25vbxde22bzrq4uYZm9rs2Zmwz2E0yuzx/8Npyq60ZXUyNylD7U2WXIVMVh6e/BiQvX0Fd3EXaJGldOnUQAElyrrUM8HkVXPwlmZwtEKiO0txhth1WDraEIMhUsXBy9redwtdEB30AbLnU70Xr6Q1z0ZWCJzo1/f/2XgEKPWGgAb++pRAF5KL2nf4ljvTpo425cuHQFxaXFEEX8uHbhDE5W1kJpzETn1UpcbemBTuLA/v3nkLO0FG0N7cjMUOBqdSPM/Q6Y9Co0d3QhPc0kpIvD3uiOo8sfQrFakdySIBAIoKOjQxjno66uDn//93+PgoICeDweYRyLaMCNX+07hVyTGoGYDLauepw5fRquuAZp6jiOHdiHTnsURoUFH31wHFda2pFbWIbze96EoXQlrh3fjUafCsVZhuQROdPJDf0E5xdxRKDCjge3orqqEk6XG/vffhN7j1+ANxyETKZHcVkeTDotsgvyIRdHIJErUHP2KC439kIhn+AIdnTTqeMylJQVQa/XQRQXQZu/COWWI/jx7qt4ZsdCqFRa5ORkQaMzIjsrHRLyVmRyJQxp6bjv3vXobGlCZ08X3aR9uHfrBjSe2YtLdQ6sWlOCj4714pFnNuC9N/eRmHvwL//xPnLLymAItuCDDw5DX1qaTAjnVjBv0OVyCR7g3/3d32HVqlXCMBUpxBI5NBot1NIY+i0e3L/zUQTdZrR3dUCXkY+ou4s8RxsyihbjYw9vQlNDA8IR4NLuffAULEGWyAnHxIZM5EwhvE1wCmFtgvVu//U2QVqP0A3GbiepRCLcWKxKxu4vYY7EMB/RaBwSiRjxGIUViYe9CRML2XHkw0NY9djHkKGi9Vicbkoqy2IxijsGqYziZdtIQKPhAI6//yay7/0MluVrkzFwGEKboM2D+zJubBNkA0excXuGwgbnSo30EWW/00UTS6RCd3+2nYVnw6swAWVVbXYd2bVh4aQUjl1LEV2nWCQqPDBj8V2/qpzpgvcTvNvQTcKMX8ZuAFpmN4+IiVxqLoidSBBAIbhYMkwAGWK5CQ+98CIy1YkxjVhYYS+KQyZjN9b1cY4kMiUefPFrXAAnCLtGbLS8oVMqTxkSdg1lMmGcr9T2xDVMXF/mwbPryUbgS1xr5j2yd5PoerF92TZhL85MgHuCUwjzBGtcfpRplMktnJlCNB5DNV2brem65BbOfIR3keFwOPMaXh3mcDjzHi6CHA5nXsNFkMPhzGu4CHI4nHkNF0EOhzOv4SLI4XDmNVwEORzOvIaLIIfDmdcMdpZmH0Nq94WE91hTDFmcsfDXj4bDrplBJoE7nHhHmTMcCRkMyx8b+/zrHMkguVgEBZ2Ym312dpaeE7smDromd/t+/u2bP7kugr2BMD52tgXhpAqGY3F8pigNf7YwW1ifiVx2+PG1y+2I8rt9EFaYvZhnwvt9DtAl5IXECCQiEf60PBt/39AnDHIw22Gmv0ynRIZCihMWT2LjLINdhi8UZ+CHrQNQ3O2LcuCdEdXhIcdnL33PdG2ZivRNVZyp6XaZ6L7sUt7KnMabrqHhbhZ26PabhZkpMNu+Vd6kuNV5j4epzI/UeYz3fBijnc940nizMJNxfhNJP2MyjplicFBVD7nSb3fbBe+BwYb7WWlQYWv6rUcgabHYcNoZgjsUQZ5aLgwcwEbUCAVDaPdHoRBF0OuPQUvzgRCgloopfjoQhWEnz8InDisaXB45espo9AUi2N3nvGWGyORy/MXyfBjCIZijYtyXocOWNBXc/hDKjBpspfXFKjHqJSp8O1sNmV6DmD+MLblGrFRLERRL8GS2HlkyERZnGvHZLCX0agUilGdlBg0ey9TAFwghz6TBWlq/16BAuzuICJ3Dlrw0PG9SICgSI08WR4Fei4fo2NZgBPkaDR7O0mKBQoygRo0vFZogFcVRqFNjM8UhkSnwOMUtjVDYLBPupfmVcEyo0t0Mdt2W6VSo9wTGzBcJS49GgS8tyII2HEYaLa9L00ApjmNduh5bjUpaluNfVudisV6FP1mQgWwqMzMQhU+hwAs5ZBdkLJ2BOH5vST4+ni7HOUcAz5Tm4pv5Spx2R/FsrgGLlCLYIcH2TC02kj31U42jmM7vUVqPx2KQyxUUTo9VOjnccTG2Z+mRI45BLFXgXpMWGwxyGClvtujlaPeEsCnbiK20zRyKYnWmHltMamRIIFyXl7JV6PQFYY+wQclGh9nVFrLpU1aPIIZjEdBq8MNFaeiJyPHnC/Tw0fmXU9ollMnbyB7WamVw0bE2GBUIQ4oddF190SikZG/FFLmdjVoukeCPlhVgvTiIi74oNmab8FC6CguMetxP4aVyKcroqinoHNm1DkeiMCrVgl0sVcvQQzZKWTwmmeQFauieYs1ZY8G84G8tzSK7jSJXLoZXLMULdI3yNDL8/uIs5NN6kUokXNMHaPtKlQR9oTgeonN9PC8djygDiMhklPcxLEvTYrlKgTK1BKvSdeiOifE0pX8tXeMQXZvFtG0n3VeFdP276F4Kj3EO7DKsNapxweEj+x/7orDRkr66pACPaeI45QyigPLxeTruA8WZoEPBRnmwME1H5yHFw2QfRroL2NCND+UYsF6vxEAwjFK6B3fSPnY6j/Se5sl5MFJg0CKTDLffG8TZhi78XYMZ36/pQiMZ2mVXCEGXD8fdIdhdbnQ7Xfiv2j4E6GTP1Haho9+G710z4wf1A7D5/TjcNoBKm++WwjZeZJRpHy/Qo8HqwuIMPXZQWpeJSTztfjxZqMe2LB1O9DvglGjxhD7xMfjFdGNtzzaQEHrx4YAf6zMM0JIx35+thYrOs9YVQJQE6sGcNDyiieAn3X58tTyT1g1wUTV0QKbEIxmCxiOXjPOAxY0rdIEdIiny5cA+awBfyFNiIxnRMRLxdBItK4lDncePi2SAG+im2GsJ4guZwH93u/EkVd8W0g0FEsjJgo2i0k3HNJMYd/vCWE7n3CykUYV7NBJk6ozYoPWjx+vAD9usJOo27HFHsEYmx1NGFT7ssuEKCb0wbl40Alssiq8UZMNPcuAncdxEN46GcvN+quY8qpJjwOvHSXsUr1AhuYZujhBdl510PYoorwwkYlccYXy2OI2ENiqM2L2aBFBpdcImVSM7YIeD8vvFhQY8qJGih+6oBUo5VtLNe6zXiSUmGaTxCC6RCLcFYhP2Km5OXCjI8uVR/LDZihV0Tg66XusLqCigfPnITXlBguxW6vCNEi3OOAP4eJEJH8s3wknXMBQX4YsLc+B1OAF9Bp4vycIOZQS/6HLgJInbJbsHFrKJ1Rol7ktX4sM+Dx6lwmUD2UOrxQm3VIYijXzS7gXmYHyvwYLOsAifIdtfX5iBI+T4HLUH4Cf7OtxtQ2Z6Gr5WasKDKsAvkuDjhVq0kV0etPgQiMbJKVKSUyPC/SSS+ZTRLG1LScCUVKCXkh0cpXv+0QIdXT8NQuEgnaMfHlYyTwIRsqttBekIu13oEWtwv06Pr+Wq8Fs6hy5ySKq8YnxnaS4+piNNovQYSN0ez9NgsVYCV9CHChK95wxpeMAgwju0T7HJiDIpFZjD2gTPtQhtgcIBKcM+VZiGb46jTdBCBt4SjCGfjD1HKUYDGWOERGOJVo4Olx8mMnwH3Whp5PGQlMNJRlykU5Ao+nHF5oZUq0bE6YZFrUOJQoRMMvAiKgVvZcyXHH58/RZtguwmZf4mG9ySRZin1uNZeQz/7fTCRRf+a2SkH3ZaYQ1HyWhJNGmfxDWL075iKiXiQvyshGJ5woSNwUoPylPBK5PSQcLCIJwkosJxWCA2oKZwSOF39k0zFg8LRQ6lUDIyyWXrbERANmdx0WbSOrr5hGhEoAKbLn7CgFlJztIwFqk2wQ+SbYK3IuVVCnlER2c+FEsf25zy6FPHjlKEzJNiaWWN8WydtSEn0s1iSOzP/rJzYnnGllPpYPGwvGCrbFxukViB/488rRMkZPdkaLG/24qWQFTIWyGvksdPjDrLYkjkCduXxRlh6zSxYwij9dEK248d52aw8/gG2fTf1/cJ4ceEfheCUHQsRrYvu75smRWubCtLo3DONFeRB/gVEpDaPis+ckaStpeASbPwMQbawPZkNzQbd1A4R1qP0iSnBXbdEzaU2JftJ9juGCzVKQVv8Pg42gTZdWPpYjaVuo7seAlPLXEclj6WOSyfE3aYsBOqhAhpYuMosmvC8pqtsz8sz9l+LL0r0w34GAnNbhfwaLoY/95oIa9YCDkq7JcvUmH5n7dqE6SESIQ8p8PTsoyW2ZzZGcsjpl3MPhNWR79Tgth5isl5YGlN5HTiXNj9yO531iY4KSJ4J7CjpS4yM7KJMB4RnG9MVATnGxMSwVnCRERwJsIuw7hEcCq44cHIEJK6NOWwU2aGOVEB5Nwc5p3dres320h4DAmfd67ArnVwlpd44TjzS6eHYYOqjszG2SBL/F7ncDi3y3+NHFSVid7QaTYwMs184hOf+DTeiXHT6jCHw+HMB+aUCLInVHyauROHMxMZ7CydXJ/VnLP7UKSWC4/J+TRzJvqPIxY3yjSK5JUag6AbZy9cQntnD2S6NKHPoFBtIRGNRFzo7HUj7nNDotEkHqYxcWXzJPF4GK3XalBdU4vWtnZItJkwkE2w1mPWRULoajnY3zKx34goBgm5BlBx7jxaB7xIU8Zw5sxF6PIKIY+5UHHqPMRqJapOn8S1pmb02j2IB2w4d+4CBtxBpKelQSYVU9x0VIpcOCxNI48lpCQVZnDOwqT24EwllZWVw0VQ6J80BKGP1h2TuJh345Kyzr+sryI3nZmGCG2+IErHI4IBKw5ec2N1sQqXr5jR2VILbVYuag7vhtuUhYF+J1wtTQjGrLjWGUGWQYrLFy8iRuJX29yDnJxsZGTlIGTvQsGSDVB621BjV6L36gmI3M043BJHrqwP5y414xIJnDTuwuHLNiwtz77BbjzWLhw5egoBiRGFaWKcvnweNZc7YL1yClXOEMoXrkSBNow9By/i6ZeeRd/VQ6i42o2erlbkFBYCkShcA+fxxs8OorPhLGotFGfth/jwXCsU4jDe/Mmv4XT34P39VTDIrfjRT36HPr8IcmcjjlW14eqZw5CmlyBDr0qmiDPZDBPBeDSEc/v3IZReDL2MqpZUIp87dQrVDR3QmIxoqb6Eq1S6tpv90Ev8qLh0Bddq6yAx5cPTVY1TFZcRV6ZBHuzB0eMV6LQ6cfLAPri9UdiCISo9g1SSnqb93cjQSHCx8gKV1vUIy/QIm6/hxLnLCEkNyDRpEHRZcfrkcTT2OmHUK3H+9Ak4XT60tzWjpr4JmowsaBWsdB9OF4lgwUgRZG9GVJ/DrhOVKCxfiNYLR9FUX48OtwhGeQjdAy7olBI4/RFE/XaERQq47XZIJVF0dPZBqlRCKoqhpekazh45gqzSpVCyXpicUQkGg+js7ITNZhMKVbVaLWwftwhGAuj3y7F66SIsWZQLgzSEivOXENEWYPUCEzzeGFTkJaUX5aOztgrWgAQrVxTj9NELuGfLFmhY73LC63ZAZciAKTMb3ad+i3j5g8iL9uBSixW2fiuWrN0AU9yJxn4vShYuQG7aja+HttddRn1HP3RZRViSb4JdlI012X448jZjhSkKPW1XxoPot3uxdOUyBFx25C/aiOee2gmTTgsVnXvASSJ8tR0WvwRbtm2BkrzZ8jXbsbgkDxJ/Dy7X92H9tq0ImruxdPM2BAd6UbJmA7rOHISo5F5sWV3KG+6nECaCg11k4rEwzn+0D2nrdqCISldrex0avHos1bnQZJcg5PPjno1rUXPuMLKysmGRF2NVhgfHqj1A72WU37OJLroK/RdOIeO+J5Ee9+FidSNWLivB5eY+pCni0GcWwd7RiLS8LPQ5wlizKBtnKtuxcVkB7I4O1DZG8NBDa9FUXQlXXE2i14HVq1chHAqiOEODPRX1WLu4CJq0XOQYbvyg+Vkyxk0kokNF0Gvrxu69h6BQ6yFOz0OBzA2fOwR3LI6AsRz3kVGf6FPB5GuDWCZB0OMGtAvhbD0JpOVDLpJCK3aj9J5H0HflIBbf9xxMKtaXnnMzKioqUFtbi89+9rOQSFgff6oOU2GzI1OfCDAGXq8XZrP5hlrJTYlHYRmwQZ+eDrlkpFyI4HdbEQBdX50KsYAbfrFmUCjvBpGwF2KpDiJx7Hot/BZ4nVb44gpkGMiWJ6U2NrnI5XLk5+fPyLRNlFt8fP16BTbVVjFIotEiucJCCq0tybUUqf0T86G7DIuPtgshRu6e5IZjj8FoIhgJBhCTyCCXihEM+BGNi0GLIMsUvA5/GNBTqR2LsAEPyIukOfP+EAnB5fFDpdHQzQW4yROVk5cplytxtzu1z3bY9R2vCDY2NuLkyZMIh+nCzAGY/S5atAitra2IRNiLfrOfjIwMPPXUU4IYznaYCI7xYOT6nX6DCI1Yv1EAGaltifnQXYbFR4tjadx4BZAxWnVYLJUK72iyA0mlMshktM62kdcgkcmhpGo1O4RYIk2840u/sf1FYgmUrCpM4UQiMRRKBe1Pv40/OZwhjLc6zKrRHR0diAnvYt9ITtlirF2+GNm5+dBIA/BS1XnVmtUoLsxHnLyumC4H61YsRkFBEdK0UgRpfeWihSguykNmugHO3n5EyR5yc3Oxc+dOWK1WwfucStLJS3U4HDc9p6Ilq7FicRly8/KoEPagaNFqlJQUoCA/Fz6XGTKNkar8y+gcCyGyWqBesBRLF5TTOeUizaCGn0ry1fesQ35BPqR0HDaARfbi1VhSSnlgVMPpDWLBstVYQHGqJF4EocaGVQvQ0W2+LXtmTRxM2JmXP9u54cHIbIZ5Gw2eAPRSCXxkbL4on2bKxEYoaSURXKS9sQljJGOKIN2x+eXLsLo8D/5IHGF7GGu2rYe7qxK1LSHseOheSDUSlGQWwGAwIjLQg7bODki05VhSGMORExcRTt71Pp8P9fX1wnyqGVMEqYAtWb4GC/PSEYpSVdjqIFFcQfuYoFaK0Dbgw7bt9+NaxVm0+4HnX3gULafPQZS+GEVGK45faMXWJ55EZ9VZNLvCuO+Rx1BatBA5UifOnDtPQhfA9seegLSnBpcazdj26HPIlVpQXFqMqprmZCImxlwTwTGqwxzO3WfM6jAJmFyhgEomgcvtFQo+CXn3KpUatEkQtBh58AoSliAJjlqlRDjoRyQug1wSgccbSMRDiMkbzM7ORjQaxcDAgFBtnQpuVR1mNR0Fq3FQZcXj9UNENRIV1U5iUTp/iUwYNj9IaVTIFILX5nO5EI6zfGDnHKZ9gkINR63VQRwLIxgICENesVqMUi5DKBREMBShPErUagI+N6Kg8GqlUOOJhgNwUxwTOf+5Vh2+ey3EHM6dQjdqiG5yZ1IAGdEICYHbCbvDSTd7GGH63eP3kfhROPK+fP4g7eMZJoAM5pX19vZO7CHMFMCOHfD7BQEU1qMRQcwDwTAJlk8414CPzsXpJG/SiRBVdePxGIkdOyc2XChIXMNwOWxwuNzwUx6wOPxeD+x2O1X1fYiEQ3CTeNrtVFUORhGivHHQMlt3scF3p/H8ZwLcE+TMKFx0syrI25tLCE/ISWhu1iY4m2CeK/NoZTLWvi6MkDirucXTYQ7n7sMeUqhUKqG6ypmZsL6g7PrMFRHklsbhcOY1XAQ5sweqUrr7m3CtvR8HP/gtOs0DePuX76O13ww36/A5CwkHfWipv4AP953AgLkbRw8eRn1HN9pbW1B76SxO1zSi8vgBVPfZk3twJhsugpzZg0iEqNeOKxfOoGz9DhhEUWx8aCvcTZdxudWSDDS7kCnUMBp0UKu1MOgMCLh9UGqVUIlCCMblVO0UYemmB7Aix5TcgzPZ8DZBzoyCtwnOfHibIIfD4cwhuAhyOJx5Da8Oc2YUrC/dfO+8OxuYC6/MMXg/QQ6HM6/hbYIcDmfew0WQw+HMawarw2zUjl27dgkvlE9kDD8O51asXLkS99577+AoKmN1rWhoaMCJEyeEUWS4HXImA9bGzEbV+fSnPy3Y3tBuWDdUh5nR3WxixJON1qzZWpizKflSOAvBRrdI/U5riMVoie2bDDs0PjYm2dB1Ps3NiRkam6dgdjAWqX1S+42cUjbHbIvFlLC7hH2l9k9NGo3mpvHwaf5MKXu6GYODqrKncqwUZirJdhxJWtZaPP/kfZBGYxBL4njg6ZdhErche8PHsDZbg/w125GtcMMe1+GFxx9C0J+Dp59/ANlKGVZufRjLF2Sjvb1TGO5o6dKlgnewYMECuN3uuzKwJWd6YLaUlZWFgoKCwVFUxnqyeKuRpcViBTZtfwHL851ossrw9LOPIW7vha5kLR5aW44OsrE4xb9t2zaUlZUJx2ZDZt1KfDlzGzYqPNMcZnuslsE8QmabbFDVcbcJsq+IxII+tDc3od/iENZlKg0yKAY5Cd1Acx0yixZixZIlcPV0I8hGFW5vxqWaenT2dgrD1TMzZIlgYnv16lXU1NQMK8U5nFuRKNkTU9zvJoFzYsGytViUm4H+vi6wUQOZkV+6dAnV1dVU8LbPiTcbOFPHsDbBDz/88K62CTJBZCP7cuYuzJZWrFiBzZs3C22CrMAba0TiyfzQErMv3u+Qw2Btgp/85CdHbRMcFEFmoLt37xaGGr9bIsiZHyxfvhybNm0atwieOnVKCMvtkDMZMJtjA/W+/PLLY4sg88hY6csUk8OZCph93UoExzOAQsqzE0Qy5eVxweSMkzGfDo8H9iCjs7NTmHp6epJbOZy7g8PRgb/92xz80R8twk9f/T+oMy5A54INcPzj9xHt7EYsGhE+NhQKR4TlSIQ1t8QHm12EbdGY8N2NQDAojIgSDl9vkgkHfPAFQojHKJ4gxROieGLMQSAvln6P0v6MGMXH4mHfOAkEEvGwyeOf2EeLONPPhETw/PkL+N077+CNN95Af38frl5tRVtbm/Abu+7WgT54AuNry/E4rOgzmzFgtiA05EEg61XjdEx8AMnuM7/FmV5m7py5ChOXWEyLxx7bjVWrvomP//mfIrutEtrKAxC98hnE9BIcPXEGAw6PUJ1uqjiMPQcPo9HZjt3vHiXhCuL44f3Ys+cQIJXB13wS1/p8VEVKPK22djbjXH0v1GIvfvfBSfQ5XAiRyNmqD+Onh66gqtWKw+//UhDPs8f2YNcv9iBA8QT9jaip6xWqXBJvCw4fqQFv6Z49DHaRSRhYTHiUPBoffu2PULZkMbr/8Xu42N2FVffdB71Oivfe+wBbt26BreEoTlTbUXnhIvJMEvzqndPI1btx4FI3+ro64HA64Y2S5gYcsDqCaL9yAntOXUB9dSMyyktwZO9htHR0obS0GBfOnkJudjYOHCDjJlnr7qnBqf0XULpyMU4e2guT0YgLF6uhU8lhczmx73c/hV6jQjhzBfJ1VDNKppkzsxhPFxlWZU51XxgJK2ijUSVcLhWWLVsPnc5JNvKfOHToGLZvfxzRgIdsywutUYbG2nYoZXEYF6yFprsaTR4x/J09WLfzEaxYnIerl+uRrgF8skxk6hNNQLGQF42ddhRlq9FrDyHTqEXT1XNQU9UpaFqCVZJrONYcgphqQEsfewJrVy9Cw9XLMJmU8PoUyMrUw9bRDAfFWZJjEOLkzDyG2tiw7w6Pp03w6Hf+BpFlS9DucUMhl+PcuXN45pln8PCD29HU1Y+FJawvWADtzR3wi9UoTZejLyiD2t2CaxYdtm1aBGnSts1ttaioqkcwLEH56nLkZJYh6myD1FAES/NFeAyLkeFvwdV2B1atWUrWGkPhwkKYu3uQlpEGm90LvSKM06eroMjOwrIsDcIZS5FLhs1FcGZyp22CgYAfVVUX8fbbe7B06SZ85SvP4MKFS/B4XCSCDyRDcThjc0cPRtqPn0QmeYPqrExhnbUJkieJ2tpaKpmXCds4nJtxpyLIGjucvc2oqGmDTK7B8rXrkKlLxBXyOmH3x5GVYZxQIdjX0oxQWi6KjOrklnESiyBacZEKbgfiHj1EehsgzoVE74TvR7+E7DPfhLw4jtCRCkgfeBSSrBgC3/1rxB/7a6jvp/uHEhl3OxH4zS4oP/MJRE8fRqQzAvnTj0CsDCK0+yPEJbmQP7EZInnCc45du4jgiauQP/cJiOzVCJ1sgXTHI5AYo4i2tyJyuQ/SzeWIVLZQPI9CrOf9I0djpAiOuzrMMBYXQaYhVyuJTkd1TyIzMyGKHM5Y3Gl1mDX4muvPoj1WiGXFmVCJ/Thz7Biu9bog8Ztx7kor9Jo4fvHaD7D30FEo0o04tvckJIY0VBz8LWISJSovXkJRlgzf/3//gsMVTcjOMiGk0CFbr4LX3ocD+z+CJwI0XjqPqx1WFGYb0dPdDYvFjIqr7SgvyUukhWo8ode/C8nz/x9E7T+HaMkzEDWTcGWuhsgkgnzLeoQvX4WkMB3hc82QrVsNOJqB9HWQFpCjwU4vTGJ36TLEHhKw2CooHypGcBeJ4YULQNoCiHOYwKshNqgA21X43u+E+vdJAB3V8H/ohfr3HkHoB/9KN6YB4foIFJuNCFywQblaCf9blyHbupTXikZhqI1NuDrM4dwJd+4JAn5HP/rcMagVMijlIoRiMkjjfvKeDPA7rdCQ4AVcDoRJMA1pergdQWTnpMFq7kdGVjZs1gHolGL02gIQx6LQGvS0rwZ65eheUywSgs3hhYkEVTJUmNl78nQckcYIBL2Iy0iowgFAqmBP/RAX0TqCiHv9EGmNEEtCiFo9QsOmKDuLTtQHEaXD97O3oXnlS4hbBuhYYnImsyCKRxDrNyMeIucyLxNxP6WVHI6414HYgAfiQhJinx0xZ5DiyoZYGkPMH4FYIUUsHKV1EWKhGHmC1x0WznXuqDrM4dwJkyGCHM6dMlIEuaVxOJx5DRdBDoczr+EiyOFw5jVcBDkczryGiyCHw5nXcBHkcDjzGi6CHA5nXsNFkMPhzGu4CHI4nHkNF0EOhzOv4SLI4XDmNVwEORzOvIaLIIfDmddwEeRwOPMaLoIcDmdew0WQw+HMa7gIcjiceQ0XQQ6HM6/hIsjhcOY1XAQ5HM68hosgh8OZ13AR5HA48xoughwOZ17DRZDD4cxruAhyOJx5DRdBzl0jHo8nlzicmYNo3bp137lw4cKrzEAjkUhyM4czNUilUohEouTajUSjUcRiseQahzP5MPtjdsh47bXXrougsIXD4XDmEUwEeXWYw+HMa7gIcjicec1gddgdiaIvEEamQoY4/ZtcRPD6Awh73dBKxJMe++2SkZEBsZiXAzOJGrcfmXIZZFNwWeJkhxabHSZRbEbYIGubUiqV0Ol0yS2cu82wNkFvJAZHOIp8lSz58+TiJBF0u1xQSyUzwgBZ43t6ejoXwRlGoyeAIrUciim4LuzhdKfNBi1Z4EywQfYwUqFQcBGcRpgISvLy8ra/8sor28OxOAI06WWS5M/XiceiON/vQIM/hmKNHHX9dnww4EaLN4RclRwebwC/6rGj1hWAUipFuvzGOIKRCELBIJXwNxq33W5He3s73G43NBoN+vv70dXVhXA4LDyxHhgYEAzFRgZssVigVqthtVrR0dGBIMXJSlO2j1arFbZ7PB709PTAbDZDLpdDpVIlj3QdZoAsnrGeVHLuPrZQBAayQeko1yVKdniwyw63SIJ0MrHTvTYcsHpgDcWQRTZ3wezARxY3egIR5AhCemMcLr8f8uTyUJg9MJvp7u4WbI6JE7PJvr4+4Uki+43N2cTsLhWG2Wlvb68QB3uy7fV6BZtj4f10LBYfs0mj0ThqgcviY/FwpofKysrxtQm2W2w4bPHhQpcZl91hNA64sMRkwsNaCf64qhf9Lh8sUTleytbgv2vbUOuZWFcbp9MpCB0zOGY4TLyY2DERZEbV1taGxsZGwbBS4sfCLF68WAjf3NwsbG9tbUVLS4sgmCwMi5f3TZsbsOt4rrUb9YEo3m3oRrc/hAskeA/nGGEMufGTVhsuWrxYn5aGhVEf/r5hAOEJXHoWP7M/VtAyO2OFKxM4h8Mh1BqYPdXU1Ah2ygptZn/V1dWC8JWXl6Ozs1MIy4ST2WCqAGdxMRvmNY6Zyy09wVgkhLPWIB4szMK2dAUu2QOCp3fS7kYHWdkflGdBRQXuRZcH1Z4gnizOxnK9HCPL4LE8QWYs2dnZMJGwMuNjJSnbxjw1Jmis2sqMKjc3FxKJBJRm4XcmeswLXLBgATIzMwWDW7hwobA/E0dmeKwE5p7g7OFmnmAk6MMeF/DFsgwsVUlw3h1BPrl0B0n4pAoNXsg3wBsKkV164Jcp8fnidGgkE/MEmdiVlJQIdsNsiAkcsw+9Xi94bIWFhYIAMjuUyWQoLS0VCl/m7TH7zc/PF2yKFb7FxcVCvCFKE4uPtT8z2x0J9wSnF+YJ8jZBXkLPKHibIOduMqyfYMIoEsZBDuGkT/R/cOJwxoKJ1Wg2dKeTYN2J/xzOIMPeGIky65tCZprPxavCM49BsZpCZpIdchucXlJdZJbQ8suJTRwOhzO/EDzB5DKHw+HMK8Ri8Q9FP/rRj+KvvPJKchOHw+HMH9avX//XNzSPTEVrDItzalt5OBwO5/YYFMFQJISPuq14q9OKFocXXYHkDxMhFkGd1Qez2wt3PNG87fB68S7FecLixfBR4uKwOL3ocwfQ6w8ntwHRcAR93siIsDcnHoshEAgJTxSHEfWgvql/2MMel6UbNl9UWI7Foujs6Bz3cTgcztxkUAQjET8UcSm2Z+qRLhUhHI2jx+UnUXPDEw6j2uJGnSsAhz8IbziKDhIvDwmWIxhCr9uH0wNu2EmMKgY86KF1W1J8HF4PFmg1MPjcaPaEBIE8a/HAGYyiy+6BPcI6qcZh9/ppuxuWYFgQrmAgiAt0bHMgCofPjxNmFzqHiGWKcCgAFwntyIdslrYuVFcfh8sfQyjgRk3VZdQ2tMDpj8Da246Ll6rR0tmTDM3hcOYrgyLINOuy3YXfdDnQR+J0zRPDnnYrjGolBnosCMpkcHYN4LTZD7Pfj4NtA+j3BGH2hZGhlGGxLIxm8gIjEAlxDfpftJChkEJOC8FwEJcHfCiWx3G+zyF4YT4SuAanH5UWP4q1SmjIQ2t1BVHR7UC+So5LXU6c67FhoU6FjJFDi9CBwkE35MqRb4TE0ekM4P6NazFgd6O7qRLy9DyoxQFEyHOsqa5GSUk+IgF/MjyHw5mvXBdBmjZnGPDl0nRkJAdAyFLrkKMUo8MfwnHy0hrVCuFVpUaHAwUkfHUeL2SiGE60D+DXvS50Ra4PUZRyzGLxGD7otmFAqUWRKgaxRA6jQgYRiR2DhWcvxrOBF0xyKRJvOkXR5gviwz4nvCoZtuSl4ZrZiqvW4XX0WCwMtzsMtXL4a0dhHwl5dyvOXqhBQ2MLIh430gw6GAwmiMVB8ho10Ko1UKtvfJ2Ow+HML4a5VlKxWHhdiW1k3pyISZlIjHUFesDth5WqsGwUmfPWGNbla9HjCEFF3llvIAxlXIYs2pHtB9H17q5i2v8JErH7s3TQyLRAyIV/axpAuk6bODgFlEtlkIV9+F5dDzp8EdomxcY0JZy+EAWIodHiwAlPGCMrw0GfFxGJDvIR74g6expQvGILnnr6aRgiTkgLyvD+Wz/D6epOSp8SstgAfvbLd2C7nXZPDoczpxjsIiOI3oh2tYSgJZaZWLHfWRWWiRfr2c9GKopRIDH9wOas9zsLnvqNkYojuUrRsKEtE1VmIb5kWBYs9YfFw96rTCVIWGQL9CexZShsp+Fbhx+fVgbjSh39OrzHPoczfxnWRWY0LWDb2GZhSv6e2iElMkwAU/PkpsHfGKk4UqRCDcaXnLOZEDb5Q0pQ2cTCjIznOjduHX58ioe8W2FOXqmQziETh8OZ3wyKIIfD4cxHuAhyOJx5DRdBDoczr+EiyOFw5jVcBDkczryGjyIzhTjDUeG7LZyZB+sXwL6VI+E9BOY1rIsMF8Ep5JTVhWzytVPdiDgzA3Y1BqiAWpWmh1LCK0PzGS6CU8wZqxvrDKpRv7DHmT6YCDZ5AijUKqfkg06c2cOo4wlyJg/mALIO2kJnbT7NmAnCnHvnnATzVATjCDs60dHvBBsDsX/AgmCUt91xIHxHmH3Mn31EnX1wnX3Lmi2z71xz5ibz1hOM9FTh0JnL8AfDaGnvRMAfQG9XOzp7+uFyudDX04m2zm6ad6G1vRuBUBh+lwVtbe1wB6PCG8sTIR6PwWXpRXNLM3oGHAh4XWhq6kQ4FkPQ70Z3Ryf6+7tRX1eHa3WNtNyPjvYWNDQ0oK3bjFAkMeoOg70Pff34tMxWRmwbOuOMD5avXV1dwsfW2feAfT4ffvrTnwrXgn1EneFxWtDSWI+Wjm4EQwlhFPI/iXApYnG4HY7BAT+CgQAcLndyjTPTmJ8iSFbLqkV6aRxHa7spE0hAxBKoNTpY+7pgt1zFpYvN8FubUNfcD5+5Ce1mKy6dOQ+ZQozKs2eEgWAnRNiCd/dUQCaTo+qj3+Jacx0++N076HWF0d9wGnsOVUKkUqG74RKaByKQiGK4VHkRcpUGzVcqMeBNDHnjNLfi5JFD+OhEJaK+Hux9fx9qeiyoPLEfew9cQl9XI5ptQXTWVONSQzPc3iB6e7rpJr5xQFrOjYTDYaEQZGL4+uuvo7e3V/hQP5sY9p5mWP0xaNVKuK1mXKk8gd98cBiuQAiddefw7nsfwuwJ49r5szhweBfOVbci6HOgtdcKj7UTu3btQ4/neoHGmX7mrSfI2uoKly6BvuE42mwBOK09OHJwH85drkYgGENGdh6yc7KQlpGGXJrH43ZUX6rD8WOnEVMaJjz4gkhmxAKNhYSpC9mr70eeXo6cwky0NDWTd+lBVqYOWn2aMO6hMT0TepUCAY+TPNFuuMJiKBGD3x+Cw9INh6YQxQobWvt64IypUKrqxkA4C2XSapiDIrTt3oX6iBp6hGC1D6CXPBle2x8fTOyOHDmC7373u4IAfvazn4VcLk/+SuVnhPLU3AeL1Q1n3zV0evS4f4EIVS02aDNKsXlNGc5X1iIY9mPR6h0QOTvQYY8gGvKj4fJFrFpTjPrTZxDi33WYMcxbEWTVUza24NrHHoXf1o9IwIsBqwO69FxIpSLESTWYzrEqkogEJBI2YNOWcrgcNkgU2mQs4yfutkC+4ins2LgM8c5KdDpjUGWWw9ZRDRsJpFZCYZJhU6gN6SgrX4jHHt0BZcyNDlYFo0A5GZmQKlXw+sLQao0Q+7xQGQ3IWbwIfrcYuflhyCjx+Zl6VDY1IhiUQyqTJWPl3IqtW7di9erVeOmll5CWlpbcmkAkVSC/qBTFhTkQx1UoKcmFyaBHOGTD6RMXYbbb4Xb5oVBpkWbUwKBVCYVXNOqCuT8Kl1eEsmVlw0Y64kwv81MESSAUS57AxnIjVIZcfOHl51BcthRf/drv4+VnHkZJ6RZs3LwYhozFWE0GayxYhOWleVi57Sn83te+jgfWlEzYiEV6E/wtF3Dp0hV0+DXINKhIwLTkrcWRR0KnUquErhtylRpKWeIppo720en0UClkUBtzsWhRKVTkEdZVVaCt34PiHBJPqpaJMxbA3VGDU8fqoVO6YVZuhMxvhjMuh7i+HpqCYoz8MgHnRph3n5mZCYfDgccffxzZ2dnCgxLmHaa8QTGViJ3NdaiqrUcYUihkEkEYVVTIiBGkqnQYpgwlXcsYLp85gQ5bBIXZerrWOShbpIel14xAmI1qyZkp8H6CU8hZG+snqIEs2SGXfeEuGo2RwEkgIRUVBqJlreqs2wbNxTQX2p7oZmQiy9od2bah9DScg1mxBMsLtEL/Q2FQW5pHIxGSU9qP7ci65dBaX9NFHOtU4vkHlkExYvTt+U6zx48CteKGfoIs/0c+CWbiKEt60uzrhtFoNHGNaF9hXErK61ic/tL1HbwGBItLGMOS1pmXz/5GI1GIJOz681JpJsD7Cd5lxCR+7GaSkiiym4fdCGK6IdgbJSmxY/PEGybXtw0lb9EmrCk2kLBS/XnIfhKplKrxFJewf+LGzV24Di/vWH7D5wc4N4flH/P6hk4pAWQwD501LUgpv1lYls+s0GFCN+wasHC0Lkle68Rgvol9uQDOLPjVmAdwCeRwbg4XwamGK9CMhF8WTgreJjiFVNg9WKRRCl/x48wsuvxBlGkUkPNrM6/hAyhMMe5IDCH2oIMz42CeoFEmFdpPOfMXLoIcDmdew58OcziceQ8XQQ6HM6/hIsjhcOY1XAQ5HM68hosgh8OZ13AR5HA48xoughwOZ17DRZDD4cxruAhyOJx5DRdBDoczr+EiyOFw5jVcBDkczryGiyCHw5nXcBHkcDjzGi6CHA5nXsNFkMPhzGu4CHI4nHnN4MjSPYEwvJHYsA/QsG+lzmT4yOg3opaIwQb0D0T5sP4jYfaslYoRisURpmkuwM5CLxPDF40jOgvPiaWY2Sz7cqmP9Odu8/L2rdeH1//9yx246vQnv3kLKMQifLU0A3qpRFifaTBD/nW3DR2+MBfDJMygnsk14IzNA0swmtjIGYTlzyq9CuZQBH1U6M8Fu2Ef338024CTVg/8s7DgY9ckQy7FfelavNfrSGy8i3j/9FPXRfBLle247PRBkhRBDanzbzaVIVMhFdZnGj664H96pQvn7T7+sZwkzKCezzPgtNWH/iAvHEbCHKV7jGr0Ud70zhERjJIIPpljwDGLR7gnZts5MZvNIo25P12H3/bY73r649/8zPVvjNxwcNrAEjhToWvPGYO5cINPNsnyfU7mzVw4p+k6h3nzYGQ8mpkKM5Gw44GFnUj40bjT/Ucjla6x4h4a5mbhhm6/WZjZyljnPV7G2v9u59fNzudW6Rh1n7ud+CS3k/6xmBciqJRLsU0jF6rNLLNGTqyaFBOJcV+WDvfolCij8CK2jabBMMk5a1BnH1PflqZChKwg9fvIcIw4/Z6rVeHTRel4KUcLGR0/FafwO02p8Kxak/ottS01haUyPJ6lhWoSi8pirQ6fL0rD52j6BKUtkjw2m4T8oPQYlHI8n2/EtgwdXsw34ZksDdQSUfJ3IRpIRFI8Svmmpw1SsQTr0/XIkkkGw7BgbEotM4T1xKJwIw0Ll5wPW6Y/g9uGLAvryTm7Lmw+aZDbmG3Q4It07Z7M1EAx5NoNPW7qmCOXU+ipqrctXQ3WqJQKw86HpTcikeJekxqaIXbJYPPUsSYTmVSC+3NM+Ey+ASVKiRA/s7tMstESumbM5hkjjy8imdhB+xXIEufNkErEuJ9scrlBiTyKi4Ufdu3YOk1seTJR0HHXGjVQ0XLqWLo0He6n+5Edj5Hanjr+0GVGyp5SSJ5++unvrFu3Dh/0OoW2ktSDETkpxsfJ8DXSsXUyFArgWJcddb4gjDIZhRcJNxSLp9Xph44EpZnmJjKGVheFUZI5UCpYsz0Lw0yXhWeIaD1CqWXbb3W/MyP6yOwSnmonk3xTFqWb8Pv5auwz+3EP3dCbjWqs1EhhC8exk27gdWSIUrqEGzJ1kAWiCEai0GqVeDxbBxEd517avpkutjcC/MWSLGjFZDh0Pk3+uNAGt0AhgYVOaH2mHttMKsijUZjDMSiUCny20Ig6uwcWOkk3JHg6V4+lSjF6QmLszNFho1FF4hbHw8VZuEcrg0IuwwZKn4KEdl26Dmspnc0RET6XrUaF1YdA8pxuxlIS8U5/GN5bNJJHYjHYVRq8oI7jQ4uP8kWP1QYFVHS9H8nSwySW4sFcI9bp5FhGRpdD+3gpb64FIrg/24D7TAo0e8N09eT4s8VZsPrccIjk+NbibFxzeFCgU+PhDDVd6jiWGNS4n/I9WwLKJxGeyDFgnVaKtmAMj+cZBSEokVNMKjV2kmC4QjGspXPfTHlZppJhdZoWungUEbkCz1H+qSNhuj4quhm0uN+ohJ/y/i+WZkMaj6DFHxlm4CPJVcqEvGEfxh/TbMioFtN5+n0BFOm1yJPEkU6iuFItIxtWYgedWyQUQRGdmzcYxb2U3uU6CTooj9aSvQS8QfhYHGlGvJSvwzW7FxK6P56ic19qUOHzxenCPVBEttMbjOPRXANWqsRoowv8ANnRfRS/OhpGJ+XFWOlk57qIbLXdF0KY8vpmYZkIFGgU2JEmx0lnCO5wFEvS9HiYrqNJr8I2ys9yutZmSneGToPnc/QIhSOQK5R4hpbX0zWy+n3IU0thjUuwiWx0q0kJB9l5kI5aRHFsT9eigPLJJ5bhGbpO68i2vcEAHHTfjAXTmGK1AtfcY1s3O1eNWoP/WW7CZZsHHrLRR3OMWE/2sUwtQac7REIvwzK6DsuMOjxAwmjxh7Ap04CNaWpybkToo3vp2QIjimVieOh+9Ox5+9gde4KxSAj2MLAty4hMSQzvNQ3g3RYzWtxh7O2246zVg5932VBp9+GS2YkehwO/bDRjV9sArtr9qOi04HetA/hVmxUnOwawp8cOW/AWuTYBIlEqxTIV2OMX4ek0KTZnpkEe9sOtN2BnthZP52hw3hnBkwVpSCNxU5NoL1DIsZEu6NkBD1rppm9ye+GTK3G/LkwlUAxH7UGs1yuxhUTS5vVDpqabnMTnfq0c9ST0D2cpqBABCaUGQb8HFxx+XKTpqZJ0dLv9MBhMuJ9uhOcyZajxRfBEng7ddGOyp/OldGPn0k2eQzeXKRaAWa7Gdq3iloXCRPFGImglsXTS+XXTjfswFQbn6Xy7SEQq6IbdlEZC7fHg3W4rztmc+CkVkiLyXBZTvpXLojhg9SJIQspM0+X3U17osTBDg7ZQULjh+kk8LpJN35ehxQ6Ku4bybB3ddDkiOk+K32gyYJFejXWKKAZEEkRjEjxGN+h5dxBPUL5uJSHoo7zZTELUQQXsRvJIv1xkQKsjhBdJQLaQYa+JkNDQddlpiJA3FcMRa2DQG5gMonR+/WSLwbgIWrKJh/VyoTfCgyYJLrhC+BgVgFEShG+tyMEqVQwlGWlYReE+RdffSfvLSQRXkvu+p9uFNXoFVtA90u324agrADcJ3AVPGKuocP1YoYnsyAeF1oCXTDK8nC3HJWcAn6HzTTkIdwpzFJwkfFq5CvdRYatWa/GQToqTFi9sdLvJKC97Y1QApsvw8RwVjlvceLFQhxdK0nCJrheV9+TIyKiQl0Eql2MrCQzdLsimQiqDHIIddL90Or24N1uFFXkmWF1+5JMNm0kbJuuSiKm29lCeHucG3Hg2U4nVJj1WyEh/qDCKk6A9kyHHSrJBLRW0jS4fWmPMoZDihUIDah0+LM1Lo2tmgizowRXyaB4iOxPiFf7eAXIVuaJ04kfaB3C234ULgTi6Q2GccoWRR5m2lTLHwLwbKtVZPyaWIQvJsB+gksXsjwl9g1wkAMspw1TkfYqiVJrdyrWbALnkgZREyejopFdkGKhKSobtCaKRSlg1lUBBKu3a6LeYRAJyYgVjISdM8Az76TwytVq8RDfxQpWcXHHyYKm09QpppKoOVf86yBMdCFG1lzZ0USnKnjpG6Rjs91AsAimVTFSDpDhFyJVLSHDCVPJHoKOqRZ8lIHTViJEIsC4/IbrpmIdW4wgKcVuCQXRS2gwUAUUxpfQHQrCSa/JQtgkPUvXCSCVllPLAQ9cmQGlj3hOTPI1UARsJgYXEM3WDesIB9Ig0eIJK47OUdi3l1bNUqNxDnmUG5WuI8rHOE4KHdliXlUbeN3lWGrp5yIXTkqcR9vlx3iVGPtUS8imPqqhED1NB0Ek2ZCOxZoLqo3hyqCQvVItxlDziEHmGl20BIS9ldDeSQyL0lZtU6KZjnnqz3YFjvih6yVNxRMSIkaffTQUIuynDVHvKo/NtozzZbfbhyTITrpg9gpenlslRoBBDS1XNMvK08in9XRS+TxDWRDcvRraMblryqrtDUWRSPa9/wI8OCiOmQmeyYPbjJbH4fw196BLJcG+eFnZKSyfZX5DScY2uG7NFGR0zk2x2ARW8l5zkFZLNs3MbIK+dRcLuETX9UZM9C+JBhs7i9lB62ykcOy8PCdAS8tBPUQHK7pXJQkNiu1UeQV9YRF65gQocEfopjZfJEzeTx6fQ6rGdPGubRIUXSSxXapSgmjoCkYCQ75aYCAV0z7d7A7BQLTCLxJxxxyIIMlYFVVOWaNjNEKOSQY7PlWXh41kq4eaJxGOQCTd4IjOYOGhZ50j6J6Z/aqoivFCUiRV0wyxK12MReRkt5NpPRtYxMX0wQ4W3Wuw43G9FVUyOHFK4j5fn48+NYlRTBmapVfjHFZnwOd3oIzFj1yxAJaaLSsVvL8nFI1RFKCYDZh1S2U3fS9W/Py/WkccRx0Uqrf/Hwlw8qRfjEBkBSzQ7zVSfT+ZJ9YmV+NvlBfhfZUbs6/PgTxbl4lk9yMCY4CXCRUhgInRsVkUyMsWkiE6Qp/VwUT7+R54CFeQJBeh4k5Enw6AIWRWKLbD2TUHk6DzLyasd2n6ZmrMCoMHlwIqcDPz1kiwYk00lzCM84vTB6/WigzKJVcoyVAqsJS8BTNhpP9bwwfaP082zRKdCLp0z6Tx0SgVV/7TYpCGhDEvxBAlkKRmy0MZHB2XNI4x4IIgD7gi2UQG6ka6JiKVXSGMcfgrTRcXWn9B1YTfpZBEn2z1NNZlTVGNhffBY/cQRCsAmVeNvl2Sj3eXFakr7P9X2YmG6AQMDTqikUrp2fsH2itM1VPtxkTi6YSa7i5Nw/tHCHHyRqvwyMd0nVE1m+bLb7MefL83FJ00ivD/A7pWEaKXumcmARVWg0eGvl+fhIaMCdV12qIx6/N9lOVhIYkKaIFzjOFVuz5Pb9zR59otIQY45ovi75TlYriVxJhvV6zLwF4VGyOm6Mtth+c/iZsvsH7vWUsqDJQYN3Xs6Ep3JuyCsfb2iy4Hd/U584GJFdBzrS3PxF5lqKjRDOBgkGxVH4IxGkEv3dSkVKKxwZM4FOzfmYJyy+fD5RUX4SoEaZ8gjZwz2E/xyZTvdmEP6CZKBv72xTOjDMyYkgldYyU2CtoqEzOMnL4tKjcU6DeLkIXRTHTyfqsld5KIaKO4MJXkYVJdXUoJ6yHOqI7dZTR5AqydCVTAlXHExVlIVgXXWHgv2dss3rt66n6CUjincfLQso+P+/pIcVNR2o5Lu3zydGn+Wp8Qf19mEsKz9SkKRMSFkt7eULdMVTrVdsniYitOtLdwQ7Dc5iRbbzAyBiQhLinC05DrLTxnFw+JmhsbEhcFucvZblAIK8dNvTP9YPAlzEiU8SApLtkfz6w9Obgb7LdVP0Ewl362gw1IlInFM5qmmzpWlV2ibpRiZR8Ng6WG5wMKyfGH7MQ+CHZPlMauQSCkEuwlk7HwobmY5bH92o7DzY6cuon1ZEQgSmNXpGVgtDaBFpMAOZQivtnmEfZnJsgKCpY/lG0sT28b2Y9cnTsdNCWAqx1nq2P3G0nQz2C9rqcbB+lAKbcmJzTeHArDzFOyBJYZiYIdM5FFCpNg1ZNeSPSzL02vw2XQp/k+TXUg7E0KWZ2x/tsyuPduSSDdB62yR2QlLOzsCE0C2zGyNXZNUIXAzWDjWT/C4xSN46yyOm8HsScbEmPZhBToLKxyL5uzaCzUwliCWVjo2SycLx54PpMSO7TT0urLzZ2EE+6RtEXIe/mxFHio6rVTjM6K+rw9n3Ak7GQ22PdVP8Hc99sTGm8DSx65HolBl9xKlK5meRGHOtl63SQZLI9tPyE+as2Cs7GZzlu7on336ej/B24Zc55UmDdZRdZdlsEmjwsY0DQykFEa1Esv1Chhp2wq9EoU6BVTk+WnpakipipBN1ad+qgrt7ncjW6NAuVGD9RTPrQRwIrAMY5nCCFP19FetZlyhLcyAezx+/EOrUwjDMoldRGbQiYsfF149Y5nLPB0WnhkzMxbBw6WJxRukjew3Fp7tJ8RDP7C4GGydxcNuTvY7mwvL9FuiJGWGk9gvFQ87DgvL0iIITXIbO95kQtHS8RJpTZ1PKr0sHUx8hXNmYYakgaWL5QFbZrCwbEWYE+y8WHwsDAsr7E/b2Y3DtrOSmcV92WbDSW8UfeQxf7edqpC0XyCZ10z0hLxk+7B5Mv4gpS2UjJ9tY+licxZ2LAG8LYR4E4up47DVRB4l1tn5MZhdKKJhfL/dIdyLbGsqzxjsGrLzYrbE8keYaD1xbqnfWJ4mfktdk8mEpSVli+wc2LFT10i4PrQuCCLbzvKZbR+yzMKPvK6pMIId0SQWRfFaUz+YW3Gyx4pzYwjgREmIdyI29jdlByw9LC1C+mnO0sHSlUhz6p5O5CcLk7pnWboZdy6CxO1KFqtGf3pxPv52RT4eydZOTmJuAWs78CaXQ3RxOwKR204/584IkyDUuf2odQfhY1Y6i2G3eqPQZji7z+POEcFDnnYt1fAavSFBVGc6d0N3xoS5qMyl5kI0WfC85MwuptteB0VwvpdfcwV2HVn1hTM6rKrJqkRzCdb4n6razUZSzQDTxeCDkf9oNqOZ3NdUcxzrrPs/F2XDIGNNkTMP1ibzRrsFDZ7gYJo5dEFZgzDdELxQuxGWJ6zWwfRiLuWQ8OBIOJ3ZeU7ME2Mpn47UH/vic9dHkWGMTMRs0JbZedk5HM5MYMP69cOfDjPRGzrNBkammU984hOfxjsxpv3BCIfD4UwnXAQ5HM68hosgh8OZ13AR5HA485o5I4LsKXHitRk+zcSJP8XnzFSGdZGZzbAhrNh7p0oxd25nGmwEFvY+eL4qMXQRhzNTWL9+/fB+grOZLn8YJpnkliNhc+4+7kgUllAEpWpFcstNiMfgG2hFRV0fDKZ0LF26CMrB6xlCW10PlAYVNGlGaBWjDTQbRzjowOVzV+AIx5GelYvlyxYL40AKHSKYRyq8oplcH4N4NIze1npc67SitHwx4s4uuKQZWLGoAB01l+EQ66H0W9FjdYENvlqyZCn6GhsQkcpRumwtyrINbDCWRFw0sWOmRuIR1igtQsd2Bi0PBmYMppMz1TARnDOKkTAuzkxlvDd0zN4GZVYpMjR+tLT3oa3qMH74+q/QH4ig+VI9+s1mDATD6K49g3/79+9jz3uH0Mdel7DW4EydFRKZHksWFaLWJsOSXBVOX26hSCOoO3cQByou4aev/QiV7XbEQ26888aPcLDimjACzEiCXgf27dsLfUYuDCTeDReO4r2DZ+FzOXH62GGcrmpGWlYB+hsuwa9Kh0bix94T1VCLPXjzjfdJsoFoOICKk0dwdM872HPiCtyOfpw6V4EjBw6j39KFX//4+3j7owtouXoKv9t7FnVnP8Jbv9mFH793EiH3AN5+8xfCQLecqWWYCLLSKTVNmqaw+JKLHM4tIQ/I73XB6/Ii5uvF5Q4lPv3cJtSfPYVgVISw3w9f0I1GmwRf+eqXsWNTGs6daMKZk3XILc6AWCyBSq2GXK6AOiMbJstVNLdeQ5tFju4uKx5/+SV0nDiFMxcvo2jLowhbehAcxUIVGj1WLlmAinPn0DnggEyphoK8zJqWFsR1OijjUmQWFSLLqEHBgkXI1Cup3m/Htfp2Om4aAm47rHYnOhvr0eYG6s6fQUufGedPnkFUb8Dlvbvg1+TCXrUPVmkmHNf24ecHq3HP1s0IN5zB2WvNaBblIn1mvrU6pxgmgo0XDuG7f/s3eOdIJaJUNZkMHO1X0W31Jdc4nFtAhaZIrEBe+ToUGxQI6tKg0qRDJfWRx5YMQ56dXK2BXCaHMnctcj1n0a0pQYlqpJgpULByCS4cvYYFa8og05iEsS2NkiBsvihytDKs33QPFEOrokki4RjylmzCExsKcelMJcISBcrzDTh55CRy87MgZSOUDoXiiGuysPOZF/HHn30Eh99+Hf/4o10IQIKSZSuQRlVyZygEXeFSbN+0GuFADEWLliNPI0dQQsIdDsHuESM724Tta7Oxa89hPLJtRTJyzlQy+LU5t7kBLVY5PvHSi1hSnAt3Tx2OnT6PAXcM2Ron9h+8iNbmakTkabDXHMKFxh60t/cgK12NMydOoKnLiaxsA84dOYr6HgvMV4/jeGU7sgqMECuNVG2owPmqWoQkegS6KnH6ahuam9tgNKhQceY0mnocyMrJglwiRlvNBRw/XYG4NhNddRfQ2NgOhU6Fc6dOoLXPh8LCbGGU3KGwdicl7ctGwR2OH/ve/CmsVOqmST347bFmBLuuwFC8AOa2JgSkOgQDXsgoQrsnCCkiwuAMPocZveYAjFTSu83tuHzofVyJlKI8S8nbasbAYrGgr68PbrcbOvKYWLsXG8CSPRwxym71zYw4on4XYvpC5KeTyOn0iLRfwdXmDmSVr4eChEJjVEOdSdff1oWq6iboaFkhi0KVlo8ck15oWmMf/+p3hrC4KJOWI+gKxLG2JBv1dXXo6WqHtHAlNi9MF+zR7AqhtCCbPMjhLUPRkA9HP/wVKls92PbQg5BHvMgoKkHMH8XCRaXkJChRVpoHe28XCdsipMmjaOn24L5710ClkGHx2i3YvnERmmuq0NnSCnXJcmxZlA8niW9JCZ1fjhanD+2HN30JFutC6JUUYccyNerNctyzIguXz7fjkce3C1//40wdr7322rHBByOW5jPojZVixcIc4SY/9tufYuNzn0P7xUPILDbg1GUZHt+xFBcqzkJlq4Np2xeBvgtorm1H+qYnoes8iDZ/BtRL1mBTng4DDefh1pZB52yAXZeNtss92LFzHY4fOop0bQiSBQ9B76xDn9ULa0iNhx/YAPbBHJEojkgkBqmjGXsa4/B2XMBjz3wcPacOQL7xYUSrPoR41YsoMyROIkW3PyTcZMMfjNDN13oG7/XkQeXrwqMbF+Dd0z0oV5hhUNjREMiHpeoMMlY+gqISDRobbFhWYiQx7UFtK4ld9ylkLL4HJ2sDWGrsAZa/hMdXGLkI3gTWjHL27Fm88cYbWL58Ob72ta9BoVAIBZQ1FEHJrR6M3A7k/FUe/B1Ktz2NtFGePvd1NaHPEcOqBRnYXTWAxzcvFoZjvxswIf3wvV1Y+8gLKDKxjzLcmoC9E//4j/+OzDU78Xsff1gQdc7UMezpsMfagssNdqy/Z4XwfdSLu36BBdtfQOfl4yhdmoXzDWm4f2M+Lp4/B62rARkPfBnBttPobOiETb8AK8syIPG70RAz4P5FeXC0VMIiLUB6sB0uQwGaz9dh6/Z7cO7cFeQbApAtegSyvip4JTnISxfhUkUNlty3HXkiK/adqUOB2otrwQJoAp144KFH0XFqH3qN5Sg1KZFTWEYlZPIskowmgnGqNh3f8y7sIi1sbe1Y+9QTqK0dwEJ5H8IkstpNX4GimrxE1RJ0wYCM/ibEi/KwwN+CPS1SZOskyFDH0JuzAw/Ez+KS6n48sZxEkBvmTfF4PHj99dexY8cOrFy5kvJKNG4RZCLa3d2NYDAo7HdrqJBzOSh+CTKTXuAwokH0DjiRnpEhFLBOXwQGjeKuXT/2oaZwKAyFRoc4eafjgXmx5gEr9BnZULMPmcww2HXJycmBSsU+fz77uaGLTO2ZfXjn0Hncs+N5bClT440338LSRz6DRxb6UdGsxbrlWbhWewUqbydM655DuKcK0Bai6qNfosqmxhe//Gk073kTZxwm/P7H7sV///QQtj+9GmrDQsS7K/DWR1V49jO/B5XlIkRFmyG1NsDl8eHIwYPQLH4An3xsE1VLw9j31s9hFhtRtugequd2YP2mrVDKQ/jlD35AYpWHr7/yKejGIYLRqBcf7KvE80/ej0jnGfz8nB86UyYWKAdg0gZxzaqEpaUND7/wGA7tOoxtq3NxqU+G+zbloOaqExpnDZSly3G60oxi/QDEy57HQ4vpZkvGz7mRWCwmVIkNBoPgBTLGK4JM/Hbt2oWBgYHkltlPfn6+IO49PVSTmAOwL8k9/PDDKC0tTW6Z3YzZT5BduFFLY9o+tCgdHo41TI9YHhF+JDc9zgQZtTpMJbE/GIFSyT7RGIHHG4BYqoBUFIVUroCXvAiJSg+1XIygzw+JXEZV8TgUShmtexGIAAa9FiGfE+wrWhKFBsoZWDrPdCYigrt37xZEdK7ARJAVDL29vcktsxsmgszLLykpSW6Z3YzZT/CmwjRi+/BwoyzfQuAmQwBvikgMFRNAYVkKrVYLNQmcXKEURuPVGUwkgKwPgggKtVr4ULogmPRPqdbCSALI9lWoDdBodVwAZwBMUBITK2RZIZpaTzw6vv57TChgh60LIRLI5XSdp9L2JsD1NCa6pw1dZ8QH1+kcRzmnwX1ontjhehj227B19nNqO0dgzrwxMvqDEc5MYLI8QbFEitXrN0CKGCQRJy5caUNB8UJkGRWQwI+zVc1YsXo1tJI4ohCjuacbJVnZkJFdsPbhnppatHt9kJM3s2nTJuGJ8OnTpxGNTl2P5Ft5glK5CmvXrRWESRI041q7C8uXLkSIkiT2NeJijRUFyzcgVx1HmGon1d02rFpQJHTRidI5dV+pgaSgAJmGNMRdVlQ1tQDphdhUnoMgxdHf0QCrPBdr8nWIhv2oq69FzoK18PQ2o8c89nd+R2NeeYKzD/LfZkbBzpkKyHORypVYUJKPusYWZC7ZiC35Bbj3nnw0XroKRfYKPLhlKfJLyxG32aHILMWqPJ3QjSYjtxQxVzXaPD6IKJ68vDzo9Xphys7OTh5gGqC0yFVqLCnNQU1DKxas24512elYXKDFtQ4LVm56EqtWLsZ9y/NQc7UW6pIVWGmUoOZaJ4l/GVx9l2HLLsX6pQW4eqUahiVrsbV0AR7dvgXRvlZcauiCVJuLJ7etREftVXjl+di2fgXtW4SMNN0wz3g+M2dEMEzVIjt5G+wdVT7NrMkZjgofwb5TWBRR8gM3rV8Lb9NVNIfSEfOa4WTX3u6F0ahndT2ULFuJLJUfTXWt5O2JEtU/kVho2mBV4K6uLnz00UfYt2/f9LfVkRCGRUpsXrca3ZfOozEQRUyRgQc3r0BlxRnYRSbE/XZ4yINt9waQpmfvJIvIuyQ3Ly6CLLcYHleAllkHcD+MC8thUosx0GlGzNkDmy0OSTQAv8MDS5cXhjQTJHRMoerMJs71ztKznTiZOLvhfKyjczTGpxk0hUiEcpSyW47ww6qljY2N8PlGf8NIKlNgxfKFOH7oIKob2hCBC9kly5Gp1qCwII2qes1II1GwtzbCa8hBjl6CvgE3yhYugtd6DV3msFBbYO1haWlpQhsxaxv0+/3JI0w+zNtkx2Ndh0ZDptJg1dJi7P1wDxo6e6AxZWBpnhKnanqw5Z4FcFl6IU8nz02tR3muHjU1V+GLKbB0SRnM3dfQ3+lAeVkZNBotivQ61NVdhEWShsVlGVDQfrK4E1FdNgpp38yyHPQ1XCMvuQRpGgVUaoXwimKIfbNznLAmBPZk2Gg0JrfMboZ1luZwpptbtQlKpDKoVXIE/AGEI4l2PIVSC5Uy0ebn9vohV6ohjoYQhkR46BUIhoR2rGgkRMthYR+GRqNBRkaG0B3nZqI7GdyqTVAik0ND5+SltLNCQKpQQiOXwkvnqCKRjocDQs8ElVKBSCgIn9dLpQEJmEJK4hVCiAp+FQmgQiZDNBSAN0BeoVQOg0ZFx40jEPAhKpJAr1YjTOGDQT/lhxJKii9G+eQj7zFEnvp44W2CHM40Eo2E4XJ5BgWQEQy4qSpsh8Pppps6ioDHRUIQRDjgpW0uQViZFzZUABleEhMmTFMpgOMhSsLkpLSnHs5EggE4XG5EIuTn0nm5PQEEfF6q1trg8ngRpRoPE3Q3LTMBZPg8LA/od6oyM+GLkVjabJQnDgedfxgREkar1Up556Z9onTuHmHd7qD1CQjgXIWLIGdWcWO3FvZALDElVlPj8F3fduM+CUKh8b3FMdWMTN/QdAuLwnzIORIjl0f7/WbrqeWhv89neHWYM2NgXtt77703Z94YYW2BhYWFQnV4Lr0xsnPnTpSVlSW3zG7GfGOEw7nbMBFk1UCZTCYIyFyAeVsSiUSo7s6VcwpQ9Zq9FjkX4CLImVGw6inzmpRKZXILZ6bBrg9rR2VP1ucC/MEIZ8YxV7wlzuyBiyCHw5nXcBHkcDjzGi6CnNlDPAav2wmr1YJgJI5IwA0b6yPoclM1OhlmNhGPwumwY2DAIvTrC4Yi8LpsQp9Aj88Pp81K52qDd0QfR87kwkWQM2uIhXywOpyw9LXiSn07OquPoK6tB8FwFLP1m4axWAjHT5xBIBhET9UJHKvuRiQaQ19nE/b+Yg9sERfe+/Fv4E6G50w+XAQ5swaxQovCvBzE7L1QavSQa42oOvkR9hy6iOhs1ECRBEaTCWq1BiaTER0tdqzcshJZmRlYUFYGiTiGgMsLRW4exveFEs7twEWQM2tg3984dfB9OLWLUZClgziiwIuf+xwygu0IRybnE7HTARvlht2KCxeZcO6jSljsDnS0NiASESO9qBwfe347eKehqYOLIGfWEAsHEAwBjVcrcLm2FZGYHx99sBvZW5+HShghfDbCRmVhg6SKkbf2QSzXdGP/7l1wyAqxbP0KGBWK5GuAnKmCd5bmzBhYZ2n2ZsVc+ZLZXIR3luZwOJw5BhdBDoczr+EiyOFw5jVcBDkzCj7GHeduwx+McGYM7MEIGw2ZDT3FmZmwAS7YmIJz5RsjfCgtzoyC3WDs6SNnZsO8dfbBpbkAF0EOhzOv4V1kOBzOvIeLIIfDmddwEeRwOPMaLoIcDmdew0WQw+HMawafDvv9fvT39yc3cziTA+vzl5+fL3SpYJ/TZH3MbgbrHtPX1zdjPorOmTukpaVBr9cPdsNK9UUd1kWmpaUFBw8e5F/74kwazJZ0Oh2ef/55qNVqOJ1OwRBv9lYI++7wrl27YLVak1s4nMlhy5YtWLlypVAQs+8mp0bBGdZFhhkmn/g0mRPz/ibaqZaFHy0uPvHpTqaxGLeFMhcyShObM18xFo0Ky7FYwnNko+OmwrDvPQi/M6+SppFf32eJ4h/Y5kwYsiHBxpK2J9hh0u5SdpiC2ZhCoUiucTg3Z9wiWFS6FutXrMCiRQuQrVRj/aaNWLlmFe5ZVgS1Qo0Fy1dh1apV2LR+JbQSI9Zv2YqFhblQGDOxees25GXqhHiYcRYWFuKpp55CRkaGsI3DuSWsEE3LwYqVa3Hv5g1YsXwR0uUKrFi1DMuWrsSa0sLB73DI5XJs374dGzduhEzGv87BGZtxiaBYLEFO/kIUyqRCo3XcoMeCQiV6BmwoW7MJi4sXYv2SHLS2NcNQshIrl63EomVLsXnNcpSULcfyZcuQYVAKw4Sz0rm4uBhut5sEddGEq0uceQqr0tj60G+PYmF5CQa6GyFZthElJhma27tRfO/9WFGQKQTNyckRxI/VNgoKCgRPkcO5GeNWIFadTVVpmT3GFVlYs24Veptr4VKKEQr44Pf64fJFoNCqKUwUnpAKq0s1CITCgx9EZE+hjx49it27d+PEiRPcQDnjhwyP2R5rZmEFqsyUCYcrTDbkhy8Uhy7dKGxva2vD3r17sW/fPjQ3N/OCljMm47YOMj94errR0tZJ3mAU4qgdjfWtKF6wHGkBP4LSbNy7hUpmbQTdzZ20gxhttZdw8uQZhKNktGS9TAjZ3GQyCd4gK6X59yQ4E4HZodC9gSbXldPIKlqANVRFNritqO/oEGyMeYGsW05RURFyc3MFm+Nwbsa4RJB5gLVVB3DB7YGESlWv24n9H12Aub0Ze/YdQkN3B44fPojGpg4c3H8ArQNN2Pvu+6jr7UOP2Y4De3ehqdOejA1CVZg9qmZVa/a4msMZL/aBZnz44X7YXYDH2oeDx0+js7MFh04cRZ89KIRhD07YuIRM/Gw222ANhsMZjXGKIPvClBPuYEioboTDITidHhKxCFwOG5xeH7xeN8z9fbC7vYjGw3DY7AiSMTJcZJD+YERYZjCjNJvN3EA5EyYS8sHhdFPtItGM4nHaBVtyBhK2mYL1Oezp6SFbDSe3cDijM22NJUz8uABypgpmW7y9mTMeBt8YYY3Jhw4dSm7mcCYH1jP/mWeeEdp+x/PGyJ49e4Q3Rng7Hmcy2bx5M5YvXz7qGyODIsiqFOyBBYczmTAxS705Mh4RZEbK+vlxOJMJsz/2QG1MEWSlL3vJmJfAnKniViLIHpSxhxpj9RgYbEKhOFgsbJ3bLGe8jPnu8HjhbXmc6aSjox01NdW4euUKwh4vqr73H+ituoKg3ZEMcYfciW3z22JWMiERZOLHhtvq6upCa2ur0PGZw7mbXL36b9i957PYvf+/8f79jyLt2/+A+N98D9HTFcL766FQkKrV5FHSMiv1WcfqWIy9a0wKFU9uo/UQVb1Z9ZuFHdQu+t3t9oI9TgmTV8p+j0ZjiNI+Udo/9Z7y6PHQFPAgEE70iODMHiRPP/30d9atWycIGquGjFW1eO+993D69GmhDxZVo4Xlxx57TPhNKEBp1/FWTBIFLv1JVmtS3E71Jk7GKBKJhTh5zWjmwoSCvTZ5s+ubGmhjrPd9r1y5iitVMqiVmfj0f3wPl+9ZiuyvfhbaZUvgtvfh2JEjqKltRiw9A1f2v49+XR7c1Rdho/CmeA/ee/8kjCYRLhw9jN8dqIDV6UNRWRHkYhGcvfW42hVAtiqMj44cRn3tNVjFRnRc2I1WbxpEtlp0+ZQwxG3YvfsgjEY9Lpw7hr17jqHf5kRGYQauVjaiuDg3mVrOTIMVYqwAS7U7v/baa8fG7QmyEvF7//qvWLlqFf7zP/8Tf/VX/wc7dz4x6A1Gg3b0mW1CiXkr4rEILP09GLBY4HL7klsTuB1WBCMT69oQCwVw/sgueK93ReTMQTweD5Yvfwp/9EffwqOPPoGYWIwNOx6EUq1GnETMbbegdOW9eGjnDizQKaHMNMFz9iz6ybsLk/G3Xq2FPDsbUObikZ33wVR0D5556kFopRKhAG2pb8KC0nz4SUwzSlZi+yM7sb7YiLjChLi1Gj1WH4Lk6XV1dCEtNxfOuBoPP/4ICvIX48mnHkeuIRtaeOgfZzYxLhFkw2I1ffQR7onEcezt3+D+++/H+fO9CIfVuHixUghTf+IQTl+qRiAQRkdHIy4fP47q1m5Y2+vhCkRg7mqGN8RKeiDkc+Ji5RXEZVJIxT5crqonA7fganUjDu37AAePn4HTOoBTxw7jWqcNlq5GnK04g7rGNpw/dwInKy7CHYyg7tJ5HDtVAZc/CDF5gtwJnNscOHAAR8hDO3bsGCorK/HOO7+DXq/DT37yE3R3daOgfAXyM3WoPr0PB+vtkMkNWLGtHL0t3Yj4HDjf7ETE3oE9pxoRJm+AVWuj0euFdjgug0ImgrFwKZblm9B86QR2nW2EQqlGaWkRejo7EAl6ca2+HXabGRXna+GLhMmm2RByiWqwlIyQj4s9uxifJ0je3YV//0/8v0MfoeOHP8KC8nJs356DxsbTZIRGRH0DONdvgk7kRY8rgPoL1cjZuhUtjY2QxH1o7e7F1cuNVB9ykkB2keGQJ9hxDb/91ds4fqkdarEDv/71fuizc5GblY7Vq9fi9NG9tF6E1tqLaK6vhqJoHbIUTlQPqFCkieJK6wDScnJh0EhQ09gOiWRCzZucWciDDz6BF1/8EgoLn8fXv/51rFwpwf/+35/EAw88gLIFC9DVWI3uARsyi5egyCiHSqWBwZAPpUGJUDiMreStvfDCJ7BNNwCbXwyTXkWFZzJyIk0nhdXlh6W9Bi29Dhhzy7AgxwCFSo20rCKqgssQDfmxaNODeO7ZF7ChSASvL07H0FI8LKIoPKStiUHjOLOFcbUJikhgVrz0cez9k2+CLBD6ZUvwy1++JbTDPfroo3Db+qlQ9UEhjaOqwQe1QYRlRUXo6h/AshUrcObQ+9AvuB8LCjPIYPQQx0Iw20N48LGdKM/LgtvcCQ95c8aCBQj0N0FsKECorxmK/HIU52Qj5HbAUFwOZcAOR0SJHJ0ILl8MbS3tMGWoEAxJII+6kV6wEPLEpwM4M5A7bRP8zne6yPurwt//fRiZmQNUoL6K2towWlqs2LlzJ4wZuUg3GpCelY28NJ0wpJZCocTSVStRkGGCUZ3oepNZUg6N1oBlC7KpJpJIC0uSwWTEyRNXsXLzZuSnG8m2MpGflYac3DyolAosXLoSRblZdAydED4jtwga8hLLygshEwrhIKRyEww6tRAnZ+ZxR22C9uYWeAYsWPb1V6gqYBcGRE30KwTk2gxsvHcrtj6wEw8t05FOFgsDLSwsLhCevClVxVizKlswfjZJpEpk6CXk7R3FhStV8Mny8PDO+xF1DGDh8tXoba3H2vt2wHztIlr63MguKoVJLoLKkIWFhekwZOSgOD8TxWkSNDbZkJuTgdySxZBxZ3BO88gjtXjqqS6aV1Lhm4VPfeoINm78BP75n/9ZsCtmjELHbLZMpMQ2ZXeDJNdT4RKQXarT8dwzD4DdHqIx4kntNnR7AhVy89KTy5zZwrg7SzMR3Pfnf4WHX/s+eXIx/Ou//quwDxsl+pvf/GZieKNRiMdDsNmDSKeSmTO/mYzO0pPN7fRGGIu4z4V4RAGxjqR0SLxxpx1xbwCizByIZIntMbMFIr0WIv6pibsG8wJHdpYefxcZMhaVQYfitWuEL4exdpjS0lIsW7YMGo3mpq86iUQSqFX8Ww+cO68OxyNB1FyqwNVrDfBEZMhKMyR1JoaO+lYoqMp78w96jkYQjc3dMFEVeqJCGLeZEW28htDuCkAbRGjPGUiWLkDgX7+LwKFmSFcuQvTofkQazJCUFSNy8QQCP/4VpFsfhFiZqLKEDh6EKI1qSJ4eBH+7n85CB0m2DrGacwjsOgtxXgHE2qRAhl0IvfUOIi4xJEYFwrs+RKTZBklJNmJ97YjQ/tGIBNFTBxANaSHJMQ4TYU6CO6oOq9LTsOS5Z5NriXfx2AvJS5YsEUSQw5lqYmE/2rv7kF9YhCyTEt20HPA70dnVg2O7DuBajxn+gBttTc3o6rPA47SiubWNfu9Ee2sz2tq64PV60NPVgcbWDgQjfgxYHCS8N+mSRdudVjM6Kd5QeHj/q7i5EYG3L0NcEIP/x0dIvKTwvXcFksULIV29GnD1Ia7NQqypCuE2F2TrVkOSZSBhSkZAxENBxMM++H99GNKNaxH6718hYu2H9+2LkC3Phvdvf5HoyB2LIPzeuwjHSoDePoSrTiOeVgQ4uhAecCD0iw+ADSsRevMHiGWsQ+jnuxDnAjhueCsaZ1Yhk5MnKZZCKhEj4mzD+3uPwuENQyIVIRYNoeHQb/D6T3+KN1//Cc6fv4I6qxfuzis4VNmKnitH0Wjx4trxPfT7m6geGPLGE3mgTZeO4p139qBnoBvv/vYdXGk1QxSPIuh3o676Ehrb+pKBGTFIH34A0oUlkGzeTt4eeWSdNohzsyAuKaP9Aoja/BCpDYg5XBSeREksorQPEScmVFGqImvySTzLIS+TIdrkgNiYSV5HGpSPLmOHoXBRikMG2c6VUHz8IYCq0dJFSyFdVkBeYBSi4iLIyhZAtG4blPeXQOQPCLtxxgcXQc6sQipTID0tDTqtDnKpCi6PF6Y0E4x6I9IzTYgGQ9j2+Cfx+Zefo99l+P/b++8gSbL8vhP8htY6I7XOLC26qqu6e1oMRmMwCktI4pbg4syON8cjzc7O1uzuj7U1A3BiacYzuzPuktzDcHFUwIICAAeYGWCmtdaltUitMyND6wiPuO/PI6O6urqqu2RXVsfvU+UZES6eP3/v+fd93/Pn7sNjI+iWK8b9oxgdjKCwsYorzn343nOPoSp3wJmhyqsfmhjY8Ti+8fVn0BWJ42vf/AYm2KSU2/BW5meQqvsw2HfdRQ+b0xw1AQqyRa7I2Ryw+lxUaReM11+CMbdBgVpEYyMBS6OC2vsnYVyeR/3sZVSf/xvUr1JQRRQdfmrhOmo/exF1DMKxnyLqNWDQfSLajebVD5D752/Cvj+C6r/7Bcr/9hewTE6g9soLqJ1dhmPSK28vM6NkdTlpXnlEenX6jtCnyCifG/d6YaRp1LG2toKm1Qmvz4tSOolgOIBUEfCjjCJFMea1Ym0jC6fNBYfHAXsgAHcli2TNjbA1j5KF2+XzqFPcgn29aJQqiIQkTls7+RhNrptDuWlH5EZhqRRpHh10dnRpNSusjgYaxQasHguMJTrI7h7z7XhwBuj0PGhmU2iWa7AEghQtbkeBrvzsx3B8+VdgC1phsFlricZhDbjZlE7CSOS5ng/WuB/NfJXu0I2GCKMnCGvQRYHld3N5CM0i3STTrFkowOL3oZHKwhoLb0VUuZ6bXRhREVQ+N7bj1eGHRmkFlVdm4fr2k+ZLo5TPh5uJoDaHFeVh4OmD67tPqwBuA1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FUXpaFQElW2DxWLZ+qYonx+WP/qjP2r+8Ic/RCKRQDAY1IKoPBCkXOXzeYRCoVuWsWq1ilqtBqfTuTVHUe4vjUbDLGN+v9/8ffTo0T+85gTD4bAKoPLAaDabZsH7tDLmcDhUAJUHitVqhdfr3frV4poTVBRF6TQ+5gQVRVE6ERVBRVE6GhVBRVE6GhVBRVE6GhVBRVE6mmtXh1fKNZSMBh7UKBlXw0DI0tz69fBxu92w2Wxbv5TtQLXRxGKp+sDKoAzTiTYNOLbJSDApfy6XS4emPUTk6vA1EfzFegZHwz5YH0R+UPtWkylEKIIPJPw7RAZMRiIRswAq24eNSh2JWg29LhkreP8rTIOV/OraGro92yPfZcxaNBo1P5WHw8dE8LVEDs/F/LA9iFqJ5Xl2MwEfv1q3Qa0nIih3x6gIbi82q3UUDAPDD0ikKvU65lbXEdsmIihIZawi+PD42DhBqXcfVGPVDPdBBX4XSLNI6TweZBlXHl22RRUkNaFM0jci0/W/259Ce7lw4zY3rtNerii3w41l5vrf7TLVnn/99+u3aX8K7fXa2yvbF9sPfvCDPzhy5Ahmi1UMe503ba7WykX81VIW3T43f9TwXxY38W6qiBqr1R6nHe8tJ/G3iTybMw0MeB2w3ySMTLEIJ2ffWCDkZuaZmRmsrq6aBcZgc6j9W5qrs7Oz1+4ple+CODn5vrGxAbvdjmw2a958Lx3N6+vr5u+FhQVkMhnzhv3rC6cg28uFEdlW2T7Ihbka8ybkuHm+LGxm8EamgkGvCxvZPP7Lagan0kX4HE54KiX82+UMTmdKsDG/4y47biyF9UYDmXwB3puEXygUcPXqVaRSKbNs5HI5TE1NmWVJyqSUq0AgYM5fWVmBz+czl0k5TKfT8Hg8WFxcNOdLWZT1Zf7S0hIqlYrZ/XIzZDsVyYfHj370o9c+0yo1+W9qKYFX1tJ4I1lFtVzBS6s57Hdb8fz0Oi5mK7iwkcOE34WrK+t4K1lH4w7aHCKCa2trptBJIZSCtbm5afaVCFLIpHCVy2VMT0+bBUvWk4IlInb+/Hlz3vLysvkpT8MRcZRw9aEQXyCMGn66lMSrS2nkagZWM1m8nW9gd7OKf3ppBcl0Dh+mqzjgNvDnV9aQqTW2Nrw9RASl3IngSfmS70VW3FKGpEyKIMo6Ulbn5ubMJ+KcPXvWFDGZLxV3Mpk0JymLslwEUCry9hNLlO3JZ4qgUa/jx6kK9oa8+Fs6wCrrVw8d1554DF/2W7BcrsFls1AEfXg86sNZ1sSfqII/BREpqTnbtau4uVKphPn5ebNAyjwpjOIMpTDJRQ0RwKGhIfT395vbSy0rIilhiHhKGFKIpTAqXwwyxTKu1KwYcFnwi2TFrGiDTgeeGItivFxFTn6zIt0bjyNuryNn3Hnvn4iZVKIifNJ6aAualDERu7YwirC1K+He3l4MDg6a86U8igOUMOKMh7Q42pWzsn35TBHMU1wuVoBj2SJylQJOZ6sos9lyNZnC36YNdLEgyviulVIRb27kKYbuO9HAa01TETtp8kqBE7GbnJw03aEURil04gZF4GS5iJwULqmVxfGJCMq2UthisZi5jhTOkZGRrb0ojzrTuTLS9RpOFyt4mY4wQ5HL1+o4NpvCaZsdPha6IivN6Y0Erpat8Ns/s2h/AmnutsfuSbns6em5VoZkmQiclEcpazJJxSutDnF8Uoa7urrMLhjZVsqzlEPZXuYr25fP7BNMlSoIB0L4b3d0YYKZW7Q7YLc2cblk4Jf6Izga8SDBdd7OlrEzGsK3e7xw3GQw4K36BKXAiOMbHh42HaAUJqlVRdCkRpblUquKIMpvKaBSOKVWlvUnJibMAirhyrLu7m7TWUphlHBEFLVP8NHgln2CnDdXKOLrg9343w2G2dSto8floOjVsdyw4nfH4hh0WHGG5XChasEPhrsw6mUFekMx/LQ+QSmDUk5GR0fNfkERMSmDInRSycoz6ET4RNCk3Mj4PpkvwijCKeVQyl+dLScpc1ImZVsJQ8qblN2boX2CDxfpE7w2TvDVrXGCN17UkAxs0NtJgWp9p5CxpSGfbAXTSlpggPM5T7TGdhMfyM0wxyaC1NY3u/Ai4V5P+7cUDvl+/Wd7vjSL29/by9u/5Xv7940CKEiBlwsmUmiV7cOnjRM0JP+3yqF8F7Y+WClzJn/IhTopITb+/mQpA8pb4wS7bjFOUMpUu/zcWKZuxfXr3LjNjWX0Zug4wYfLbT1PUDJPxE6yUARMRFIKmbg9U9D4XwZYy++bCeDt0C4k7UkKhUzt79d/yiRcv45w/TL5bC9XvhhIGROta3+XScTPFECBv6UMyu+tOXdMuzxd/9n+fqvp+nWE9nzhxmXK9kRVQukYVIqUm3FNBMXGi5OXZu39nvifkxZB5bNpNtmMvKH83K+J/681VxWlzbU+wTc2c+aV3nbr4n5TzuXQa9seUigngvTFSEe3sn1I1eq4nKsg7HwwT/eRvmB7LoOI024K4sNGLqhon+DD5WMPUGjVlA+2aGynrNZ+mu2HlL7WBZAHg4QvZXA75byWw4fLxy6MiANsdzg/qKndabwdJmX7IbliXnh7QJOELRfzblYeHtakPHwsR44c+YOt74qiKJ3GfzBFkNPvy4BpRVEURVEU5YvPsWPHZPpD0wj+8Ic//H25NqIoiqIoiqJ88fnRj34k081vmms0m6g1GijWDeQ45TmZt7Y35A7hJuQZRTKg5vNARvTVzX23JoOT3I8pu29Pcodm2WjFU6Yi169zu0+NohwHt6vzQOS4zLA572ZIHFrH3Tr2B0FrqHorzp8VbzQbaPJ46zxWSRvZ7uMwnIYBo1ZDrVbnMTKNtpYIsn6tWuVUg7x66AEdkqIoiqIo2xxbf3//V48cOSJTaw5NRqVawtmVNE6mK7hUMbBaqiJdM2Cj+ZCn9eabNrSeqCBmikZty4jIo2ZMs8R5YpjqZnhbI1/5p2UgP7IdBif5JcvFqNT5o0pjYsh9U/xtNaool/J4caWEuqWObKGI6c0CHEEPnBYL5KaCWrWCtWwW7yRKuFqsYSFfwlK2iLRhhcduhWvr/hd54KGE35TBWYxDpVLFbCKLNcNiGt5apYYy9+vaeghdyxw2uR3jU6+jWG2gwAhbrFbYLS1TKM98kmOyminReoyO/JaHLUpayG85us+6BceoV1EpZpArG7BYbLAzDrfapMn8aWRWMX3xPN4+PY1GoAsBjwsORttcJnnEY6sW09hYXcDUzDzgj8PJMG1NMY91lEplLF45jaVEGhWrB6E7fACkoiiKoiiPNluXhl/7hBEUQ1OplbFCE+hwuTES9mPc50Cfyw5bPo/FfANTdSfcxRyOb2RwZj2LmWwJy3RAwWYFFznv5eUM3kkWsJKvoVkpYYUGbalsgdvSwMm5FRxL15Bu2uFp1vD+wgbNiA2WRh3LyQz+djVrvstkLl+FPPbSz22OZwwEXVY0qnWkS3WEon74aOhkebVWQ65YQs3iwa6wD4/57PDTQL6arSLktKFeLOLcWhK/WMvhnc0clhgXMZB+mrm1XBllpxP1UgmFbA6rFge6rDVcXecxLKXxWqqA83R/Udq6Ek3aYqmJMOORTKfxHuP4EsM8lSmiRtPpbFSwyPi/tJDCy6kizqbLsNmsiLvlpVOSsrfCQJX7T22kYXN74Xa7Pno01E0wajS8VxeQSifR3e3A0lIRgWAAPo8VmfV5nHv/DbzzwUmcvTyPZR5v1WpHOD6AZnoeV8+8j7fe+QAnz89gYS0Bw+FjWsYQo7FWI6goiqIoncMtjaBYwVq9imUaqY0GkOGcYr1u9o7ZKhUUGzQcVgf8NH3TRWA4GsRXhkLot9dxcTGFUxULsjRXfmsTm/kCPC4vCnUgXSnCbqtinUauUDLQpPFr2rhOCej1uhCmO6sZDeSa0rVVR7kufWoWBBxWTBWaiHttsHN5sdZA13VGsMG4ZcslnMlVcS5fxjmau1QN2B/xI+qoYj5fR6npxvdHY3g64kY6W6CZpEn0OJHnZ8PpAhhGvVJFwWpFNZVDmgapr6cL3+8L4iluE2BcN2kECzSEXlcFr8znsMxj8jIMN+Mxk6vDR9Pno+Nz0sT1upwYD3gxxOVB6d3jOjdDevDqhQyKhTxK9giC3MbloCm+hStr1ssoJqZw6txlXJ7b4HYl5BIrKLmiqGf4uXIRi7Yd+MrXv4KjuwcQchgol2sIxLswc+I0qg03Dnz123j2yF64y0lYbA54Q11qBBVFURSlw2gbwZuOERTcNDZjfg+e6vLj2Zgfe/0u+DlPLvu2Lnda4Xc44bXToNFFyCVNn9OGIa8D+4JuHI0H8a2xHjzZF8BjQRvC1QreXi6iFoxhf9yHWKOCExtFOL1e7quCqVQa7ycqCLidOBS0Y5CBWmkG6f3My62C9FbKleWtnybmJWQ6p36PF9/oieC3uc/vjHXjAA1cNw2pvNGkXqNppUGcolHMNhmu3Q7HlvMxw9oKU44h7HHQF9awQsM4y/Vn8zSI8toKWY3biv3sdTuwy09TFfbh8XgA3x8OYEfQiYjXjb6QD10eC2bXaIo3ClismpvelEa1iDTjla/ZEesKwO203/IycrNRQzGzhsunZ9EzdgDf/Xu/h+98/1fxy1//Emz5dWTSm7AFw7DkEliem8Pi0hKSmaxpwgEXQiEnrChiZWER8/OLSPD4KjJ48FauU1EURVGULzyfuGvYvJHAqKNUpUmw2eGiuTPfkcn59WoNpYYFFSuNVNNAud6E12FDwClj2uTGCwPJch0ZGieD2zhoHLvdLjibDeS5rbwktsvn5m+D4csrxWg4ada8Vho+w+B2DWRoNL00Jy5ObpvFHNuWqjbhsTM6MiaP0fJ6neZycbGyXaVWR5XG1EWDJ2+Abz+QWMYjVmo188W0Ge7LYCzljfHSS+flxtLrWLfaaLLEbXKpw85lQK5SR7JmoMb1nVy/S8Lk/qrco5MGtVGrIsdt8zSGYqR8NMNyqdk8Bh5jib7Rze3CDE96NG/27lHBoOGs8ZibjLvbZWdQtzZl0oNaLuSQY+C+gB8+T+tx2GJyM6ksLIyjiwa1lMshX6yaYxQdTgecNMheX4immsaP20svaL3B/GL8PDThfgmL5vvWe1YURVEU5YtG+65hfXyMoiiKoihKh/Gpj49RFEVRFEVRvvioEVQURVEURelQ1AgqiqIoiqJ0KGoEFUVRFEVROhQ1goqiKIqiKB2KGkFFURRFUZQORR8fozySyPutL+XLyMk7sPUhiIpy28g7AeSFAbsDnmvvYlcUpfPQ5wgqjzTyhpt3kzl4WY+NeRxwWFud2613wCiKciNi+YxGA4uVOtZrDTwdC8BFQ6goSmeiRlB5pDGaTXyQzCNot2FHwH3NCCqKcmukATVbLGOpXMNTUT9cet4oSsfSNoKqAh1FU94hyP/yDmeZmmjIdSLOA+fJJK/lE5P1SCBdHDJpN6Ci3Bbyvnbhdi8IyytH5dWZ5XIZuVzOnPL5/Mem9nxZp0FdkW0URXl0sPX393/1yJEjMm3NUr7QlFOoLJ7Az968iJWcgVA4CLfVQD05g3Nzm1jLNxD0eWC3yPuf66izEhCvaLFYt0ReJsOsHOS9z615XIc/6rIikVcmm/5MDCfXq9e5jszf6n243Uro05DwlstVs0cj5rTDdsNYJ7Mykv3XW8cgxlfe6SzvzOZCM94G42y+3pl/WvHlfK7bbMgk77Vm3Gv11rFeN5lpwA3MY6vVeHxcx0wH2XMrrE97b7SiPCykoZepGea70gc8Tp7nn15Oayzfc3NzWF1dNY1eqVRCoVAwP7PZLNbX1zE7O2sawWQyiXQ6jUAgAJvNZp4D5jkl54ZoSZ3nipxDPLdkvlXOuzs8T0Rn5Oy/2Xatc1rOz9ZyPQcV5dM5duyYTK/ppeFOggYGhQ2U5t7HX11uIFfzYsdIP/buHkAgM40Ta1zF143d/QFU1q/iyuwqEpkCbN4Iukd2Y6I7h4Vzi1jZyANBO8r5MlzeMDx2CxqVPDLFKrpG9mHXzjGEHWWszZzDpbkkCpUqvNFBDI3twsRACB4at3uVaPPScGrr0rDPDcf1Y52aFWTTGzh//BTWkkVUDFYMNiecvigOHt0Nb3UN509cwKmZGr76G9/BeE+Y4VSwOX8Fr/30ZRTD4xgbicJrr+Lq/BoyiQQrThfcngD6e+IYGBuEd+0DXFguYrkSQJxpYaPJNOxBDI+N4uCeMfhcjpa5pJkUc2n2tLICbNBBWmha7ZxsjLMYSdZf4pJNh0y73ao8aSrFODscDs4hXImpDLvdboZjiLlmfopBb1e6DdPANmDjOla95KfchDrLx1yxwkZUDU9+xqVhKYdi/i5cuGCWr97eXtMYitmS+efOncNLL72EarWKZ555BsPDw/D5fHjsscfg9XrNbYxyHmuz5/Da8Uss01a4XDxXfRF0TR7Cvl4/Au7W5Wop4wyW5dsGO8sz994yj1Kmec5Yba0yXStM4+qFTdRsIYwdGoeL57bdajPPk3xqAxc/eBm+Hc9isK8PIWcTlWoNTW7XPk/sOiZSUa7RvjSsPYIdBd1FvYhGYR0LlnH0dvngr67jxPGrFG4bklUHbC4fukJeirABjy8AP01WjWK6sLqBuL+CXLIGd2wMB557BrvjFpSSBfi6x7Dr8aPY2WVHNpOEheK+trqO029fQHBwBIODPdxtFuurKwh3D5gm6V5vVpTOt5v3CLICqWeQXp/Fu+/PITS2DwceP4TJ/jAs+VWU7X7US3lUs2vIZjO4kvQh6KdJTC9geeYypt0R2Aw3Bif2YO9jB3Fw3wgcNLlF/yR2H/4SvvnMXvT4bSjMn8GmJY7ozmfwlaN7MTE6hOzqAkrFAoI9Awi5HWZsLI0CNlgRvvv8izg5v4HZ6fOYn1vAerbOimoTL9F4vnfsMlL1OiyuGmY+fAfnz13hdAnT588j5Q6hmp7H/OU5TM1m4PTmcf7sHDbSWaysr+PCmYuIxMI04mnMMNzppQzisRAcrFAV5UbutEdQervX1uRcyWJ5eRkvvvgiLl++jJdffhnvvPOOac6effZZSP0h5q9SqZiG0el0thontRKyNGizlTAeO3AQTz9xCBPjo+gL2JFbPMdyfh7nrsxidWmBZfkMlrNsNDl98NqqSCxcxpWr07h0+QrmF9eRNTxwIYXV2QUsLK5gLZvA/FUuW0mjZnFRU+pcdh720CB8lhw2Fy/hvZOXsLg4iyvTbADXbQh1BSFnxmcctqJ0BO0eQTWCHQXtU60II7uKy/kgovF+HByLYShUxIcfnMZS0QFf0AtXdQPH3zsHd7gLHncT5WIOyaINQ3Enqvx0eMOID0XQLKRZQVTgCkYQDPthLWWQypfg9IdgYUu9nEwhMDiMcDiM3r5+DI+MIERj6bRLC/3elPiWRpAVHeCAyx3GxEgc1fwmFmanMD2/ymNooIvx8LOSqcKOojOG6OoZfm9gOmEgna/j0E4faiUbAtEuhGMBoFrA+vw8NsoeBEMhDMdcqFfKyCxdwMxyCgvrTIPEMlZofD3xMYzREIaRwdXpBSwuJVGo5lBiGOlECT37n8XeyQlE7CUa1auoO9w0d1VE+0fw+KFB9FYW8OZZA9HRnXj2uQkM9Vjx7uuz8Ef6MDHIii4/g79+6Qr6d+7G5MQgghYex+Yqsg4PUsvTqBhW+Pp3oovG1q7P1FFuwt0aQekJlJ4/6R08e/asOTZw//79+I3f+A3s3r3bvBxcLBbN9T9mBOtV5DZXcOXKFFKJVayubGA1WYQl4EN5YwGVpouNxd1scO3AjnANm6UGsnU7Ql43taYAOk2GY6BYqmA1VWZjtIRK0QqPNEa/9AT29kXYyEwhX20gX2PDdGMGTp6nycvTWJ7bgNE/BB/1oZm4iCqP3YiMIeyCPnJKUYgawU6GxsHuiyIe8SMYDMIZ6EZXxIt4vAfdsTiinBfwNFAqlynUXvhj/RgfjnOdMLy+MEKxCPx+N62UBU43w6DR83ld5p27Li+3DXQhFo2gvz+IajaNVCpFQ9SE1elFkEZQLv3ca4v8lkaQH5ZqkkZrCm+dyyAU78PYyBAiFP/K+hzy3jhsTVZq5QYKjSAOTTYxfWUOa3kLosOD6PeUkNxswhuNIya9B0YRa/NzWC17EYpEMRL3wKiVkV04j5x7GL0HvoZvPXMQu3dOYmSgCxEaaZvDBX8giFA4BL/bgmomgaWZZZScQcaNxi2VQLroxEC/HysLFXhCEQxPdPFYqpi9NA+Dx1Iv55BamEbKEUd31I5cMoO1jTpGxvuQLlXNnpi+qAexQAPvvXcMcwkX4gMTODgZM02g1nPKzbhTIyiXgeX8Fbq6ujAxMYHx8XEcPnwYe/bsMQ1g+xKyTHKJVoygDGFo9QiWkUtvYLbgxiS327NzFDHqh8tiYyNmAzU22jyRGLrCbljyG1jheVg2qrAUFnDsgxnqlB92ax1FGs+C4cVglwWp9RTSbIDavA5UMjSWiTysbPgFfE5kl6/A1TUKd7MKo15B1hZAzO9FuHcU/UOj6Iv4qFP0l3qCKMo1I6hjBJVHkk8bIygVU7VSQnZjCStrSeRonEAT6g/HMToQgaNRQa5QRb7uQDzQRDaZRs3qhScYgqeZQTbfpDmL0uD6aARpDFfXkKy4EAiF0E/zVa+VUKCpTNW9sAZ60Bd2fnyM4nU0KimszJzH6Q8voNqzC26XE3Ga5MGhAURdJSwsFGFxe9HdG4bT0kRhcxFLy+tIZg24/DGMHxiggU2hathoTmOI+2gKNxawUbLAarci2EjgrdemENjzGHbtGUe/Ty8JK7fmTsYICmIEpadPzKDcEHIjcq4JYvr8fj+i0ah5iVjG4wlmj2ByDfMLC8iXajBgg90TgL97BF2WPBtNbMSx8Rj0OmEpJlmuGUeLC15rDRuL08iUGjSDbHjy3HTbm+ApiWKuimwmj2KV5rACRHsG0dvTDTcNY3JlDs5wDwJ+nqeFFBZn5pEq1dF0BNDT34fBgTitpxpBRRHaYwTVCCqPJJ96s8g2omlUUCpkkc9X4Yr2wee2wr617N5ooJRNIrW5gbp/EOEAja7LphWc8qncqRFUFOWLS9sIqgooygPEYnPBG4yju19uILlfJlCwwhPsQv/YHgzHAwi61QQqiqIod44aQUVRFEVRlA5FjaDySCNDlFqPmG196qSTTjef5By5flIURRF0jKDySCKD1KcKVRQbBpwWuUtWr4sqymchr5ir0wXK3cKTPpf5YHNFUToTvVlEeaSRHg2pwrRnQ1HunPa5ozZQUToXvVlEeaRpV2DyqZNOOt3ZJLQ/FUXpbNQIKoqiKIqidChqBBVFURRFUToUNYKKoiiKoigdihpBRVEURVGUDkWNoKIoiqIoSoeiRlBRFEVRFKVDUSOoKIqiKIrSoagRVBRFURRF6VDUCCqKoiiKonQoagQVRVEURVE6FDWCiqIoiqIoHYoaQUVRFEVRlA5FjaCiKIqiKEqHokZQURRFURSlQ1EjqCiKoiiK0qGoEVQURVEURelQbP39/V89cuSITFuzgKZM/GN+6qSTTg91anCyyMQ/Dc64cblOOt1qMgsOET2X76rr23dq55Wg+fT5T219bbR+fWL5F3E6dvwYjh879pqFBvAPfvjDH/4+J84GNqt1/GgmgbliFTWmiiTO9chPCUAqJ4PL5fsNqyi3gaSrnX/a6akon4AFQ86zr8YD5o+z2RLSNcMUK0X5LMRM2K0WTPiceCLiw8/XskhU6i29VtHeNsj5PO5zoddtR9lo4lK+zM+WHVE+B5jQUh+HHXY8G/OhUG/g+fUsHDx3vuis/uQ/cfqPf/gJI7hSruG/P7eMiyyMFZbQG9Oiznkhhw3f7Q3h7w9FWXgdWjHdIQWe5FOFCv7n6Q2cyhTBc/8ThltRRKAM1ua/MRAxf769mUeCDTXzfNPyonwGphGksBwIevCtniD+/fymqe9m0dHysz1gHkljb3/QjWGviybEwIepIsoNGkE9zz8fmM5S/3Y5Hfh+bxBZGsE/W0jCKebnC57+zef/UqY/vOUYQSmDDZZEKYwfm7aWCdYt9yLppdMdTEwzSUt+NZGK/RPprFPHT1JByCT97uY8lhh+tKatdXTS6ZZTu6xwaiPzzTIly3V6+BPzQurZVh0gv1rIb82nz2e6ls5mblBj2/M6IP3b6M0iyhcGKdfXlW3lM2inl6abci9o+dn+aB4pn4YawS8Q0kHrsFrhsVrguNdrzdzeZbPCy8lja323b/Vm3k3IIkKyncTPzcnG8O+HMFkYjl2OmfELOmwI2a3w87tbul4/Z5pbcZE0c3H3n38MPhvpxZc88DKdzPRqT5JunG633MhaNqaxm8cq20maSx60fwc4+eQ317kdkTHLGrdpry/hS1RkjJtrq8xI+bu92CkPGinrNuaJj3nWLj8+6oTjIeSRaImUHzf3b9uadzvIMVi3ypaTkf6iVYbm+cM08dhtCHJq5dHNz/G2jt6Tzm+F4bHZ4GUAtzpfzXiJdsj+tj7NvLvjHT4ayPE6eXAuTnJ+3KqciZ66mEey3ufNJ+4aztcbeHkjZ45FqjdljODHIyVdpiL2O/1uHAp5TSG4V2QcVLlSxUquiOPZCq4UKsgbTbNQigm5Ga1xiXKxjDCO5jg7+W3Glz/qNUznaqhyrlRM2wm5CWezauBYuojVSs08lhuS+c7hydTr8+B7g1F8z29DzTCwWGuaJ5yVaeDcEkoZ9yAnaIPzJGllQKzDaoObadRe1rTZUfd68buDATzltsPfZAFlfrsNbiX9yRaKBTeW8GQMkoQjn2aFLfvgdwbFifnnduHJoANRzi8xnJGAG+NeO6rMsBzLmqzfFnEJQ5BPKwNwilBIePzu4jxzsZnvkl6yAyv6Al58uSeE3+j2Y8zrwK6gF/v8dvTbDMxWWuWhLTRyEkog8k+OW/YrQiTxlSJiHgNFrD/gQYSVm507k6H1sq4ZB4krP6XikXDlu5RPO4OVCqXscOFQlx9/t9sLf7GGNaZXQZZJhO8SOdy9QTf/WrBQqqF4j4PInczbuIfnbsSL/V0hfL8ngF+JetDttKPPaUWx0eAkxqx1nDzEj6WVTJJOHocdE0z7/3o4gt1+F0Z8ThyO+vDLPUHsdDswymnQzQrIxrJebx1HuwyK2WtlpQW1puSxE786EsNv9gUxyRo5UyyjwLJitzvweHcYvz4YwTeCNiyVDeRYbkSTxHS24yJlhclvfpe8lmXtgd4yT/JKjqVdDiS/+Z97l3yXY2P55zIJTwyBGGWZL8Is4cg2En+pQFt5/1E4Ui4c/N4yrFLG2sfWSjcxS+1jllPHnCfhyP4kDNmOv/kTVsbD53LiiZCL68tY4taxirbdLbJ9j8uBCebR6UzJPOckgq3UuUsYZpVl6EA8iH88EESP24l90QCei3jwmMeCbIVliHtoncNShuQYW+kqadXONzksOe8kzdrDHuz8lPNe0onFUXZm5p+EZWO6S7xltny2Lt9ZMMRy+L3+CL4b96JeKiHLBKsyMMm/toaY+2T6hlguD/J8kuVVhhfl773UDb+liRIDrDHMVoNG8lIOVfbUyrOWTkk5YfngPAZ5X5Dj7mYehak5NRaS5XLN/BTuZheypcQ3wnz5Zl8Ez8V82MVjHKOu7XOzrmWFk6w3zTSWRquUeZeTZSQWwG8xPwNl1v1MwzqXyzFKOkt4ko9i9MRMCjYzDbgCJzm3vdSWXZEgvtkbwjPOMjLUqrxszOXyT/JDzh0XtUPqgf+qzw8njzPsol77XDAY88pWmZd0lnPGPOe29m+ek9xe4iznq8RfYsKsumckCGmI7mI9J/dGnMmWzDJ6L0g+SPnxMF1+eTiOb8e8GGzWsMjzg1WTuaytNdKIivXG8GRvEE+5gIuFupkeplZIPDhZuF67jpVPKdMSQ0kDiauD6dIu63LeSV0u28lZI8vaaWqGJ9vJsumLaExd+ORdw+2bRS5s3bnU3qiNmENpAX6Pmf17wzEWYKkG741SIY1TmyXM1xx4ciCMKKtfKysCUyx5NKmKQRMhV/BbBUR6MjLZHN5KsWK0OfDNHg9KpQJeS1ThdbnxjV4f7E2KEQu7z9EqMKuluplAknKcTSgCLhscTYOVK02J0Tq2GitC2YcUCht/5zm/SZHwUkQC3K8Zxj0idyVdzlfwRzMbOJkpcp+SKVsL74ImC25XyI+DXUF82cMCzcCOrWfxQaoMw+HFr4+G0W9twsPjcDI9mzzmv5lJIMEKeH9XAF+jcVo2pLJiWLUKLvAk+A9Z4He73fCwPCxSNT00OKnZBOaYL70xP77KQu1mWqULJbyeqWCdFfqv9QUQYbpFeebOZot4h3n6eH8URwIOVCplFu4KUlYnxpm/f7FawlTdgl/rD2AXDYOkeSJfxNnNHN6vWvE0y0G/3Q4f9xGlUoUYtzeXknglkccU4yqt+QjN6jdiHgzQ9L2wnMUllhMxMZKWYlRGwn58I+rFJMP3Us7qbBz85VIWyzUXDkR8+HaP3RQeKeP1chlXSlU8b/Xg70bc2Ml0SpQqOJcvocky1cXj6mb6VWjg38tV0U3BGGHZj/FYq0YdlxJZ/HUe6GWF+/2AFScXUniJZW6D8TEN6F0gxVQaSb/JtOAB4+1kgQ20VsPhXpDNGzy3LMEQ/jdhVoSNMv5kOY95BvzdoRieZv5aeUyVWh1vMD/szIf9TMthnkshTmfWi0iykbGrx4sDHhsWaVDTPE/CrMz67U1cSLE8sFZtsJFTLJbwH1l+9rH8/FLYjVEHkGO4P1vN4v10GatcFrC78Pd2dOEQw6pXSjiRzuPnmxUEvT481x3EM0E7HDy//9l8BjmW2aNhmv+Q0xRRR62Ml5MlXGKZ+QFNrY/55pHKhud/sljEXzC/l1iV7Av78Es0vCEKZdjC/a/l8GaugQEe1/+W5dzFxpDohKtRw1w6jedLTvR7XTjss1MHGsgV8tyPAbvbg1/q9sDNcuCmU/FaqDPUydm6Ff1OGyIWAyeZZn+7VkBXVwRf4TEPc361VsWihJtrYjgWxB5WhO6agRjLdoxxvpDM42ymjB19MTwXdKJcreA9hvMSG+VnCw1U70IjJJ+lgpCbRcSgy80iy8wr0cB7kBuzcqn4vHiS58lve4F/vZDDVMmGr/X6Wbk7cZEN3BCXWyw22HiMDqOGl9M17Am52WhwwMWYyXi493g+zxk2dIe8OMxwfryYZ8POjf1+J6LUKMMJ/GQxg3MFA/1s4H2H+nKeunWC2rks8WD+2x0OPNsdwKDXCR/zaahRwl+uFnGhzHRmuN/vD2OY2ufmubvOMlqgTj3OPC3U63g7WzXNyhGa19Pcz5TdiUGWreeoVw4mnt2o4uX1Ao6xnOyJhvCVCPWI1Z3kQ5MN7fnNDP4sUcZV6o5UxnebpnKO72cejfAYpCzJzSLtBt/dhCn6IGV5gI2zvzvgR5Zl9fWNEpLVOhsCTRisy8Z5Pnw9HsA+qb5Z5i9S59epMUeoiw0aFTfzmKcd9a6CP51KYJG6vYdG8ZeiboTMTcp4h3p0ptREPBjAt6gjQeaHjWEbDG9xbRWnDAd2Mi2tjTr++VwJVur1bw0GMcTjnWW6DsfceJtlPO73YJjT22sZXHL68FsRJ55jnqSYX1J+y/k83s7UMA0nvsO6fZCJHaPWOJivS9ks/t18EhdYRnKNu8sBSWfJvy7q+Q96w8iwzP6vi8n7Ute7WD77YxF8PWDDHhq8LPX7lZUM6xD6Eb/PLLu/EnLAzbLb5PlSZtoUxJPwfD+1sInzhRrcXO85GkTkkkhbnIh5vHjMJ41XG6Y203hlI488G82/N95j+h4GQQ2k2ZS847mZYd49wfr6mYgLlbqBFdbNrzE9wbh5X/jPePHf/+s/3BY9gnJCS6u4ycrnLE3FDO2y22lHkAVqOZHBz9M0ZDQEtUIBy8kcztWdsFWrrEQM1FjwdlE4yoUy3mXF22TL5jGKTSGXxeurBTljeaZV8VezGZRYoUVoCio0uReWM0iwgihnKACs2KeqNJ7VEl6kILAeobkycIqVRZaFS9LAxXkOLpAu3nvlfvYIStwMGpXn4n78VpcTdjFnTTvGeSKNsqJK16wYCLqQ2UjhteVN/Gm6gresLjzptaDHQ1G22+BvVPFPLq3hr9cqyLPQjEa8cDHNdnrtTDpWgsx0F1ts1UKVguyhIWYhXUvh39DsvMhKeJ6mwMW0DVFsRcCqVodpNi21LKbrNgSbdTzPiv+PlgoIedyYYOVnOFwUGit66jyRF9L418tseNDU/1IXK2sKkZcVQp6G4NRcAj/mPtZpFgacVTjYZp+uSDm0IuLyY0i6GowKzuarZjxFVCVN+tkC/s3hKK6kcvjLhSTjyWNzuHHUa8BjpaBzs2CthP/P9CZeZZr43Q4zPZ5fySLHZedTebxIYXqDTVqpZLryBRrRNP5XGpQdFNF91gJeWEnif5ov4HLFjidoaB109DHmZR8d9Uq2jBmeS0X+vpciIyJ1P3sEBYmO9GDa3DTENF9x5tW5fM3svTwU9fOsaOBvKUJ/zrS4yrS2sUXL9oXZUi4wB/yWAvK1HI6xIg3bqvjRXAo/3SiixArfD6bpbA4Xq0CEpjHO/Ch6QthlbWAhlca/omj/eD2PK8Wa2TMhEiw90gfDLviNEiPH/HN7maU2PMayULBJD0kVAxT947kac7/Vc12loBV4JGFWdmw6w16pI8ST9LXVFP6E4neCLbge5ulunl8phl/kNhaKZIHnh4+VjsEyVi7X0aB+7GAZ2mTeLbIhcIFm7BfrDXyrz4ddPIfW2Hi5Sl0ZCLiYLmwQSQOR5evKwir+y3oFKzYXuBssra/iL2n+Nnj+uBinXr+FJpDnCg3DFMV8ibo7LmGUDPhZnuo0w1NsCP45RXyK56vfXkfUUqKBYSVHEf9PNLB/zONY57klqXQv+vAgegTr1Gcxyk9Se8dZFxxhRdNnrWOJ59uxsgXdAQ+q/P4h8/sVGtm9NPQRlpn3VxP4Y57rr6Wt+FbURfNWxzuJEs7X7PiHk1GEqUVvraXxAuuBFBuxe5m9A9xP0OnESL1EI13BPI9BbrDwUnMO9Mbw1SArW5ZZ6V0aoWE0qN1evxcj1Kyuch7/iuXzP1Dvf84wr3JbaQj8p/kUfkZNKFHTD3lpXpj/h7vk0SE1/P+mNvB8ooBNu4c6Cux3G6jShPTXCvjPywyLDaECK+0nWLGeZt4ul2kE7yFNJX/vZ49gu6yU2Mi9xLTPsuE84XPjKTb6n/Wz8RINwkcd9uVZxqYTNM5ZHJPuUKbxbjrd07Pr+MlyGsd4jth9PoSbFRyg5h0MOOGhqfuA5cjhcGKY58fBoA29Xjf+w+wG/vNSDpdowB3UC3ulgCTLdYznpFxFej9Th43GYy/rIloaZHj+hz12LPFYAzz2KKeFIvPc4sABK89tav+P5pJ4LVXCTppML9fdZBQjrK8KbKCXxIgXy3hlNYN3sgb9gdTTreO+G2TT+9kjKOVTjrc/EsDvUUu6mG4idyGPC+OsH6azFhxlw/RZP3B6PsFGbgrHpd5kHIxiFS/km/gyzeME4xOnQd3prOGn61XqAetiaqQ0pHJNudxfo2erwWBc94ed+MXSJv4D66mTbGB7adB7yzY8zvOMgeKFxXX8e+rK2xkDfVz2NPefPP0hrp45/dp9cHH3jp0Fp5sR+9JgF35nJISDKOL08gZ+spTBEsX5ZC6PV9lifo02eYqVeZQGx8/aVbqNZTyCOHnpiXLxpPbJeAi2wFkH8YSQjGTFwhLiY6U3QXMxxELb7WaLk4nZaFgxxHkOCu9pGsz3GP6+/igOdQVZMfnwld4AgmIyaHo+oDleYWXDOmdbYFYOnKSb/Ss9Aey0G/hgbhX/t4tr+B/OreLnORYWpumTLBwBpktPyIUdFLqjFOhvs/IHK1Jp+UgoQZcTh3m8T0Q8mOQyDw25XM6Tyydycpld85KerERT3EYuqYzRnOxjQ2Bf0Idvd0fwX/eF8CUXl7PSlMrL4IbMErMLvMGKeNDDfVBIuph3km/SMkrT1PjZutkXYGslJqJrRZkNkFXuR+xOlZ+tyzxyV13r4lHbVInhS1TyWKEg2D1+PEeRe5oG9kts0R7lsYpBnGdLvZd5fZTxPMT4TlKU8jyoDONXlaksPS2MK8OSxDSD5m8bzcYga/d9csmTAuTmgiLXlx7mKs3ECuPYdLqxI+g3T6Z9YTscPJ4UKxkxka1KwQxtm9Nq5NjN+AqSxmxwMd0zTPcG83l3KIRfifnxJCvENQqUmbec37p03Gqxi4i0JwlLLkXIP/ktzdNMrYKKQ8yBG4dDHnMacNvNFrckvSDly6BYnqchPVm04rdHgqwQWMnSUJ+U5jHD9bNi/8ZACF/rcsNC8btCI1fi9l7RAYZhGj2WKenlFdGVOMglpCN9Yba8/eji2XuZFfc6l1u5Yz/LuJ0NQCeN8NVMno2VDF5KFLHGMr7EBtASK6v5fAmnU0X8Gc3ES4kKl8n5QENMh19jWoggy74qzHtjq9ya6UgzkuPvGTGS2QI+TGXxb9ngeZ0NwIykt1m2Pyp/UrYlvaTnr87zRXqHDrLF1cV0k7zZSqZthOgvj79exZ/Pb+JfXF7G/2sqgR+tljFLUyXpIsM/RGMKnOaLYgSowaEAtcaNJ+NOljNW4Fynnwb5mW4PZnNls4GyO+Q2G5Wv06CUXR483RPEXpqOFzZoLph+Ius2GpEunxe/HrZgMZnCv5pawz+dSeJ/mCvCw/30swJwMtUCNDzSkDpCU77DxYqT+xMDuZf73OVzIM66QtqSEtcFMT6si75MHTlMQ7lbLpFwPn2rubwiesFj49kvHfTmubMdMcsK4+bisfTy+KRHe4mNqVXWX708hzxcoc48idCUHGK6PC5pw4ZzhCevnEPSayhaJx1BpqFh/ShlOSG9hjwfZvIV/O1KCn+2nMcvUgYSTJu9PLcfZ77u8LPM0rzLZf0Kty1b7Kxf3HhaevGjNPZsbEe5TOoU0Q5JQSn3Zv3CTzl/pKNEzmHRoQbjI8ksl6qrPDkk3Fy1itfZWPgvy1mc53konZp3e9XlQWGwHEtD6ZshJxqpTfz7uQT+rxcSPEcyOG9heY/aMCBXR5gSQ6xDjkZ9OMI86GPCyPFdXMlg2sY6MRbAY/RxZ9cLLPM+fC0eZOPLjhS1eIHlUR4GJcO0RD8abFTJY4coS1Q6GVLCeWxYpXjO2OxO7ArRzLNc7+L2ssY6vZU0qIVtcWkYpQIupEt4O19nRcoD4JHsZ2VxKMwWo8WgEeNyHkyKB9dNQ/dsLIy4rYKLG1mcy9Vh58E9GbQjQbM4zZPWQhf9DFtxJ9INCg9PdhqAl9aqeHYwxFaMA4VMEVNrGWRCEey10HTmq3iVBSrIUubkPiSxenhYK/kCW6oUAYr8bhqoo11+xFmBSSG+F+7XpWHZRHr0uqRLQioW5l2JJxHrN/iYLyGKZT8Ni/RuQNKmUMYUd1TnyTXP/ccDLFisIJ9wNfFvVgqmaEvrLc3CIZeDe3l2SQVblzyh4S5TTHg+wuu0I0xRtYmgsIyU5Fo7w5UeIB6KOc6mXGehrNVQsdrhp1n1saBaud8aw5KKc4WtaDGJ/TRaIaqAXMoo1upIUayKVFkf07nB+JT4u8aTyk1B87DwVmn80jxAarZpIjwsixEea4yfMtbFwsClgpGejwSNfoxxCkv4rFikol4sMUxuG+TJE7Q2Mc99iNLEeEwyBmieRtbPsLpNwwqkmTmmEeZ+M0yXTSaACKzsM0qnK3WFpIFc7lwSY8Hj6OEGZYa7wTiwgdwyRHcBNzVP5vt9adiEx2xj2eml+Pu4DzE/ElfpFRWB3pCyxGN1cJ0Y017SUcYESVZXjRrz1zBboTIIfZmGTPIjxDSTymSOCSzSFGYaSy/NMsPxMwypdP1b6bVGk74p+ctldhqffjZA5PJdmr9zPNZxhlXjPtYYrohdP9O0wO9y6cm8OeXa+UJTxjwqiVYxbDm30tQPGUvUzQIh5bfAbUQsQ8wb89xlnHI1G4/VhadoSHKFAqYZ5xrFcpTlcaelhL9I1pl/PCY5Bu7DoFnMS0NAcpNpIOeCNIicLDdOlqM6xZs2Bk6mh5Q1sAyC4fn5WwbOS7mUNBPjw8jwdGWcmcYVHpuE4WZla+M+Koyhz+FgOrEcc/0N6l6Sx8dD55p3Bvdk5uWDuDTcZGJLPsR5bGnGMc/0lwpIzJGbx9dlnr/Uc+azlCu56tMrJkDKEXcuLyPYYEUkWuWlPkgDYpFx83LbMNeRin+RFd33RrvwuJd6QSP975aLTB/ZvyQh9UD2w3TKshxJg7HCciNjoUSH3Dx6u+QPz2VpyIHak2ZcxOTEqJcytlfMjRiOAPOrzHKT4fYyWL+H20t8pJysU6dSPDAZwxWm4G0wL4pcJL13sp8l6kWW+XQvyDl+Py8Nm8nNY5f86WeaS9zlWCTN5TmFm0yDBvMpyvMxyvRqsKxKvVHm3qTzJEeTIZcoRR/MIVIGyzrLpfT0BXnMPq4jBq3EsLLcrkQr1idpzrIgERYDl6tUzV46B/NWhnJ5OZ9ZZcauyLTOMR0ZvJn+Mj7dzngkWI5Em7s5X65srXKdJs9ZGb+8I+LHLqZRpFrC+6kKG1MyztCFSXcDLy8lcaHIesG4m9TaSi9O9+3SMNNHLivK1dIYfUSDxytaJ/WaHKfkiwwzErNY5xTgPA8jIHGQNJV1RR+DbidCLIhW5k+2yvqUedAqd6zruLJocYX1rAxzEH2QsZbr1GIp4065QsffNWqMqHGAeS3nVYP5lec+1pm2Ml7T+cJfYO3THij9eRpBOQhJhBv5tBPhxmXSAm31ALbg8X6muSoXC3h5OWO68ojfQ62ow5IvYtXhRjwcwNdpRKW12ObT4nMn3M8xghKn6yPWDkbSAxZmvpPGuceLOo3gVba4p7mCFAxp6fXymA+FXBizGvjT1ULL9DANJS8kKSXYdvhmuO3AiYTf2i1nbs0390la7Tx+Xpvf+rweWSaLJZ8ECU22u5aFrcBvyo2zJXzZ/mN75x/5bO+7Hdy18MnHdmGG0coH+WxvZ4ax9UW+t9dvryOf5jz+kXQz52/Na697t0g4D8wIbnFjfNtht/NHaB9nO49Mri1srdtG1r0xja+lC//IpyDpfN1q15a392vGY+u7TO3t5MtHeS3LZCk/+bG1ydYcKectxJe11v9oO4fVgWE2GA+y/DuqFSTqUmmJ4QWKxTLezVVNcyxx+mgvhF+uff8sPrbfj5ft69PoRlr7bNFOj7tBgnkgRvA62lG9PjxznvzZmtle1sr/rbTg73YatI9XyoTZ888KKuB0YjLkxiGPBeliBcczZcyJ0yTXwtv6FNrzBJlvLvvoD+Earf9b+5M/rTy5bg2TVjxbXK/LrS22wpCJf+4lf9rcbyPYph3HVqnfKsPXxfcTy8xv7T83wVz/49tcn4c33c/WfFnS4qPtWmu3thWuhdX6aG1PajR4Q0yfQxEP+th0uFqos43lMBuodDo4zvSSscbS4PhoP7ePbCMa9SDGCN54LILMM+dfi2w7fT5KG/k019tap502MtOcz3+tWdyGX8zV+Of6bc0/W9vdmD/Xwnv+L4EX/nJ7GMGHhfQQmWONeJxy9Yl1LS0h3TOPT1qm0pC6mUG9V+73zSKfhgRrXsJgvkkxaE+CzDZNH/9JvirbC8mRB20EOxkp+3JuyHm+dYqYaStp3jaRjzJSTB60EXwQSNza+SKqJXli5k1r8ReOB2UEv0hIHWXlCWues/KbCdM+V6WT/V6QzSXMB2EEtz0vfMabRToBuSvZw5ZFl8eFYZ+LJ6LLvDFAjK5cFvwiJI4UcvNk4acI6fXnjIirnERqApVORM4HKfsyOFze8SqfMkj/i2o4HhXamiXjJ6WRLBqledLZSINALm2b4we3ztfW+NqtFZR74o69jqa7oijKo4W09VS7tz+SR5pPD4/WdbPO4xOXhpdKNfxfzi7iXLZs3oEi3fPXIy00GbD4d/rD+AejMfPRBMqdIY/ouZQr43+cWsdx89Jw84FdGlYeXcxKgX8m/W5z7NQKz81KU/tGlNtDyo9cUos57Bj2Oqg5FRQMuTnK/K9sE+QcjzrlEUI21gUNbFQMyMOEWzmoPGja54lcCh7zusyrApfz5U94ny8ijhd/zOm/fHKMoCRKxWg91uBWxbCVaHKLuPWjQYfKbWNejmX6yigQ+S6XQRTlVpin2NZ5pkVFuRO07DwatOtR+WDVoDwErnkZpn+nZMG/++P/Bf/2f/lXnzSCiqIoiqIoyhebH/3oRzJ19s0iiqIoiqIonYwaQUVRFEVRlA5FjaCiKIqiKEqHokZQURRFURSlQ1EjqCiKoiiK0qHoXcPbEHlqurzIvP3qq/Zd7Yqi3Bx53IM8HkWesigvdffI+6gURVGUW9K+a1iN4DZkoVTFdKGC3QE3vDarGkFF+QzECMqD2k9ni9jpd5sPhr1nxFk2GzAaBiqVCmoMHxYb7HYH3B6X+RD4m5+bDW7aRK3WQIONOoulCRtXttjtsNCg3plF5f7ZKJT912t1/m7ttCEP+3c44XS5YLPZQe/7+WE+1LzJeDVQrdXM56BarEwXHqOVx9poWlA3GrDbOM8hxywRbqJerfKjYa5rvhrMqDMoeZpq633Cgt1ug5XH05DnrNZrZjpaGI6Nae7gZKa5pGVrdUVR7gE1gtuYJRrBhXINBwIeeKnwKnqK8um0jKCBD1IFjPtcGL1fRrCwgszcSfyrV5ZMwxXzO+DxBdE9cQh7RuOI+mw0OBUUCiXA6oSDxsznpwksbOKtvzoHz74JBB0NeGjknJMTiHqcsNcrqJbLKNXEINLE0SDKdg6XAzYaP4tRQ7VugUHT6eS2TSOJ02+dxvSVKSQKeczl7Bjp9qFvdBcGxnZhsj+KsM9JnTBoFqumcTRoxsSg1et18zdDhS8QgMtBUyXmtl5FLl9A0yL7dsMl+5dG522ITaNaxMb0KZw+eRIfXNlAFQ74B/biqcN7sS9u4N0XfoJXT62j/8lv4au//DXsDtZhK8/i5//pZ/jwahbBvUfxq1/fh6lXX8D5i1NYKdbMN1a53B7Edj2B/ZO96K7P4c9//CEMmwVuvx/+rkEM7XkCXz86ie6IzzTTYiLrtRINN4+PWWXwd6VqMBw33G4aZJaKWqVkHrtgNK08XhvTgNaTJrNUorlvWOB0e810sTaYdhIm08Quhr1Bk8vfEjcpXw1u7/O64WScauUK91WF0+sz804MqvZBK48abSNo6+/v/yrNoExbi5SHTY7CnWVrW17f59DWr6LcFvI2pGU2oCJOO8IO+9bce4HVfy0Ho5TFvGs/nvnSE/jWM5Poi1hx4b0ZOILAxuxVXDl+DitsvGU3pnHp0gpSJQO+iBvLlxJwdodgKedRzebQjMdgya3i4tlLuHR1CeVqGfliAcX5c5hLFLFgRBC1FJA5+xrOr1WwYY2hm8bT6Qigf3QCe3aNIBr0YtMzid/8wbdxZHcXGolZnDt2CY6+IRqXNJYunsf5Y+doANfx4ruXcXU5iUopheTCZZy4UgBogmqMw+WTpzCXZZxX5zG9nKIZs2EwToN1G07QqBWxNHUe0/MrKLoHsPvw03jy8b3YORAGmFYri7MoNGtI5YBKEegKN7Hx4Ru4uFlGyhFDLNiFnTt24cATT2NyMAp3LY98I4xf/m/+Ab713GFMhOrIJNZwegn48le/jCf39sLIJ/Dh2XVMMg3iEb9puizNCrLrp/Dmi6/j9TfewwcnT+DdN9/CmbkUXSUNmpHG3PHn8fLbx/Hhh8dwZX4DG1ma8JUzeO3Fl/D6W+/g/ROncPLsZSxnGnAZG5g6fwI/ff4drKSzOPv2S7i0kMJaoYH07HH8zfMnYPF5YLfkceqtV/Hjly4h0NuDWFeQVvhWvcOKsn05duyYTK/d0gg22Cot5iggGytYXU8gmcmhIq+ptNq2Wo7bo9g3jSrq5QJKVbZy2Qa00jhJ6+xRRo2gotw5D8YIFmjiNnB6LoMy9TC7vo50pobQrgOIVFYwnWqg0LUT331mP/p7++BKn0W1uokN+xDyM+vw9IRgrZXRpOGz0hRWNhZRsEQRH9mLQ3vGMNDXje6hLpSTKayeO4cqSjQyDXQPDmD/RBecomdbsTHKOaQ2NzGdsWP3cBR+rx8uHqbbkcbVtQY2Lp5FtlSDpX8COzxpzDSHaCAn8exjYxge6UHq1Enks0nMZws0PmWM93XB7bSiQHPUqFBvRrtpcj7a362QXsRI9yAGh4cRddeQmDmNt9+5hGSxjq5eH1Iry2j07YS7XoRtc4rmq4RzU1nEGedYLASj7sH4+DDCQRfquQTWluaxlrdi8vAR9Ea9cNSySK4t4OwpGrTlBSxuFtEMDOLwl45iR7CA+Yvn8N7xy7g8n4TbW8DcXB722A4c/vIzeHrCicTUMjJWNwxXE9bUAmayIex9+mv45jcex3i4jPdffg8zhS4894Mf4Fe+sg+Nq8doajcR3XcUg73Mr9n38Pp7pzDf6MeBo0fxy09NIOyxobR0GosbOVyaSSBFlxs79DQOjvUi6nGoRiuPJLc0gjImo1rKYeXce7g4s4wVNiKdDqt5ecFid8JJkbU2KkhtrGJxcRnJfAV1Cw2LrQmLUaLQ5JFIJLCxtoq1jSRqW22lZpVmLZdEJpfD6to61jdSKNK8uTxeLm2gUkhjc20F80urqFicsNod5pgTw+C+luexurqGVZ58KbbU0otXceHSVSyvSmu3zEgXkau2BMpmqaNWTGJpcRGr3EfJoLAx3pZ6mfvIIJvNYJ3Gdonh5VlpWB0ubtM097+xuoSFZbboczympowF4kTTK9TZtM1srmFlaRFLa0mU6k3Y7FLZNJDPZZHbZAWR3GQLvwqL24tiao3hrWA9lUehbjUvPcjlhttRjLsxgpWNKSyeeRdvX96EIxCBx+uEUWBLf+YyTi1WuHwGabayVwsWhNiitm1td/+pYv3c+7h8eQZLiCNCAXV0wtu7lYfOAzGC1ZxpBM8V4pgYH8XBvZMYGhnBYMyHQNCBEnUuOzeLZK2KzPo0ppYbQKAXo0MBrF9ahbM73DKClQrsA4PwW2rUuU0k1zdQr1IvadxsniiCAcBmrOP8+Q1EduzE6HAfIm47z/2Pzp2GGMFkAldSdvOydMBD7XJ5YLU5kbr4Kq7kfHD27MKRsQCshTWcO7+ATIFGtpJFYvoyprIB9IwPosdHf7tJ/XVRB+wuBKJRdPd3Iy69XbfRiq4VMzj34Rt47+03cWUpiXSujKo1gKHBXgzFXFhdnEfKOYKxuB1RrOMk08Ey+QR299rhYT2QKrkxNjGEkM+JSnIFS7PUinQDY48dRjzohq2cokav4/iiHd/5/vfxa7/6K3j26AFMDkRNLWlaXXB5g/D73fA6WJ/MLmFxbg5TVy/j7PkZZJwxTOxkGoasKCXmsWnpxcTYMAZiYVP37NUk1tfmcJnG+eTpS1jKAb7BnRj2F7A+exkn5isY3X8Usdoq8pUm0vZuDPWEsWPAh+nz53B5ag2h0f34+lP70ROWHkLVN+XRpG0EPzFGsFEvIcOWz/unCohP7sLuvQPwcH67qBc25rB05SymCz74eSIbpQIaTTtiw2OYiGzizXcXsZyy8ERnaxNFrKWa6O4bwEDQwPqplzDjPUjR88NnZMwxGp7hJ9GHOeTSaayW3YgEHMisrMHXP4rurgCcmzM4sWFDgCd9ICwncgOWldOY2qRBDfWbLbiIu4DpvA/Dg32wF1NYpCA0fRQNawO5UgNOTwB7xrvYYn6H8faj6YkhzpZsLpWBp28Xetx5NNOzOLPmQLw7hmCoiy3XLvSyNe/eMoLVIlup6ytY22S8afI2EYavewgTMTtOvfMSm+VRRLv6EQu44EQZVzYqFFkL3DTNhUwR8cefxXBXGFEn0/IzdONOxgg2GzVYyss4fWYJpy9n0DdgRzM0iN3jA4hZC5i6cAGnkkGM2NbgZFiV4AB2j4Uxc2Ue+QKPm5WIxRnBbubX6maVcXZjoMuB1Pw5JO1jzIMIfM0CZmn6B0a7YeTSSGcqyNacKFGsuydGMcA8sJQyuHBhBmVrE8XFKyjbuN1j38Mz436EvVKhKcqdk2PDcWpqCqdOnUJNbkwwDHR3d2Pfvn0YGxuDwyENTdOy3f8xgtQasAFZp8Ytl2iYfG4EPQ7zxg+TZgNN0ctUAgsL66jafIj29KI7HoCXhm9jJQ+L3FRi8BxtGLDTcLl4flRS60hsbGKz0IAvEkf/QA/s5QQNzVXMbjYxefAx9MREez7ebmzQUObzeSTLFvRxuYuGt9msU8c28P5rb1BL92Bkcifi1jwqC8fwwpoYJzsGvQYadg+GxscR5jE4m2wU51OYmV+h0WnA6o0g1hXHcNwP623cbW3UKsjzGDbZ8E0X6rA6vYh09yIW9MHRKCFNXS1YvPC5LXAaZWSyNdjDUXitJSZnFaUGdT4WgZ9pWc2nkUokkKXhig+N0NxSj2p55DIZzK2V0d9HLY4EmOafjJdcok6vfIhXXp+hEQ1hdHLUXC/e24s4TR9tphnPfNNPTQ8h4HXTtMlNKGU23NmoX9+kjrFuifagm8a+md9EoVhH1RFGV8wNS0E6LqjfNTBdysiuTOP99y+j4uzBk9/8Jp7Y0888UmVTHl1uOUaw2aijklvD8loNPpqheDwIaVu3insTq3MzmLq4gP4jz2H/7p3oDVGtqllkM1WEohasZ30UtxE88cQeGrMRZNdnRcHgcTrRKCTg3vFV7NwxiYkeF0+iGk1jA5uXzyORSKJCsfJR3OoUWCcFq54tIjWXRP9XnsOuXePcpgvdNFp2iwF4uzCyYwdG+8Ow5DaRqtnhC9SRz1Aoky48/qVDGB8ZpHHJUgy432jQHOvj6JrE8I692DMWo1GtUsjo4fxRDLC1HvNbUa9QbCs0XzREoQBFUzrxKEzSm7a4vIa1JJuP5TQ2i2wZWz3cxk1BTGJs517s3r0DAYeBxTNnkDSaqFsYjlGHnUlki4whQuPsa9Vbn8pt9wjKYPBKDrMnPsDVFYqah0JcSuPchSV4KcrRiBuZzU2si8G2FimSDZq/Ikqz72HRsQM9Izsx7i2iNv8urhi9yC0uopRJYaNpQy23gI3pNIqlHAqsODbXiwhnz+DE6SlcWCnBajdQ3LiI6bkUkotTyGWTmHXvx4HxQXRb02jw2KvhCQzR+brFzKpeKneIXJ2QmxjEAF66dAlXrlxBoVDA8PAwDh8+bN5kcb1xuf89giy0VgesLh9CNJcep+3jY+j43cKGlNsXRk//APp742zIeqgZNli4nY/noNxc4PV54fH74ZK7aLnM5QsiEu+l5vQhHvWhuDqH6ellpJtssB48SJPnb+nO1m7aWGjq5ApKOOBtXakwcsgsz+HUlRX4B3ZhcmyIeuxhusidyTSc7h6MDI9g7+SgGTe/q3V3sUVuUHEHEO/pYxz60d8dRdjvuu3hPnJXr9vHBnhXL/r6+9lgjnN7HjfT3O50wx8MI8Jj93t53DzWcDSCINPB4/FTo0MIc5lcIZG9yfoBmsSurhg8ciOLJDnTVLbrZbwk/W41btHKNJCLMlXDg+6BcezatxsTw73mvs0rMA4XvAEeW9DPvGNZkWDMPHNQ82n2evox0E/TSKPpZTnzBiKMawyxsI/rs37iOvI76rehsLGAqYUsYruO4MkvP4sDI11wsaGvKI8yt+wRFLNXqxSweuUs5lYS2CxtPQaAwtE3sgMxF1uTq5dwfqXONdm6ovi6/REMT45hxL+O98+yRWWL40tPDLH128Cxt14GnDxRoyEUZj5AaddvYaSPJ1htEWuLc7iQjGPIvYlKMY2FVA0OnrAObxi9A0PoCdCYbUzh/StJGjMKa7QXUZrTMW8Gp87PsUXtQiwawFCPgdlCACODA3BVUli8fA5JGsOm3B1nD3CbHuwZDmBz9jTSXh7D4BiGfUUsX72M2YwbUU8DUUcOV1ZyqFQLyJc8iPaO4eDjOxFjq9ZaTeHShUs4fXmB6eBDhOuvlj1wBXtxcDSKS+dOsDW6B6Ojo3CBLeDlaRy/sopChcfjcJppt2v/XnSHAzRFn32p93Z7BBtGCZvLV/Hau1NwMl67dwzBkLvhFs5gDr2os6U/gHVM52MYc6zDYWsgYzgQM2ZxAYeZXnH0GnOYPXMK1f2/jTHPOtKslM6u2TBEke+uzSBVziPjHUbf8EEM1T7E6YsbyFi7MTg6QAN5DlV3BF2+KsuBgRO5MTy714/69LtYzjB+u7+LZ6VH0GNXI6jcNXLnayqVMnsFQ6GQeZ7FYrGPmcAH0SMoBlQuUbYNqPRGmo8zuZ+FWcLjcUiYFh6F3KX6SQt4c+SYZTvpBROta1KLZZ4JG2Jy16w8nIWzbzPERwsmnXm8/X095mN0pPc4k86Yj9a5f/lkpjLDorkWJ8l0bjBs2bdye9joH/xsCO3atYuGv8tswCnbg3aP4C0eH0PxoOjVqhVTDOtUEmlFOthKkpaopSmPKaihKs+1YuvQwZaXgwZHxtrJLK7dapXyvKlWZfBe6zlaPJvQsDr5na05GKaJrNVlO7k/v87vNJE1wxwfKJd8nNLi57JKqWTGQW79l3F5boeFcTNQlXGLDFYukXAjhs8WuwiiUUW5WuMJy7BpxOT5UzbpRSQM3RReaRnLMdbNZwPIxOPlb4P7kZakw0kDx4hKXOWI5HgrlSorJcOMg7TOLdyfiHeT25qPgLDzNyNkjrMsl3nsrWdssekKj9vDY7qhR+EW3L4RrCC9NIv1aqtV3R/zm8dhqaUwM7OKjXQZvkiEZjiILkee+dZA1R5Cd5cfa9MXzDGcZf4O9o1jZ3+EJrVGI7iAzbUU7AP7EHemkErkUDB8GNo5BKeka3rVHGO5mqwwrawYmhxHb0/EvDS8dPU8VnJ2+H1NeBkfS2AMozGn+bgFRbkX2pW7YJqmramNLLnfRlCe3Tc/P48zZ84gk8mYWqhsL6RMDA4Owuv1mpfNNzY2zIaDsn2QujEcDuPxxx9Hf38/nKxble3BZxhB5WGizxFUlDtDjeDtc72hftRRI7j9USO4fWkbwY+urSiKoij3FfNNIvJmDE7yaX6XeddMmKW1jrU1X9aTz7ZJk09z2VYY7Ukui5u9oua2H+2jNbXm3cznyZUWqYz37NkDn89nrq+08ula2rbTsZ3GN+RBa7lcLZJlW9ubedHKF3OZrCfbtxZey+Ob5tO17dvbbe1HlrV3INywTmtqr8PJvHzdWm5O/C7lTBa3jqEVt4+FqShEHyi9DdHnCCrKnXO/bxaRMYHSEyjjBKV3UC5P3x7S42aF3eXF+MEn8fRTh7FvrA+Vpgvd4/vwxBMHsKMnBEuujPDYARx94iBGu4JwG1Z0j+3E4aOPoz/mNV/PZu+ewJNPP40Do73oDoQRjAxjz5En8PjuQbi9LoZpQzjUjZEdR3DkyEHs2xFHxGegUpe7KOpoGA0YFBAZ5x2Px3Hw4EE89thjmJycxM6dO82etHK5bI6BfFQNQjAYNA2uDEMqFou3n0/msB2reVPI7qPP4bmj+zDQE0Hd7sfQ7kN4+ok96Pc6EXT6sPepZ3F0/whsbh/c0QHsO/w4njg4DKeRMW/gGdx5EI8fPYreQBkeTxd6h/fj0GN7MeaxoiZDiBhGvGcIE7uewJPcz+SwHz5XE1XDAZfNhdFde3DowAQm+kMo130YHNuHQ/t3YzwWQCOZgaV7EGMHj+Lg3h2Y6PLDavfA1TeO3njYvOHI1juOfY8dxpj5lhkXfOFu7Dl8GPsnZFw6j9MZxYEvPYdnDgzAqFWRkJsePyfEgLrdbvT19SEQCJgmVdketG8W0R7BbYhUIzIguTXQuzXYWyeddLr5xP/83DpXzDPoISMRkl4Y6YGxy2vipHemgUKpgFJZxirb4fFG0RUZM+/ojTTXkNi4igsra5i6soqVVANd/cM4sH8cQz0eOF1O827aBivwSlme22qhzazCXs2hlk1iM5FErmigaZGx0DVUiwlsJDaRq9a4rhkV8xKqTNPT03jllVfw05/+FC+88AJmZmZMkyuVdWey1VNG0+1y0qA06q0nK1SaNCxuuNwuONw05DJm3RybXkGxJOOjuaXdi4YtjkB8AsMjA4ha0rh8eQMXr1zFpdU5XKk6MERTv6M3Ck85j9RmGgWGa7U5YGmUUMgy3zMF1Pc8hZ7JCVhrdVy5OI91uYt8bQ4bDRv8o3tx8EtfxhO7DuHgSBzu0iamjp3A/NwMls9/iPMnZ7Cy7sLe4VGMRuyoLi1g/sxlzM+s4crVEpyxg9i7azcO9LvMx/W4nCwjtlZeszgoiomOEdxmyLk5W6jgbLYEr3np4NFspSvK540YwZLRxP6gB6Peex+HdNdjBKWGpblwuH0YP3AU+0bjcFaSeOfEJdNkyCOq6nRoDn8MB594DH2eJOYuX8Xpi2nYAoPY+9gBDEUMlIqbmMs0MTA4Bm+e+68YMLx+RMIObM5dwqWpGSwlcjQxQfSOHsa+HV3wNBcwe+Ukjl0smmblRvloXzZsI+ZQegLl81EcA3lPYwTNfLLBGwhjx+GnsG/Ah8z6Mo6fm2LeV2Ew/6tMw0C8HwceO4hBXwVTSQNVixsjEaC0eRXHLyWYZ/3YtWMMvY4ijr3+HhYSRbj6RzF5cC/2RZo4e+I0Lk4to+6IYGTnIewd96OeuYBLFy/iwpIFgcnDOLyDRrKaxNLlizi7lISvZwS79+9Db9CFzOIM0tYoBgcisGQWcOXkh5jZrKLEeKDhRCQax9jBfRjvsmL94glcvjqHpCWC3l1H8MSeOOrLM1idX4d/5wEM+Es4fvICzl5ZMNOuzfXf7zc6RnD7ojeLKIryhUWqtXttQt39zSLcu4VG0OXBwOQeTPSHYS0l8R6NYK5Qal26ZOSsVnmeXQ9GxifQG/HDZ6uh4bDCZuRx5eo05tYLcMYGsHdyBP7yJtaWVzBfaMIzPIFDA1HYxSjOz2F+tQB/1yTGhkLwYA1Lc5dxYVb2w93ckAhimOQRPPIpBlAuf8tlYXn0ilwifpCG4EFwP4yg2x/EyC4aqbgLqbUlnDg3zbxv5bXFQaMV78Hk5A70OAs4c/4qNgoNDI3vYHr3w1ZaxerKMjaLVpq3cQyGnWAOsgQ0YZRSmDt5BsvZPApN7sfXhZ6hnZgYdKOen8Xs7BymlypmHkW6+zEyNoa+ni7UyxXIIwrryQ2sL83jajKJktUDT98Yxgf7MBlyoVKtomZxoJhZxfrKEhazDQR7R7CrP4qox24+NcPSrGJ98QIW19Ko2WMY5zEORjzm0zLKMtShXkAlO4eL00kkUmXzeB8EagS3L2oEFUVRPoW7N4JbbLmwa16MxuOmNovrtdc0H0fFb21DZvbWmUtatLe/FuYW168jfJqhk0uhUhnLzSKlUsk0gLc//nF7cU9GsM219G/xibS7yfJPG09pLuM6EsrHw2I4H9tMLtdvfSWtMFvrXNtuK5w2N11HwtmKobl0ayet5e11WvOE1nLOb/03v18fj/uNGsHtS9sI6hhBRVGUB4HUrlKRt6et2Z/g2jrthxV/tKb5/dry1vfrf18//2O/PwUxfWL+Njc37+zmii8qn5V2N1l+/e8bJ0nPG/OxxY3rbs3eojWP23L7a+tsLWtz03VkJfmz9dvc/7Xl7UXtddvLW2Nq2+sonY0aQUVRFEVRlA5FLw0riqLcBLk0nEgksLKyYn6X8XTK9kJ6tOSyozyeRPJIxjpqPm0v5OYkl8uFgYEB89WQeml4+6BjBBVFUT4FeS6djAuUikwqr859xIqi3D1yKVrOI5nEEMozH5XtgY4RVBRFuQ2k10lRFOWLihpBRVEURVGUDkWNoKIoiqIoSoeiRlBRFOWB0USz0TBvYJBJXol3jWb7UR5by8xHfmwtUz4XWo9TkfRvPXLFfDfzjXnR/Cj/DGZga34rX6/PO0V5VLH19/d/9ciRIzJtzVIURVHaFbw8gFceitt+UO9tIQajWkRm8TSuzq3g4lIam/x+4fIKylY/HNYKMnPH8d6HV7FZLCJXlrd7FNG0eeByWGG9k30pd4dRRSmbxOLSIhbmp/Dh8XOYmVtCrVpFrpCHrZrC1XPncezERayVSihmM5ifmsbq+jKymRROvPouVstlJBIrmL1wGWdnM/B3h+B2OsweFs3BFh89u7BhnkfXv+JQebgcO3ZMpte0R1BRFOV+QxdgsTkQGDiAPQeP4qkDkxiK98JZXkOplEW+Wkcpv4n11TWsrqwgmS6iYjhhs8ubH7bCUB4sNie84W6MT+7A6GAXHHYXPP4YJndMYLjHj6sfnMJaxY6BL38dTxzYj727d+PIk09g785xeI0y0utFuCPd6N8xgogPSJ08hvVMCSUGrVmoPEqoEVQURbnvWGCxO2kGbcgtncWVD1/Ch7N1xB/7FnZNjGCwK4rBA7+Mv/Ob38NXnn0S0UYaSydewtmpVZSr+hy8zxN5U4f5ho3Wj9bl3nodNeaDlfnn8Tpo0FtVpTxCyOPxwuW00bBXkVlfwfpaAa6eHfj2//53sKcnjIAEY66tKI8GemlYURTlJtzrpeF6OU9z9zzeeP8MTi5VEfUBhUwK5YYN5dQqkmdfw/GFTSwuzmM9kYPhimN0YhyxgBs2q/YpfX4YqJTy2EgW4XR70d8X56cf/YMR5JYXcP7tdzG/sYKZqRnMzS0gkc4yD53IJ8oYOrwPYyOD6A0H4XU6zXyTnNPc+wi9NLx9aV8a1gdKK4qi3IT2A6WlF0gehHunD5RuNgyzt6lu3oDQMpQWi9XsZTKNQpNGU3qiOMGcz0qSRkLHB37+tI2K5JHks2n6mS1m76Dko3mTSBMW5pHkoYULzUnKhKzPMDTXbo6kqz5QenuiD5RWFEV5gFisNpo7B5xOFzwej/kaNJfLCYfdBrtMDqe5zOXifCfn2/QmkYeFmL92b9W1nl9+iGl3SD7RwLiYf06Hnfkn69pg4/qynVSimmvKo4waQUVRFEVRlA5FjaCiKIqiKEqHokZQURTlU7ijm0QURVEeMdQIKoqi3IL2HY/X3/mok0463dkk5495U5SyLdG7hhVFUW5CvV5HsVg0J63EFOXukZtqvF6vOenjY7YP7buG1QgqiqIoiqJ0GPr4GEVRFEVRlA5HjaCiKIqiKEqHokZQURRFURSlQ1EjqCiKoiiK0qGoEVQURVEURelQbnrX8PXPzlIURdnuyEOfH8RjKUQDDcPY+qUoirK9Md9/zel2uOXjY+TZWevr67h48SIymYyaQUVRtjXybLK+vj7s3r0bLpfLnCc6Vi6X4Xa7TYN4N28HqdVqWFlZwZUrV5DP59UQKoqyrXE4HNi7dy9GR0evNYxFt0TLxMuJHl6vhbc0grLBwsICTp06hUQiYfYM6iuWFEXZjog2+f1+jIyM4NChQ/B4POY80TF5ELT8FnG8Gw2rVCqYn5/HmTNnkE6nTXMpYqp6qCjKdqKtS9IQfvzxx81GseieILolWibrSKP5+t7CthG8af/hF1noJDFkUhTli8OD1qx2+NtFG1XHFEVpc6/6dN9vFrFaXXC5AwgGgwiFQltTEAGfB26bDT5/AIFQ2JwfDreWBzwOOO3c2DwIulqvb2sdTgwnGPDBZbfB0rTBZvNwmWwXgNvl5OpWWGwOeHzcp4Tl98LllEtBZnSuIQkk3aITExOmW47FYvqqG0VRHgwiQC4PfIEgwqZecbqmiUH4PW44uY7NZofX529pnblOAH6HHfYbBWwLp9OJnp4e7N+/H0NDQ+bv7WJOFUV5NLH19/d/9ciRIzKZM+RScDabxerq6rV3bN6u0EiXYzC6Fzt3H8bhXd0Ira1jI5dFsliCYTTgC0XwpW98F7uHnXAgibwlgPGnvobDeycwRNH01H2I73sKX3p8B7p9NeSrdRTDk/jWV57AeCwES8kLh3MYX/3eszi4ZwKDliacpRqM7gE8+aWn8fihAxjoCqBZzSBXrKHOfcrx2O12Uzy/8pWvmAI6NjaGHTt2IBKJmJd8SqXSbQ+uVBRl+yDaJGYoHA6jt7f32mVgOe/l8rD8vtsxgjK2RsZJy5hpubQiYd4RDQNNwwpfdBQTu4/giUOjCDk3kEplkMo3qJVdOPLsl3FkpweoFbGe8mB0xxE8/eXH0N2sobaaQNFqQZNxFx0W4/fMM89AtFouhY+Pj5vHnUqlrl36UVOoKJ2LeB0ZL93V1XWto0t0qz2++cZhMseOHZPptfvsfmQHFljtTniCXYjv3I0Dh4/i8MF9GBvqgcfjZERtsLn8bCl3oYstYG+zgXRyE2vVEpq9IYyMdcNSXsfC8gYWF1ZRXzyLhUwDju4hdI8PIRDz8WCAUh7wDNPQfeUpHNyxky1sFw+QB05DZ6N4tmLSQkyeJMS7776Ln/70p/jJT36Cn//85zh37hyq1aqZYHcs8oqiKJ8GjZnoilzAtVCDrDYrNYrCXK8C4R64Dz6HaNCBhbk8FhczqNY3sZRbxGbVjujOXRg/vBMBJ8WO4YjASwP9+PHj+NnPfmZqmHzK+MW7NbqKoijC/e8GM5XOQDWXQuLyRZw+/iGOnzqL6fk1FCs1NEQcm1XU3HSmfWwp9wQRs6RQL60jWSkjU6ujYRez54aDAme1OeBzUOiMOgyatqYYNu6itrmAtaUEUukiwtZVlIsJVGpVNLjw+pEzYgKlZ0Ba9XLzy8bGhvldJvkudxYKKqSKojwQrhMkU52oNU25iy9XoFG0IeZ0IcTWrdVqQ5DffdQ9o15BrlpGkevL5nU2ZHO5HNbW1j6mX6Jp0iOovYGKotwt9/XSsMXCVq/dSXdZQ7WUQjqZQpKCV2s0YeUyGQ/joNDlkzRl8/NYm17AykYZdUcAbocHSG5i8fw5FJtueENh9Pb1IhrrRjOzjJnzFzEzu4oCzZ7NXkWKgjg7dQUXLlzAxbl1FKoW1CoUz/QmNpNJ5OWSMfd7PTJGMBqNmt2mcknF5/OZxya9he2uU0VRHh3k/N22l4aJXKWwUveoMqiV0thMbCKZraJEja1szGMzk0fTH4Q/3otYJIqg3YLs3BVcunQJs6sJVOtb+6QOS6NW7gqU8dfxeNwc5yx3TMuxybHqVQ1F6Wzu9tLwTR8fs7i4iJMnT97l42Pkbratr9zuxi3FWLbgMi786HcL2Vdr3lY47TD4p/Xt5uF/PJxW2DdD1pNHSsht1NLCluNVFOXRRPRCzJA8N+uxxx57YI+PEUN491pxnWbdqE1cYC7a+rwWT37eKsayjuiXaJkMbZF43c3xKYryxUI6uw4fPnx/Hh9zb4jQbU1bc67n2rJrenfd+lszW99bT8e2tpddC23rtznvI67NM6etmTdBlsvl4GQyqSZQUZTPgU/RpvZ80TpO19bbWnwzRNALhYJpdEXkZX1FUZSPd4jdPp95aVgvNyiKsp150JeGZVyeNB51+IiiKNuZ+3ZpWFqYYgJFRGVjNYKKomxXRNTECMp4Xxk71xY60a97vTQs5k8axfJ6OdFB1UJFUbYzooWig4FAwNQ94XYuDX/CCLZbwSKs7fd2KoqiPErcDyMoYcgkwiljbxRFUR417nqMoGzQnhRFUTqR63XwbnsDZbtisYRkMmXefSxXW0pbj6ySR2FVcjnkOa+cTm/pLSfVXUVRPkc+MUZQxEguiUgXo1xvvpuWtKIoysNEDJj05klv4L2MEZRwZNu71cJyOYtTp/4W77zzJzSBp/Anf/IjFEsGnDkDS3/2n5H9f/6/kf/jP0Xx1bdQnZqFsZlCs1iE1eWE1evZCkVRFOXuEA37rDGCD8wIys6lO/L555/Hn/3Zn+Ev/uIv8Oqrr+Kll17Cv/gX/wKvvfaa+do3GeB9fVeloijKvbJdjGA6vYqLF/8UU1N/g0JhmN8/QLHQRDw+iqGJMbz+4TGcqBRwMRLASl8clr5uuCIRuKMRwNpEam0JM9NXsTA/j5X1FDLFutyEjGp2DRvrm0hkymjYrfA4G0hvJJFKFVC32OB22mBU80gn1rG+kUa60uBGaSRWljA3O4fZhQUsLy1haWkNy+tpFCoGfAG5bCR3LEuPpIF6KY2lc8fw5vEFpOt2dMV9KG8scPtZzDI+Syvr2EyXuCapZLC5voZ5hmVYndy/HYVMAsnkJuqwm++Kb1aLyGxuYIXxzFQbsNWLyG6sYtYMb4FxWcLi4hLjm0Aqw2PdnMGJqTyyZSDkd5gvGFAU5c54aEZQwrhy9Qp+//f/wHz8izzTRgyfPPJg3759eOqpJ+B2O81XvD377HMPzwjKJZi7OL4HhVErI7d0EYnNJNL2LrjtgI1Js31iqCiPBtvFCNrtTpohPw3aEFyuPszMlPGNb/wAv/z97yA0OoLJv/N97P+d38Qzv/0beOJrX8XArp0I9PbA0ihiaXYKJy5Mw+YJwevz00zZYWMcbD4XNi8fw6WL53BuZg1rCQMDk25ceJPzrmzA0juInoAThYUPcfbMeXx4OYHlXBmj3QE4KSiN/BpyK1fwwrkiPKEguiIhBH0+BAJuM3zxgaXUKpamzuNcOoAdB3Zh/6CEdwU/f+0Cyl4vfMEggjSbTksVhtOP+tJJnLtwAW9PZ1DO5eGL9mD18oe4eu4Eiv5hxEM+ZFev4OqFkzh/eQEXFhvo6wnA67WhWsvRHC/jw/fm0bS5EY3HEAqG0Du6A/7MFawv06wWXVw/aL4KS/VQUW6fz98IirEi1WIRM1eu4sd//hd4/PAhM4xXX30N7777Dn77t3+TreIGW4HA44/v5fxfIBQKmLc7C42GgfTsm3j9zXfx4YV1WN0BBL2MCxXA4AHJwMcGJ/kur6uT+DabrfE7rb3zN8Mw53C/H8W+CaOcx4V33sSHH36Ai+sJrCwvY2F2CbkaG9/+IJxNoxWGhCmJZyZgHcff+DmmZufR8MbhdztoblsJW6/LG0ka114KL/uV9esNxpERaDBeMk/iLOs2GlyHMTLTlPsyOM9cxpXN7etVpK6+j9XNLLLBnejyMOPYCFbhU5Q742EbQdn3+fPncfXqNA2gFwcOHMb+/QfwrW9907yBRXrBVldWkEmlkM9kze8zMzPmw/zlxhQPzZbT6YCTSpZIZrCxuoY8ddXi8sDG+UZyFQ1fL6ID/RgJrmNmtYTV6Q0u8yLaH0Pcso633ppHkZo1Nh5HeH0Oq8Fh+KNxjIQc8NkMzJa7sW/vJPZM9CMW8pomsH2EqcQmVmnAIkNj6IuH4XVzv0zLkKPGOKe5PIFcsYRq0w67ww1XaQ0lawi1yE6M+opYz1WQXp2HrVmDp2sYPd4KLpydQrrmxtjOcXQnT2Pd0QtHuBcjvX6aUCvW1ywYmZjE7r3jNKdBOCxW2D115BNZlJIVhCf7mR4P4r2oivLF5XM3ggbF79U/+H/g/X/5/4Xf5cKv/PK3sfRv/gSv/Mmfokzx+93/ww/R3d2DnTvHME5x2tiYoyBOm28F6OnphtVaQ7O4jDfeTsHhiyDU5cfCahrjg3EY6SUce+c9vPnBBdhjQaxeYWt4dh0rm2l4c7M4v14xW5OFzTXMXDyDpOGB18NjYPTFrIlprNEIrs5exvziApY25VLGBsVnE1a2sG2uJmbPnMPsZhPLV09gZf4KNqteRNwGpq5cRIotarc/YorepRPvYGlpGdlihaK4iVPnLqNhMC5XLuD422eQsAZMA1hMzODihXN48/QSfNYiVudmMMvjyVm8CLobKGazyGRyWFyYx6ljH6BqdaOZW0Hd4oTRtQPdXjWCinI3PGwjKDTZ2PP5PPD7vYyHPNKmbDb8HA6nqa+iS/JmkDNnTnNZFSMjo+ZdfZFwBI0SG4PpDM1VGDv27cHEeBSWfBJzlxewJlcLCito2N1wd4+gv7cHucvHcHVqBTlnAH7pfTt3FpWBQZrCHvT4XfBGaT6pnUZT3sTC4yikcHrNiYH+KOJhxs/68WMr55LIJddQdEnvnB/uehrZzXXM1ruwY+cO7Jocg6+Rw8qFtzFfjSDYSKFiof56hnBgOATr8hlcujKF2aIDwVAY1UvHkfP2wN0/hrjfSXPYi+Vp6matgkDUD0s9h6tXsgjHoqwjItS9lt2r5dewtpFHCX4Mj/WYRlD1UFFun8/dCFq3xnDE9+7m+ZIAAByDSURBVOzG2HPPItwVw+yP/9p8B3Dksf0oO+zm+BTKDNbW5vDBB++iv78P+/bvRywaRm5jCWffeg3nNkvI0rQVVmeQnpvGsmsIlloeyXwJOXsEv/TYTvibWSyma6jZ/dg30YO1K5exnt+kwWPrMWfB+I4R+OoprK8uYXphHclkGQ6/HcnFTThC3Tj43e/gmccew+OHDmByaABdXhd8zgouv/UiLq7xWLp349DufrbmPdhYmobd7Uff2G5E3cClY28ikSmYQmyngDp9YUT8TRRTObbaXRg9ehiDUReQTyGdpfj7erBvnEa3UUOhKgPIm2gun8elmTms5QvIFHJYXlxEINYDV3kDdRpaI6ZGUFHulodtBMvlBl59NYEijdB776Xxz//5Iv7ZPyvRCLpw8OAo9fUE3nrr/0wjeIzxnMabb76Ld9+7gu9/73sI0zg5PV7YrFZUi0msrK1jM5GHLdiLsQMHcWgwhLBczo11I8p1I34/env70NU/hKGRAQz0xeGMxLFrdBjD3XGEQhGu34OhXif8kSic7iD8wTCCkS4M9/C7m8e2FW9BvrtdVng8dkxfXUG5ye9hrk9Da8tsYj2ZQCKxgYo9hOieX8LTu7nvSBiuYBzdXWH0RgLoG+pDvGcIg70DGB7sBQJDGJ0YwcRgFyLcd4jx6I4FEKXpdbt88LrZOA5FeRxdNKpuWC1ScZUxe+oqcvAhvnsnBmggVQsV5c64HSN40+cIptPpa88RvBsBTVy6jPf/p3+Jiz/5Gb7zT/8JLrJl/Ma77+Cxw4fN94H+1V/9lfm0/t/+7d/GgQMHKFJsAVfyWF5axNm5BB7bPYlIKEBFqqHMluvJN6/CFaKJa9goDX78na88htLqRRxbLKPh68M3D/SilJ7CWy8cR8HZg73f+BqGaaJc0h14HbVCEhc/eAtnL13FUpnBG1zecGBgRz+6+2PILZcwuHs//MYSMpsJbNZ7sW/fDhTn32VrdRqrbA337HkCe+yLmJ+dwqWlJAybH+GhPTgw4UEzmcTmhgUT3/wq+jwNFJevYmZpEwlLN8WS4W+sYiXbQNMVRF9zFsdPXMFcosxWvx1urw2PHfoSuouXUXMEUJn4FvZEAK9DjaCi3CliAu/1OYLt9/jKGGbRwjsZy5xKZfFP/skfYwe15Y033saf/ulFeL2/h6NHF/Hf/Xdfx5e/PIpLl07iww8v0BC+jz179lMPfwcDAwOm6dwWULerxQJybLg63G4EfKwPthY9eGSQThP1mgzyscBqk1fwqRIqyp0iVyHu6oHS92oEC+vrWHz3fWxMzeCqrYnhxw5iqH+AovehOYm4ykOrE4kEvscWsNxAMjm5A719vbAwsvLezfZum00L+B8Ngy3zZsMUA1ne4EwLhcpibXBZGfNnzmOmGmKruB8HBoPcjvJxQ9TFGUPG7XGhLJfLxebxbX1aKcAynyua28p+jAZncBtzPU5yyVdugDHDk0WyvvzmD6vNYvY+yCzOkAWt/TA8LgIjL0FxkmVcIOFxhoRjvltZjsfseWBGtQI2g1YU5c542EawjVxdkfM4m83g8uWLOHjwKIJBL0/vphm2vLlkY2MDoVAI/dQu5QZEMMV+Sv5taaL8/1RMfSXmevLnJttIWObE72IwVWiVLyi3YwQfyF3DmbkFXPzxT7Dwxpv4+t//+zj03LOIxmKm4fvGN76BQ4cOXXsl1D/6R/8IP//5z82B0jsmJ03hbu2zNclX+SYGUA7ANEnt+eZ3Gw2bE8Hufoz2d6En2DKvN4u2OZ9hWK028zK2mLb2JL9luZg8cz/mvuR767c5mb9lf63lMs/GlqpcwpFP+W3ux5y2/rXDY1yv//3RtBUH+b4VB3N7+bzJMSiK8tk87EvDbWQ7mUTvhodHaChbr32SsCReIszxeNx8JdTnTwNVan1VbmQDNYxxuotDfLDUi6ifewfV997n127YgjT1zlYd8AmkkV9Kw3j3JZT/53+JyvMfohE6AGvI2drmuk2a+SyqP/s5am+9D2v/EKw+t2TK1tIb2TKg98p9CkZR7oSHdmlYWlryr13qW0F8FI7sQ8JtG6c2Ml/EUVEU5V546D2C1MBGJYel8+/i1NQaFvI2dMmz8DxBdA+NYWhwAN1BtzkGuBWuBfVaGfnEIo6/cRn+nRMYfWwHIpRR85EuFHO5giHrSfvXxj+isfIkAplMuJqsapV9c5aFjUxzHteT45cKobWqaG+Djc8qrh67gPW6A4GhEeztCZoN2tuHMWCYctVGnpAg4bZMd2vpTTHKaMxeRv2v/gaGOy5Xn9FcSaCxXoT9mWE0K3U017Kw+IOw/+qvAjPHUH/jZdQvr6AZ3w/nD/4O7CNeIDED4/QlNFIZmlgf7IefguPZI7A682isLsN48S9hbHJ/X/6HcB4MwRawm2nRxjSCb7zF7XNwfu1rsLirMMRsXphBo8Q0qHMKDcLx3CE49veguTyD2itvwdjIM44MyO6HZfchOJ/dDTvTrRWoJDrT/vJxGswTqJ9nBLw1WPoOwX5oD2xdFR7L6zASZRpWru8IwDIwDtcPHoclu4T6yQuoX1zhvmtoymDyMPfhdQFZ2Sd/9+yB40nu8+hwa3+Kchs8tB5BUQLZrj197AwkEpGbhXtHQqsoinILtkOPYKNeRnZtBptVamlsArvHBtHX04X+qAPZlSt4+5XXsVCww1Gaw8XzZ/HiOxeRWF/BxdMncXFqFsuJvIgi7KVZvP3iS3j5xVfx4blLODebQV9XEzOnTuEXP3sB7148g/cvbiA9/T4unHoLf/vGCVw6cQzv8HMlX4Mn6IQndRU//ukLePXNN/Hu8Qu4OJ9F72AEpVQWJcMKZ4AGNfCR2ZV6QIatNOkcW/9amI/sMucRurhaPoWpU2/i+ddP4MLsCgyLgUqtCYfTAfvNTGGziubGLOrvvwrL478Fx9e+Bec+N6wuGjDvs3B86UtwHgjBUlxC5bhBEzYJ+xh/93bD/tyvw3V4EPZuH42bG5aAH9ahLmCTRqlAI+qh4esJw+qhGZu9iEamDowc5TwJn8d1fVyqZZo+rpNMwTbSi+YVGs4ZNhjGvwTP73wDjsdoSk+/hWZZHldmhfH266jPsyxN7jKXWawFNH76BixDEzR6XUw3pkijDGSuovrCedTzITh+99fh/v43adzGYGkswDjD+atDcP3ad+D6lSdh83D9U++iQYOL3BoNbBZN7yg8v/ersI17UV8r0kj2w/sPfp3HzAr956d5TFXYntltHsqdl2ilE7mdHkF1XoqiKPcdsUo0TBRdp9uPcKwHvX196OMUjAxg574n8N3vfAWBxAf4jy9fxjKG8Tu/8V18+eg+jA3sxpd/5bv4wW98Czvoc6ZefhFzyRrQPYq+WABd1gSShQo2y3YEenfg6e/+Dv7x3/sOju4ZhT/Uj7GDX8ff/4f/CL/21X7EXQWsJUoosh5wyE1qXXFuX0F59jymaZQyDHZrRN01xAAW0+uYO/ceXn3xefziF6/i/OUprCVX8cEbr+GFn/8Cr7xD4ze/iYbDj4nDX8Nv/do38ey+PuSXF3CZpvaN985idnFdAtsK9Xo4T+ZLj6UYT+kYkHF6135vVVTSfSnzhHLJvBkPxQzqb72Gyo9/gcqFFOCmKWzyIKpcLpVduYhmsYBmjp+ZHKc0t+H3egHG9BVU33if5q/QCpt5Y/6zsnIMhGj6uP7mCprpjLmvRsUOuDywhjlFwrDEIpxCsHYPwHb0Obj/8P8E55fGYM0to37qJCofLDKiLppUpmguBWN2k+GsoX5xEY3NKo2qm/GR8GV+Co1smRU01w/wmM3n4vC45YrYVhrI8CNY+Ft6aSVNJM6s1BXlfvNgegQVRVEeIg+9R1BWbdRR2FzCerqIdLFuPgIrlyugYWkgs76Iq6dPIu+bxOFhGxwo4+KaYV66sWRXUW5UUWhY4ZQ3bUQdKNVccLkDGOiOosvhhn8whkKuAqNmRXysF3G3E7XUClLFGuq+XuwciKCcmEPWcMJidyFkrGO+FII7EICP3sLB4+nevRO2fJ61gB0eGp243BXMY5TJ6fEj0jOEsckd2LFjHN1dMfi9AQyOjmFy5w6MD/ehO+QBKnnMXTyG14/No+CI4vFnjmDPxDh2jPQhEvK1zM31yCXkOtPC6oJ1dC9NFo/XSiPHOFqiI7BFfeAiNO0eWII9sI92cR0aqBSN1WtvoeEehrW/n/4oj+b592BMrQFBGrOJnbBHaNwS51H5yZswZmgGSzTi8+dpDBkNP8PYSKAxtQyrvLnFaeU6M1xWgX3vIVgHh2DzFNGYOY3qL95C/Woatue+bl6KtfdGuLwH1sYC6sePo/bK+6ifvApjoQzrGJ16I4/G9BIa9Jz2iR2w7+mH1Z6F8crLDOskEOK2u/fC1heDlZa/9tqbqL55Fk1rBI7vfB+OoRCPh+nCvLaGIrANRFvpZHHBFo/xdxfLTp2NCi6fGOSx9ulDtZXb5nZ6BB/MGEFFUZSHyEMfI7iFjKEzhZgNbIt0hDEacmMYv5mdOzYaMunsMd9K1JAnJshr5FpvLJInI5g3tXGF1luLaEw5T248s9utZqNdOtakN01uZDMv5co+6ELNbbZ+t8wdtZ0GjMGa361y85r0NMkKxLyZ7c6TiMj2d7XhFve6/XWYx8Kwbhbctd0wAQprNGOnUZvZgKW/D+5vPg2Lj6ZWMuJW3Ek07/iQbtjgjrdXlFtzO2MEtWGhKIrygJDLe2L2nDSjMm5OPqWH0maz06C2TGBrPZvZ62jeq2HhcjvX53IxdNeWm28kkfmtHk4RdPNpBVsOTsycOa+9zdbvlgmmOWSYre0ZB7vN3E6Wt9YxN7kL7nrDLe51++uQg7hVcNfmM4F9fXB899vw/uPfhefXvgFLwPvpJlC4k2jeybomN2xwx9sryr2hRlBRFEVRFKVDUSOoKIqiKIrSoagRVBRFURRF6VDUCCqKoiiKonQoagQVRVEURVE6FDWCiqIoiqIoHYoaQUVRFEVRlA5FjaCiKIqiKEqHokZQURRFURSlQ1EjqCiKoiiK0qGoEVQURVEURelQ1AgqiqIoiqJ0KGoEFUVRFEVROhQ1goqiKIqiKB2KGkFFURRFUZQORY2goiiKoihKh6JGUFEURVEUpUNRI6goiqIoitKhqBFUFEVRFEXpUNQIKoqiKIqidChqBBVFURRFUToUNYKKoiiKoigdihpBRVEURVGUDkWNoKIoiqIoSoeiRlBRFEVRFKVDUSOoKIqiKIrSoagRVBRFURRF6VDUCCqKoiiKonQoagQVRVEURVE6FDWCiqIoiqIoHYoaQUVRFEVRlA5FjaCiKIqiKEqHokZQURRFURSlQ1EjqCiKoiiK0qGoEVQURVEURelQ1AgqiqIoiqJ0KGoEFUVRFEVROhQ1goqiKIqiKB2KGkFFURRFUZQORY2goiiKoihKh6JGUFEURVEUpUNRI6goiqIoitKhqBFUFEVRFEXpUNQIKoqiKIqidChqBBVFURRFUToUNYKKoiiKoigdihpBRVEURVGUDkWNoKIoiqIoSoeiRlBRFEVRFKVDUSOoKIqiKIrSoagRVBRFURRF6VDUCCqKonwKFotl65uiKMoXD8uRI0f+4Ic//OHvczJnGIaBVCoFn88Hl8tlimCz2TSXKYqibHdEs6rVKsrlMjweDxwOx12ZOQmjVquZ27a1UFEU5VFBNEs8XaVSMX2c1+uF1fpR/9+PfvQjmf7wE0aw0Wggn8+bnxKIip+iKI8aInqiXSJ8NpvtrnSsXq+bAiqGUMJQFEV51BAtFP2SBrHT6fyYFt7SCCqKoiiKoihfbNpGUMcIKoqiKIqidChqBBVFURRFUToUNYKKoiiKoigdihpBRVEURVGUDkWNoKIoiqIoSoeiRlBRFEVRFKVD+cTjY4pGAyfSRX5rwm61wPooPUewCTTqNdjrVcQsTbgZdXG6+jjsj7Db7QgEAubn9Q+WVBTl42RqBhZLVSSqdbhsVtgesUeqNqjlzmoZ/kYNIbtNdfA65FlqooFut9ucVAuVTuSWzxHM1xv4IF3ADp8LPS6HaQYfhReLiF+VBydmS2WkCgXYGw24Kd6PlJF9wMgTxkUAg8Gg+XBJFT9FuTWbNIAyuaiBPW4HnDxfRE22tR6aEWx9rdTr2MhkUSqV0OV1t2YqJu0HjssDduUtWqqFSidyy+cIio60JnmrSOs7dXDbT/y/FWf52/ottD8VRVHuFFNL+Ec+RSzNT/7ZttNW/PjfjHf7i3woiqLcDG0GKYqiKIqidCj30Qg20Ww2kK/WkazUka01UGu2rlIYjSYKnJ8o17C6NSX5W8YjynLppq/VG8hyO1m2Uq5iwwzDYBhNNMzwHxyyf3mvqLykvlgsmpO8Y1Qupco7l+VT3jcql1jay+W3bCOTzG+vL2EJ7feUyiTfZf6N+5HtJBzZh0zygnv5LeEI7fXb8yWs6+Mg4bTDVhRl+8CzHdW6gXSlpXUFap3B07TBc1XmZ6o1rG9poXy2tK61vMHzP8tt2lq5xinN5WXq6IPWQqGtd22dEc0RDWrr1PUadr0OyTry/XotlEm+yzxZJuu09aq9HwlfpnY41++jrW8yyfy2Dt6oh/Ipv9thK4py+3xijGDh2hhBN3rcdtjN6wufjVGvoZRO4o/ns3irAIyHA/hvxmPY6XMgl87htYUE/iRZQs5iNcOM2O3YGfTiW/1h7PHYsZrM4G8Wk/jrogEHlwftVvR53DgY8eO/6g+hy2XDZ732XTQgS/FI5fPmGMHWAG+LaTY/DRGR1dVVXL169ZqYyMvqe3t7MTQ0ZArS4uIiVlZWTPGSy88yX5bLsrNnz5o3YIyNjaG/v99cfunSJTNMGYs3PDyMeDyOTCaD5eVlJBIJMxwZlyLjU3p6esywlpaWkMvl0NXVhdHRUTNe09PT5royoFkEb3193YyjbOv3+7Fz5050d3fD5XKZQvlptOOuYwQV5bOR8YFi4lw2izle2nXb50sT5WoZb02t428yFeTtbjwRD+HX+vzwNes4t7qJX6xl8Xq5tbaX52S/z4PD0QB+KeJBVz6NP17L46+yNXi4zGO3IOZw4kgsgK/2BrHT66RGtra9FaKFFaOOdXOMYBlxj+szdVAQDRF9mpubM/VIXlYvN1VEo1FT2yKRiKmD8/Pzpp7JGDvRIdE+0cLZ2Vlz3vj4uKlpwtraGqampszvfX19GBwcNLVH1hU9k+1Ec2Vfso3omejU5cuXzd8yib7J/mSeaLPoYTKZRDqdNuMseibb7d2711xXtv80ZH+yjo4RVDqZ9hhBG0/ur9IMymQuqLHVucwWaMxph59m7HZutmg22PItFPDSYgYlhwsjPieCRg2nSxaM+l1wU5Dms2VsWuz4R3tH8X8cieA5TxPFfBF/naoj7rTBw3WkF7En1oX/fk83fifugadawbuJHDIWN8KMT5iC+FnRkQHSZbYWrTzRb/euZ2mliskSgyUGT0ybiJ8IlIicGCgxZSI4YtJisZi5jgiSbFvgscunCIuImXzf3Nw0t5N1RJgkLDGGIjhi3g4ePGgKnLRsU6mUKUwejwd5mlhpBcs2InQyifiKWZRlsr4YORG9dlxuR/iEtvjJ+hLP29lGUTqVktEwJ9ERv52G6DbPsUaljJVkDn+VrmOC5i4Cg/pSRiTgo+lrUiuLWKpZ4I1E8X/f3YPf63fDTu15f72AFCwYsDUwV7Mi4Avgv93Zhx8OB9FbK+FqpoRLFWBHwEVzSG3e2uetMJoNFBiu6InPYd+a++lI/Ns9bGKuJicnTaMkmiaTaI8sEz0TEyUaJhokk2iTmDXRONE+WS7hibEURG/EwEm4YjJF20TXDhw4cG0/YuxET0ULZV35LmHJMYihlHmie6LPskzCEn0UPZYpFArdtqlr67XEU7VQ6USOHTsm02v3pRlUrtZwNVnAawW2dkt1zFTqOFOq4VQiibPZCtZqckmDE5ukVQorbRqsPJE9bGlXObNOsWgj30sGRczCE5Ti6+L5WaUBM2SdB3SuigiIYIm4Scv14sWLyGazpshJT5+IhSCiI0IoYiNCJdvJJMYqHA6bRnFhYcHsPZTtRKBEsARZJuvKb5navXPyvb1/2UbETL7PzMyYxlHEUVrjIoAicLKu7Fv2J3Fpx01RlIePXBJeLJTx9kYGK3UDJ8W8FSu4WKnizxazmKMuyiVgkTK5DFxpUOuoc25OQZFBzjMvITMcg1OF36vUQo9oIU/1muiouacHi5g+MWrnzp0zNU00R65SiGkSRIukkStaKDrU1jHRSNExMYUbGxvmJCZO5olOCqJvMrW1sK1/sq2E2/4uPZDyW8IQ4yiaLMZR9LCte7J9W5NFI2VbRVHujHvvETSqWM0V8MZGAUWXH090BfFszI1xN1t/5SoWDQuNIp0dheVsmSaxVMaHiQyOpctI25z4el8YB4Mu1CmUVzIFfFCo4lI2jw8285ilCnYH/fhufxCDHrlM/dle8G56BEWopJUr4ictU7l8IUIjPXAiNCIu0kqWy7bSaygt0XZLUgydCJT00MlvaRFLOBKGCJwIooiotJhF1GRduTws4iaXWMR8iqmTyyVi+mSSfcgyEUOZL9uKkZSeQ4mThC/bydTucZSwPws5DomT9ggqymdz5z2CbNRWitS3HF5JN/Akte2pqA+P+52I8fS8lCuhQgWzUm9yPIcvFjll8nh/NY/pqgXhSADPxXzoN2o4k6/iRKGCuXwRJxNZnCwYCPn8+EZPCCMeeZTNZ2vh3fYItnv8xFjt3r3bNFqiSaI9ojeyXLRQNFG0SJbJurKNaKM0gEXHRAtlvfZVC1lPNFJ69ORKi2wvZlN6+mSSy8SynjTAZR35LnEXzZRwxQCKEZQwJA7SeyhhtrVQ4q49gopy+7R7BO95jKAYoTKnvNzfYGWr1mGFh+ehGBcxgOmmhd+bNGYUVX6W2WCTcXtiMuVyr3zyDEaxxnU5pbh/adN5bRRGuRxMAZMY3M55ymDuaoxg+9KDfIrxE3GQ+IvIyTz5LSIjv+VTJhEPmQQRo3ZrVtaXbSUcQb7LfFkutIVT9tcWIZnkuyBhi3mUdSQMWSafZnry2GSZfBdkvohle9+fhcRNBE+E/Xa3UZRO5Y7HCPLcrdcNJDileIoOcpvAlr7VeO6tVAyzt89nlasjTaSpmXImO3lORqh1EZcdVmpkjdtv1OpcLloDOGhEo06GRW118vvtWBbZ7m7GCIr+iE6ITonOiP6ITogeyTzRm7ZGiYa1zZTMF2Qd0SWZ2poqWiPrtfWnrT0SvoQrYUmYN+qZzJPwJBxZt62Xgsxrx0GWtcOVRndbSz8NCVu2kfDEtKoWKp1Ie4zgfbtZZDvAc/uujGCnoEZQUW6fu79Z5OEjWng3RrBTUCOoKJ/yQGlFURRFURSlM/hCGcFHp+9SURTlwdLWQ9VFRVE+jZu8a9jA28k8Bt1Oc9zKo3VptYliuYJCsQhv04DHaoWNVlcukyit8YoyfkYGVOulYUX5dBLV1kOdZVxfzGkzx+o9GraqJXh1Q25ky6FRLiHudZmzVQo/QvRPbnLRS8NKp3LLMYLymJZUzUBdbvCg6D1CQwRbItek2aHhcVsk/sqNiOCpCVSUz0aeoCBvBJE7h23UwUfrjb2tG1Ls1EOnfD5KUf8ckPGBooEySeNYfitKp3FLI6goiqIoiqJ8sfmYEeT0+5y2FimKoiiKoihfZFrPETz2h/9/nok15qE+sagAAAAASUVORK5CYII=">
            <a:extLst>
              <a:ext uri="{FF2B5EF4-FFF2-40B4-BE49-F238E27FC236}">
                <a16:creationId xmlns:a16="http://schemas.microsoft.com/office/drawing/2014/main" id="{1CB2DD57-17CE-461B-B7B8-FF7218EB2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51FF40-27E0-472B-BB3C-501C108B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841" y="3207068"/>
            <a:ext cx="4227670" cy="29194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B66B5B-5ABC-4055-9424-71AC43A8D319}"/>
              </a:ext>
            </a:extLst>
          </p:cNvPr>
          <p:cNvSpPr/>
          <p:nvPr/>
        </p:nvSpPr>
        <p:spPr>
          <a:xfrm>
            <a:off x="4879676" y="4666774"/>
            <a:ext cx="1227826" cy="48319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360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63DF-7BB1-4766-9129-58528C48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</p:spTree>
    <p:extLst>
      <p:ext uri="{BB962C8B-B14F-4D97-AF65-F5344CB8AC3E}">
        <p14:creationId xmlns:p14="http://schemas.microsoft.com/office/powerpoint/2010/main" val="31751375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A3BD0-66BE-49B9-8451-354FDAFB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754CE-FB4A-4B21-BCD3-DF59AE2D8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enhancements give you control over traffic generated by the Firebox:</a:t>
            </a:r>
          </a:p>
          <a:p>
            <a:pPr lvl="1"/>
            <a:r>
              <a:rPr lang="en-US" dirty="0"/>
              <a:t>Enable a global setting to configure policies for Firebox-generated traffic</a:t>
            </a:r>
          </a:p>
          <a:p>
            <a:pPr lvl="1"/>
            <a:r>
              <a:rPr lang="en-US" dirty="0"/>
              <a:t>Configure policy-based routing for Firebox-generated traffic</a:t>
            </a:r>
          </a:p>
          <a:p>
            <a:pPr lvl="1"/>
            <a:r>
              <a:rPr lang="en-US" dirty="0"/>
              <a:t>Set a different source IP address for Firebox-generated traffic</a:t>
            </a:r>
          </a:p>
          <a:p>
            <a:pPr lvl="1"/>
            <a:r>
              <a:rPr lang="en-US" dirty="0"/>
              <a:t>Specify the loopback IP address as the source in dynamic NAT policies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FD4A4-62D5-47AB-9FB5-992499A329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154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FDE2-38EE-4BE0-BAAB-A9004385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D545A-97E5-48DC-B4D3-41B55850C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enhancements have many uses:</a:t>
            </a:r>
          </a:p>
          <a:p>
            <a:pPr lvl="1"/>
            <a:r>
              <a:rPr lang="en-US" dirty="0"/>
              <a:t>You can apply global NAT, per-policy NAT, policy-based routing, traffic management, and </a:t>
            </a:r>
            <a:r>
              <a:rPr lang="en-US" dirty="0" err="1"/>
              <a:t>QoS</a:t>
            </a:r>
            <a:r>
              <a:rPr lang="en-US" dirty="0"/>
              <a:t> to policies for Firebox-generated traffic</a:t>
            </a:r>
          </a:p>
          <a:p>
            <a:r>
              <a:rPr lang="en-US" dirty="0"/>
              <a:t>Examples of Firebox-generated traffic:</a:t>
            </a:r>
          </a:p>
          <a:p>
            <a:pPr lvl="1"/>
            <a:r>
              <a:rPr lang="en-US" dirty="0"/>
              <a:t>Signature-based cloud services, such as Gateway AntiVirus, Intrusion Prevention Service, Application Control, Data Loss Prevention, Botnet Detection, and Geolocation</a:t>
            </a:r>
          </a:p>
          <a:p>
            <a:pPr lvl="1"/>
            <a:r>
              <a:rPr lang="en-US" dirty="0"/>
              <a:t>Tunnels not tied to an interface (SSL management and BOVPN TLS clients)</a:t>
            </a:r>
          </a:p>
          <a:p>
            <a:pPr lvl="1"/>
            <a:r>
              <a:rPr lang="en-US" dirty="0"/>
              <a:t>Log traffic from the Firebox to a Dimension server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9A324-0ABE-4A24-8546-04F91CC56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5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21D2-CCC7-428E-B853-621333F4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B1FE-A7BF-4050-8DDD-26C651E33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add new policies for Firebox-generated traffic, you must first select the </a:t>
            </a:r>
            <a:r>
              <a:rPr lang="en-US" b="1" dirty="0"/>
              <a:t>Enable configuration of policies for traffic generated by the Firebox </a:t>
            </a:r>
            <a:r>
              <a:rPr lang="en-US" dirty="0"/>
              <a:t>global setting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18835-FA0E-407E-8368-AC33A9C8F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337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53AB-5204-4AD9-AADD-3084C7CD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4E8FA-E8D1-4D9D-AD05-759F8799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87F64-05F3-426C-8FC9-6C6FD14DD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D5154-E9EE-4BEA-AEA4-0496279BB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7" t="19497" r="5017" b="5409"/>
          <a:stretch/>
        </p:blipFill>
        <p:spPr>
          <a:xfrm>
            <a:off x="2225615" y="1293271"/>
            <a:ext cx="5062348" cy="40896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C61BDA-19B5-4EA4-B467-77E41CBB8B5B}"/>
              </a:ext>
            </a:extLst>
          </p:cNvPr>
          <p:cNvSpPr/>
          <p:nvPr/>
        </p:nvSpPr>
        <p:spPr>
          <a:xfrm>
            <a:off x="2173858" y="4692770"/>
            <a:ext cx="2734571" cy="40544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582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D4A9-C710-4B10-9109-C8F7F179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6BE53-CF56-436F-83DA-B9644DCD6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533FC-5430-4B72-B384-4C94EF3C9C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43C0A-E3FA-4163-9FDF-9A12C434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603" y="1553672"/>
            <a:ext cx="4588008" cy="451242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6DC52E-1CC9-4853-8710-41DC4841C2D4}"/>
              </a:ext>
            </a:extLst>
          </p:cNvPr>
          <p:cNvSpPr/>
          <p:nvPr/>
        </p:nvSpPr>
        <p:spPr>
          <a:xfrm>
            <a:off x="3131389" y="4865298"/>
            <a:ext cx="4019909" cy="42269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228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F543-95C6-44DF-B5BE-8B516E10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0ADB-0FF2-46CD-A564-FB931E8C9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</a:t>
            </a:r>
            <a:r>
              <a:rPr lang="en-US" b="1" dirty="0"/>
              <a:t>Enable configuration of policies for traffic generated by the Firebox</a:t>
            </a:r>
            <a:r>
              <a:rPr lang="en-US" dirty="0"/>
              <a:t> check box is selected: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Any-From-Firebox</a:t>
            </a:r>
            <a:r>
              <a:rPr lang="en-US" dirty="0"/>
              <a:t> policy appears in the list of policies. This policy cannot be modified or removed.</a:t>
            </a:r>
          </a:p>
          <a:p>
            <a:pPr lvl="1"/>
            <a:r>
              <a:rPr lang="en-US" dirty="0"/>
              <a:t>You can add new policies that apply to Firebox-generated traffic</a:t>
            </a:r>
          </a:p>
          <a:p>
            <a:pPr lvl="1"/>
            <a:r>
              <a:rPr lang="en-US" dirty="0"/>
              <a:t>When the list of policies is configured for auto-order mode, policies that specify Firebox-generated traffic appear before all other policies</a:t>
            </a:r>
          </a:p>
          <a:p>
            <a:pPr lvl="2"/>
            <a:r>
              <a:rPr lang="en-US" dirty="0"/>
              <a:t>Policies that you add for Firebox-generated traffic appear before the </a:t>
            </a:r>
            <a:r>
              <a:rPr lang="en-US" i="1" dirty="0"/>
              <a:t>Any-From-Firebox</a:t>
            </a:r>
            <a:r>
              <a:rPr lang="en-US" dirty="0"/>
              <a:t> policy because they are more granular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C4FF3-5F2C-4330-B0F2-44ABC6598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697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6A15-FD71-4633-AAAA-BF37BDE5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49334-45B6-4306-8116-4D5183619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 actions are not supported for Firebox-generated traffic</a:t>
            </a:r>
          </a:p>
          <a:p>
            <a:r>
              <a:rPr lang="en-US" dirty="0"/>
              <a:t>As a best practice, we recommend that you do not configure </a:t>
            </a:r>
            <a:r>
              <a:rPr lang="en-US" i="1" dirty="0"/>
              <a:t>Deny</a:t>
            </a:r>
            <a:r>
              <a:rPr lang="en-US" dirty="0"/>
              <a:t> policies for Firebox-generated traffic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157D2-B307-4A70-8E43-DA763FB6F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320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A92E-4F7F-4541-973E-CD69EA59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91B8B-BB9F-4B2F-B280-7025B2920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0F9E5-4E1D-4159-8D7A-FAB59535C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9EDB0-EB1E-439E-A27B-39C3EE863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6" t="17840" r="3208" b="67215"/>
          <a:stretch/>
        </p:blipFill>
        <p:spPr>
          <a:xfrm>
            <a:off x="888521" y="1708030"/>
            <a:ext cx="7168552" cy="8798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3AC041-321F-477A-AFA4-C3B28D4FBA7E}"/>
              </a:ext>
            </a:extLst>
          </p:cNvPr>
          <p:cNvSpPr/>
          <p:nvPr/>
        </p:nvSpPr>
        <p:spPr>
          <a:xfrm>
            <a:off x="802257" y="2165230"/>
            <a:ext cx="7341079" cy="54346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9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A342BA-4668-4CCB-A0C6-248201EC9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292" y="3015343"/>
            <a:ext cx="4095918" cy="3147332"/>
          </a:xfrm>
          <a:prstGeom prst="rect">
            <a:avLst/>
          </a:prstGeom>
        </p:spPr>
      </p:pic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r>
              <a:rPr lang="en-US" dirty="0"/>
              <a:t> Models and Licensing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IntelligentAV</a:t>
            </a:r>
            <a:r>
              <a:rPr lang="en-US" dirty="0"/>
              <a:t> is supported on these Firebox models:</a:t>
            </a:r>
          </a:p>
          <a:p>
            <a:pPr lvl="1"/>
            <a:r>
              <a:rPr lang="en-US" dirty="0"/>
              <a:t>Firebox M Series (except M200/300)</a:t>
            </a:r>
          </a:p>
          <a:p>
            <a:pPr lvl="1"/>
            <a:r>
              <a:rPr lang="en-US" dirty="0"/>
              <a:t>Firebox Cloud</a:t>
            </a:r>
          </a:p>
          <a:p>
            <a:pPr lvl="1"/>
            <a:r>
              <a:rPr lang="en-US" dirty="0"/>
              <a:t>Firebox V</a:t>
            </a:r>
          </a:p>
          <a:p>
            <a:r>
              <a:rPr lang="en-US" dirty="0" err="1"/>
              <a:t>IntelligentAV</a:t>
            </a:r>
            <a:r>
              <a:rPr lang="en-US" dirty="0"/>
              <a:t> is included in</a:t>
            </a:r>
            <a:br>
              <a:rPr lang="en-US" dirty="0"/>
            </a:br>
            <a:r>
              <a:rPr lang="en-US" dirty="0"/>
              <a:t>Total Security subscription for </a:t>
            </a:r>
            <a:br>
              <a:rPr lang="en-US" dirty="0"/>
            </a:br>
            <a:r>
              <a:rPr lang="en-US" dirty="0"/>
              <a:t>Firebox models that support it</a:t>
            </a:r>
          </a:p>
          <a:p>
            <a:pPr lvl="1"/>
            <a:r>
              <a:rPr lang="en-US" dirty="0"/>
              <a:t>To enable this feature, the</a:t>
            </a:r>
            <a:br>
              <a:rPr lang="en-US" dirty="0"/>
            </a:br>
            <a:r>
              <a:rPr lang="en-US" dirty="0"/>
              <a:t>feature key must include </a:t>
            </a:r>
            <a:br>
              <a:rPr lang="en-US" dirty="0"/>
            </a:br>
            <a:r>
              <a:rPr lang="en-US" dirty="0"/>
              <a:t>the feature </a:t>
            </a:r>
            <a:r>
              <a:rPr lang="en-US" b="1" dirty="0" err="1"/>
              <a:t>IntelligentAV</a:t>
            </a:r>
            <a:endParaRPr lang="en-US" b="1" dirty="0"/>
          </a:p>
          <a:p>
            <a:endParaRPr 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04C794-9C82-42B4-BB98-204D714BD18F}"/>
              </a:ext>
            </a:extLst>
          </p:cNvPr>
          <p:cNvSpPr/>
          <p:nvPr/>
        </p:nvSpPr>
        <p:spPr>
          <a:xfrm>
            <a:off x="4978400" y="4645892"/>
            <a:ext cx="1284514" cy="18472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350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D2E1-8456-4ABA-A890-54CE1586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FCB2-5D05-433C-8D82-9BBEAAA07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C882B-C9EE-412D-B35B-3A2443B0A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9DDCC-4AA8-4049-9476-9FAC02F77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36" b="50752"/>
          <a:stretch/>
        </p:blipFill>
        <p:spPr>
          <a:xfrm>
            <a:off x="905774" y="1728003"/>
            <a:ext cx="6788988" cy="24427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F571E4-3113-4745-93AC-87B2C7B20368}"/>
              </a:ext>
            </a:extLst>
          </p:cNvPr>
          <p:cNvSpPr/>
          <p:nvPr/>
        </p:nvSpPr>
        <p:spPr>
          <a:xfrm>
            <a:off x="819509" y="2881223"/>
            <a:ext cx="6504317" cy="44857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129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92FF-43B5-4A07-96FD-E101C6DA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2545A-A1C7-4573-8129-8A3C92B11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Logging for the </a:t>
            </a:r>
            <a:r>
              <a:rPr lang="en-US" i="1" dirty="0"/>
              <a:t>Any-From-Firebox</a:t>
            </a:r>
            <a:r>
              <a:rPr lang="en-US" dirty="0"/>
              <a:t> policy is controlled by the </a:t>
            </a:r>
            <a:r>
              <a:rPr lang="en-US" b="1" dirty="0"/>
              <a:t>Enable logging for traffic sent from this device </a:t>
            </a:r>
            <a:r>
              <a:rPr lang="en-US" dirty="0"/>
              <a:t>check box</a:t>
            </a:r>
          </a:p>
          <a:p>
            <a:pPr lvl="1"/>
            <a:r>
              <a:rPr lang="en-US" dirty="0"/>
              <a:t>This check box appears in the global logging settings:</a:t>
            </a:r>
          </a:p>
          <a:p>
            <a:pPr lvl="2"/>
            <a:r>
              <a:rPr lang="en-US" dirty="0"/>
              <a:t>Web UI — </a:t>
            </a:r>
            <a:r>
              <a:rPr lang="en-US" b="1" dirty="0"/>
              <a:t>System &gt; Logging &gt; Settings</a:t>
            </a:r>
          </a:p>
          <a:p>
            <a:pPr lvl="2"/>
            <a:r>
              <a:rPr lang="en-US" dirty="0"/>
              <a:t>Policy Manager — </a:t>
            </a:r>
            <a:r>
              <a:rPr lang="en-US" b="1" dirty="0"/>
              <a:t>Setup &gt; Logging &gt; Diagnostic Log Level</a:t>
            </a:r>
          </a:p>
          <a:p>
            <a:r>
              <a:rPr lang="en-US" dirty="0"/>
              <a:t>Logging for policies that you create is controlled in those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573A6-4C2F-40D4-BA93-383DE2D42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590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A21E-A3DE-4C1A-AC67-DAAE49BD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CEBC2-ECF0-4E3E-B2AB-6DA0162E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For multi-WAN, you can control which WAN interface is used for Firebox-generated traffic to cloud-based WatchGuard subscription services </a:t>
            </a:r>
          </a:p>
          <a:p>
            <a:pPr lvl="1"/>
            <a:r>
              <a:rPr lang="en-US" dirty="0"/>
              <a:t>This helps you prevent subscription services traffic to unintended or expensive interfaces</a:t>
            </a:r>
          </a:p>
          <a:p>
            <a:pPr lvl="2"/>
            <a:r>
              <a:rPr lang="en-US" dirty="0"/>
              <a:t>Example: On a connection with limited bandwidth, force WebBlocker traffic to use a specific interface so WebBlocker traffic does not reduce the bandwidth available to VoIP traffic</a:t>
            </a:r>
          </a:p>
          <a:p>
            <a:pPr lvl="2"/>
            <a:r>
              <a:rPr lang="en-US" dirty="0"/>
              <a:t>Example: Force traffic from the Firebox to your Log Server to use a specific interface rather than the VPN tunnel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9ED60-BFC2-4DEF-9FEC-AD033C6F4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164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6E87-786B-4B93-A4DC-5C14F30C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7C18-7387-464D-9DE2-7282C83F0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For BOVPN virtual interface tunnels configured as zero route, you can create exceptions </a:t>
            </a:r>
          </a:p>
          <a:p>
            <a:pPr lvl="2"/>
            <a:r>
              <a:rPr lang="en-US" dirty="0"/>
              <a:t>Example: If the local Firebox requests signature updates, the request is sent through the tunnel. If the remote Firebox does not allow DNS requests, the signature updates fail</a:t>
            </a:r>
          </a:p>
          <a:p>
            <a:pPr lvl="2"/>
            <a:r>
              <a:rPr lang="en-US" dirty="0"/>
              <a:t>To avoid this issue, you can force traffic to cloud-based WatchGuard subscription services to use a WAN interface instead of the VPN tunnel </a:t>
            </a:r>
          </a:p>
          <a:p>
            <a:pPr lvl="1"/>
            <a:r>
              <a:rPr lang="en-US" dirty="0"/>
              <a:t>You can force traffic that matches local, static, or policy-based routing routes to take precedence over routes specified in your BOVPN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04231-D7BA-48A5-A45A-7E5E4ED2EA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672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820-4007-466B-8F4F-2DF750F0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9AE76-93B6-407B-B6F9-DCEB562BC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Configure the Firebox to use provider-independent IP addresses</a:t>
            </a:r>
          </a:p>
          <a:p>
            <a:pPr lvl="2"/>
            <a:r>
              <a:rPr lang="en-US" dirty="0"/>
              <a:t>Example: You have a provider-independent block of IP addresses and multiple ISPs. The external Firebox interface has a public IP address that is not part of the provider-independent IP address block.</a:t>
            </a:r>
          </a:p>
          <a:p>
            <a:pPr lvl="2"/>
            <a:r>
              <a:rPr lang="en-US" dirty="0"/>
              <a:t>To use provider-independent addresses for Firebox-generated traffic or traffic that passes through the Firebox, set the source IP address in a DNAT rule to one or more IP addresses from the provider-independent block</a:t>
            </a:r>
          </a:p>
          <a:p>
            <a:pPr lvl="2"/>
            <a:r>
              <a:rPr lang="en-US" dirty="0"/>
              <a:t>A provider-independent IP address you specify as the source IP address is not bound to a specific interface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1ED6C-BD6C-4ABD-9DB6-82126EDDF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437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EA67-7ECF-47B0-8562-EC73AD17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Firebox-Generated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6F825-4696-4427-AE16-8F0D95E63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Apply Quality of Service (QoS) and traffic management to traffic generated by the Firebox</a:t>
            </a:r>
          </a:p>
          <a:p>
            <a:pPr lvl="2"/>
            <a:r>
              <a:rPr lang="en-US" dirty="0"/>
              <a:t>Example: Apply QoS and traffic management to Firebox-generated traffic to make sure emergency calls placed over VoIP are not interrupted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29659-A75C-49D1-90E6-A438AAC202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307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63DF-7BB1-4766-9129-58528C48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Loopback Interface IP Addresses and DNAT</a:t>
            </a:r>
          </a:p>
        </p:txBody>
      </p:sp>
    </p:spTree>
    <p:extLst>
      <p:ext uri="{BB962C8B-B14F-4D97-AF65-F5344CB8AC3E}">
        <p14:creationId xmlns:p14="http://schemas.microsoft.com/office/powerpoint/2010/main" val="36223120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4F38-051F-46AD-B357-1E80FD65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Loopback Interface IP Addresses and DNAT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A53B-35BE-4596-B50E-742B08B1B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specify loopback IP addresses for global dynamic NAT (DNAT) and per-policy dynamic NAT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886E2-751E-4864-ABD8-42DA94B4F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15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C4D76-293F-4D8C-8BE4-9A3A656D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Loopback Interface IP Addresses and DNAT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621DD-1413-4BB2-AD10-A0E32CF3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global dynamic NAT configuration or in the per-policy dynamic NAT settings, you can specify the primary or secondary IP address of the loopback interface</a:t>
            </a:r>
          </a:p>
          <a:p>
            <a:r>
              <a:rPr lang="en-US" dirty="0"/>
              <a:t>If you have a provider-independent block of IP addresses, you can now use these addresses without binding them to a specific external interface</a:t>
            </a:r>
          </a:p>
          <a:p>
            <a:pPr lvl="1"/>
            <a:r>
              <a:rPr lang="en-US" dirty="0"/>
              <a:t>You can use provider-independent IP addresses for Firebox-generated traffic and NAT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B8E9B-DFFF-49AA-8A53-953384605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213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CFB1-AE10-4E9D-99A4-D401BF30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AES-GCM Support</a:t>
            </a:r>
          </a:p>
        </p:txBody>
      </p:sp>
    </p:spTree>
    <p:extLst>
      <p:ext uri="{BB962C8B-B14F-4D97-AF65-F5344CB8AC3E}">
        <p14:creationId xmlns:p14="http://schemas.microsoft.com/office/powerpoint/2010/main" val="2066908720"/>
      </p:ext>
    </p:extLst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74C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_.potx" id="{F077B19B-8E15-4A95-8164-EDCBEEAD73C9}" vid="{F1BA166D-E8DE-4EB4-B789-F34D1E8E1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6481</Words>
  <Application>Microsoft Office PowerPoint</Application>
  <PresentationFormat>On-screen Show (4:3)</PresentationFormat>
  <Paragraphs>904</Paragraphs>
  <Slides>170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170</vt:i4>
      </vt:variant>
    </vt:vector>
  </HeadingPairs>
  <TitlesOfParts>
    <vt:vector size="178" baseType="lpstr">
      <vt:lpstr>MS PGothic</vt:lpstr>
      <vt:lpstr>MS PGothic</vt:lpstr>
      <vt:lpstr>Wingdings</vt:lpstr>
      <vt:lpstr>Arial</vt:lpstr>
      <vt:lpstr>Calibri</vt:lpstr>
      <vt:lpstr>Arial Narrow</vt:lpstr>
      <vt:lpstr>Courier New</vt:lpstr>
      <vt:lpstr>PTP-Training</vt:lpstr>
      <vt:lpstr>What’s New in Fireware v12.2</vt:lpstr>
      <vt:lpstr>What’s New in Fireware v12.2</vt:lpstr>
      <vt:lpstr>What’s New in Fireware v12.2</vt:lpstr>
      <vt:lpstr>What’s New in Fireware v12.2</vt:lpstr>
      <vt:lpstr>Supported Platforms</vt:lpstr>
      <vt:lpstr>IntelligentAV</vt:lpstr>
      <vt:lpstr>IntelligentAV</vt:lpstr>
      <vt:lpstr>IntelligentAV and Gateway AntiVirus</vt:lpstr>
      <vt:lpstr>IntelligentAV Models and Licensing</vt:lpstr>
      <vt:lpstr>IntelligentAV Configuration</vt:lpstr>
      <vt:lpstr>IntelligentAV Configuration</vt:lpstr>
      <vt:lpstr>IntelligentAV Status</vt:lpstr>
      <vt:lpstr>IntelligentAV Status</vt:lpstr>
      <vt:lpstr>File Exceptions</vt:lpstr>
      <vt:lpstr>File Exceptions</vt:lpstr>
      <vt:lpstr>File Exceptions Configuration</vt:lpstr>
      <vt:lpstr>Add File Exceptions</vt:lpstr>
      <vt:lpstr>Geolocation by Policy</vt:lpstr>
      <vt:lpstr>Geolocation by Policy</vt:lpstr>
      <vt:lpstr>Geolocation by Policy</vt:lpstr>
      <vt:lpstr>Geolocation by Policy</vt:lpstr>
      <vt:lpstr>TLS Minimum Protocol Version</vt:lpstr>
      <vt:lpstr>TLS Minimum Protocol Version</vt:lpstr>
      <vt:lpstr>TLS Minimum Protocol Version</vt:lpstr>
      <vt:lpstr>TLS Minimum Protocol Version</vt:lpstr>
      <vt:lpstr>SMTP and POP3 over TLS</vt:lpstr>
      <vt:lpstr>SMTP and POP3 over TLS</vt:lpstr>
      <vt:lpstr>Explicit and Implicit TLS</vt:lpstr>
      <vt:lpstr>SMTP Proxy — TLS</vt:lpstr>
      <vt:lpstr>Secure SMTP (SMTPS)</vt:lpstr>
      <vt:lpstr>SMTP Proxy — TLS Support</vt:lpstr>
      <vt:lpstr>SMTP Proxy — TLS Support</vt:lpstr>
      <vt:lpstr>SMTP Proxy Action — TLS Settings</vt:lpstr>
      <vt:lpstr>SMTP Proxy Action — STARTTLS Encryption</vt:lpstr>
      <vt:lpstr>SMTP and POP3 over TLS</vt:lpstr>
      <vt:lpstr>Secure POP3 (POP3S)</vt:lpstr>
      <vt:lpstr>POP3 Proxy — TLS Support</vt:lpstr>
      <vt:lpstr>POP3 Proxy — TLS Support</vt:lpstr>
      <vt:lpstr>POP3 Proxy Action — TLS Settings</vt:lpstr>
      <vt:lpstr>POP3 Proxy Action TLS Settings</vt:lpstr>
      <vt:lpstr>TCP/UDP Proxy Action</vt:lpstr>
      <vt:lpstr>Restore Configuration from Fireware Web UI</vt:lpstr>
      <vt:lpstr>Restore Configuration from Fireware Web UI</vt:lpstr>
      <vt:lpstr>Restore Configuration from Fireware Web UI</vt:lpstr>
      <vt:lpstr>Restore Configuration from Fireware Web UI</vt:lpstr>
      <vt:lpstr>Restore Configuration from Fireware Web UI</vt:lpstr>
      <vt:lpstr>Firebox Cloud Enhancements</vt:lpstr>
      <vt:lpstr>Firebox Cloud Enhancements</vt:lpstr>
      <vt:lpstr>Firebox Cloud — WSM Support</vt:lpstr>
      <vt:lpstr>Firebox Cloud — WSM Support</vt:lpstr>
      <vt:lpstr>Firebox Cloud — Policy Manager</vt:lpstr>
      <vt:lpstr>Firebox Cloud — Policy Manager</vt:lpstr>
      <vt:lpstr>Firebox Cloud — Policy Manager</vt:lpstr>
      <vt:lpstr>Firebox Cloud — Policy Manager</vt:lpstr>
      <vt:lpstr>Firebox Cloud — Firebox System Manager</vt:lpstr>
      <vt:lpstr>Firebox Cloud — New Supported Features</vt:lpstr>
      <vt:lpstr>Firebox Cloud — Feature Key Visibility</vt:lpstr>
      <vt:lpstr>Firebox Cloud — Azure Hourly License</vt:lpstr>
      <vt:lpstr>WebBlocker Usability Enhancements</vt:lpstr>
      <vt:lpstr>WebBlocker Usability</vt:lpstr>
      <vt:lpstr>WebBlocker Usability Enhancements</vt:lpstr>
      <vt:lpstr>WebBlocker Usability Enhancements</vt:lpstr>
      <vt:lpstr>WebBlocker Usability Enhancements</vt:lpstr>
      <vt:lpstr>On-Premises WebBlocker Server</vt:lpstr>
      <vt:lpstr>On-Premises WebBlocker Server</vt:lpstr>
      <vt:lpstr>On-Premises WebBlocker Server</vt:lpstr>
      <vt:lpstr>On-Premises WebBlocker Server — Upgrade</vt:lpstr>
      <vt:lpstr>On-Premises WebBlocker Server Licensing</vt:lpstr>
      <vt:lpstr>On-Premises WebBlocker Server Setup</vt:lpstr>
      <vt:lpstr>On-Premises WebBlocker Server Setup</vt:lpstr>
      <vt:lpstr>On-Premises WebBlocker Server Setup</vt:lpstr>
      <vt:lpstr>FQDN Enhancements</vt:lpstr>
      <vt:lpstr>FQDN Improvements</vt:lpstr>
      <vt:lpstr>FQDN Subdomain Wildcard Support </vt:lpstr>
      <vt:lpstr>FQDN Wildcard Support </vt:lpstr>
      <vt:lpstr>Multiple FQDN Resolution to One IP Address</vt:lpstr>
      <vt:lpstr>FQDN in Multiple Policies</vt:lpstr>
      <vt:lpstr>FQDN Support for SNAT</vt:lpstr>
      <vt:lpstr>FQDN Support for SNAT</vt:lpstr>
      <vt:lpstr>FQDN Support for SNAT</vt:lpstr>
      <vt:lpstr>Control Firebox-Generated Traffic</vt:lpstr>
      <vt:lpstr>Control Firebox-Generated Traffic</vt:lpstr>
      <vt:lpstr>Control Firebox-Generated Traffic</vt:lpstr>
      <vt:lpstr>Control Firebox-Generated Traffic</vt:lpstr>
      <vt:lpstr>Control Firebox-Generated Traffic</vt:lpstr>
      <vt:lpstr>Control Firebox-Generated Traffic</vt:lpstr>
      <vt:lpstr>Control Firebox-Generated Traffic</vt:lpstr>
      <vt:lpstr>Control Firebox-Generated Traffic</vt:lpstr>
      <vt:lpstr>Control Firebox-Generated Traffic</vt:lpstr>
      <vt:lpstr>Control Firebox-Generated Traffic</vt:lpstr>
      <vt:lpstr>Control Firebox-Generated Traffic</vt:lpstr>
      <vt:lpstr>Control Firebox-Generated Traffic</vt:lpstr>
      <vt:lpstr>Control Firebox-Generated Traffic</vt:lpstr>
      <vt:lpstr>Control Firebox-Generated Traffic</vt:lpstr>
      <vt:lpstr>Control Firebox-Generated Traffic</vt:lpstr>
      <vt:lpstr>Loopback Interface IP Addresses and DNAT</vt:lpstr>
      <vt:lpstr>Loopback Interface IP Addresses and DNAT</vt:lpstr>
      <vt:lpstr>Loopback Interface IP Addresses and DNAT</vt:lpstr>
      <vt:lpstr>AES-GCM Support</vt:lpstr>
      <vt:lpstr>AES-GCM Support</vt:lpstr>
      <vt:lpstr>AES-GCM Support</vt:lpstr>
      <vt:lpstr>AES-GCM Support</vt:lpstr>
      <vt:lpstr>AES-GCM Support</vt:lpstr>
      <vt:lpstr>AES-GCM Support</vt:lpstr>
      <vt:lpstr>AES-GCM Support</vt:lpstr>
      <vt:lpstr>AES-GCM Support</vt:lpstr>
      <vt:lpstr>AES-GCM Support</vt:lpstr>
      <vt:lpstr>Secondary IP Addresses for BOVPN Gateways</vt:lpstr>
      <vt:lpstr>Secondary IP Addresses for BOVPN Gateways</vt:lpstr>
      <vt:lpstr>Secondary IP Addresses for VPN Gateways</vt:lpstr>
      <vt:lpstr>Secondary IP Addresses for VPN Gateways</vt:lpstr>
      <vt:lpstr>Secondary IP Addresses for VPN Gateways</vt:lpstr>
      <vt:lpstr>Secondary IP Addresses for VPN Gateways</vt:lpstr>
      <vt:lpstr>Secondary IP Addresses for VPN Gateways</vt:lpstr>
      <vt:lpstr>Mobile VPN with SSL and Access Portal Settings</vt:lpstr>
      <vt:lpstr>Mobile VPN with SSL &amp; Access Portal</vt:lpstr>
      <vt:lpstr>Mobile VPN with SSL &amp; Access Portal</vt:lpstr>
      <vt:lpstr>Mobile VPN with SSL &amp; Access Portal</vt:lpstr>
      <vt:lpstr>Mobile VPN with SSL &amp; Access Portal</vt:lpstr>
      <vt:lpstr>Mobile VPN with SSL &amp; Access Portal</vt:lpstr>
      <vt:lpstr>Mobile VPN with SSL &amp; Access Portal</vt:lpstr>
      <vt:lpstr>Mobile VPN with SSL &amp; Access Portal</vt:lpstr>
      <vt:lpstr>Mobile VPN with SSL &amp; Access Portal</vt:lpstr>
      <vt:lpstr>Mobile VPN with SSL &amp; Access Portal</vt:lpstr>
      <vt:lpstr>Mobile VPN with SSL &amp; Access Portal</vt:lpstr>
      <vt:lpstr>Mobile VPN with SSL &amp; Access Portal</vt:lpstr>
      <vt:lpstr>Mobile VPN with SSL &amp; Access Portal</vt:lpstr>
      <vt:lpstr>Mobile VPN with SSL &amp; Access Portal</vt:lpstr>
      <vt:lpstr>Redundant Single Sign-On</vt:lpstr>
      <vt:lpstr>Redundant Single Sign-On</vt:lpstr>
      <vt:lpstr>Redundant Single Sign-On</vt:lpstr>
      <vt:lpstr>Redundant Single Sign-On</vt:lpstr>
      <vt:lpstr>Redundant Single Sign-On</vt:lpstr>
      <vt:lpstr>Redundant Single Sign-On</vt:lpstr>
      <vt:lpstr>Redundant Single Sign-On</vt:lpstr>
      <vt:lpstr>Redundant Single Sign-On</vt:lpstr>
      <vt:lpstr>Redundant Single Sign-On</vt:lpstr>
      <vt:lpstr>Redundant Single Sign-On</vt:lpstr>
      <vt:lpstr>Redundant Single Sign-On</vt:lpstr>
      <vt:lpstr>Redundant Single Sign-On</vt:lpstr>
      <vt:lpstr>Redundant Single Sign-On</vt:lpstr>
      <vt:lpstr>SSO Agent Connection Status Tool</vt:lpstr>
      <vt:lpstr>SSO Agent Connection Status Tool</vt:lpstr>
      <vt:lpstr>SSO Agent Connection Status Tool</vt:lpstr>
      <vt:lpstr>Certificate Management Enhancements</vt:lpstr>
      <vt:lpstr>Certificate Management Enhancements</vt:lpstr>
      <vt:lpstr>Certificate Management Enhancements</vt:lpstr>
      <vt:lpstr>Improved Certificate Management</vt:lpstr>
      <vt:lpstr>Improved Certificate Management</vt:lpstr>
      <vt:lpstr>Improved Certificate Management</vt:lpstr>
      <vt:lpstr>Certificate Import Enhancements</vt:lpstr>
      <vt:lpstr>Certificate Import Enhancements</vt:lpstr>
      <vt:lpstr>Certificate Import Enhancements</vt:lpstr>
      <vt:lpstr>Multiple Certificate Support for HTTPS Proxy</vt:lpstr>
      <vt:lpstr>Multiple Certificate Support for HTTPS Proxy</vt:lpstr>
      <vt:lpstr>Gateway Wireless Controller  Enhancements</vt:lpstr>
      <vt:lpstr>RSSI Setting for Band Steering</vt:lpstr>
      <vt:lpstr>SSH CLI Access for Legacy APs</vt:lpstr>
      <vt:lpstr>SSH CLI Access for Legacy APs</vt:lpstr>
      <vt:lpstr>Authentication Setting Enhancements</vt:lpstr>
      <vt:lpstr>Authentication Setting Enhancements</vt:lpstr>
      <vt:lpstr>Authentication Setting Enhancements</vt:lpstr>
      <vt:lpstr>Authentication Setting Enhancements</vt:lpstr>
      <vt:lpstr>Authentication Setting Enhancements</vt:lpstr>
      <vt:lpstr>Other Enhancements</vt:lpstr>
      <vt:lpstr>DNSWatch Status in FSM Front Panel</vt:lpstr>
      <vt:lpstr>DNSWatch Status in Web UI Front Panel</vt:lpstr>
      <vt:lpstr>Gateway AV Log Message Enhancement</vt:lpstr>
      <vt:lpstr>Modem Support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Fireware v12.2</dc:title>
  <dc:creator/>
  <cp:lastModifiedBy/>
  <cp:revision>1</cp:revision>
  <dcterms:created xsi:type="dcterms:W3CDTF">2018-04-11T16:15:39Z</dcterms:created>
  <dcterms:modified xsi:type="dcterms:W3CDTF">2018-11-08T16:20:08Z</dcterms:modified>
</cp:coreProperties>
</file>