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3" r:id="rId2"/>
  </p:sldMasterIdLst>
  <p:notesMasterIdLst>
    <p:notesMasterId r:id="rId26"/>
  </p:notesMasterIdLst>
  <p:handoutMasterIdLst>
    <p:handoutMasterId r:id="rId27"/>
  </p:handoutMasterIdLst>
  <p:sldIdLst>
    <p:sldId id="426" r:id="rId3"/>
    <p:sldId id="3875" r:id="rId4"/>
    <p:sldId id="604" r:id="rId5"/>
    <p:sldId id="3930" r:id="rId6"/>
    <p:sldId id="3938" r:id="rId7"/>
    <p:sldId id="3939" r:id="rId8"/>
    <p:sldId id="3940" r:id="rId9"/>
    <p:sldId id="3942" r:id="rId10"/>
    <p:sldId id="3943" r:id="rId11"/>
    <p:sldId id="3944" r:id="rId12"/>
    <p:sldId id="3945" r:id="rId13"/>
    <p:sldId id="3946" r:id="rId14"/>
    <p:sldId id="3947" r:id="rId15"/>
    <p:sldId id="3948" r:id="rId16"/>
    <p:sldId id="3918" r:id="rId17"/>
    <p:sldId id="3949" r:id="rId18"/>
    <p:sldId id="3928" r:id="rId19"/>
    <p:sldId id="3929" r:id="rId20"/>
    <p:sldId id="3935" r:id="rId21"/>
    <p:sldId id="3936" r:id="rId22"/>
    <p:sldId id="3933" r:id="rId23"/>
    <p:sldId id="3934" r:id="rId24"/>
    <p:sldId id="63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ZpQTugBwWOn0keuL/465A==" hashData="+wWsBr/jh8ZpuboLqp7NbB4EjnBuFlNLJMmxXh0yY68nPWKDgPZuhbA1k2g0zmx/XWXrMmSbTHZrXM+CLsrFgg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30"/>
            <p14:sldId id="3938"/>
            <p14:sldId id="3939"/>
            <p14:sldId id="3940"/>
            <p14:sldId id="3942"/>
            <p14:sldId id="3943"/>
            <p14:sldId id="3944"/>
            <p14:sldId id="3945"/>
            <p14:sldId id="3946"/>
            <p14:sldId id="3947"/>
            <p14:sldId id="3948"/>
            <p14:sldId id="3918"/>
            <p14:sldId id="3949"/>
            <p14:sldId id="3928"/>
            <p14:sldId id="3929"/>
            <p14:sldId id="3935"/>
            <p14:sldId id="3936"/>
            <p14:sldId id="3933"/>
            <p14:sldId id="3934"/>
            <p14:sldId id="6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8335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2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 - Change No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5A784-EAD8-49FA-AC30-B3FF031B564E}"/>
              </a:ext>
            </a:extLst>
          </p:cNvPr>
          <p:cNvSpPr txBox="1"/>
          <p:nvPr userDrawn="1"/>
        </p:nvSpPr>
        <p:spPr>
          <a:xfrm>
            <a:off x="1" y="0"/>
            <a:ext cx="211628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video might not include recent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3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86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443" y="3022823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3141722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9087066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4553" y="1819076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6055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39833-C3B6-22F0-D53A-316C43674502}"/>
              </a:ext>
            </a:extLst>
          </p:cNvPr>
          <p:cNvCxnSpPr/>
          <p:nvPr userDrawn="1"/>
        </p:nvCxnSpPr>
        <p:spPr>
          <a:xfrm flipV="1">
            <a:off x="6086749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48002-9969-F5B3-AD04-6DE8C1A7C6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26326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ACB974-EA2E-F2A6-F40C-156DDDEF9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1081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F174D-3E5D-3581-60BA-3B4F64D371D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71352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4615D7-1A25-0589-C60A-EBBD01F60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11397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7D021-8635-62C5-B824-69201D81BE4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71668" y="3022822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76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7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5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docs/help-center/en-US/Content/en-US/FireCloud/firecloud_policies.html" TargetMode="External"/><Relationship Id="rId2" Type="http://schemas.openxmlformats.org/officeDocument/2006/relationships/hyperlink" Target="https://www.watchguard.com/help/docs/help-center/en-US/Content/en-US/FireCloud/private_resources_add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docs/help-center/en-US/Content/en-US/WG-Cloud/Devices/managed/network_config_lte.html" TargetMode="External"/><Relationship Id="rId2" Type="http://schemas.openxmlformats.org/officeDocument/2006/relationships/hyperlink" Target="https://www.watchguard.com/help/docs/help-center/en-US/Content/en-US/Fireware/networksetup/modem_lte_interfaces_configure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12.12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FF4B-1DF7-126C-6E1B-DC540372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1244-89AD-F4EB-DFB0-C30AA4C5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 Firebox as a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385F-085D-45CA-F5C0-45B4FFF5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After you complete the Gateway setup, the Firebox is connected to </a:t>
            </a:r>
            <a:r>
              <a:rPr lang="en-US" dirty="0" err="1"/>
              <a:t>FireCloud</a:t>
            </a:r>
            <a:endParaRPr lang="en-US" dirty="0"/>
          </a:p>
          <a:p>
            <a:pPr lvl="1"/>
            <a:r>
              <a:rPr lang="en-US" dirty="0" err="1"/>
              <a:t>FireCloud</a:t>
            </a:r>
            <a:r>
              <a:rPr lang="en-US" dirty="0"/>
              <a:t> builds a </a:t>
            </a:r>
            <a:r>
              <a:rPr lang="en-US" dirty="0" err="1"/>
              <a:t>WireGuard</a:t>
            </a:r>
            <a:r>
              <a:rPr lang="en-US" dirty="0"/>
              <a:t> tunnel to the Firebox so that remote users can connect to private resources behind the Firebox</a:t>
            </a:r>
          </a:p>
          <a:p>
            <a:pPr lvl="1"/>
            <a:r>
              <a:rPr lang="en-US" dirty="0"/>
              <a:t>A new internal policy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Dynamic Policy: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firecloud</a:t>
            </a:r>
            <a:r>
              <a:rPr lang="en-US" dirty="0"/>
              <a:t> is created on the Firebox to handle traffic from </a:t>
            </a:r>
            <a:r>
              <a:rPr lang="en-US" dirty="0" err="1"/>
              <a:t>FireCloud</a:t>
            </a:r>
            <a:r>
              <a:rPr lang="en-US" dirty="0"/>
              <a:t> users</a:t>
            </a:r>
          </a:p>
          <a:p>
            <a:pPr lvl="1"/>
            <a:r>
              <a:rPr lang="en-US" dirty="0"/>
              <a:t>No configuration is necessary on the Firebox</a:t>
            </a:r>
          </a:p>
          <a:p>
            <a:pPr lvl="1"/>
            <a:r>
              <a:rPr lang="en-US" dirty="0"/>
              <a:t>Your </a:t>
            </a:r>
            <a:r>
              <a:rPr lang="en-US" dirty="0" err="1"/>
              <a:t>FireCloud</a:t>
            </a:r>
            <a:r>
              <a:rPr lang="en-US" dirty="0"/>
              <a:t> access rules apply to traffic from </a:t>
            </a:r>
            <a:r>
              <a:rPr lang="en-US" dirty="0" err="1"/>
              <a:t>FireCloud</a:t>
            </a:r>
            <a:r>
              <a:rPr lang="en-US" dirty="0"/>
              <a:t> users (for example, if you want to configure content filtering you do so in </a:t>
            </a:r>
            <a:r>
              <a:rPr lang="en-US" dirty="0" err="1"/>
              <a:t>FireCloud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0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A0598-8FBB-C4A9-1007-34CBCF110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BADF-111C-8DF7-8369-42808CE8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 Firebox as a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6319-20C0-B95D-A095-E30C28DB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Configure a </a:t>
            </a:r>
            <a:r>
              <a:rPr lang="en-US" i="1" dirty="0"/>
              <a:t>private resource</a:t>
            </a:r>
            <a:r>
              <a:rPr lang="en-US" dirty="0"/>
              <a:t> for each local resource that you want to allow remote </a:t>
            </a:r>
            <a:r>
              <a:rPr lang="en-US" dirty="0" err="1"/>
              <a:t>FireCloud</a:t>
            </a:r>
            <a:r>
              <a:rPr lang="en-US" dirty="0"/>
              <a:t> users to have access to on your network</a:t>
            </a:r>
          </a:p>
          <a:p>
            <a:pPr lvl="1"/>
            <a:r>
              <a:rPr lang="en-US" dirty="0"/>
              <a:t>If you have existing private resources set up in </a:t>
            </a:r>
            <a:r>
              <a:rPr lang="en-US" dirty="0" err="1"/>
              <a:t>FireCloud</a:t>
            </a:r>
            <a:r>
              <a:rPr lang="en-US" dirty="0"/>
              <a:t>, you must create new resources for the Firebox Gateway (you cannot migrate existing resources between </a:t>
            </a:r>
            <a:r>
              <a:rPr lang="en-US" dirty="0" err="1"/>
              <a:t>FireCloud</a:t>
            </a:r>
            <a:r>
              <a:rPr lang="en-US" dirty="0"/>
              <a:t> Gateways)</a:t>
            </a:r>
          </a:p>
          <a:p>
            <a:pPr lvl="1"/>
            <a:r>
              <a:rPr lang="en-US" dirty="0"/>
              <a:t>To give your users access to your private resources, add the resources to </a:t>
            </a:r>
            <a:r>
              <a:rPr lang="en-US" dirty="0" err="1"/>
              <a:t>FireCloud</a:t>
            </a:r>
            <a:r>
              <a:rPr lang="en-US" dirty="0"/>
              <a:t> access rules</a:t>
            </a:r>
          </a:p>
          <a:p>
            <a:r>
              <a:rPr lang="en-US" dirty="0"/>
              <a:t>For detailed steps to add private resources, go to </a:t>
            </a:r>
            <a:r>
              <a:rPr lang="en-US" dirty="0">
                <a:hlinkClick r:id="rId2"/>
              </a:rPr>
              <a:t>Add Private Resources in </a:t>
            </a:r>
            <a:r>
              <a:rPr lang="en-US" dirty="0" err="1">
                <a:hlinkClick r:id="rId2"/>
              </a:rPr>
              <a:t>FireCloud</a:t>
            </a:r>
            <a:endParaRPr lang="en-US" dirty="0"/>
          </a:p>
          <a:p>
            <a:r>
              <a:rPr lang="en-US" dirty="0"/>
              <a:t>For detailed steps to add </a:t>
            </a:r>
            <a:r>
              <a:rPr lang="en-US" dirty="0" err="1"/>
              <a:t>FireCloud</a:t>
            </a:r>
            <a:r>
              <a:rPr lang="en-US" dirty="0"/>
              <a:t> access rules, go to </a:t>
            </a:r>
            <a:r>
              <a:rPr lang="en-US" dirty="0" err="1">
                <a:hlinkClick r:id="rId3"/>
              </a:rPr>
              <a:t>FireCloud</a:t>
            </a:r>
            <a:r>
              <a:rPr lang="en-US" dirty="0">
                <a:hlinkClick r:id="rId3"/>
              </a:rPr>
              <a:t> Access Rules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D46F-BB89-4D60-F608-643C437C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285-6223-6D70-2843-FB8E01F2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3783-4E44-3447-1B5C-3E5F90CB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After you set up a Firebox Gateway for </a:t>
            </a:r>
            <a:r>
              <a:rPr lang="en-US" dirty="0" err="1"/>
              <a:t>FireCloud</a:t>
            </a:r>
            <a:r>
              <a:rPr lang="en-US" dirty="0"/>
              <a:t>, there are two places to look at log messages when you want to troubleshoot issues:</a:t>
            </a:r>
          </a:p>
          <a:p>
            <a:pPr lvl="1"/>
            <a:r>
              <a:rPr lang="en-US" dirty="0" err="1"/>
              <a:t>FireCloud</a:t>
            </a:r>
            <a:r>
              <a:rPr lang="en-US" dirty="0"/>
              <a:t> Log Search</a:t>
            </a:r>
          </a:p>
          <a:p>
            <a:pPr lvl="1"/>
            <a:r>
              <a:rPr lang="en-US" dirty="0"/>
              <a:t>Firebox Logs</a:t>
            </a:r>
          </a:p>
        </p:txBody>
      </p:sp>
    </p:spTree>
    <p:extLst>
      <p:ext uri="{BB962C8B-B14F-4D97-AF65-F5344CB8AC3E}">
        <p14:creationId xmlns:p14="http://schemas.microsoft.com/office/powerpoint/2010/main" val="42924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7610F-E46D-2579-4A01-D7502BCF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04A9-DC09-DCFD-E89B-ABEBAF95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6E15-62B1-4553-9038-75E20873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To see traffic that </a:t>
            </a:r>
            <a:r>
              <a:rPr lang="en-US" dirty="0" err="1"/>
              <a:t>FireCloud</a:t>
            </a:r>
            <a:r>
              <a:rPr lang="en-US" dirty="0"/>
              <a:t> denies, use the </a:t>
            </a:r>
            <a:r>
              <a:rPr lang="en-US" dirty="0" err="1"/>
              <a:t>FireCloud</a:t>
            </a:r>
            <a:r>
              <a:rPr lang="en-US" dirty="0"/>
              <a:t> Log Search in WatchGuard Cloud</a:t>
            </a:r>
          </a:p>
          <a:p>
            <a:pPr lvl="1"/>
            <a:r>
              <a:rPr lang="en-US" dirty="0"/>
              <a:t>In WatchGuard Cloud, go to </a:t>
            </a:r>
            <a:r>
              <a:rPr lang="en-US" b="1" dirty="0"/>
              <a:t>Monitor &gt; </a:t>
            </a:r>
            <a:r>
              <a:rPr lang="en-US" b="1" dirty="0" err="1"/>
              <a:t>FireCloud</a:t>
            </a:r>
            <a:r>
              <a:rPr lang="en-US" b="1" dirty="0"/>
              <a:t> &gt; Log Search</a:t>
            </a:r>
            <a:endParaRPr lang="en-US" dirty="0"/>
          </a:p>
          <a:p>
            <a:pPr lvl="1"/>
            <a:r>
              <a:rPr lang="en-US" dirty="0"/>
              <a:t>You will see log messages if </a:t>
            </a:r>
            <a:r>
              <a:rPr lang="en-US" dirty="0" err="1"/>
              <a:t>FireCloud</a:t>
            </a:r>
            <a:r>
              <a:rPr lang="en-US" dirty="0"/>
              <a:t> blocks traffic because the protocol is not allowed, or if a </a:t>
            </a:r>
            <a:r>
              <a:rPr lang="en-US" dirty="0" err="1"/>
              <a:t>FireCloud</a:t>
            </a:r>
            <a:r>
              <a:rPr lang="en-US" dirty="0"/>
              <a:t> access rule blocks access to a resource</a:t>
            </a:r>
          </a:p>
        </p:txBody>
      </p:sp>
    </p:spTree>
    <p:extLst>
      <p:ext uri="{BB962C8B-B14F-4D97-AF65-F5344CB8AC3E}">
        <p14:creationId xmlns:p14="http://schemas.microsoft.com/office/powerpoint/2010/main" val="8235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9B2E0-582A-DB2D-E723-324FD5903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F481-9928-8D03-4621-C52A289E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0B68-22CD-E8FD-FB74-FCCB94832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If a route behind the Firebox breaks access to a resource, look at the Firebox log messages</a:t>
            </a:r>
          </a:p>
          <a:p>
            <a:r>
              <a:rPr lang="en-US" dirty="0"/>
              <a:t>You can see traffic information for the Firebox in several locations:</a:t>
            </a:r>
          </a:p>
          <a:p>
            <a:pPr lvl="1"/>
            <a:r>
              <a:rPr lang="en-US" dirty="0"/>
              <a:t>In WatchGuard Cloud, go to </a:t>
            </a:r>
            <a:r>
              <a:rPr lang="en-US" b="1" dirty="0"/>
              <a:t>Monitor &gt; Devices</a:t>
            </a:r>
            <a:r>
              <a:rPr lang="en-US" dirty="0"/>
              <a:t>, then select the Firebox and go to </a:t>
            </a:r>
            <a:r>
              <a:rPr lang="en-US" b="1" dirty="0"/>
              <a:t>Live Status &gt; VPN &gt; </a:t>
            </a:r>
            <a:r>
              <a:rPr lang="en-US" b="1" dirty="0" err="1"/>
              <a:t>WireGuard</a:t>
            </a:r>
            <a:r>
              <a:rPr lang="en-US" b="1" dirty="0"/>
              <a:t> VPN</a:t>
            </a:r>
            <a:endParaRPr lang="en-US" dirty="0"/>
          </a:p>
          <a:p>
            <a:pPr lvl="1"/>
            <a:r>
              <a:rPr lang="en-US" dirty="0"/>
              <a:t>In WatchGuard Cloud, go to </a:t>
            </a:r>
            <a:r>
              <a:rPr lang="en-US" b="1" dirty="0"/>
              <a:t>Monitor &gt; Devices</a:t>
            </a:r>
            <a:r>
              <a:rPr lang="en-US" dirty="0"/>
              <a:t>, then select the Firebox and go to </a:t>
            </a:r>
            <a:r>
              <a:rPr lang="en-US" b="1" dirty="0"/>
              <a:t>Live Status &gt; Traffic Monitor &gt; Live Logs</a:t>
            </a:r>
          </a:p>
          <a:p>
            <a:pPr lvl="1"/>
            <a:r>
              <a:rPr lang="en-US" dirty="0"/>
              <a:t>You can also look at Traffic Monitor in WSM and </a:t>
            </a:r>
            <a:r>
              <a:rPr lang="en-US" dirty="0" err="1"/>
              <a:t>Fireware</a:t>
            </a:r>
            <a:r>
              <a:rPr lang="en-US" dirty="0"/>
              <a:t> Web UI to see traffic log messages</a:t>
            </a:r>
          </a:p>
        </p:txBody>
      </p:sp>
    </p:spTree>
    <p:extLst>
      <p:ext uri="{BB962C8B-B14F-4D97-AF65-F5344CB8AC3E}">
        <p14:creationId xmlns:p14="http://schemas.microsoft.com/office/powerpoint/2010/main" val="22530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94273-F16F-CEB9-DAD9-DBB176D3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5DDA-B4FE-15A9-075E-C45B03046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Advanced Device Feedback</a:t>
            </a:r>
            <a:br>
              <a:rPr lang="en-US" dirty="0"/>
            </a:br>
            <a:r>
              <a:rPr lang="en-US" dirty="0"/>
              <a:t>Management type Counts</a:t>
            </a:r>
          </a:p>
        </p:txBody>
      </p:sp>
    </p:spTree>
    <p:extLst>
      <p:ext uri="{BB962C8B-B14F-4D97-AF65-F5344CB8AC3E}">
        <p14:creationId xmlns:p14="http://schemas.microsoft.com/office/powerpoint/2010/main" val="23616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94995-308D-0285-ACCD-914F8FCA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7B2356-E7D7-8953-B20A-3D487A6B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Advanced Device Feedback Management Type 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E9E002-5544-C901-545E-AE306AA9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With this release, Advanced Device Feedback sent to WatchGuard now includes management counts</a:t>
            </a:r>
          </a:p>
          <a:p>
            <a:r>
              <a:rPr lang="en-US" dirty="0"/>
              <a:t>Management counts include:</a:t>
            </a:r>
          </a:p>
          <a:p>
            <a:pPr lvl="1"/>
            <a:r>
              <a:rPr lang="en-US" dirty="0"/>
              <a:t>Number of logins through WatchGuard System Manager (WSM)</a:t>
            </a:r>
          </a:p>
          <a:p>
            <a:pPr lvl="1"/>
            <a:r>
              <a:rPr lang="en-US" dirty="0"/>
              <a:t>Number of logins through </a:t>
            </a:r>
            <a:r>
              <a:rPr lang="en-US" dirty="0" err="1"/>
              <a:t>Fireware</a:t>
            </a:r>
            <a:r>
              <a:rPr lang="en-US" dirty="0"/>
              <a:t> Web UI</a:t>
            </a:r>
          </a:p>
          <a:p>
            <a:pPr lvl="1"/>
            <a:r>
              <a:rPr lang="en-US" dirty="0"/>
              <a:t>Number of logins through the CLI</a:t>
            </a:r>
          </a:p>
          <a:p>
            <a:pPr lvl="1"/>
            <a:r>
              <a:rPr lang="en-US" dirty="0"/>
              <a:t>Number of times a cloud-managed Firebox is removed from WatchGuard Cloud or switched to Visibility Only mode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AF0D1-DD4E-0F77-504E-9D07B48D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1923" y="4963188"/>
            <a:ext cx="8013940" cy="11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B693-CC70-111C-8065-85F0817A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5E0B-7705-A0ED-9390-84C232344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Firebox T45-CW 5G Modem enabled in Default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117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FDFFC-3298-AEAB-0DEA-84B60BC9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F3AE-CEFA-FEB6-F0C6-5273296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T45-CW 5G Modem Enabled in Default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D91C-CD1B-FB66-D796-A2D98F3C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Firebox T45‑CW, the 5G modem interface is now enabled in the default configuration</a:t>
            </a:r>
          </a:p>
          <a:p>
            <a:r>
              <a:rPr lang="en-US" dirty="0"/>
              <a:t>When a compatible SIM card is installed, the device can use cellular as a WAN interface to communicate with WatchGuard Cloud or </a:t>
            </a:r>
            <a:r>
              <a:rPr lang="en-US" dirty="0" err="1"/>
              <a:t>RapidDeploy</a:t>
            </a:r>
            <a:r>
              <a:rPr lang="en-US" dirty="0"/>
              <a:t> for zero‑touch deployments</a:t>
            </a:r>
          </a:p>
          <a:p>
            <a:pPr lvl="1"/>
            <a:r>
              <a:rPr lang="en-US" dirty="0"/>
              <a:t>If the cellular provider requires an APN or other settings, you must configure these first before the cellular connection is activated </a:t>
            </a:r>
          </a:p>
          <a:p>
            <a:pPr lvl="1"/>
            <a:r>
              <a:rPr lang="en-US" dirty="0"/>
              <a:t>In many cases, you do not have to specify the APN because the APN is automatically assigned by your service provider when the connection is established</a:t>
            </a:r>
          </a:p>
          <a:p>
            <a:r>
              <a:rPr lang="en-US" dirty="0"/>
              <a:t>For more information, go to:</a:t>
            </a:r>
          </a:p>
          <a:p>
            <a:pPr lvl="1"/>
            <a:r>
              <a:rPr lang="en-US" dirty="0">
                <a:hlinkClick r:id="rId2"/>
              </a:rPr>
              <a:t>Configure a 4G LTE or 5G Modem</a:t>
            </a:r>
            <a:r>
              <a:rPr lang="en-US" dirty="0"/>
              <a:t> for locally-managed Fireboxes</a:t>
            </a:r>
          </a:p>
          <a:p>
            <a:pPr lvl="1"/>
            <a:r>
              <a:rPr lang="en-US" dirty="0">
                <a:hlinkClick r:id="rId3"/>
              </a:rPr>
              <a:t>Configure a Firebox 4G LTE or 5G Modem</a:t>
            </a:r>
            <a:r>
              <a:rPr lang="en-US" dirty="0"/>
              <a:t> for cloud-managed Fireboxes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1784-919B-7F23-EAEB-91424703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CBE4-8932-64E0-D6F7-13821C44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View Firebox Wireless Interface Summary in </a:t>
            </a:r>
            <a:br>
              <a:rPr lang="en-US" dirty="0"/>
            </a:br>
            <a:r>
              <a:rPr lang="en-US" dirty="0"/>
              <a:t>WatchGuard Cloud</a:t>
            </a:r>
          </a:p>
        </p:txBody>
      </p:sp>
    </p:spTree>
    <p:extLst>
      <p:ext uri="{BB962C8B-B14F-4D97-AF65-F5344CB8AC3E}">
        <p14:creationId xmlns:p14="http://schemas.microsoft.com/office/powerpoint/2010/main" val="33202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Firebox Integration with </a:t>
            </a:r>
            <a:r>
              <a:rPr lang="en-US" sz="2000" dirty="0" err="1">
                <a:hlinkClick r:id="rId2" action="ppaction://hlinksldjump"/>
              </a:rPr>
              <a:t>FireCloud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Advanced Device Feedback Management Type Counts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Firebox T45-CW 5G Modem Enabled in Default Configuration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View Firebox Wireless Interface Summary in WatchGuard Cloud</a:t>
            </a:r>
            <a:endParaRPr lang="en-US" sz="2000" dirty="0"/>
          </a:p>
          <a:p>
            <a:r>
              <a:rPr lang="en-US" sz="2000" dirty="0">
                <a:hlinkClick r:id="rId6" action="ppaction://hlinksldjump"/>
              </a:rPr>
              <a:t>Backup SSL Server Configuration for an SSL Management Tunnel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0FEF-178D-1BF3-9232-0B6240A60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6C28-0F26-3D2C-5BFB-02099E8C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View Firebox Wireless Interface Summary in WatchGuard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E57C-5790-D2AC-AD95-355B0B87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In WatchGuard Cloud, you can now view the wireless interfaces for wireless Firebox models in the</a:t>
            </a:r>
            <a:r>
              <a:rPr lang="en-US" b="1" dirty="0"/>
              <a:t> Health &gt; Interface Summary </a:t>
            </a:r>
            <a:r>
              <a:rPr lang="en-US" dirty="0"/>
              <a:t>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89A62-E1AA-067B-833D-0A27294F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91" y="2304127"/>
            <a:ext cx="7228618" cy="40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CE66F-1A8C-0ACC-B02B-BC99F285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5050-67A3-1160-F1CE-88C2A3E2E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Backup SSL Server Configuration for an SSL Management Tunnel</a:t>
            </a:r>
          </a:p>
        </p:txBody>
      </p:sp>
    </p:spTree>
    <p:extLst>
      <p:ext uri="{BB962C8B-B14F-4D97-AF65-F5344CB8AC3E}">
        <p14:creationId xmlns:p14="http://schemas.microsoft.com/office/powerpoint/2010/main" val="35697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08DE-9696-E95E-CDA6-0167B0BD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D39B-5662-C070-E029-1533B5FB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SSL Server Configuration for an SSL Management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B55A4-2E6F-CCB5-A5F8-7BEDE180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6257813" cy="4999021"/>
          </a:xfrm>
        </p:spPr>
        <p:txBody>
          <a:bodyPr/>
          <a:lstStyle/>
          <a:p>
            <a:r>
              <a:rPr lang="en-US" dirty="0"/>
              <a:t>When you use Centralized Management with a Management Server, you can now configure a backup SSL Server address for an SSL management tunnel in both Fireware Web UI and WSM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E8B94-0164-0C4E-9831-743900D6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81" y="3079101"/>
            <a:ext cx="3923911" cy="352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8DABA-E8FC-1002-05C0-820443E8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320" y="1714796"/>
            <a:ext cx="3778333" cy="42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400299"/>
            <a:ext cx="6800051" cy="1352785"/>
          </a:xfrm>
        </p:spPr>
        <p:txBody>
          <a:bodyPr/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6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v12.12 is available for these Firebox models:</a:t>
            </a:r>
          </a:p>
          <a:p>
            <a:pPr lvl="1"/>
            <a:r>
              <a:rPr lang="en-US" dirty="0"/>
              <a:t>Firebox M270, M290, M370, M390, M470, M570, M590, M670, M690, M4600, M4800, M5600, M5800</a:t>
            </a:r>
          </a:p>
          <a:p>
            <a:pPr lvl="1"/>
            <a:r>
              <a:rPr lang="en-US" dirty="0"/>
              <a:t>Firebox T20, T25, T40, T45,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v12.12 does not support these models:</a:t>
            </a:r>
          </a:p>
          <a:p>
            <a:pPr lvl="1"/>
            <a:r>
              <a:rPr lang="en-US" dirty="0"/>
              <a:t>Firebox T115, T125, T145, T185, M295, M395, M495, M595, M695 (v2026.x firmware)</a:t>
            </a:r>
          </a:p>
          <a:p>
            <a:pPr lvl="1"/>
            <a:r>
              <a:rPr lang="en-US" dirty="0"/>
              <a:t>Firebox T15 and Firebox T35 (v12.5.x firmware)</a:t>
            </a:r>
          </a:p>
          <a:p>
            <a:r>
              <a:rPr lang="en-US" dirty="0"/>
              <a:t>For more information on supported Firebox models,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0ECF-B44E-9392-1018-2FEB25ED6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352C-B817-D5E6-38AE-F025ED5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Firebox integration with </a:t>
            </a:r>
            <a:r>
              <a:rPr lang="en-US" dirty="0" err="1"/>
              <a:t>fIRECLOUD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142F-F6B0-1C20-0922-2B4FD4F5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F6DA-AC22-AD2B-9F1C-131ECF46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FireCloud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9F0A-3689-FDE1-5C27-8D88B230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FireCloud</a:t>
            </a:r>
            <a:r>
              <a:rPr lang="en-US" dirty="0"/>
              <a:t> is a managed cloud-based firewall-as-a-service that protects your remote users against Internet-based security threats</a:t>
            </a:r>
          </a:p>
          <a:p>
            <a:r>
              <a:rPr lang="en-US" dirty="0"/>
              <a:t>With </a:t>
            </a:r>
            <a:r>
              <a:rPr lang="en-US" dirty="0" err="1"/>
              <a:t>FireCloud</a:t>
            </a:r>
            <a:r>
              <a:rPr lang="en-US" dirty="0"/>
              <a:t>, you can give remote users access to local resources on the company network without a VPN</a:t>
            </a:r>
          </a:p>
          <a:p>
            <a:r>
              <a:rPr lang="en-US" dirty="0"/>
              <a:t>To do this, you set up a </a:t>
            </a:r>
            <a:r>
              <a:rPr lang="en-US" dirty="0" err="1"/>
              <a:t>FireCloud</a:t>
            </a:r>
            <a:r>
              <a:rPr lang="en-US" dirty="0"/>
              <a:t> Gateway on your network (the Gateway establishes a connection between </a:t>
            </a:r>
            <a:r>
              <a:rPr lang="en-US" dirty="0" err="1"/>
              <a:t>FireCloud</a:t>
            </a:r>
            <a:r>
              <a:rPr lang="en-US" dirty="0"/>
              <a:t> and your network)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1CC5-7C24-EA02-7D0A-E93BDE56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9108-691A-3EF4-6B54-B2320227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Integration with </a:t>
            </a:r>
            <a:r>
              <a:rPr lang="en-US" dirty="0" err="1"/>
              <a:t>FireCloud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B14C-0620-089B-63F1-C89F4584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6112572" cy="4999021"/>
          </a:xfrm>
        </p:spPr>
        <p:txBody>
          <a:bodyPr/>
          <a:lstStyle/>
          <a:p>
            <a:r>
              <a:rPr lang="en-US" dirty="0"/>
              <a:t>You can now configure a Firebox as a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</a:p>
          <a:p>
            <a:pPr lvl="1"/>
            <a:r>
              <a:rPr lang="en-US" dirty="0"/>
              <a:t>The Firebox establishes a connection between </a:t>
            </a:r>
            <a:r>
              <a:rPr lang="en-US" dirty="0" err="1"/>
              <a:t>FireCloud</a:t>
            </a:r>
            <a:r>
              <a:rPr lang="en-US" dirty="0"/>
              <a:t> and your network</a:t>
            </a:r>
          </a:p>
          <a:p>
            <a:pPr lvl="1"/>
            <a:r>
              <a:rPr lang="en-US" dirty="0"/>
              <a:t>This enables you to give remote </a:t>
            </a:r>
            <a:r>
              <a:rPr lang="en-US" dirty="0" err="1"/>
              <a:t>FireCloud</a:t>
            </a:r>
            <a:r>
              <a:rPr lang="en-US" dirty="0"/>
              <a:t> users access to local resources that are behind a Firebox</a:t>
            </a:r>
          </a:p>
          <a:p>
            <a:r>
              <a:rPr lang="en-US" dirty="0"/>
              <a:t>This integration makes it easier to set up </a:t>
            </a:r>
            <a:r>
              <a:rPr lang="en-US" dirty="0" err="1"/>
              <a:t>FireCloud</a:t>
            </a:r>
            <a:r>
              <a:rPr lang="en-US" dirty="0"/>
              <a:t>, and enables you to use your existing Firebox hardware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916A11-527C-3F3B-D35E-C3BB6017A8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69365" y="1795554"/>
            <a:ext cx="4319081" cy="36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7058-7336-0263-489D-815EAA85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B333-C365-3B30-3459-5B59EAD0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2405-33BB-9DD4-234C-9BB6B5BF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the requirements to use a Firebox as a </a:t>
            </a:r>
            <a:r>
              <a:rPr lang="en-US" dirty="0" err="1"/>
              <a:t>FireCloud</a:t>
            </a:r>
            <a:r>
              <a:rPr lang="en-US" dirty="0"/>
              <a:t> Gateway:</a:t>
            </a:r>
          </a:p>
          <a:p>
            <a:pPr lvl="1"/>
            <a:r>
              <a:rPr lang="en-US" dirty="0"/>
              <a:t>Supported Firebox models and Fireware versions:</a:t>
            </a:r>
          </a:p>
          <a:p>
            <a:pPr lvl="2"/>
            <a:r>
              <a:rPr lang="en-US" b="1" dirty="0"/>
              <a:t>Fireware v2026.2 </a:t>
            </a:r>
            <a:r>
              <a:rPr lang="en-US"/>
              <a:t>– T115-W, T125</a:t>
            </a:r>
            <a:r>
              <a:rPr lang="en-US" dirty="0"/>
              <a:t>, T145, T185, M295, M395, M495, M595, M695</a:t>
            </a:r>
          </a:p>
          <a:p>
            <a:pPr lvl="2"/>
            <a:r>
              <a:rPr lang="en-US" b="1" dirty="0"/>
              <a:t>Fireware v12.12 </a:t>
            </a:r>
            <a:r>
              <a:rPr lang="en-US" dirty="0"/>
              <a:t>– T25, T45, T85, M290, M390, M590, M690, M4800, M5800, Mx850, FireboxV, Firebox Cloud</a:t>
            </a:r>
          </a:p>
          <a:p>
            <a:pPr lvl="2"/>
            <a:r>
              <a:rPr lang="en-US" dirty="0"/>
              <a:t>Your Firebox must have a valid license (Standard, Basic, or Total Security Suite)</a:t>
            </a:r>
          </a:p>
          <a:p>
            <a:pPr lvl="1"/>
            <a:r>
              <a:rPr lang="en-US" dirty="0" err="1"/>
              <a:t>FireCloud</a:t>
            </a:r>
            <a:r>
              <a:rPr lang="en-US" dirty="0"/>
              <a:t> license requirements:</a:t>
            </a:r>
          </a:p>
          <a:p>
            <a:pPr lvl="2"/>
            <a:r>
              <a:rPr lang="en-US" dirty="0" err="1"/>
              <a:t>FireCloud</a:t>
            </a:r>
            <a:r>
              <a:rPr lang="en-US" dirty="0"/>
              <a:t> Total Access</a:t>
            </a:r>
          </a:p>
          <a:p>
            <a:pPr lvl="1"/>
            <a:r>
              <a:rPr lang="en-US" dirty="0"/>
              <a:t>WatchGuard Cloud requirements:</a:t>
            </a:r>
          </a:p>
          <a:p>
            <a:pPr lvl="2"/>
            <a:r>
              <a:rPr lang="en-US" dirty="0"/>
              <a:t>The device must be added to WatchGuard Cloud as a locally-managed or cloud-managed Firebox</a:t>
            </a:r>
          </a:p>
        </p:txBody>
      </p:sp>
    </p:spTree>
    <p:extLst>
      <p:ext uri="{BB962C8B-B14F-4D97-AF65-F5344CB8AC3E}">
        <p14:creationId xmlns:p14="http://schemas.microsoft.com/office/powerpoint/2010/main" val="26202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A600-C8EB-05C2-09E3-C25A9269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770B-79CC-6E36-F25A-4E9D9C9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 Firebox as a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2B46-3CED-1483-4541-F3CA3183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6239093" cy="4999021"/>
          </a:xfrm>
        </p:spPr>
        <p:txBody>
          <a:bodyPr/>
          <a:lstStyle/>
          <a:p>
            <a:r>
              <a:rPr lang="en-US" dirty="0"/>
              <a:t>To configure a Firebox as a </a:t>
            </a:r>
            <a:r>
              <a:rPr lang="en-US" dirty="0" err="1"/>
              <a:t>FireCloud</a:t>
            </a:r>
            <a:r>
              <a:rPr lang="en-US" dirty="0"/>
              <a:t> Gateway: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 WatchGuard Cloud, select </a:t>
            </a:r>
            <a:r>
              <a:rPr lang="en-US" b="1" dirty="0"/>
              <a:t>Configure &gt; </a:t>
            </a:r>
            <a:r>
              <a:rPr lang="en-US" b="1" dirty="0" err="1"/>
              <a:t>FireCloud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Configuration</a:t>
            </a:r>
            <a:r>
              <a:rPr lang="en-US" dirty="0"/>
              <a:t> page, click the </a:t>
            </a:r>
            <a:r>
              <a:rPr lang="en-US" b="1" dirty="0"/>
              <a:t>Private Resources </a:t>
            </a:r>
            <a:r>
              <a:rPr lang="en-US" dirty="0"/>
              <a:t>widget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Add </a:t>
            </a:r>
            <a:r>
              <a:rPr lang="en-US" b="1" dirty="0" err="1"/>
              <a:t>FireCloud</a:t>
            </a:r>
            <a:r>
              <a:rPr lang="en-US" b="1" dirty="0"/>
              <a:t> Gateway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Firebox Gateway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Next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B0420-25F7-B1DC-1E54-6C0DFB31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02" r="13111"/>
          <a:stretch>
            <a:fillRect/>
          </a:stretch>
        </p:blipFill>
        <p:spPr>
          <a:xfrm>
            <a:off x="7277819" y="1934166"/>
            <a:ext cx="4632385" cy="36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D2FB0-BF3F-D1CA-2066-540C0CD9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5C1E-56EF-E2EA-DD52-448653F5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 Firebox as a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415F-F2FF-97C6-C9ED-D1D0ECFF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5987715" cy="4999021"/>
          </a:xfrm>
        </p:spPr>
        <p:txBody>
          <a:bodyPr/>
          <a:lstStyle/>
          <a:p>
            <a:r>
              <a:rPr lang="en-US" dirty="0"/>
              <a:t>To configure a Firebox as a </a:t>
            </a:r>
            <a:r>
              <a:rPr lang="en-US" dirty="0" err="1"/>
              <a:t>FireCloud</a:t>
            </a:r>
            <a:r>
              <a:rPr lang="en-US" dirty="0"/>
              <a:t> Gateway:</a:t>
            </a:r>
          </a:p>
          <a:p>
            <a:pPr marL="800100" lvl="1" indent="-457200">
              <a:buFont typeface="+mj-lt"/>
              <a:buAutoNum type="arabicPeriod" startAt="6"/>
            </a:pPr>
            <a:r>
              <a:rPr lang="en-US" dirty="0"/>
              <a:t>From the list of Fireboxes, select a Firebox to use as your </a:t>
            </a:r>
            <a:r>
              <a:rPr lang="en-US" dirty="0" err="1"/>
              <a:t>FireCloud</a:t>
            </a:r>
            <a:r>
              <a:rPr lang="en-US" dirty="0"/>
              <a:t> Gateway</a:t>
            </a:r>
            <a:br>
              <a:rPr lang="en-US" dirty="0"/>
            </a:br>
            <a:r>
              <a:rPr lang="en-US" dirty="0"/>
              <a:t>(the list only shows the Fireboxes in your account the meet the requirements)</a:t>
            </a:r>
          </a:p>
          <a:p>
            <a:pPr marL="800100" lvl="1" indent="-45720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dirty="0"/>
              <a:t>Next</a:t>
            </a:r>
            <a:endParaRPr lang="en-US" dirty="0"/>
          </a:p>
          <a:p>
            <a:pPr marL="800100" lvl="1" indent="-45720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dirty="0"/>
              <a:t>Finish</a:t>
            </a:r>
            <a:endParaRPr lang="en-US" dirty="0"/>
          </a:p>
          <a:p>
            <a:pPr marL="800100" lvl="1" indent="-45720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BB24D-1967-2048-1550-8180F4F6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650"/>
          <a:stretch>
            <a:fillRect/>
          </a:stretch>
        </p:blipFill>
        <p:spPr>
          <a:xfrm>
            <a:off x="7222668" y="2269952"/>
            <a:ext cx="465490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1_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D47EA1F-4111-4BFB-8A81-C5436E4D35B9}" vid="{60C7B74C-BBDB-4829-86D3-42A8FF74A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</TotalTime>
  <Words>1182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1_WatchGuard</vt:lpstr>
      <vt:lpstr>What’s new in fireware 12.12</vt:lpstr>
      <vt:lpstr>What’s new in Fireware v12.12</vt:lpstr>
      <vt:lpstr>What’s new in Fireware v12.12</vt:lpstr>
      <vt:lpstr>Firebox integration with fIRECLOUD</vt:lpstr>
      <vt:lpstr>About FireCloud</vt:lpstr>
      <vt:lpstr>Firebox Integration with FireCloud </vt:lpstr>
      <vt:lpstr>Requirements</vt:lpstr>
      <vt:lpstr>Set Up a Firebox as a FireCloud Gateway</vt:lpstr>
      <vt:lpstr>Set Up a Firebox as a FireCloud Gateway</vt:lpstr>
      <vt:lpstr>Set Up a Firebox as a FireCloud Gateway</vt:lpstr>
      <vt:lpstr>Set Up a Firebox as a FireCloud Gateway</vt:lpstr>
      <vt:lpstr>Troubleshooting</vt:lpstr>
      <vt:lpstr>Troubleshooting</vt:lpstr>
      <vt:lpstr>Troubleshooting</vt:lpstr>
      <vt:lpstr>Advanced Device Feedback Management type Counts</vt:lpstr>
      <vt:lpstr>Advanced Device Feedback Management Type Counts</vt:lpstr>
      <vt:lpstr>Firebox T45-CW 5G Modem enabled in Default Configuration</vt:lpstr>
      <vt:lpstr>Firebox T45-CW 5G Modem Enabled in Default Configuration</vt:lpstr>
      <vt:lpstr>View Firebox Wireless Interface Summary in  WatchGuard Cloud</vt:lpstr>
      <vt:lpstr>View Firebox Wireless Interface Summary in WatchGuard Cloud</vt:lpstr>
      <vt:lpstr>Backup SSL Server Configuration for an SSL Management Tunnel</vt:lpstr>
      <vt:lpstr>Backup SSL Server Configuration for an SSL Management Tunnel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v12.12</dc:title>
  <dc:creator>WatchGuard Technology, Inc.</dc:creator>
  <cp:lastModifiedBy>Alexander Hoffman</cp:lastModifiedBy>
  <cp:revision>484</cp:revision>
  <dcterms:created xsi:type="dcterms:W3CDTF">2022-01-26T19:53:58Z</dcterms:created>
  <dcterms:modified xsi:type="dcterms:W3CDTF">2026-03-26T23:29:41Z</dcterms:modified>
</cp:coreProperties>
</file>