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723" r:id="rId2"/>
  </p:sldMasterIdLst>
  <p:notesMasterIdLst>
    <p:notesMasterId r:id="rId16"/>
  </p:notesMasterIdLst>
  <p:handoutMasterIdLst>
    <p:handoutMasterId r:id="rId17"/>
  </p:handoutMasterIdLst>
  <p:sldIdLst>
    <p:sldId id="426" r:id="rId3"/>
    <p:sldId id="3875" r:id="rId4"/>
    <p:sldId id="604" r:id="rId5"/>
    <p:sldId id="3930" r:id="rId6"/>
    <p:sldId id="5593" r:id="rId7"/>
    <p:sldId id="5595" r:id="rId8"/>
    <p:sldId id="3951" r:id="rId9"/>
    <p:sldId id="5596" r:id="rId10"/>
    <p:sldId id="3955" r:id="rId11"/>
    <p:sldId id="5597" r:id="rId12"/>
    <p:sldId id="5598" r:id="rId13"/>
    <p:sldId id="3956" r:id="rId14"/>
    <p:sldId id="63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mzcF+zrUA/mhyM74HCDAg==" hashData="Xfv0JUzXQuGgo27TUtq6O84co5XnEQombnP1p7t6UmKeSUap3kul0DJFrzWaogzpFViUCdKwyDhVGet+HmlHFg=="/>
  <p:extLst>
    <p:ext uri="{521415D9-36F7-43E2-AB2F-B90AF26B5E84}">
      <p14:sectionLst xmlns:p14="http://schemas.microsoft.com/office/powerpoint/2010/main">
        <p14:section name="Slides" id="{79F57155-9628-40D1-A0C5-BE957F0FBF17}">
          <p14:sldIdLst>
            <p14:sldId id="426"/>
            <p14:sldId id="3875"/>
            <p14:sldId id="604"/>
            <p14:sldId id="3930"/>
            <p14:sldId id="5593"/>
            <p14:sldId id="5595"/>
            <p14:sldId id="3951"/>
            <p14:sldId id="5596"/>
            <p14:sldId id="3955"/>
            <p14:sldId id="5597"/>
            <p14:sldId id="5598"/>
            <p14:sldId id="3956"/>
            <p14:sldId id="63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CAC"/>
    <a:srgbClr val="660700"/>
    <a:srgbClr val="991000"/>
    <a:srgbClr val="2BBED8"/>
    <a:srgbClr val="000000"/>
    <a:srgbClr val="330200"/>
    <a:srgbClr val="B32317"/>
    <a:srgbClr val="00467F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7440" autoAdjust="0"/>
  </p:normalViewPr>
  <p:slideViewPr>
    <p:cSldViewPr snapToGrid="0" snapToObjects="1">
      <p:cViewPr varScale="1">
        <p:scale>
          <a:sx n="111" d="100"/>
          <a:sy n="111" d="100"/>
        </p:scale>
        <p:origin x="534" y="96"/>
      </p:cViewPr>
      <p:guideLst/>
    </p:cSldViewPr>
  </p:slideViewPr>
  <p:outlineViewPr>
    <p:cViewPr>
      <p:scale>
        <a:sx n="33" d="100"/>
        <a:sy n="33" d="100"/>
      </p:scale>
      <p:origin x="0" y="-53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3F21BB-421D-412B-87C5-D2101A386A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5685B-FADA-4113-BD66-64E0B5685E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333AC-B101-4B7D-8E50-F5FE5CA71A2D}" type="datetimeFigureOut">
              <a:rPr lang="en-US" smtClean="0"/>
              <a:t>7/2/2026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3EC46-9BF6-41C9-8A3C-F168BD0F47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46C9-A2EC-4890-8236-7C33D7947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9356-61ED-4170-BD63-8EA893F9F9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4087-17AE-CF43-A0BD-ECFDB94F5A80}" type="datetimeFigureOut">
              <a:rPr lang="en-US" smtClean="0"/>
              <a:t>7/2/2026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78E81-FCE8-D94A-B114-51B06508A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9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36B35D-55EA-45D4-A314-0BB692543F73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4404" y="4052387"/>
            <a:ext cx="6800051" cy="58727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2026 WatchGuard Technologies, Inc. All Rights Reserved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3" y="1130968"/>
            <a:ext cx="2323738" cy="4499810"/>
          </a:xfrm>
        </p:spPr>
        <p:txBody>
          <a:bodyPr wrap="square" anchor="ctr">
            <a:noAutofit/>
          </a:bodyPr>
          <a:lstStyle>
            <a:lvl1pPr algn="r">
              <a:defRPr sz="20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D3E85FA-4F25-4E0C-8477-612E8CFB3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wo Boxe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0C14A-76CA-4266-9D5E-1116868E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4958037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8502F-42A8-43DB-9CF1-4683D5D788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95793" y="1616670"/>
            <a:ext cx="4957481" cy="4447196"/>
          </a:xfrm>
        </p:spPr>
        <p:txBody>
          <a:bodyPr anchor="t"/>
          <a:lstStyle>
            <a:lvl1pPr>
              <a:buSzPct val="100000"/>
              <a:defRPr/>
            </a:lvl1pPr>
            <a:lvl2pPr marL="742950" indent="-285750"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0FBA1EE-E052-45D3-9002-DD803E4E72F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810768" y="457200"/>
            <a:ext cx="10570464" cy="5943600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1209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84299A-B8C0-45EA-B88B-2CE2DED5F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4B636B-144D-4507-A418-63041D5CA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8228415-8B51-411E-A5FA-13AC94271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1802811"/>
            <a:ext cx="2632441" cy="370544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39ED645-6FDD-494C-B0C7-B7195F9C6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2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ECE201-B691-45BE-AA22-6012F21D63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8504407"/>
              </p:ext>
            </p:extLst>
          </p:nvPr>
        </p:nvGraphicFramePr>
        <p:xfrm>
          <a:off x="2158815" y="1560984"/>
          <a:ext cx="7874370" cy="46222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24790">
                  <a:extLst>
                    <a:ext uri="{9D8B030D-6E8A-4147-A177-3AD203B41FA5}">
                      <a16:colId xmlns:a16="http://schemas.microsoft.com/office/drawing/2014/main" val="4170995988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3319331502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498230570"/>
                    </a:ext>
                  </a:extLst>
                </a:gridCol>
              </a:tblGrid>
              <a:tr h="725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5103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5306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357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0232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16172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263520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84039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3265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08255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3F40B94-5B47-4AC2-BFF7-FDA1DB31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2024 WatchGuard Technologies, Inc.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209D0-F100-4AA1-B9BC-669E0481EE7C}"/>
              </a:ext>
            </a:extLst>
          </p:cNvPr>
          <p:cNvSpPr txBox="1"/>
          <p:nvPr userDrawn="1"/>
        </p:nvSpPr>
        <p:spPr>
          <a:xfrm>
            <a:off x="6744615" y="3013502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4699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99E04F-A9DC-4552-BDA3-A23AE31C0D2F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09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73C64-F806-5849-BEDE-85FCCFED3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5880"/>
            <a:ext cx="10113264" cy="4754880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C79946-7D04-487D-81C7-1CA67B933B64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2022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61476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36B35D-55EA-45D4-A314-0BB692543F73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4404" y="4052387"/>
            <a:ext cx="6800051" cy="58727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2026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283352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99E04F-A9DC-4552-BDA3-A23AE31C0D2F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56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5A81C4-4F7F-4242-A5A7-8410A48239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4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3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UI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AB98BA-99BD-47CC-943D-98D973F8B43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933011" y="1443814"/>
            <a:ext cx="8126893" cy="4571377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43CF23-A405-4C51-9788-41E146DAEAC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32096" y="1133641"/>
            <a:ext cx="3725009" cy="5191724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2273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wo Boxe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36ECD-5AF2-471E-BE40-E75FEC8F83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948DE-E44D-4502-8491-EA1AB7E0A9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37" y="1322362"/>
            <a:ext cx="4958037" cy="4999021"/>
          </a:xfrm>
        </p:spPr>
        <p:txBody>
          <a:bodyPr anchor="t"/>
          <a:lstStyle>
            <a:lvl1pPr>
              <a:lnSpc>
                <a:spcPct val="100000"/>
              </a:lnSpc>
              <a:buSzPct val="100000"/>
              <a:defRPr/>
            </a:lvl1pPr>
            <a:lvl2pPr marL="7429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0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EEB648-B4F1-476E-9AB4-2E86BEE2E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1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 - Change Noti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80000"/>
              <a:buFont typeface="Wingdings" panose="05000000000000000000" pitchFamily="2" charset="2"/>
              <a:buChar char="Ø"/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65A784-EAD8-49FA-AC30-B3FF031B564E}"/>
              </a:ext>
            </a:extLst>
          </p:cNvPr>
          <p:cNvSpPr txBox="1"/>
          <p:nvPr userDrawn="1"/>
        </p:nvSpPr>
        <p:spPr>
          <a:xfrm>
            <a:off x="1" y="0"/>
            <a:ext cx="2116282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This video might not include recent product updates</a:t>
            </a:r>
          </a:p>
        </p:txBody>
      </p:sp>
    </p:spTree>
    <p:extLst>
      <p:ext uri="{BB962C8B-B14F-4D97-AF65-F5344CB8AC3E}">
        <p14:creationId xmlns:p14="http://schemas.microsoft.com/office/powerpoint/2010/main" val="73648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80000"/>
              <a:buFont typeface="Wingdings" panose="05000000000000000000" pitchFamily="2" charset="2"/>
              <a:buChar char="Ø"/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5A81C4-4F7F-4242-A5A7-8410A48239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L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8005"/>
          </a:xfrm>
        </p:spPr>
        <p:txBody>
          <a:bodyPr anchor="t" anchorCtr="0">
            <a:normAutofit/>
          </a:bodyPr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Wingdings" panose="05000000000000000000" pitchFamily="2" charset="2"/>
              <a:buChar char=" "/>
              <a:defRPr sz="2000"/>
            </a:lvl2pPr>
            <a:lvl3pPr marL="1257300" indent="-3429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273A-30DA-4063-AF64-0384BA1B9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400" y="1070919"/>
            <a:ext cx="3784600" cy="646331"/>
          </a:xfrm>
          <a:solidFill>
            <a:srgbClr val="000000">
              <a:alpha val="69804"/>
            </a:srgbClr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Optional side text for lab information</a:t>
            </a:r>
          </a:p>
        </p:txBody>
      </p:sp>
    </p:spTree>
    <p:extLst>
      <p:ext uri="{BB962C8B-B14F-4D97-AF65-F5344CB8AC3E}">
        <p14:creationId xmlns:p14="http://schemas.microsoft.com/office/powerpoint/2010/main" val="1055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3" y="1130968"/>
            <a:ext cx="2323738" cy="4499810"/>
          </a:xfrm>
        </p:spPr>
        <p:txBody>
          <a:bodyPr wrap="square" anchor="ctr">
            <a:noAutofit/>
          </a:bodyPr>
          <a:lstStyle>
            <a:lvl1pPr algn="r">
              <a:defRPr sz="20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D3E85FA-4F25-4E0C-8477-612E8CFB3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5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wo Boxe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0C14A-76CA-4266-9D5E-1116868E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4958037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8502F-42A8-43DB-9CF1-4683D5D788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95793" y="1616670"/>
            <a:ext cx="4957481" cy="4447196"/>
          </a:xfrm>
        </p:spPr>
        <p:txBody>
          <a:bodyPr anchor="t"/>
          <a:lstStyle>
            <a:lvl1pPr>
              <a:buSzPct val="100000"/>
              <a:defRPr/>
            </a:lvl1pPr>
            <a:lvl2pPr marL="742950" indent="-285750"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2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0FBA1EE-E052-45D3-9002-DD803E4E72F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810768" y="457200"/>
            <a:ext cx="10570464" cy="5943600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78651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84299A-B8C0-45EA-B88B-2CE2DED5F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1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4B636B-144D-4507-A418-63041D5CA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8228415-8B51-411E-A5FA-13AC94271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2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1802811"/>
            <a:ext cx="2632441" cy="370544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39ED645-6FDD-494C-B0C7-B7195F9C6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7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26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_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443" y="3022823"/>
            <a:ext cx="2402676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3141722" y="1775239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9087066" y="1775239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04553" y="1819076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66055" y="1837331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4F39833-C3B6-22F0-D53A-316C43674502}"/>
              </a:ext>
            </a:extLst>
          </p:cNvPr>
          <p:cNvCxnSpPr/>
          <p:nvPr userDrawn="1"/>
        </p:nvCxnSpPr>
        <p:spPr>
          <a:xfrm flipV="1">
            <a:off x="6086749" y="1775239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748002-9969-F5B3-AD04-6DE8C1A7C676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426326" y="3022824"/>
            <a:ext cx="2402676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CACB974-EA2E-F2A6-F40C-156DDDEF9E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011081" y="1837331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4F174D-3E5D-3581-60BA-3B4F64D371D6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371352" y="3022824"/>
            <a:ext cx="2402676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E4615D7-1A25-0589-C60A-EBBD01F60A0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011397" y="1837331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7A7D021-8635-62C5-B824-69201D81BE41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9371668" y="3022822"/>
            <a:ext cx="2402676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69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ECE201-B691-45BE-AA22-6012F21D63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8504407"/>
              </p:ext>
            </p:extLst>
          </p:nvPr>
        </p:nvGraphicFramePr>
        <p:xfrm>
          <a:off x="2158815" y="1560984"/>
          <a:ext cx="7874370" cy="46222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24790">
                  <a:extLst>
                    <a:ext uri="{9D8B030D-6E8A-4147-A177-3AD203B41FA5}">
                      <a16:colId xmlns:a16="http://schemas.microsoft.com/office/drawing/2014/main" val="4170995988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3319331502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498230570"/>
                    </a:ext>
                  </a:extLst>
                </a:gridCol>
              </a:tblGrid>
              <a:tr h="725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5103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5306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357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0232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16172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263520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84039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3265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08255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3F40B94-5B47-4AC2-BFF7-FDA1DB31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5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2026 WatchGuard Technologies, Inc.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209D0-F100-4AA1-B9BC-669E0481EE7C}"/>
              </a:ext>
            </a:extLst>
          </p:cNvPr>
          <p:cNvSpPr txBox="1"/>
          <p:nvPr userDrawn="1"/>
        </p:nvSpPr>
        <p:spPr>
          <a:xfrm>
            <a:off x="6744615" y="3013502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37608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orld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070919"/>
            <a:ext cx="7404101" cy="5696712"/>
          </a:xfrm>
        </p:spPr>
        <p:txBody>
          <a:bodyPr anchor="t" anchorCtr="0"/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0696" y="6211755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3736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73C64-F806-5849-BEDE-85FCCFED3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5880"/>
            <a:ext cx="10113264" cy="4754880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C79946-7D04-487D-81C7-1CA67B933B64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2026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9574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UI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AB98BA-99BD-47CC-943D-98D973F8B43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933011" y="1443814"/>
            <a:ext cx="8126893" cy="4571377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43CF23-A405-4C51-9788-41E146DAEAC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32096" y="1133641"/>
            <a:ext cx="3725009" cy="5191724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64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wo Boxe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36ECD-5AF2-471E-BE40-E75FEC8F83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948DE-E44D-4502-8491-EA1AB7E0A9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37" y="1322362"/>
            <a:ext cx="4958037" cy="4999021"/>
          </a:xfrm>
        </p:spPr>
        <p:txBody>
          <a:bodyPr anchor="t"/>
          <a:lstStyle>
            <a:lvl1pPr>
              <a:lnSpc>
                <a:spcPct val="100000"/>
              </a:lnSpc>
              <a:buSzPct val="100000"/>
              <a:defRPr/>
            </a:lvl1pPr>
            <a:lvl2pPr marL="7429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EEB648-B4F1-476E-9AB4-2E86BEE2E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80000"/>
              <a:buFont typeface="Wingdings" panose="05000000000000000000" pitchFamily="2" charset="2"/>
              <a:buChar char="Ø"/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L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8005"/>
          </a:xfrm>
        </p:spPr>
        <p:txBody>
          <a:bodyPr anchor="t" anchorCtr="0">
            <a:normAutofit/>
          </a:bodyPr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Wingdings" panose="05000000000000000000" pitchFamily="2" charset="2"/>
              <a:buChar char=" "/>
              <a:defRPr sz="2000"/>
            </a:lvl2pPr>
            <a:lvl3pPr marL="1257300" indent="-3429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273A-30DA-4063-AF64-0384BA1B9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400" y="1070919"/>
            <a:ext cx="3784600" cy="646331"/>
          </a:xfrm>
          <a:solidFill>
            <a:srgbClr val="000000">
              <a:alpha val="69804"/>
            </a:srgbClr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Optional side text for lab information</a:t>
            </a:r>
          </a:p>
        </p:txBody>
      </p:sp>
    </p:spTree>
    <p:extLst>
      <p:ext uri="{BB962C8B-B14F-4D97-AF65-F5344CB8AC3E}">
        <p14:creationId xmlns:p14="http://schemas.microsoft.com/office/powerpoint/2010/main" val="14353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14" r:id="rId2"/>
    <p:sldLayoutId id="2147483715" r:id="rId3"/>
    <p:sldLayoutId id="2147483716" r:id="rId4"/>
    <p:sldLayoutId id="2147483718" r:id="rId5"/>
    <p:sldLayoutId id="2147483710" r:id="rId6"/>
    <p:sldLayoutId id="2147483709" r:id="rId7"/>
    <p:sldLayoutId id="2147483675" r:id="rId8"/>
    <p:sldLayoutId id="2147483708" r:id="rId9"/>
    <p:sldLayoutId id="2147483672" r:id="rId10"/>
    <p:sldLayoutId id="2147483688" r:id="rId11"/>
    <p:sldLayoutId id="2147483719" r:id="rId12"/>
    <p:sldLayoutId id="2147483713" r:id="rId13"/>
    <p:sldLayoutId id="2147483678" r:id="rId14"/>
    <p:sldLayoutId id="2147483679" r:id="rId15"/>
    <p:sldLayoutId id="2147483687" r:id="rId16"/>
    <p:sldLayoutId id="2147483680" r:id="rId17"/>
    <p:sldLayoutId id="2147483711" r:id="rId18"/>
    <p:sldLayoutId id="2147483717" r:id="rId19"/>
    <p:sldLayoutId id="214748372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2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20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001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8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430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6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002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4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46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2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20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001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8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430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6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002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4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chguard.com/help/docs/help-center/en-US/Content/en-US/Fireware/backup_upgrade_recovery/usb_auto-restore_c.html" TargetMode="External"/><Relationship Id="rId2" Type="http://schemas.openxmlformats.org/officeDocument/2006/relationships/hyperlink" Target="https://www.watchguard.com/help/docs/help-center/en-US/Content/en-US/Fireware/backup_upgrade_recovery/usb_backup_about_c.html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echsearch.watchguard.com/KB?type=Article&amp;SFDCID=kA10H000000bpK3SAI&amp;lang=en_U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watchguard.com/help/docs/help-center/en-US/Content/en-US/Fireware/basicadmin/config_report_download_web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echsearch.watchguard.com/KB?type=Article&amp;SFDCID=kA10H000000g2vPSAQ&amp;lang=en_US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A4B5-666B-4BFF-AD33-8D273933A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/>
          <a:lstStyle/>
          <a:p>
            <a:r>
              <a:rPr lang="en-US" dirty="0"/>
              <a:t>What’s new in </a:t>
            </a:r>
            <a:r>
              <a:rPr lang="en-US" dirty="0" err="1"/>
              <a:t>fireware</a:t>
            </a:r>
            <a:r>
              <a:rPr lang="en-US" dirty="0"/>
              <a:t> 12.12.1</a:t>
            </a:r>
          </a:p>
        </p:txBody>
      </p:sp>
    </p:spTree>
    <p:extLst>
      <p:ext uri="{BB962C8B-B14F-4D97-AF65-F5344CB8AC3E}">
        <p14:creationId xmlns:p14="http://schemas.microsoft.com/office/powerpoint/2010/main" val="24441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01ABA-6921-5683-2EDB-7768B08F5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7F348-051B-9DC6-51EE-E60ACD380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Backup Image and Auto-Restore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BA4AA-3305-1563-AC7E-2FEDACBAE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7" y="1322362"/>
            <a:ext cx="9972574" cy="4999021"/>
          </a:xfrm>
        </p:spPr>
        <p:txBody>
          <a:bodyPr/>
          <a:lstStyle/>
          <a:p>
            <a:pPr lvl="1"/>
            <a:r>
              <a:rPr lang="en-US" dirty="0"/>
              <a:t>You can no longer select to include the Fireware OS in the backup image as in previous Fireware versions</a:t>
            </a:r>
          </a:p>
          <a:p>
            <a:pPr lvl="1"/>
            <a:r>
              <a:rPr lang="en-US" dirty="0"/>
              <a:t>You must manually place the Fireware OS image file, </a:t>
            </a:r>
            <a:r>
              <a:rPr lang="en-US" i="1" dirty="0"/>
              <a:t>[</a:t>
            </a:r>
            <a:r>
              <a:rPr lang="en-US" i="1" dirty="0" err="1"/>
              <a:t>Firebox_model_version</a:t>
            </a:r>
            <a:r>
              <a:rPr lang="en-US" i="1" dirty="0"/>
              <a:t>].</a:t>
            </a:r>
            <a:r>
              <a:rPr lang="en-US" i="1" dirty="0" err="1"/>
              <a:t>sysa</a:t>
            </a:r>
            <a:r>
              <a:rPr lang="en-US" i="1" dirty="0"/>
              <a:t>-dl</a:t>
            </a:r>
            <a:r>
              <a:rPr lang="en-US" dirty="0"/>
              <a:t>, in the same USB </a:t>
            </a:r>
            <a:r>
              <a:rPr lang="en-US" i="1" dirty="0"/>
              <a:t>\auto-restore</a:t>
            </a:r>
            <a:r>
              <a:rPr lang="en-US" dirty="0"/>
              <a:t> folder as the </a:t>
            </a:r>
            <a:r>
              <a:rPr lang="en-US" i="1" dirty="0"/>
              <a:t>auto-</a:t>
            </a:r>
            <a:r>
              <a:rPr lang="en-US" i="1" dirty="0" err="1"/>
              <a:t>restore.fxi</a:t>
            </a:r>
            <a:r>
              <a:rPr lang="en-US" i="1" dirty="0"/>
              <a:t> </a:t>
            </a:r>
            <a:r>
              <a:rPr lang="en-US" dirty="0"/>
              <a:t>file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For example: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\auto-restore\[</a:t>
            </a:r>
            <a:r>
              <a:rPr lang="en-US" dirty="0" err="1"/>
              <a:t>Firebox_model</a:t>
            </a:r>
            <a:r>
              <a:rPr lang="en-US" dirty="0"/>
              <a:t>]\ </a:t>
            </a:r>
            <a:br>
              <a:rPr lang="en-US" dirty="0"/>
            </a:br>
            <a:r>
              <a:rPr lang="en-US" dirty="0"/>
              <a:t>	auto-</a:t>
            </a:r>
            <a:r>
              <a:rPr lang="en-US" dirty="0" err="1"/>
              <a:t>restore.fxi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[</a:t>
            </a:r>
            <a:r>
              <a:rPr lang="en-US" dirty="0" err="1"/>
              <a:t>Firebox_model_version</a:t>
            </a:r>
            <a:r>
              <a:rPr lang="en-US" dirty="0"/>
              <a:t>].</a:t>
            </a:r>
            <a:r>
              <a:rPr lang="en-US" dirty="0" err="1"/>
              <a:t>sysa</a:t>
            </a:r>
            <a:r>
              <a:rPr lang="en-US" dirty="0"/>
              <a:t>-dl</a:t>
            </a:r>
            <a:br>
              <a:rPr lang="en-US" dirty="0"/>
            </a:br>
            <a:r>
              <a:rPr lang="en-US" dirty="0"/>
              <a:t>	auto-restore-info.txt</a:t>
            </a:r>
          </a:p>
          <a:p>
            <a:pPr lvl="1"/>
            <a:r>
              <a:rPr lang="en-US" dirty="0"/>
              <a:t>After you upgrade the Firebox recovery partition (</a:t>
            </a:r>
            <a:r>
              <a:rPr lang="en-US" dirty="0" err="1"/>
              <a:t>sysB</a:t>
            </a:r>
            <a:r>
              <a:rPr lang="en-US" dirty="0"/>
              <a:t>), backup images created on both previous Fireware versions and v12.12.1 and higher must have the matching Fireware OS image manually placed in the </a:t>
            </a:r>
            <a:r>
              <a:rPr lang="en-US" i="1" dirty="0"/>
              <a:t>\auto-restore </a:t>
            </a:r>
            <a:r>
              <a:rPr lang="en-US" dirty="0"/>
              <a:t>folder </a:t>
            </a:r>
          </a:p>
        </p:txBody>
      </p:sp>
    </p:spTree>
    <p:extLst>
      <p:ext uri="{BB962C8B-B14F-4D97-AF65-F5344CB8AC3E}">
        <p14:creationId xmlns:p14="http://schemas.microsoft.com/office/powerpoint/2010/main" val="386435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090EB-9A70-926F-AF09-8BF645FDD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FDE6B-A5B3-36C9-3C27-2F041001D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Backup Image and Auto-Restore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ED16D-94C2-DD76-F9AA-7B6A01868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7" y="1322362"/>
            <a:ext cx="9972574" cy="4999021"/>
          </a:xfrm>
        </p:spPr>
        <p:txBody>
          <a:bodyPr/>
          <a:lstStyle/>
          <a:p>
            <a:r>
              <a:rPr lang="en-US" dirty="0"/>
              <a:t>If you have not yet upgraded your recovery partition (</a:t>
            </a:r>
            <a:r>
              <a:rPr lang="en-US" dirty="0" err="1"/>
              <a:t>sysB</a:t>
            </a:r>
            <a:r>
              <a:rPr lang="en-US" dirty="0"/>
              <a:t>), USB auto-restore backup images created with previous Fireware versions will continue to work for auto-restore</a:t>
            </a:r>
          </a:p>
          <a:p>
            <a:r>
              <a:rPr lang="en-US" dirty="0"/>
              <a:t>After you upgrade the recovery partition (</a:t>
            </a:r>
            <a:r>
              <a:rPr lang="en-US" dirty="0" err="1"/>
              <a:t>sysB</a:t>
            </a:r>
            <a:r>
              <a:rPr lang="en-US" dirty="0"/>
              <a:t>), USB auto-restore backup images created with previous Fireware versions will continue to work for auto-restore, but you must:</a:t>
            </a:r>
          </a:p>
          <a:p>
            <a:pPr lvl="1"/>
            <a:r>
              <a:rPr lang="en-US" dirty="0"/>
              <a:t>Manually place the matching Fireware OS .</a:t>
            </a:r>
            <a:r>
              <a:rPr lang="en-US" dirty="0" err="1"/>
              <a:t>sysa</a:t>
            </a:r>
            <a:r>
              <a:rPr lang="en-US" dirty="0"/>
              <a:t>-dl file in the </a:t>
            </a:r>
            <a:r>
              <a:rPr lang="en-US" i="1" dirty="0"/>
              <a:t>\auto-restore </a:t>
            </a:r>
            <a:r>
              <a:rPr lang="en-US" dirty="0"/>
              <a:t>folder on the USB drive. Any embedded OS in the backup image is ignored. </a:t>
            </a:r>
          </a:p>
          <a:p>
            <a:pPr lvl="1"/>
            <a:r>
              <a:rPr lang="en-US" dirty="0"/>
              <a:t>Root CA certificates from the previous Fireware version backup image are not restored. The Firebox boots with default certificates for the installed firmware version. You must manually re-import any certificates you imported previously.</a:t>
            </a:r>
          </a:p>
        </p:txBody>
      </p:sp>
    </p:spTree>
    <p:extLst>
      <p:ext uri="{BB962C8B-B14F-4D97-AF65-F5344CB8AC3E}">
        <p14:creationId xmlns:p14="http://schemas.microsoft.com/office/powerpoint/2010/main" val="359760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FD13A-B3BB-B856-E9C6-86579CEDE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97C3-A20D-5265-5C10-88710B270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Backup Image and Auto-Restore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0185F-4808-65A1-B759-F06311FE1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7" y="1322362"/>
            <a:ext cx="9972574" cy="4999021"/>
          </a:xfrm>
        </p:spPr>
        <p:txBody>
          <a:bodyPr/>
          <a:lstStyle/>
          <a:p>
            <a:r>
              <a:rPr lang="en-US" dirty="0"/>
              <a:t>For more information, go to these topics in </a:t>
            </a:r>
            <a:r>
              <a:rPr lang="en-US" i="1" dirty="0"/>
              <a:t>Help Center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hlinkClick r:id="rId2"/>
              </a:rPr>
              <a:t>Use a USB Drive for System Back and Restore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3"/>
              </a:rPr>
              <a:t>Automatically Restore a Backup Image from a USB Drive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94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E026-9489-154F-AB01-129F890E1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4404" y="2400299"/>
            <a:ext cx="6800051" cy="1352785"/>
          </a:xfrm>
        </p:spPr>
        <p:txBody>
          <a:bodyPr/>
          <a:lstStyle/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6649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</a:t>
            </a:r>
            <a:r>
              <a:rPr lang="en-US" dirty="0" err="1"/>
              <a:t>Fireware</a:t>
            </a:r>
            <a:r>
              <a:rPr lang="en-US" dirty="0"/>
              <a:t> </a:t>
            </a:r>
            <a:r>
              <a:rPr lang="en-US" cap="none" dirty="0"/>
              <a:t>v12.12.1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9271" y="1069239"/>
            <a:ext cx="7718611" cy="5699685"/>
          </a:xfrm>
        </p:spPr>
        <p:txBody>
          <a:bodyPr/>
          <a:lstStyle/>
          <a:p>
            <a:r>
              <a:rPr lang="en-US" sz="2000" dirty="0">
                <a:hlinkClick r:id="rId2" action="ppaction://hlinksldjump"/>
              </a:rPr>
              <a:t>Encrypt the Firebox Configuration File</a:t>
            </a:r>
            <a:endParaRPr lang="en-US" sz="2000" dirty="0"/>
          </a:p>
          <a:p>
            <a:r>
              <a:rPr lang="en-US" sz="2000" dirty="0">
                <a:hlinkClick r:id="rId3" action="ppaction://hlinksldjump"/>
              </a:rPr>
              <a:t>USB Backup Image and Auto-Restore Updates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6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</a:t>
            </a:r>
            <a:r>
              <a:rPr lang="en-US" dirty="0" err="1"/>
              <a:t>Fireware</a:t>
            </a:r>
            <a:r>
              <a:rPr lang="en-US" dirty="0"/>
              <a:t> </a:t>
            </a:r>
            <a:r>
              <a:rPr lang="en-US" cap="none" dirty="0"/>
              <a:t>v12.12.1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US" dirty="0" err="1"/>
              <a:t>Fireware</a:t>
            </a:r>
            <a:r>
              <a:rPr lang="en-US" dirty="0"/>
              <a:t> v12.12.1 is available for these Firebox models:</a:t>
            </a:r>
          </a:p>
          <a:p>
            <a:pPr lvl="1"/>
            <a:r>
              <a:rPr lang="en-US" dirty="0"/>
              <a:t>Firebox M270, M290, M370, M390, M470, M570, M590, M670, M690, M4600, M4800, M5600, M5800</a:t>
            </a:r>
          </a:p>
          <a:p>
            <a:pPr lvl="1"/>
            <a:r>
              <a:rPr lang="en-US" dirty="0"/>
              <a:t>Firebox T20, T25, T40, T45, T80, T85</a:t>
            </a:r>
          </a:p>
          <a:p>
            <a:pPr lvl="1"/>
            <a:r>
              <a:rPr lang="en-US" dirty="0"/>
              <a:t>Firebox NV5</a:t>
            </a:r>
          </a:p>
          <a:p>
            <a:pPr lvl="1"/>
            <a:r>
              <a:rPr lang="en-US" dirty="0"/>
              <a:t>FireboxV and Firebox Cloud</a:t>
            </a:r>
          </a:p>
          <a:p>
            <a:pPr lvl="0"/>
            <a:r>
              <a:rPr lang="en-US" dirty="0" err="1"/>
              <a:t>Fireware</a:t>
            </a:r>
            <a:r>
              <a:rPr lang="en-US" dirty="0"/>
              <a:t> v12.12.1 does not support these models:</a:t>
            </a:r>
          </a:p>
          <a:p>
            <a:pPr lvl="1"/>
            <a:r>
              <a:rPr lang="en-US" dirty="0"/>
              <a:t>Firebox T115, T125, T145, T185, M295, M395, M495, M595, M695 (v2026.x firmware)</a:t>
            </a:r>
          </a:p>
          <a:p>
            <a:pPr lvl="1"/>
            <a:r>
              <a:rPr lang="en-US" dirty="0"/>
              <a:t>Firebox T15 and Firebox T35 (v12.5.x firmware)</a:t>
            </a:r>
          </a:p>
          <a:p>
            <a:r>
              <a:rPr lang="en-US" dirty="0"/>
              <a:t>For more information on supported Firebox models, go to </a:t>
            </a:r>
            <a:r>
              <a:rPr lang="en-US" dirty="0">
                <a:hlinkClick r:id="rId2"/>
              </a:rPr>
              <a:t>this KB 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20ECF-B44E-9392-1018-2FEB25ED6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352C-B817-D5E6-38AE-F025ED5D0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Encrypt the Firebox Configuration File</a:t>
            </a:r>
          </a:p>
        </p:txBody>
      </p:sp>
    </p:spTree>
    <p:extLst>
      <p:ext uri="{BB962C8B-B14F-4D97-AF65-F5344CB8AC3E}">
        <p14:creationId xmlns:p14="http://schemas.microsoft.com/office/powerpoint/2010/main" val="210964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41CC5-7C24-EA02-7D0A-E93BDE566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79108-691A-3EF4-6B54-B23202275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 the Firebox Configuration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9B14C-0620-089B-63F1-C89F45847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5" y="1322362"/>
            <a:ext cx="10028965" cy="3275517"/>
          </a:xfrm>
        </p:spPr>
        <p:txBody>
          <a:bodyPr/>
          <a:lstStyle/>
          <a:p>
            <a:r>
              <a:rPr lang="en-US"/>
              <a:t>You can now </a:t>
            </a:r>
            <a:r>
              <a:rPr lang="en-US" dirty="0"/>
              <a:t>specify a password to encrypt the Firebox configuration file when you download it from </a:t>
            </a:r>
            <a:r>
              <a:rPr lang="en-US" dirty="0" err="1"/>
              <a:t>Fireware</a:t>
            </a:r>
            <a:r>
              <a:rPr lang="en-US" dirty="0"/>
              <a:t> Web UI </a:t>
            </a:r>
          </a:p>
          <a:p>
            <a:r>
              <a:rPr lang="en-US" dirty="0"/>
              <a:t>You use this password to unzip the downloaded .ZIP file that contains the configuration file</a:t>
            </a:r>
          </a:p>
          <a:p>
            <a:r>
              <a:rPr lang="en-US" dirty="0"/>
              <a:t>For more information, go to </a:t>
            </a:r>
            <a:r>
              <a:rPr lang="en-US" dirty="0">
                <a:hlinkClick r:id="rId2"/>
              </a:rPr>
              <a:t>Manage the Firebox Configuration File</a:t>
            </a:r>
            <a:r>
              <a:rPr lang="en-US" dirty="0"/>
              <a:t> in </a:t>
            </a:r>
            <a:r>
              <a:rPr lang="en-US" i="1" dirty="0"/>
              <a:t>Help Center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8916A11-527C-3F3B-D35E-C3BB6017A8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61312" y="3943531"/>
            <a:ext cx="7064982" cy="894532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EDAFB15-371D-7DB5-7938-37BC79D301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569729" y="4597879"/>
            <a:ext cx="3799076" cy="188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8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FA600-C8EB-05C2-09E3-C25A9269E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770B-79CC-6E36-F25A-4E9D9C981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 the Firebox Configuration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D2B46-3CED-1483-4541-F3CA31836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6239093" cy="4999021"/>
          </a:xfrm>
        </p:spPr>
        <p:txBody>
          <a:bodyPr/>
          <a:lstStyle/>
          <a:p>
            <a:r>
              <a:rPr lang="en-US" dirty="0"/>
              <a:t>To download and encrypt the configuration file, from </a:t>
            </a:r>
            <a:r>
              <a:rPr lang="en-US" dirty="0" err="1"/>
              <a:t>Fireware</a:t>
            </a:r>
            <a:r>
              <a:rPr lang="en-US" dirty="0"/>
              <a:t> Web UI: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dirty="0"/>
              <a:t>System &gt; Configuration File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Download the Configuration File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Type and confirm a password to use to encrypt the configuration file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Save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Select the location where you want to save the exported configuration 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B0420-25F7-B1DC-1E54-6C0DFB31F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047318" y="2286000"/>
            <a:ext cx="46005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3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99DC9-65EF-D98E-46FE-4EE6AB561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8760D-4E08-A78C-9EF1-3CBF9F51F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USB Backup Image and </a:t>
            </a:r>
            <a:br>
              <a:rPr lang="en-US" dirty="0"/>
            </a:br>
            <a:r>
              <a:rPr lang="en-US" dirty="0"/>
              <a:t>Auto-Restore Updates</a:t>
            </a:r>
          </a:p>
        </p:txBody>
      </p:sp>
    </p:spTree>
    <p:extLst>
      <p:ext uri="{BB962C8B-B14F-4D97-AF65-F5344CB8AC3E}">
        <p14:creationId xmlns:p14="http://schemas.microsoft.com/office/powerpoint/2010/main" val="46819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68B2A-0718-E963-9229-41CBC45B6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6F56-7068-FDBF-A6FE-7EBBFEE43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/>
          <a:lstStyle/>
          <a:p>
            <a:r>
              <a:rPr lang="en-US" dirty="0"/>
              <a:t>USB Backup Image and Auto-Restore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D4214-0848-D000-448F-FC3772119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/>
          <a:lstStyle/>
          <a:p>
            <a:r>
              <a:rPr lang="en-US" dirty="0"/>
              <a:t>USB backup images no longer include the Fireware OS, and the "Include OS" option has been removed from USB backup in the Fireware Web UI.</a:t>
            </a:r>
          </a:p>
          <a:p>
            <a:r>
              <a:rPr lang="en-US" dirty="0"/>
              <a:t>USB restore via the Fireware Web UI and Setup Wizard now performs a configuration-only restore. If you restore an older backup image that includes an embedded OS, the OS is ignored and only the configuration is restored.</a:t>
            </a:r>
          </a:p>
          <a:p>
            <a:r>
              <a:rPr lang="en-US" dirty="0"/>
              <a:t>USB backup image restores now require that the Fireware OS version and build of the backup image match the version and build installed on the Firebox</a:t>
            </a:r>
          </a:p>
          <a:p>
            <a:pPr lvl="1"/>
            <a:r>
              <a:rPr lang="en-US" dirty="0"/>
              <a:t>If they do not match, the restore is blocked</a:t>
            </a:r>
          </a:p>
          <a:p>
            <a:pPr lvl="1"/>
            <a:r>
              <a:rPr lang="en-US" dirty="0"/>
              <a:t>To restore the backup image, first upgrade or downgrade the Firebox to the matching Fireware version and build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8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9274C-6C86-624B-18C0-812583D50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D12FD-5A40-1F7B-350F-59A82933B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Backup Image and Auto-Restore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30C75-B2C9-9627-D39F-9D3BEB9A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7" y="1322362"/>
            <a:ext cx="9972574" cy="4999021"/>
          </a:xfrm>
        </p:spPr>
        <p:txBody>
          <a:bodyPr/>
          <a:lstStyle/>
          <a:p>
            <a:r>
              <a:rPr lang="en-US" b="1" dirty="0"/>
              <a:t>USB Auto-Restore Backup Image changes after upgrade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To be able to restore a new USB auto-restore backup image created in v12.12.1 and higher, you must first upgrade the recovery partition (</a:t>
            </a:r>
            <a:r>
              <a:rPr lang="en-US" dirty="0" err="1"/>
              <a:t>sysB</a:t>
            </a:r>
            <a:r>
              <a:rPr lang="en-US" dirty="0"/>
              <a:t>) of the Firebox</a:t>
            </a:r>
          </a:p>
          <a:p>
            <a:pPr lvl="1"/>
            <a:r>
              <a:rPr lang="en-US" dirty="0"/>
              <a:t>For instructions on how to download and install the software update for the recovery partition (</a:t>
            </a:r>
            <a:r>
              <a:rPr lang="en-US" dirty="0" err="1"/>
              <a:t>sysB</a:t>
            </a:r>
            <a:r>
              <a:rPr lang="en-US" dirty="0"/>
              <a:t>), go to this </a:t>
            </a:r>
            <a:r>
              <a:rPr lang="en-US" dirty="0">
                <a:hlinkClick r:id="rId2"/>
              </a:rPr>
              <a:t>WatchGuard Knowledge Base 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0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tchGuard">
  <a:themeElements>
    <a:clrScheme name="WatchGuard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F89829"/>
      </a:accent1>
      <a:accent2>
        <a:srgbClr val="FF0000"/>
      </a:accent2>
      <a:accent3>
        <a:srgbClr val="2BBED8"/>
      </a:accent3>
      <a:accent4>
        <a:srgbClr val="B5B5B5"/>
      </a:accent4>
      <a:accent5>
        <a:srgbClr val="B32317"/>
      </a:accent5>
      <a:accent6>
        <a:srgbClr val="00467F"/>
      </a:accent6>
      <a:hlink>
        <a:srgbClr val="FF0000"/>
      </a:hlink>
      <a:folHlink>
        <a:srgbClr val="B32317"/>
      </a:folHlink>
    </a:clrScheme>
    <a:fontScheme name="WatchGuar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noFill/>
        <a:ln w="38100">
          <a:solidFill>
            <a:schemeClr val="accent1"/>
          </a:solidFill>
        </a:ln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ining PPT Template 2022.potx" id="{2E2BB634-0AEF-496D-B3CF-E546FE6BB05D}" vid="{5D2A9DBF-530D-49BA-88D2-5DD3E7565031}"/>
    </a:ext>
  </a:extLst>
</a:theme>
</file>

<file path=ppt/theme/theme2.xml><?xml version="1.0" encoding="utf-8"?>
<a:theme xmlns:a="http://schemas.openxmlformats.org/drawingml/2006/main" name="1_WatchGuard">
  <a:themeElements>
    <a:clrScheme name="WatchGuard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F89829"/>
      </a:accent1>
      <a:accent2>
        <a:srgbClr val="FF0000"/>
      </a:accent2>
      <a:accent3>
        <a:srgbClr val="2BBED8"/>
      </a:accent3>
      <a:accent4>
        <a:srgbClr val="B5B5B5"/>
      </a:accent4>
      <a:accent5>
        <a:srgbClr val="B32317"/>
      </a:accent5>
      <a:accent6>
        <a:srgbClr val="00467F"/>
      </a:accent6>
      <a:hlink>
        <a:srgbClr val="FF0000"/>
      </a:hlink>
      <a:folHlink>
        <a:srgbClr val="B32317"/>
      </a:folHlink>
    </a:clrScheme>
    <a:fontScheme name="WatchGuar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noFill/>
        <a:ln w="38100">
          <a:solidFill>
            <a:schemeClr val="accent1"/>
          </a:solidFill>
        </a:ln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ining PPT Template 2022.potx" id="{2D47EA1F-4111-4BFB-8A81-C5436E4D35B9}" vid="{60C7B74C-BBDB-4829-86D3-42A8FF74A2D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7450</TotalTime>
  <Words>748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Geneva</vt:lpstr>
      <vt:lpstr>Open Sans</vt:lpstr>
      <vt:lpstr>Wingdings</vt:lpstr>
      <vt:lpstr>WatchGuard</vt:lpstr>
      <vt:lpstr>1_WatchGuard</vt:lpstr>
      <vt:lpstr>What’s new in fireware 12.12.1</vt:lpstr>
      <vt:lpstr>What’s new in Fireware v12.12.1</vt:lpstr>
      <vt:lpstr>What’s new in Fireware v12.12.1</vt:lpstr>
      <vt:lpstr>Encrypt the Firebox Configuration File</vt:lpstr>
      <vt:lpstr>Encrypt the Firebox Configuration File</vt:lpstr>
      <vt:lpstr>Encrypt the Firebox Configuration File</vt:lpstr>
      <vt:lpstr>USB Backup Image and  Auto-Restore Updates</vt:lpstr>
      <vt:lpstr>USB Backup Image and Auto-Restore Updates</vt:lpstr>
      <vt:lpstr>USB Backup Image and Auto-Restore Updates</vt:lpstr>
      <vt:lpstr>USB Backup Image and Auto-Restore Updates</vt:lpstr>
      <vt:lpstr>USB Backup Image and Auto-Restore Updates</vt:lpstr>
      <vt:lpstr>USB Backup Image and Auto-Restore Updates</vt:lpstr>
      <vt:lpstr>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Fireware v12.12</dc:title>
  <dc:creator>WatchGuard Technology, Inc.</dc:creator>
  <cp:lastModifiedBy>Jen Mosinski</cp:lastModifiedBy>
  <cp:revision>501</cp:revision>
  <dcterms:created xsi:type="dcterms:W3CDTF">2022-01-26T19:53:58Z</dcterms:created>
  <dcterms:modified xsi:type="dcterms:W3CDTF">2026-07-02T21:35:31Z</dcterms:modified>
</cp:coreProperties>
</file>