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723" r:id="rId2"/>
  </p:sldMasterIdLst>
  <p:notesMasterIdLst>
    <p:notesMasterId r:id="rId16"/>
  </p:notesMasterIdLst>
  <p:handoutMasterIdLst>
    <p:handoutMasterId r:id="rId17"/>
  </p:handoutMasterIdLst>
  <p:sldIdLst>
    <p:sldId id="426" r:id="rId3"/>
    <p:sldId id="3875" r:id="rId4"/>
    <p:sldId id="604" r:id="rId5"/>
    <p:sldId id="3924" r:id="rId6"/>
    <p:sldId id="3927" r:id="rId7"/>
    <p:sldId id="3925" r:id="rId8"/>
    <p:sldId id="3926" r:id="rId9"/>
    <p:sldId id="3930" r:id="rId10"/>
    <p:sldId id="5593" r:id="rId11"/>
    <p:sldId id="5595" r:id="rId12"/>
    <p:sldId id="3923" r:id="rId13"/>
    <p:sldId id="3883" r:id="rId14"/>
    <p:sldId id="63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RWFoT2zDIU4NxKWbwOwLg==" hashData="bbjaJA/AZAazZ0YgK5FYBqCLNiZLvsdN5yiZ5pquES335d4yKYZYINAkyjd2GsdOOLx7zEM4z6k+bUpayToIlQ=="/>
  <p:extLst>
    <p:ext uri="{521415D9-36F7-43E2-AB2F-B90AF26B5E84}">
      <p14:sectionLst xmlns:p14="http://schemas.microsoft.com/office/powerpoint/2010/main">
        <p14:section name="Slides" id="{79F57155-9628-40D1-A0C5-BE957F0FBF17}">
          <p14:sldIdLst>
            <p14:sldId id="426"/>
            <p14:sldId id="3875"/>
            <p14:sldId id="604"/>
            <p14:sldId id="3924"/>
            <p14:sldId id="3927"/>
            <p14:sldId id="3925"/>
            <p14:sldId id="3926"/>
            <p14:sldId id="3930"/>
            <p14:sldId id="5593"/>
            <p14:sldId id="5595"/>
            <p14:sldId id="3923"/>
            <p14:sldId id="3883"/>
            <p14:sldId id="63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CAC"/>
    <a:srgbClr val="660700"/>
    <a:srgbClr val="991000"/>
    <a:srgbClr val="2BBED8"/>
    <a:srgbClr val="000000"/>
    <a:srgbClr val="330200"/>
    <a:srgbClr val="B32317"/>
    <a:srgbClr val="00467F"/>
    <a:srgbClr val="FF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7440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/>
    </p:cSldViewPr>
  </p:slideViewPr>
  <p:outlineViewPr>
    <p:cViewPr>
      <p:scale>
        <a:sx n="33" d="100"/>
        <a:sy n="33" d="100"/>
      </p:scale>
      <p:origin x="0" y="-538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0" d="100"/>
          <a:sy n="120" d="100"/>
        </p:scale>
        <p:origin x="4962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3F21BB-421D-412B-87C5-D2101A386A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95685B-FADA-4113-BD66-64E0B5685E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333AC-B101-4B7D-8E50-F5FE5CA71A2D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3EC46-9BF6-41C9-8A3C-F168BD0F47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146C9-A2EC-4890-8236-7C33D7947D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D9356-61ED-4170-BD63-8EA893F9F9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4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B4087-17AE-CF43-A0BD-ECFDB94F5A8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78E81-FCE8-D94A-B114-51B06508A5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9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36B35D-55EA-45D4-A314-0BB692543F73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4404" y="2183425"/>
            <a:ext cx="6800051" cy="1569660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4404" y="4052387"/>
            <a:ext cx="6800051" cy="587277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2400" cap="all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B5C4FB-9D3F-584A-AA3B-3B8C245B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93" y="1130968"/>
            <a:ext cx="2323738" cy="4499810"/>
          </a:xfrm>
        </p:spPr>
        <p:txBody>
          <a:bodyPr wrap="square" anchor="ctr">
            <a:noAutofit/>
          </a:bodyPr>
          <a:lstStyle>
            <a:lvl1pPr algn="r">
              <a:defRPr sz="20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75DAB6-8321-F945-AD67-9CE5F9CA3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483" y="1130967"/>
            <a:ext cx="7819817" cy="4499811"/>
          </a:xfrm>
        </p:spPr>
        <p:txBody>
          <a:bodyPr wrap="square" anchor="ctr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C72D80-0D87-8C4C-A540-381927933607}"/>
              </a:ext>
            </a:extLst>
          </p:cNvPr>
          <p:cNvCxnSpPr>
            <a:cxnSpLocks/>
          </p:cNvCxnSpPr>
          <p:nvPr userDrawn="1"/>
        </p:nvCxnSpPr>
        <p:spPr>
          <a:xfrm>
            <a:off x="3078143" y="1130968"/>
            <a:ext cx="0" cy="449981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D3E85FA-4F25-4E0C-8477-612E8CFB3C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wo Boxe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D0C14A-76CA-4266-9D5E-1116868E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4958037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502F-42A8-43DB-9CF1-4683D5D788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95793" y="1616670"/>
            <a:ext cx="4957481" cy="4447196"/>
          </a:xfrm>
        </p:spPr>
        <p:txBody>
          <a:bodyPr anchor="t"/>
          <a:lstStyle>
            <a:lvl1pPr>
              <a:buSzPct val="100000"/>
              <a:defRPr/>
            </a:lvl1pPr>
            <a:lvl2pPr marL="742950" indent="-285750"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3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Vide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0FBA1EE-E052-45D3-9002-DD803E4E72F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810768" y="457200"/>
            <a:ext cx="10570464" cy="5943600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212094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284299A-B8C0-45EA-B88B-2CE2DED5F3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3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5DC3424-3CE8-4041-B3B7-E0521DD92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683DE0-907D-0640-9FCB-BECF909B27B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00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E3B149-852B-BB46-B224-959929010A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3124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5071E4-94A7-2546-A83B-4890DE814D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73124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4B636B-144D-4507-A418-63041D5CA3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3409EA1-7EC8-A040-BB8E-4BF6D1742F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20826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C6DC408-6A32-A342-AD68-D8071FFC06D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3F02ED4-0D75-1243-87EB-F5B7D2CD5B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38185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E846299-B0CC-E54D-B685-01E429ABF5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8185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B0B8BFD-E3DD-8646-B5F5-60C593839A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4278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496500E-B284-E84E-B9D0-316EB367306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934278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E89B3D-F558-444A-825D-09008E29A6A8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78228415-8B51-411E-A5FA-13AC942715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1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1594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12748" y="1802811"/>
            <a:ext cx="2632441" cy="3705445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539ED645-6FDD-494C-B0C7-B7195F9C6D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3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 with 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320826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631594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12748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15247-E0F1-8F4B-A58A-3A84BC84B1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08441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3273D4D-2D98-B046-AD4D-8F311B1365A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625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4A8AE7D3-CD0C-7B4F-8D63-7286EE639B8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755179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22DEEA9-D819-4A1D-BF45-B222701F8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9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25" grpId="0" animBg="1"/>
      <p:bldP spid="2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Tab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ECE201-B691-45BE-AA22-6012F21D63E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98504407"/>
              </p:ext>
            </p:extLst>
          </p:nvPr>
        </p:nvGraphicFramePr>
        <p:xfrm>
          <a:off x="2158815" y="1560984"/>
          <a:ext cx="7874370" cy="462228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624790">
                  <a:extLst>
                    <a:ext uri="{9D8B030D-6E8A-4147-A177-3AD203B41FA5}">
                      <a16:colId xmlns:a16="http://schemas.microsoft.com/office/drawing/2014/main" val="4170995988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3319331502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498230570"/>
                    </a:ext>
                  </a:extLst>
                </a:gridCol>
              </a:tblGrid>
              <a:tr h="72501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5103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55306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4357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40232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716172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263520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184039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13265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508255"/>
                  </a:ext>
                </a:extLst>
              </a:tr>
            </a:tbl>
          </a:graphicData>
        </a:graphic>
      </p:graphicFrame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A3F40B94-5B47-4AC2-BFF7-FDA1DB315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1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33D615-043F-3743-81F4-A78B554F6657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8209D0-F100-4AA1-B9BC-669E0481EE7C}"/>
              </a:ext>
            </a:extLst>
          </p:cNvPr>
          <p:cNvSpPr txBox="1"/>
          <p:nvPr userDrawn="1"/>
        </p:nvSpPr>
        <p:spPr>
          <a:xfrm>
            <a:off x="6744615" y="3013502"/>
            <a:ext cx="3803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46993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99E04F-A9DC-4552-BDA3-A23AE31C0D2F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09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E73C64-F806-5849-BEDE-85FCCFED31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61C6C48-07E8-5F42-81F4-3C6EAF4FF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17" y="6370137"/>
            <a:ext cx="1278609" cy="4572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5880"/>
            <a:ext cx="10113264" cy="4754880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900"/>
              </a:spcAft>
              <a:buSzPct val="110000"/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100000"/>
              <a:buFont typeface="Geneva" panose="020B0503030404040204" pitchFamily="34" charset="0"/>
              <a:buChar char="‣"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90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79946-7D04-487D-81C7-1CA67B933B64}"/>
              </a:ext>
            </a:extLst>
          </p:cNvPr>
          <p:cNvSpPr txBox="1"/>
          <p:nvPr userDrawn="1"/>
        </p:nvSpPr>
        <p:spPr>
          <a:xfrm>
            <a:off x="8612301" y="6436985"/>
            <a:ext cx="3526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WatchGuard Training</a:t>
            </a:r>
          </a:p>
          <a:p>
            <a:pPr algn="r"/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2026 WatchGuard Technologies,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61476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36B35D-55EA-45D4-A314-0BB692543F73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4404" y="2183425"/>
            <a:ext cx="6800051" cy="1569660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4404" y="4052387"/>
            <a:ext cx="6800051" cy="587277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2400" cap="all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283352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99E04F-A9DC-4552-BDA3-A23AE31C0D2F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56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F5A81C4-4F7F-4242-A5A7-8410A482396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" y="1069239"/>
            <a:ext cx="7404101" cy="5699685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84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2362"/>
            <a:ext cx="10115104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3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and UI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AB98BA-99BD-47CC-943D-98D973F8B4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933011" y="1443814"/>
            <a:ext cx="8126893" cy="4571377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3CF23-A405-4C51-9788-41E146DAEAC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32096" y="1133641"/>
            <a:ext cx="3725009" cy="5191724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2273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wo Boxe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D36ECD-5AF2-471E-BE40-E75FEC8F839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38726" y="1322362"/>
            <a:ext cx="4958037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948DE-E44D-4502-8491-EA1AB7E0A9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2837" y="1322362"/>
            <a:ext cx="4958037" cy="4999021"/>
          </a:xfrm>
        </p:spPr>
        <p:txBody>
          <a:bodyPr anchor="t"/>
          <a:lstStyle>
            <a:lvl1pPr>
              <a:lnSpc>
                <a:spcPct val="100000"/>
              </a:lnSpc>
              <a:buSzPct val="100000"/>
              <a:defRPr/>
            </a:lvl1pPr>
            <a:lvl2pPr marL="7429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0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CEEB648-B4F1-476E-9AB4-2E86BEE2E3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1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Intro/Exit Slide - Change Noti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EE8981-7D76-B243-A553-B607932D81C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5884E6-6BAA-784C-BB0C-22B2056F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10114548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Wingdings" panose="05000000000000000000" pitchFamily="2" charset="2"/>
              <a:buChar char="v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80000"/>
              <a:buFont typeface="Wingdings" panose="05000000000000000000" pitchFamily="2" charset="2"/>
              <a:buChar char="Ø"/>
              <a:defRPr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DBACB39-763C-4F77-918A-D71385FD46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65A784-EAD8-49FA-AC30-B3FF031B564E}"/>
              </a:ext>
            </a:extLst>
          </p:cNvPr>
          <p:cNvSpPr txBox="1"/>
          <p:nvPr userDrawn="1"/>
        </p:nvSpPr>
        <p:spPr>
          <a:xfrm>
            <a:off x="1" y="0"/>
            <a:ext cx="2116282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/>
              <a:t>This video might not include recent product updates</a:t>
            </a:r>
          </a:p>
        </p:txBody>
      </p:sp>
    </p:spTree>
    <p:extLst>
      <p:ext uri="{BB962C8B-B14F-4D97-AF65-F5344CB8AC3E}">
        <p14:creationId xmlns:p14="http://schemas.microsoft.com/office/powerpoint/2010/main" val="73648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Intro/Exi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EE8981-7D76-B243-A553-B607932D81C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5884E6-6BAA-784C-BB0C-22B2056F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10114548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Wingdings" panose="05000000000000000000" pitchFamily="2" charset="2"/>
              <a:buChar char="v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80000"/>
              <a:buFont typeface="Wingdings" panose="05000000000000000000" pitchFamily="2" charset="2"/>
              <a:buChar char="Ø"/>
              <a:defRPr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DBACB39-763C-4F77-918A-D71385FD46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F5A81C4-4F7F-4242-A5A7-8410A482396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" y="1069239"/>
            <a:ext cx="7404101" cy="5699685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9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La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070919"/>
            <a:ext cx="7404101" cy="5698005"/>
          </a:xfrm>
        </p:spPr>
        <p:txBody>
          <a:bodyPr anchor="t" anchorCtr="0">
            <a:normAutofit/>
          </a:bodyPr>
          <a:lstStyle>
            <a:lvl1pPr marL="457200" indent="-457200">
              <a:buFont typeface="+mj-lt"/>
              <a:buAutoNum type="arabicPeriod"/>
              <a:defRPr sz="2200"/>
            </a:lvl1pPr>
            <a:lvl2pPr marL="914400" indent="-457200">
              <a:lnSpc>
                <a:spcPct val="100000"/>
              </a:lnSpc>
              <a:buFont typeface="Wingdings" panose="05000000000000000000" pitchFamily="2" charset="2"/>
              <a:buChar char=" "/>
              <a:defRPr sz="2000"/>
            </a:lvl2pPr>
            <a:lvl3pPr marL="1257300" indent="-3429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B273A-30DA-4063-AF64-0384BA1B9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07400" y="1070919"/>
            <a:ext cx="3784600" cy="646331"/>
          </a:xfrm>
          <a:solidFill>
            <a:srgbClr val="000000">
              <a:alpha val="69804"/>
            </a:srgbClr>
          </a:solidFill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 dirty="0"/>
              <a:t>Optional side text for lab information</a:t>
            </a:r>
          </a:p>
        </p:txBody>
      </p:sp>
    </p:spTree>
    <p:extLst>
      <p:ext uri="{BB962C8B-B14F-4D97-AF65-F5344CB8AC3E}">
        <p14:creationId xmlns:p14="http://schemas.microsoft.com/office/powerpoint/2010/main" val="105595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B5C4FB-9D3F-584A-AA3B-3B8C245B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93" y="1130968"/>
            <a:ext cx="2323738" cy="4499810"/>
          </a:xfrm>
        </p:spPr>
        <p:txBody>
          <a:bodyPr wrap="square" anchor="ctr">
            <a:noAutofit/>
          </a:bodyPr>
          <a:lstStyle>
            <a:lvl1pPr algn="r">
              <a:defRPr sz="20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75DAB6-8321-F945-AD67-9CE5F9CA3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483" y="1130967"/>
            <a:ext cx="7819817" cy="4499811"/>
          </a:xfrm>
        </p:spPr>
        <p:txBody>
          <a:bodyPr wrap="square" anchor="ctr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C72D80-0D87-8C4C-A540-381927933607}"/>
              </a:ext>
            </a:extLst>
          </p:cNvPr>
          <p:cNvCxnSpPr>
            <a:cxnSpLocks/>
          </p:cNvCxnSpPr>
          <p:nvPr userDrawn="1"/>
        </p:nvCxnSpPr>
        <p:spPr>
          <a:xfrm>
            <a:off x="3078143" y="1130968"/>
            <a:ext cx="0" cy="449981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D3E85FA-4F25-4E0C-8477-612E8CFB3C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5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wo Boxe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D0C14A-76CA-4266-9D5E-1116868E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4958037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502F-42A8-43DB-9CF1-4683D5D788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95793" y="1616670"/>
            <a:ext cx="4957481" cy="4447196"/>
          </a:xfrm>
        </p:spPr>
        <p:txBody>
          <a:bodyPr anchor="t"/>
          <a:lstStyle>
            <a:lvl1pPr>
              <a:buSzPct val="100000"/>
              <a:defRPr/>
            </a:lvl1pPr>
            <a:lvl2pPr marL="742950" indent="-285750"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2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Vide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0FBA1EE-E052-45D3-9002-DD803E4E72F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810768" y="457200"/>
            <a:ext cx="10570464" cy="5943600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378651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284299A-B8C0-45EA-B88B-2CE2DED5F3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1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5DC3424-3CE8-4041-B3B7-E0521DD92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683DE0-907D-0640-9FCB-BECF909B27B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00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E3B149-852B-BB46-B224-959929010A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3124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5071E4-94A7-2546-A83B-4890DE814D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73124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4B636B-144D-4507-A418-63041D5CA3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3409EA1-7EC8-A040-BB8E-4BF6D1742F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20826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C6DC408-6A32-A342-AD68-D8071FFC06D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3F02ED4-0D75-1243-87EB-F5B7D2CD5B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38185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E846299-B0CC-E54D-B685-01E429ABF5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8185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B0B8BFD-E3DD-8646-B5F5-60C593839A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4278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496500E-B284-E84E-B9D0-316EB367306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934278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E89B3D-F558-444A-825D-09008E29A6A8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78228415-8B51-411E-A5FA-13AC942715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2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1594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12748" y="1802811"/>
            <a:ext cx="2632441" cy="3705445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539ED645-6FDD-494C-B0C7-B7195F9C6D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 with 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320826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631594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12748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15247-E0F1-8F4B-A58A-3A84BC84B1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08441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3273D4D-2D98-B046-AD4D-8F311B1365A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625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4A8AE7D3-CD0C-7B4F-8D63-7286EE639B8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755179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22DEEA9-D819-4A1D-BF45-B222701F8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7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25" grpId="0" animBg="1"/>
      <p:bldP spid="26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_Sec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4443" y="3022823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3141722" y="1775239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9087066" y="1775239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15247-E0F1-8F4B-A58A-3A84BC84B10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04553" y="1819076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3273D4D-2D98-B046-AD4D-8F311B1365A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66055" y="1837331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22DEEA9-D819-4A1D-BF45-B222701F8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4F39833-C3B6-22F0-D53A-316C43674502}"/>
              </a:ext>
            </a:extLst>
          </p:cNvPr>
          <p:cNvCxnSpPr/>
          <p:nvPr userDrawn="1"/>
        </p:nvCxnSpPr>
        <p:spPr>
          <a:xfrm flipV="1">
            <a:off x="6086749" y="1775239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748002-9969-F5B3-AD04-6DE8C1A7C67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426326" y="3022824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CACB974-EA2E-F2A6-F40C-156DDDEF9E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011081" y="1837331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4F174D-3E5D-3581-60BA-3B4F64D371D6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371352" y="3022824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E4615D7-1A25-0589-C60A-EBBD01F60A0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011397" y="1837331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7A7D021-8635-62C5-B824-69201D81BE41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9371668" y="3022822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66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25" grpId="0" animBg="1"/>
      <p:bldP spid="4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2362"/>
            <a:ext cx="10115104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4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Tab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ECE201-B691-45BE-AA22-6012F21D63E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98504407"/>
              </p:ext>
            </p:extLst>
          </p:nvPr>
        </p:nvGraphicFramePr>
        <p:xfrm>
          <a:off x="2158815" y="1560984"/>
          <a:ext cx="7874370" cy="462228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624790">
                  <a:extLst>
                    <a:ext uri="{9D8B030D-6E8A-4147-A177-3AD203B41FA5}">
                      <a16:colId xmlns:a16="http://schemas.microsoft.com/office/drawing/2014/main" val="4170995988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3319331502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498230570"/>
                    </a:ext>
                  </a:extLst>
                </a:gridCol>
              </a:tblGrid>
              <a:tr h="72501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5103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55306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4357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40232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716172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263520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184039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13265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508255"/>
                  </a:ext>
                </a:extLst>
              </a:tr>
            </a:tbl>
          </a:graphicData>
        </a:graphic>
      </p:graphicFrame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A3F40B94-5B47-4AC2-BFF7-FDA1DB315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5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33D615-043F-3743-81F4-A78B554F6657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8209D0-F100-4AA1-B9BC-669E0481EE7C}"/>
              </a:ext>
            </a:extLst>
          </p:cNvPr>
          <p:cNvSpPr txBox="1"/>
          <p:nvPr userDrawn="1"/>
        </p:nvSpPr>
        <p:spPr>
          <a:xfrm>
            <a:off x="6744615" y="3013502"/>
            <a:ext cx="3803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37608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orld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070919"/>
            <a:ext cx="7404101" cy="5696712"/>
          </a:xfrm>
        </p:spPr>
        <p:txBody>
          <a:bodyPr anchor="t" anchorCtr="0"/>
          <a:lstStyle>
            <a:lvl1pPr marL="457200" indent="-457200">
              <a:buFont typeface="+mj-lt"/>
              <a:buAutoNum type="arabicPeriod"/>
              <a:defRPr sz="2200"/>
            </a:lvl1pPr>
            <a:lvl2pPr marL="914400" indent="-4572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00000"/>
              </a:lnSpc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0696" y="6211755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3736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E73C64-F806-5849-BEDE-85FCCFED31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61C6C48-07E8-5F42-81F4-3C6EAF4FF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17" y="6370137"/>
            <a:ext cx="1278609" cy="4572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5880"/>
            <a:ext cx="10113264" cy="4754880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900"/>
              </a:spcAft>
              <a:buSzPct val="110000"/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100000"/>
              <a:buFont typeface="Geneva" panose="020B0503030404040204" pitchFamily="34" charset="0"/>
              <a:buChar char="‣"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90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79946-7D04-487D-81C7-1CA67B933B64}"/>
              </a:ext>
            </a:extLst>
          </p:cNvPr>
          <p:cNvSpPr txBox="1"/>
          <p:nvPr userDrawn="1"/>
        </p:nvSpPr>
        <p:spPr>
          <a:xfrm>
            <a:off x="8612301" y="6436985"/>
            <a:ext cx="3526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WatchGuard Training</a:t>
            </a:r>
          </a:p>
          <a:p>
            <a:pPr algn="r"/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2026 WatchGuard Technologies,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09574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and UI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AB98BA-99BD-47CC-943D-98D973F8B4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933011" y="1443814"/>
            <a:ext cx="8126893" cy="4571377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3CF23-A405-4C51-9788-41E146DAEAC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32096" y="1133641"/>
            <a:ext cx="3725009" cy="5191724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64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wo Boxe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D36ECD-5AF2-471E-BE40-E75FEC8F839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38726" y="1322362"/>
            <a:ext cx="4958037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948DE-E44D-4502-8491-EA1AB7E0A9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2837" y="1322362"/>
            <a:ext cx="4958037" cy="4999021"/>
          </a:xfrm>
        </p:spPr>
        <p:txBody>
          <a:bodyPr anchor="t"/>
          <a:lstStyle>
            <a:lvl1pPr>
              <a:lnSpc>
                <a:spcPct val="100000"/>
              </a:lnSpc>
              <a:buSzPct val="100000"/>
              <a:defRPr/>
            </a:lvl1pPr>
            <a:lvl2pPr marL="7429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5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CEEB648-B4F1-476E-9AB4-2E86BEE2E3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Intro/Exi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EE8981-7D76-B243-A553-B607932D81C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5884E6-6BAA-784C-BB0C-22B2056F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10114548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Wingdings" panose="05000000000000000000" pitchFamily="2" charset="2"/>
              <a:buChar char="v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80000"/>
              <a:buFont typeface="Wingdings" panose="05000000000000000000" pitchFamily="2" charset="2"/>
              <a:buChar char="Ø"/>
              <a:defRPr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DBACB39-763C-4F77-918A-D71385FD46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La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070919"/>
            <a:ext cx="7404101" cy="5698005"/>
          </a:xfrm>
        </p:spPr>
        <p:txBody>
          <a:bodyPr anchor="t" anchorCtr="0">
            <a:normAutofit/>
          </a:bodyPr>
          <a:lstStyle>
            <a:lvl1pPr marL="457200" indent="-457200">
              <a:buFont typeface="+mj-lt"/>
              <a:buAutoNum type="arabicPeriod"/>
              <a:defRPr sz="2200"/>
            </a:lvl1pPr>
            <a:lvl2pPr marL="914400" indent="-457200">
              <a:lnSpc>
                <a:spcPct val="100000"/>
              </a:lnSpc>
              <a:buFont typeface="Wingdings" panose="05000000000000000000" pitchFamily="2" charset="2"/>
              <a:buChar char=" "/>
              <a:defRPr sz="2000"/>
            </a:lvl2pPr>
            <a:lvl3pPr marL="1257300" indent="-3429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B273A-30DA-4063-AF64-0384BA1B9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07400" y="1070919"/>
            <a:ext cx="3784600" cy="646331"/>
          </a:xfrm>
          <a:solidFill>
            <a:srgbClr val="000000">
              <a:alpha val="69804"/>
            </a:srgbClr>
          </a:solidFill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 dirty="0"/>
              <a:t>Optional side text for lab information</a:t>
            </a:r>
          </a:p>
        </p:txBody>
      </p:sp>
    </p:spTree>
    <p:extLst>
      <p:ext uri="{BB962C8B-B14F-4D97-AF65-F5344CB8AC3E}">
        <p14:creationId xmlns:p14="http://schemas.microsoft.com/office/powerpoint/2010/main" val="143531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714" r:id="rId2"/>
    <p:sldLayoutId id="2147483715" r:id="rId3"/>
    <p:sldLayoutId id="2147483716" r:id="rId4"/>
    <p:sldLayoutId id="2147483718" r:id="rId5"/>
    <p:sldLayoutId id="2147483710" r:id="rId6"/>
    <p:sldLayoutId id="2147483709" r:id="rId7"/>
    <p:sldLayoutId id="2147483675" r:id="rId8"/>
    <p:sldLayoutId id="2147483708" r:id="rId9"/>
    <p:sldLayoutId id="2147483672" r:id="rId10"/>
    <p:sldLayoutId id="2147483688" r:id="rId11"/>
    <p:sldLayoutId id="2147483719" r:id="rId12"/>
    <p:sldLayoutId id="2147483713" r:id="rId13"/>
    <p:sldLayoutId id="2147483678" r:id="rId14"/>
    <p:sldLayoutId id="2147483679" r:id="rId15"/>
    <p:sldLayoutId id="2147483687" r:id="rId16"/>
    <p:sldLayoutId id="2147483680" r:id="rId17"/>
    <p:sldLayoutId id="2147483711" r:id="rId18"/>
    <p:sldLayoutId id="2147483717" r:id="rId19"/>
    <p:sldLayoutId id="2147483722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2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20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001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8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5430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6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002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4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465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2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20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001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8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5430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6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002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4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tchguard.com/wgrd-help/documentation/release-notes/fireware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1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chsearch.watchguard.com/KB?type=Article&amp;SFDCID=kA10H000000bpK3SAI&amp;lang=en_US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watchguard.com/help/docs/help-center/en-US/Content/en-US/Fireware/basicadmin/config_report_download_web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1A4B5-666B-4BFF-AD33-8D273933A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4404" y="2183425"/>
            <a:ext cx="6800051" cy="1569660"/>
          </a:xfrm>
        </p:spPr>
        <p:txBody>
          <a:bodyPr/>
          <a:lstStyle/>
          <a:p>
            <a:r>
              <a:rPr lang="en-US" dirty="0"/>
              <a:t>What’s new in </a:t>
            </a:r>
            <a:r>
              <a:rPr lang="en-US" dirty="0" err="1"/>
              <a:t>fireware</a:t>
            </a:r>
            <a:r>
              <a:rPr lang="en-US" dirty="0"/>
              <a:t> 12.11.9</a:t>
            </a:r>
          </a:p>
        </p:txBody>
      </p:sp>
    </p:spTree>
    <p:extLst>
      <p:ext uri="{BB962C8B-B14F-4D97-AF65-F5344CB8AC3E}">
        <p14:creationId xmlns:p14="http://schemas.microsoft.com/office/powerpoint/2010/main" val="24441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A600-C8EB-05C2-09E3-C25A9269E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3770B-79CC-6E36-F25A-4E9D9C98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Encrypt the Firebox Configuration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D2B46-3CED-1483-4541-F3CA31836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2362"/>
            <a:ext cx="6239093" cy="4999021"/>
          </a:xfrm>
        </p:spPr>
        <p:txBody>
          <a:bodyPr/>
          <a:lstStyle/>
          <a:p>
            <a:r>
              <a:rPr lang="en-US" dirty="0"/>
              <a:t>To download the configuration file, from </a:t>
            </a:r>
            <a:r>
              <a:rPr lang="en-US" dirty="0" err="1"/>
              <a:t>Fireware</a:t>
            </a:r>
            <a:r>
              <a:rPr lang="en-US" dirty="0"/>
              <a:t> Web UI: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Select </a:t>
            </a:r>
            <a:r>
              <a:rPr lang="en-US" b="1" dirty="0"/>
              <a:t>System &gt; Configuration File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Download the Configuration File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Type and confirm a password to use to encrypt the configuration file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Save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Select the location where you want to save the exported configuration file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7B0420-25F7-B1DC-1E54-6C0DFB31F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047318" y="2286000"/>
            <a:ext cx="460057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3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3ABEC-32EF-D02B-2C8F-88639BEB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104C4-ECAD-6935-0CCD-68B097B4F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/>
          <a:lstStyle/>
          <a:p>
            <a:r>
              <a:rPr lang="en-US" dirty="0"/>
              <a:t>Resolved Issues</a:t>
            </a:r>
          </a:p>
        </p:txBody>
      </p:sp>
    </p:spTree>
    <p:extLst>
      <p:ext uri="{BB962C8B-B14F-4D97-AF65-F5344CB8AC3E}">
        <p14:creationId xmlns:p14="http://schemas.microsoft.com/office/powerpoint/2010/main" val="120811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C9CCC-B750-E9F9-FFF9-F02701F0D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Resolved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51414-7452-E967-A4DB-A14D4E194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release includes important security fixes in Fireware and resolves several known issues and bugs</a:t>
            </a:r>
          </a:p>
          <a:p>
            <a:r>
              <a:rPr lang="en-US" dirty="0"/>
              <a:t>For detailed information, go to the </a:t>
            </a:r>
            <a:r>
              <a:rPr lang="en-US" dirty="0">
                <a:hlinkClick r:id="rId2"/>
              </a:rPr>
              <a:t>Fireware Release Notes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1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E026-9489-154F-AB01-129F890E1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4404" y="2400299"/>
            <a:ext cx="6800051" cy="1352785"/>
          </a:xfrm>
        </p:spPr>
        <p:txBody>
          <a:bodyPr/>
          <a:lstStyle/>
          <a:p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6649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6D3553-7291-45A6-A5D3-CE7B6755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new in </a:t>
            </a:r>
            <a:r>
              <a:rPr lang="en-US" dirty="0" err="1"/>
              <a:t>Fireware</a:t>
            </a:r>
            <a:r>
              <a:rPr lang="en-US" dirty="0"/>
              <a:t> </a:t>
            </a:r>
            <a:r>
              <a:rPr lang="en-US" cap="none" dirty="0"/>
              <a:t>v12.11.9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9FB0A-CF49-4741-88DA-089C8D32C85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9271" y="1069239"/>
            <a:ext cx="7718611" cy="5699685"/>
          </a:xfrm>
        </p:spPr>
        <p:txBody>
          <a:bodyPr/>
          <a:lstStyle/>
          <a:p>
            <a:r>
              <a:rPr lang="en-US" sz="2000" dirty="0">
                <a:hlinkClick r:id="rId2" action="ppaction://hlinksldjump"/>
              </a:rPr>
              <a:t>EUCC Certification</a:t>
            </a:r>
          </a:p>
          <a:p>
            <a:r>
              <a:rPr lang="en-US" sz="2000" dirty="0">
                <a:hlinkClick r:id="rId3" action="ppaction://hlinksldjump"/>
              </a:rPr>
              <a:t>FIPS Limitations</a:t>
            </a:r>
            <a:endParaRPr lang="en-US" sz="2000" dirty="0"/>
          </a:p>
          <a:p>
            <a:r>
              <a:rPr lang="en-US" sz="2000" dirty="0">
                <a:hlinkClick r:id="rId4" action="ppaction://hlinksldjump"/>
              </a:rPr>
              <a:t>Encrypt the Firebox Configuration File</a:t>
            </a:r>
            <a:endParaRPr lang="en-US" sz="2000" dirty="0">
              <a:hlinkClick r:id="rId5" action="ppaction://hlinksldjump"/>
            </a:endParaRPr>
          </a:p>
          <a:p>
            <a:r>
              <a:rPr lang="en-US" sz="2000" dirty="0">
                <a:hlinkClick r:id="rId5" action="ppaction://hlinksldjump"/>
              </a:rPr>
              <a:t>Resolved Issues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60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6D3553-7291-45A6-A5D3-CE7B6755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new in </a:t>
            </a:r>
            <a:r>
              <a:rPr lang="en-US" dirty="0" err="1"/>
              <a:t>Fireware</a:t>
            </a:r>
            <a:r>
              <a:rPr lang="en-US" dirty="0"/>
              <a:t> </a:t>
            </a:r>
            <a:r>
              <a:rPr lang="en-US" cap="none" dirty="0"/>
              <a:t>v12.11.9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9FB0A-CF49-4741-88DA-089C8D32C8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0"/>
            <a:r>
              <a:rPr lang="en-US" dirty="0" err="1"/>
              <a:t>Fireware</a:t>
            </a:r>
            <a:r>
              <a:rPr lang="en-US" dirty="0"/>
              <a:t> v12.11.9 is available for these Firebox models:</a:t>
            </a:r>
          </a:p>
          <a:p>
            <a:pPr lvl="1"/>
            <a:r>
              <a:rPr lang="en-US" dirty="0"/>
              <a:t>Firebox M Series: M290, M390, M590, M690, M4800, M5800</a:t>
            </a:r>
          </a:p>
          <a:p>
            <a:pPr lvl="1"/>
            <a:r>
              <a:rPr lang="en-US" dirty="0"/>
              <a:t>Firebox T Series: T20, T25, T40, T45, T80, T85</a:t>
            </a:r>
          </a:p>
          <a:p>
            <a:pPr lvl="1"/>
            <a:r>
              <a:rPr lang="en-US" dirty="0"/>
              <a:t>Firebox NV5</a:t>
            </a:r>
          </a:p>
          <a:p>
            <a:pPr lvl="0"/>
            <a:r>
              <a:rPr lang="en-US" dirty="0" err="1"/>
              <a:t>Fireware</a:t>
            </a:r>
            <a:r>
              <a:rPr lang="en-US" dirty="0"/>
              <a:t> v12.11.9 does not support these models:</a:t>
            </a:r>
          </a:p>
          <a:p>
            <a:pPr lvl="1"/>
            <a:r>
              <a:rPr lang="en-US" dirty="0"/>
              <a:t>Firebox T15 and Firebox T35</a:t>
            </a:r>
          </a:p>
          <a:p>
            <a:pPr lvl="1"/>
            <a:r>
              <a:rPr lang="en-US" dirty="0"/>
              <a:t>We continue to support these models with Fireware v12.5.x firmware. For more information, see </a:t>
            </a:r>
            <a:r>
              <a:rPr lang="en-US" dirty="0">
                <a:hlinkClick r:id="rId2"/>
              </a:rPr>
              <a:t>this KB article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8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466C6-CA76-0BD6-ECF4-A89319FCE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4623-3331-654C-3098-8BFC3F758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/>
          <a:lstStyle/>
          <a:p>
            <a:r>
              <a:rPr lang="en-US" dirty="0"/>
              <a:t>EUCC Certification</a:t>
            </a:r>
          </a:p>
        </p:txBody>
      </p:sp>
    </p:spTree>
    <p:extLst>
      <p:ext uri="{BB962C8B-B14F-4D97-AF65-F5344CB8AC3E}">
        <p14:creationId xmlns:p14="http://schemas.microsoft.com/office/powerpoint/2010/main" val="163879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872A3-4BDF-4375-5CD0-92BAD8C23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1F47F-C541-9C7C-612C-E12AB23CC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EUCC Certification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694C9-C2AE-B59A-B5C9-B8C720347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Fireware v12.11.9 is the software version submitted for European Union Common Criteria-based Cybersecurity Certification (EUCC) evaluation and approved by the testing laboratory, pending completion of the remaining certification process activities and approval by the certification body</a:t>
            </a:r>
          </a:p>
        </p:txBody>
      </p:sp>
    </p:spTree>
    <p:extLst>
      <p:ext uri="{BB962C8B-B14F-4D97-AF65-F5344CB8AC3E}">
        <p14:creationId xmlns:p14="http://schemas.microsoft.com/office/powerpoint/2010/main" val="7290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E8399-B902-B67A-1444-5ACBC29AA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294DF-766D-1A4F-46A3-148B46D4D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/>
          <a:lstStyle/>
          <a:p>
            <a:r>
              <a:rPr lang="en-US" dirty="0"/>
              <a:t>FIPS Limitations</a:t>
            </a:r>
          </a:p>
        </p:txBody>
      </p:sp>
    </p:spTree>
    <p:extLst>
      <p:ext uri="{BB962C8B-B14F-4D97-AF65-F5344CB8AC3E}">
        <p14:creationId xmlns:p14="http://schemas.microsoft.com/office/powerpoint/2010/main" val="140128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9E29C-B2D0-31F6-9CB9-86C7D6778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7F06-6464-647E-2D8D-2AA171A89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/>
          <a:lstStyle/>
          <a:p>
            <a:r>
              <a:rPr lang="en-US" dirty="0"/>
              <a:t>FIPS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A07E6-19FB-9883-F3B7-BDD31BA45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2362"/>
            <a:ext cx="10115104" cy="4999021"/>
          </a:xfrm>
        </p:spPr>
        <p:txBody>
          <a:bodyPr/>
          <a:lstStyle/>
          <a:p>
            <a:r>
              <a:rPr lang="en-US" dirty="0"/>
              <a:t>If you enable FIPS 140-3 on your Firebox, the following limitations apply in this release:</a:t>
            </a:r>
          </a:p>
          <a:p>
            <a:pPr lvl="1"/>
            <a:r>
              <a:rPr lang="en-US" dirty="0"/>
              <a:t>When FIPS 140-3 is enabled, DSA is no longer a supported algorithm for any operation, including certificate generation and Access Portal SSH private key authentication</a:t>
            </a:r>
          </a:p>
          <a:p>
            <a:pPr lvl="1"/>
            <a:r>
              <a:rPr lang="en-US" dirty="0"/>
              <a:t>TLS proxy policies cannot negotiate TLS 1.2 when PFS is set to None in FIPS mode because no non-PFS cipher suites are available under FIPS 140-3</a:t>
            </a:r>
          </a:p>
          <a:p>
            <a:pPr lvl="2"/>
            <a:r>
              <a:rPr lang="en-US" dirty="0"/>
              <a:t>To avoid TLS handshake failures, set PFS to Allowed or Required in the TLS profile.</a:t>
            </a:r>
          </a:p>
          <a:p>
            <a:pPr lvl="1"/>
            <a:r>
              <a:rPr lang="en-US" dirty="0"/>
              <a:t>When a Firebox with FIPS 140-3 enabled acts as a BOVPN over TLS or SSLVPN server, the peer must support Extended Master Secret (EMS, RFC 7627)</a:t>
            </a:r>
          </a:p>
          <a:p>
            <a:pPr lvl="2"/>
            <a:r>
              <a:rPr lang="en-US" dirty="0"/>
              <a:t>Peers running Fireware v12.1.x–v12.3.x are not supported</a:t>
            </a:r>
          </a:p>
          <a:p>
            <a:pPr lvl="2"/>
            <a:r>
              <a:rPr lang="en-US" dirty="0"/>
              <a:t>Fireware v12.5.x or later is required</a:t>
            </a:r>
          </a:p>
        </p:txBody>
      </p:sp>
    </p:spTree>
    <p:extLst>
      <p:ext uri="{BB962C8B-B14F-4D97-AF65-F5344CB8AC3E}">
        <p14:creationId xmlns:p14="http://schemas.microsoft.com/office/powerpoint/2010/main" val="215904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20ECF-B44E-9392-1018-2FEB25ED6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352C-B817-D5E6-38AE-F025ED5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245" y="2644171"/>
            <a:ext cx="10847511" cy="1569660"/>
          </a:xfrm>
        </p:spPr>
        <p:txBody>
          <a:bodyPr/>
          <a:lstStyle/>
          <a:p>
            <a:r>
              <a:rPr lang="en-US" dirty="0"/>
              <a:t>Encrypt the Firebox configuration file</a:t>
            </a:r>
          </a:p>
        </p:txBody>
      </p:sp>
    </p:spTree>
    <p:extLst>
      <p:ext uri="{BB962C8B-B14F-4D97-AF65-F5344CB8AC3E}">
        <p14:creationId xmlns:p14="http://schemas.microsoft.com/office/powerpoint/2010/main" val="210964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41CC5-7C24-EA02-7D0A-E93BDE566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79108-691A-3EF4-6B54-B23202275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Encrypt the Firebox Configuration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9B14C-0620-089B-63F1-C89F45847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5" y="1322362"/>
            <a:ext cx="10028965" cy="3275517"/>
          </a:xfrm>
        </p:spPr>
        <p:txBody>
          <a:bodyPr/>
          <a:lstStyle/>
          <a:p>
            <a:r>
              <a:rPr lang="en-US" dirty="0"/>
              <a:t>You can now specify a password that encrypts the Firebox configuration file when you download the configuration from </a:t>
            </a:r>
            <a:r>
              <a:rPr lang="en-US" dirty="0" err="1"/>
              <a:t>Fireware</a:t>
            </a:r>
            <a:r>
              <a:rPr lang="en-US" dirty="0"/>
              <a:t> Web UI </a:t>
            </a:r>
          </a:p>
          <a:p>
            <a:r>
              <a:rPr lang="en-US" dirty="0"/>
              <a:t>You must use this password to unzip the downloaded .ZIP file that contains the configuration file</a:t>
            </a:r>
          </a:p>
          <a:p>
            <a:r>
              <a:rPr lang="en-US" dirty="0"/>
              <a:t>For more information, go to </a:t>
            </a:r>
            <a:r>
              <a:rPr lang="en-US" dirty="0">
                <a:hlinkClick r:id="rId2"/>
              </a:rPr>
              <a:t>Manage the Firebox Configuration File</a:t>
            </a:r>
            <a:r>
              <a:rPr lang="en-US" dirty="0"/>
              <a:t> in </a:t>
            </a:r>
            <a:r>
              <a:rPr lang="en-US" i="1" dirty="0"/>
              <a:t>Help Center</a:t>
            </a:r>
            <a:endParaRPr lang="en-US" dirty="0"/>
          </a:p>
          <a:p>
            <a:endParaRPr lang="en-US" b="1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8916A11-527C-3F3B-D35E-C3BB6017A8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01034" y="3854652"/>
            <a:ext cx="7064982" cy="894532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EDAFB15-371D-7DB5-7938-37BC79D301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51068" y="4491287"/>
            <a:ext cx="3799076" cy="18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8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tchGuard">
  <a:themeElements>
    <a:clrScheme name="WatchGuard">
      <a:dk1>
        <a:sysClr val="windowText" lastClr="000000"/>
      </a:dk1>
      <a:lt1>
        <a:sysClr val="window" lastClr="FFFFFF"/>
      </a:lt1>
      <a:dk2>
        <a:srgbClr val="000000"/>
      </a:dk2>
      <a:lt2>
        <a:srgbClr val="E9E5DC"/>
      </a:lt2>
      <a:accent1>
        <a:srgbClr val="F89829"/>
      </a:accent1>
      <a:accent2>
        <a:srgbClr val="FF0000"/>
      </a:accent2>
      <a:accent3>
        <a:srgbClr val="2BBED8"/>
      </a:accent3>
      <a:accent4>
        <a:srgbClr val="B5B5B5"/>
      </a:accent4>
      <a:accent5>
        <a:srgbClr val="B32317"/>
      </a:accent5>
      <a:accent6>
        <a:srgbClr val="00467F"/>
      </a:accent6>
      <a:hlink>
        <a:srgbClr val="FF0000"/>
      </a:hlink>
      <a:folHlink>
        <a:srgbClr val="B32317"/>
      </a:folHlink>
    </a:clrScheme>
    <a:fontScheme name="WatchGuard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noFill/>
        <a:ln w="38100">
          <a:solidFill>
            <a:schemeClr val="accent1"/>
          </a:solidFill>
        </a:ln>
      </a:spPr>
      <a:bodyPr rtlCol="0" anchor="ctr"/>
      <a:lstStyle>
        <a:defPPr algn="ctr">
          <a:defRPr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aining PPT Template 2022.potx" id="{2E2BB634-0AEF-496D-B3CF-E546FE6BB05D}" vid="{5D2A9DBF-530D-49BA-88D2-5DD3E7565031}"/>
    </a:ext>
  </a:extLst>
</a:theme>
</file>

<file path=ppt/theme/theme2.xml><?xml version="1.0" encoding="utf-8"?>
<a:theme xmlns:a="http://schemas.openxmlformats.org/drawingml/2006/main" name="1_WatchGuard">
  <a:themeElements>
    <a:clrScheme name="WatchGuard">
      <a:dk1>
        <a:sysClr val="windowText" lastClr="000000"/>
      </a:dk1>
      <a:lt1>
        <a:sysClr val="window" lastClr="FFFFFF"/>
      </a:lt1>
      <a:dk2>
        <a:srgbClr val="000000"/>
      </a:dk2>
      <a:lt2>
        <a:srgbClr val="E9E5DC"/>
      </a:lt2>
      <a:accent1>
        <a:srgbClr val="F89829"/>
      </a:accent1>
      <a:accent2>
        <a:srgbClr val="FF0000"/>
      </a:accent2>
      <a:accent3>
        <a:srgbClr val="2BBED8"/>
      </a:accent3>
      <a:accent4>
        <a:srgbClr val="B5B5B5"/>
      </a:accent4>
      <a:accent5>
        <a:srgbClr val="B32317"/>
      </a:accent5>
      <a:accent6>
        <a:srgbClr val="00467F"/>
      </a:accent6>
      <a:hlink>
        <a:srgbClr val="FF0000"/>
      </a:hlink>
      <a:folHlink>
        <a:srgbClr val="B32317"/>
      </a:folHlink>
    </a:clrScheme>
    <a:fontScheme name="WatchGuard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noFill/>
        <a:ln w="38100">
          <a:solidFill>
            <a:schemeClr val="accent1"/>
          </a:solidFill>
        </a:ln>
      </a:spPr>
      <a:bodyPr rtlCol="0" anchor="ctr"/>
      <a:lstStyle>
        <a:defPPr algn="ctr">
          <a:defRPr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aining PPT Template 2022.potx" id="{2D47EA1F-4111-4BFB-8A81-C5436E4D35B9}" vid="{60C7B74C-BBDB-4829-86D3-42A8FF74A2D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7160</TotalTime>
  <Words>432</Words>
  <Application>Microsoft Office PowerPoint</Application>
  <PresentationFormat>Widescreen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Courier New</vt:lpstr>
      <vt:lpstr>Geneva</vt:lpstr>
      <vt:lpstr>Open Sans</vt:lpstr>
      <vt:lpstr>Wingdings</vt:lpstr>
      <vt:lpstr>WatchGuard</vt:lpstr>
      <vt:lpstr>1_WatchGuard</vt:lpstr>
      <vt:lpstr>What’s new in fireware 12.11.9</vt:lpstr>
      <vt:lpstr>What’s new in Fireware v12.11.9</vt:lpstr>
      <vt:lpstr>What’s new in Fireware v12.11.9</vt:lpstr>
      <vt:lpstr>EUCC Certification</vt:lpstr>
      <vt:lpstr>EUCC Certification</vt:lpstr>
      <vt:lpstr>FIPS Limitations</vt:lpstr>
      <vt:lpstr>FIPS Limitations</vt:lpstr>
      <vt:lpstr>Encrypt the Firebox configuration file</vt:lpstr>
      <vt:lpstr>Encrypt the Firebox Configuration File</vt:lpstr>
      <vt:lpstr>Encrypt the Firebox Configuration File</vt:lpstr>
      <vt:lpstr>Resolved Issues</vt:lpstr>
      <vt:lpstr>Resolved Issues</vt:lpstr>
      <vt:lpstr>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New in Fireware v12.11.8</dc:title>
  <dc:creator>WatchGuard Technology, Inc.</dc:creator>
  <cp:lastModifiedBy>Jen Mosinski</cp:lastModifiedBy>
  <cp:revision>468</cp:revision>
  <dcterms:created xsi:type="dcterms:W3CDTF">2022-01-26T19:53:58Z</dcterms:created>
  <dcterms:modified xsi:type="dcterms:W3CDTF">2026-08-27T20:27:24Z</dcterms:modified>
</cp:coreProperties>
</file>