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723" r:id="rId2"/>
  </p:sldMasterIdLst>
  <p:notesMasterIdLst>
    <p:notesMasterId r:id="rId9"/>
  </p:notesMasterIdLst>
  <p:handoutMasterIdLst>
    <p:handoutMasterId r:id="rId10"/>
  </p:handoutMasterIdLst>
  <p:sldIdLst>
    <p:sldId id="426" r:id="rId3"/>
    <p:sldId id="3875" r:id="rId4"/>
    <p:sldId id="604" r:id="rId5"/>
    <p:sldId id="3923" r:id="rId6"/>
    <p:sldId id="3883" r:id="rId7"/>
    <p:sldId id="63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Tbs1AeDhdlXkq4VrHCLyTg==" hashData="AQ2SzIJcTc+m2G7gz9GmJ0qrvfVsR53CImEbqcF5+IBKs51PBm8CHYYHxYZBUs38VZudDQvvzi2+c8TWU5jSkw=="/>
  <p:extLst>
    <p:ext uri="{521415D9-36F7-43E2-AB2F-B90AF26B5E84}">
      <p14:sectionLst xmlns:p14="http://schemas.microsoft.com/office/powerpoint/2010/main">
        <p14:section name="Slides" id="{79F57155-9628-40D1-A0C5-BE957F0FBF17}">
          <p14:sldIdLst>
            <p14:sldId id="426"/>
            <p14:sldId id="3875"/>
            <p14:sldId id="604"/>
            <p14:sldId id="3923"/>
            <p14:sldId id="3883"/>
            <p14:sldId id="63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ACAC"/>
    <a:srgbClr val="660700"/>
    <a:srgbClr val="991000"/>
    <a:srgbClr val="2BBED8"/>
    <a:srgbClr val="000000"/>
    <a:srgbClr val="330200"/>
    <a:srgbClr val="B32317"/>
    <a:srgbClr val="00467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7440" autoAdjust="0"/>
  </p:normalViewPr>
  <p:slideViewPr>
    <p:cSldViewPr snapToGrid="0" snapToObjects="1">
      <p:cViewPr varScale="1">
        <p:scale>
          <a:sx n="107" d="100"/>
          <a:sy n="107" d="100"/>
        </p:scale>
        <p:origin x="612" y="102"/>
      </p:cViewPr>
      <p:guideLst/>
    </p:cSldViewPr>
  </p:slideViewPr>
  <p:outlineViewPr>
    <p:cViewPr>
      <p:scale>
        <a:sx n="33" d="100"/>
        <a:sy n="33" d="100"/>
      </p:scale>
      <p:origin x="0" y="-53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4962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83F21BB-421D-412B-87C5-D2101A386A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5685B-FADA-4113-BD66-64E0B5685E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33AC-B101-4B7D-8E50-F5FE5CA71A2D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D3EC46-9BF6-41C9-8A3C-F168BD0F47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146C9-A2EC-4890-8236-7C33D7947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D9356-61ED-4170-BD63-8EA893F9F9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B4087-17AE-CF43-A0BD-ECFDB94F5A80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78E81-FCE8-D94A-B114-51B06508A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9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212094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1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2024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4699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09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46147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636B35D-55EA-45D4-A314-0BB692543F73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4404" y="4052387"/>
            <a:ext cx="6800051" cy="587277"/>
          </a:xfrm>
        </p:spPr>
        <p:txBody>
          <a:bodyPr wrap="square" anchor="t">
            <a:spAutoFit/>
          </a:bodyPr>
          <a:lstStyle>
            <a:lvl1pPr marL="0" indent="0" algn="ctr">
              <a:buNone/>
              <a:defRPr sz="2400" cap="all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2025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283352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99E04F-A9DC-4552-BDA3-A23AE31C0D2F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245" y="3013502"/>
            <a:ext cx="10847511" cy="830997"/>
          </a:xfrm>
        </p:spPr>
        <p:txBody>
          <a:bodyPr wrap="square" anchor="ctr">
            <a:spAutoFit/>
          </a:bodyPr>
          <a:lstStyle>
            <a:lvl1pPr algn="ctr">
              <a:defRPr sz="4800" b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5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227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0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1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 - Change Noti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5A784-EAD8-49FA-AC30-B3FF031B564E}"/>
              </a:ext>
            </a:extLst>
          </p:cNvPr>
          <p:cNvSpPr txBox="1"/>
          <p:nvPr userDrawn="1"/>
        </p:nvSpPr>
        <p:spPr>
          <a:xfrm>
            <a:off x="1" y="0"/>
            <a:ext cx="2116282" cy="46166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This video might not include recent product updates</a:t>
            </a:r>
          </a:p>
        </p:txBody>
      </p:sp>
    </p:spTree>
    <p:extLst>
      <p:ext uri="{BB962C8B-B14F-4D97-AF65-F5344CB8AC3E}">
        <p14:creationId xmlns:p14="http://schemas.microsoft.com/office/powerpoint/2010/main" val="7364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Wor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5A81C4-4F7F-4242-A5A7-8410A48239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9600" y="1069239"/>
            <a:ext cx="7404101" cy="5699685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9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05595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ex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DB5C4FB-9D3F-584A-AA3B-3B8C245B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3" y="1130968"/>
            <a:ext cx="2323738" cy="4499810"/>
          </a:xfrm>
        </p:spPr>
        <p:txBody>
          <a:bodyPr wrap="square" anchor="ctr">
            <a:noAutofit/>
          </a:bodyPr>
          <a:lstStyle>
            <a:lvl1pPr algn="r">
              <a:defRPr sz="20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275DAB6-8321-F945-AD67-9CE5F9CA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483" y="1130967"/>
            <a:ext cx="7819817" cy="4499811"/>
          </a:xfrm>
        </p:spPr>
        <p:txBody>
          <a:bodyPr wrap="square" anchor="ctr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7C72D80-0D87-8C4C-A540-381927933607}"/>
              </a:ext>
            </a:extLst>
          </p:cNvPr>
          <p:cNvCxnSpPr>
            <a:cxnSpLocks/>
          </p:cNvCxnSpPr>
          <p:nvPr userDrawn="1"/>
        </p:nvCxnSpPr>
        <p:spPr>
          <a:xfrm>
            <a:off x="3078143" y="1130968"/>
            <a:ext cx="0" cy="44998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D3E85FA-4F25-4E0C-8477-612E8CFB3C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5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9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Two Boxe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D0C14A-76CA-4266-9D5E-1116868ED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4958037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8502F-42A8-43DB-9CF1-4683D5D788F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95793" y="1616670"/>
            <a:ext cx="4957481" cy="4447196"/>
          </a:xfrm>
        </p:spPr>
        <p:txBody>
          <a:bodyPr anchor="t"/>
          <a:lstStyle>
            <a:lvl1pPr>
              <a:buSzPct val="100000"/>
              <a:defRPr/>
            </a:lvl1pPr>
            <a:lvl2pPr marL="742950" indent="-285750"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Vide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01E0F1-954B-4C5C-B5C5-691D605579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0FBA1EE-E052-45D3-9002-DD803E4E72F7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810768" y="457200"/>
            <a:ext cx="10570464" cy="5943600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78651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C51277-2A93-264B-8B61-C20F5237A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99B620-B506-1E43-A5AE-872BE566B5DE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84299A-B8C0-45EA-B88B-2CE2DED5F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5DC3424-3CE8-4041-B3B7-E0521DD92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683DE0-907D-0640-9FCB-BECF909B27B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096000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5E3B149-852B-BB46-B224-959929010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3124" y="1620677"/>
            <a:ext cx="4722813" cy="576262"/>
          </a:xfrm>
          <a:solidFill>
            <a:srgbClr val="C00000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5071E4-94A7-2546-A83B-4890DE814D4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173124" y="2292227"/>
            <a:ext cx="4722813" cy="3649133"/>
          </a:xfrm>
          <a:solidFill>
            <a:srgbClr val="800000">
              <a:alpha val="40000"/>
            </a:srgbClr>
          </a:solidFill>
          <a:ln w="9525"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4B636B-144D-4507-A418-63041D5CA3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3409EA1-7EC8-A040-BB8E-4BF6D1742F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0826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C6DC408-6A32-A342-AD68-D8071FFC06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F02ED4-0D75-1243-87EB-F5B7D2CD5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38185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E846299-B0CC-E54D-B685-01E429ABF54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8185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4B0B8BFD-E3DD-8646-B5F5-60C593839A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34278" y="1620677"/>
            <a:ext cx="3121540" cy="576262"/>
          </a:xfrm>
          <a:solidFill>
            <a:srgbClr val="C00000"/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496500E-B284-E84E-B9D0-316EB3673063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934278" y="2292227"/>
            <a:ext cx="3121540" cy="3649133"/>
          </a:xfrm>
          <a:solidFill>
            <a:srgbClr val="800000">
              <a:alpha val="40000"/>
            </a:srgbClr>
          </a:solidFill>
          <a:ln>
            <a:noFill/>
          </a:ln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8E89B3D-F558-444A-825D-09008E29A6A8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78228415-8B51-411E-A5FA-13AC942715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62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8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20826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31594" y="1802811"/>
            <a:ext cx="2632441" cy="3705446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12748" y="1802811"/>
            <a:ext cx="2632441" cy="3705445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39ED645-6FDD-494C-B0C7-B7195F9C6D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with Ic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320826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7040C03-FCDE-9647-9080-EBF24B8005B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31594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64979D4-0DE5-0145-AD74-0197F7E26D60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12748" y="3050395"/>
            <a:ext cx="2632441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4303258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7641881" y="1802810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08441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376253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4A8AE7D3-CD0C-7B4F-8D63-7286EE639B8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755179" y="1864902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2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ur_Sec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222EFE-A742-4C4B-AFE1-F6C2BEC24A0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443" y="3022823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85EB80-6DB8-034B-AFDF-C87C0FB23CCB}"/>
              </a:ext>
            </a:extLst>
          </p:cNvPr>
          <p:cNvCxnSpPr/>
          <p:nvPr userDrawn="1"/>
        </p:nvCxnSpPr>
        <p:spPr>
          <a:xfrm flipV="1">
            <a:off x="3141722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907B2-6CCF-9A41-8399-E2B4A8C92E4E}"/>
              </a:ext>
            </a:extLst>
          </p:cNvPr>
          <p:cNvCxnSpPr/>
          <p:nvPr userDrawn="1"/>
        </p:nvCxnSpPr>
        <p:spPr>
          <a:xfrm flipV="1">
            <a:off x="9087066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415247-E0F1-8F4B-A58A-3A84BC84B1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04553" y="1819076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3273D4D-2D98-B046-AD4D-8F311B1365A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66055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46E73E-B333-DD41-9E65-0673E0C59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BD01E57-3F5D-FC49-AA6A-FD86FFC23FD0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822DEEA9-D819-4A1D-BF45-B222701F80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F39833-C3B6-22F0-D53A-316C43674502}"/>
              </a:ext>
            </a:extLst>
          </p:cNvPr>
          <p:cNvCxnSpPr/>
          <p:nvPr userDrawn="1"/>
        </p:nvCxnSpPr>
        <p:spPr>
          <a:xfrm flipV="1">
            <a:off x="6086749" y="1775239"/>
            <a:ext cx="0" cy="37054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748002-9969-F5B3-AD04-6DE8C1A7C676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3426326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ACB974-EA2E-F2A6-F40C-156DDDEF9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11081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4F174D-3E5D-3581-60BA-3B4F64D371D6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371352" y="3022824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E4615D7-1A25-0589-C60A-EBBD01F60A0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011397" y="1837331"/>
            <a:ext cx="1112837" cy="923925"/>
          </a:xfrm>
          <a:noFill/>
          <a:ln>
            <a:noFill/>
          </a:ln>
        </p:spPr>
        <p:txBody>
          <a:bodyPr/>
          <a:lstStyle>
            <a:lvl1pPr marL="0" indent="0" algn="ctr">
              <a:buNone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7A7D021-8635-62C5-B824-69201D81BE41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9371668" y="3022822"/>
            <a:ext cx="2402676" cy="2457861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SzPct val="100000"/>
              <a:buFontTx/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80000"/>
              <a:buFont typeface="Courier New" panose="02070309020205020404" pitchFamily="49" charset="0"/>
              <a:buNone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0">
              <a:lnSpc>
                <a:spcPct val="100000"/>
              </a:lnSpc>
              <a:spcAft>
                <a:spcPts val="1400"/>
              </a:spcAft>
              <a:buClr>
                <a:srgbClr val="FF0000"/>
              </a:buClr>
              <a:buSzPct val="100000"/>
              <a:buFont typeface="Geneva" panose="020B0503030404040204" pitchFamily="34" charset="0"/>
              <a:buNone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buClr>
                <a:srgbClr val="FF0000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6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25" grpId="0" animBg="1"/>
      <p:bldP spid="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Slid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2362"/>
            <a:ext cx="10115104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4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4CF3AB-99D4-9145-9E51-752BA469E50D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4ECE201-B691-45BE-AA22-6012F21D63E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98504407"/>
              </p:ext>
            </p:extLst>
          </p:nvPr>
        </p:nvGraphicFramePr>
        <p:xfrm>
          <a:off x="2158815" y="1560984"/>
          <a:ext cx="7874370" cy="46222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2624790">
                  <a:extLst>
                    <a:ext uri="{9D8B030D-6E8A-4147-A177-3AD203B41FA5}">
                      <a16:colId xmlns:a16="http://schemas.microsoft.com/office/drawing/2014/main" val="4170995988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3319331502"/>
                    </a:ext>
                  </a:extLst>
                </a:gridCol>
                <a:gridCol w="2624790">
                  <a:extLst>
                    <a:ext uri="{9D8B030D-6E8A-4147-A177-3AD203B41FA5}">
                      <a16:colId xmlns:a16="http://schemas.microsoft.com/office/drawing/2014/main" val="498230570"/>
                    </a:ext>
                  </a:extLst>
                </a:gridCol>
              </a:tblGrid>
              <a:tr h="72501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Click to edit header</a:t>
                      </a:r>
                    </a:p>
                  </a:txBody>
                  <a:tcPr marL="45720" marR="4572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65103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755306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943575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740232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716172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9263520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1184039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3132653"/>
                  </a:ext>
                </a:extLst>
              </a:tr>
              <a:tr h="4871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sym typeface="Wingdings" pitchFamily="2" charset="2"/>
                        </a:rPr>
                        <a:t>Click to edit cell</a:t>
                      </a:r>
                    </a:p>
                  </a:txBody>
                  <a:tcPr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08255"/>
                  </a:ext>
                </a:extLst>
              </a:tr>
            </a:tbl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3F40B94-5B47-4AC2-BFF7-FDA1DB315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 - Do Not Record">
    <p:bg>
      <p:bgPr shadeToTitle="1"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33D615-043F-3743-81F4-A78B554F6657}"/>
              </a:ext>
            </a:extLst>
          </p:cNvPr>
          <p:cNvSpPr/>
          <p:nvPr userDrawn="1"/>
        </p:nvSpPr>
        <p:spPr>
          <a:xfrm>
            <a:off x="1" y="1929599"/>
            <a:ext cx="12192000" cy="2998802"/>
          </a:xfrm>
          <a:prstGeom prst="rect">
            <a:avLst/>
          </a:prstGeom>
          <a:solidFill>
            <a:srgbClr val="660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050545E-2622-4C26-9719-D7775D79F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pic>
        <p:nvPicPr>
          <p:cNvPr id="5" name="Picture 4" descr="A picture containing sport kite, outdoor object&#10;&#10;Description automatically generated">
            <a:extLst>
              <a:ext uri="{FF2B5EF4-FFF2-40B4-BE49-F238E27FC236}">
                <a16:creationId xmlns:a16="http://schemas.microsoft.com/office/drawing/2014/main" id="{FBD75935-D4A5-4F8D-A743-FFA58534CD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50020" y="1479065"/>
            <a:ext cx="4868547" cy="3658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31112-E756-4435-BAB7-74B2AB128071}"/>
              </a:ext>
            </a:extLst>
          </p:cNvPr>
          <p:cNvSpPr txBox="1"/>
          <p:nvPr userDrawn="1"/>
        </p:nvSpPr>
        <p:spPr>
          <a:xfrm>
            <a:off x="7002168" y="6543227"/>
            <a:ext cx="51898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chemeClr val="tx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Copyright © 2023 WatchGuard Technologies, Inc. All Rights Reserved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8209D0-F100-4AA1-B9BC-669E0481EE7C}"/>
              </a:ext>
            </a:extLst>
          </p:cNvPr>
          <p:cNvSpPr txBox="1"/>
          <p:nvPr userDrawn="1"/>
        </p:nvSpPr>
        <p:spPr>
          <a:xfrm>
            <a:off x="6744615" y="3013502"/>
            <a:ext cx="3803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800" b="0" i="0" u="none" strike="noStrike" kern="1200" cap="all" spc="0" normalizeH="0" baseline="0" noProof="0" dirty="0">
                <a:ln w="3175" cmpd="sng"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37608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World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070919"/>
            <a:ext cx="7404101" cy="5696712"/>
          </a:xfrm>
        </p:spPr>
        <p:txBody>
          <a:bodyPr anchor="t" anchorCtr="0"/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696" y="6211755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373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E73C64-F806-5849-BEDE-85FCCFED31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61C6C48-07E8-5F42-81F4-3C6EAF4FFE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17" y="6370137"/>
            <a:ext cx="1278609" cy="4572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89B0A07-6AB4-4D44-A413-9FE3BABEA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325880"/>
            <a:ext cx="10113264" cy="4754880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900"/>
              </a:spcAft>
              <a:buSzPct val="110000"/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80000"/>
              <a:buFont typeface="Courier New" panose="02070309020205020404" pitchFamily="49" charset="0"/>
              <a:buChar char="o"/>
              <a:tabLst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SzPct val="100000"/>
              <a:buFont typeface="Geneva" panose="020B0503030404040204" pitchFamily="34" charset="0"/>
              <a:buChar char="‣"/>
              <a:tabLst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79946-7D04-487D-81C7-1CA67B933B64}"/>
              </a:ext>
            </a:extLst>
          </p:cNvPr>
          <p:cNvSpPr txBox="1"/>
          <p:nvPr userDrawn="1"/>
        </p:nvSpPr>
        <p:spPr>
          <a:xfrm>
            <a:off x="8612301" y="6436985"/>
            <a:ext cx="352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WatchGuard Training</a:t>
            </a:r>
          </a:p>
          <a:p>
            <a:pPr algn="r"/>
            <a:r>
              <a:rPr lang="en-US" sz="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2022 WatchGuard Technologies,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9574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ext and UI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2AB98BA-99BD-47CC-943D-98D973F8B431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3933011" y="1443814"/>
            <a:ext cx="8126893" cy="4571377"/>
          </a:xfrm>
          <a:ln w="12700">
            <a:solidFill>
              <a:schemeClr val="accent4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43CF23-A405-4C51-9788-41E146DAEAC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2096" y="1133641"/>
            <a:ext cx="3725009" cy="5191724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defRPr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64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Two Boxe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D36ECD-5AF2-471E-BE40-E75FEC8F839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38726" y="1322362"/>
            <a:ext cx="4958037" cy="4999021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00000"/>
              </a:lnSpc>
              <a:spcAft>
                <a:spcPts val="1400"/>
              </a:spcAft>
              <a:buSzPct val="100000"/>
              <a:buFont typeface="Arial" panose="020B0604020202020204" pitchFamily="34" charset="0"/>
              <a:buChar char="•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00000"/>
              </a:lnSpc>
              <a:spcAft>
                <a:spcPts val="1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0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 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48C83EA6-4EF4-498A-AB94-00521F43B9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948DE-E44D-4502-8491-EA1AB7E0A9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92837" y="1322362"/>
            <a:ext cx="4958037" cy="4999021"/>
          </a:xfrm>
        </p:spPr>
        <p:txBody>
          <a:bodyPr anchor="t"/>
          <a:lstStyle>
            <a:lvl1pPr>
              <a:lnSpc>
                <a:spcPct val="100000"/>
              </a:lnSpc>
              <a:buSzPct val="100000"/>
              <a:defRPr/>
            </a:lvl1pPr>
            <a:lvl2pPr marL="7429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2pPr>
            <a:lvl3pPr marL="1200150" indent="-2857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3pPr>
            <a:lvl4pPr marL="15430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4pPr>
            <a:lvl5pPr marL="2000250" indent="-171450">
              <a:lnSpc>
                <a:spcPct val="100000"/>
              </a:lnSpc>
              <a:buSzPct val="100000"/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5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r 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EA4FEEF-E4DB-4EA8-9E21-102F79DE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827763-CCD3-44AC-93BF-2F0EB0C1E3F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CEEB648-B4F1-476E-9AB4-2E86BEE2E3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Intro/Exi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283" y="478973"/>
            <a:ext cx="7959435" cy="457200"/>
          </a:xfrm>
        </p:spPr>
        <p:txBody>
          <a:bodyPr wrap="none" anchor="t">
            <a:noAutofit/>
          </a:bodyPr>
          <a:lstStyle>
            <a:lvl1pPr algn="ctr">
              <a:defRPr sz="2400" b="1" i="0" cap="none" spc="100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EE8981-7D76-B243-A553-B607932D81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9650" y="1052052"/>
            <a:ext cx="277270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85884E6-6BAA-784C-BB0C-22B2056F3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8726" y="1604433"/>
            <a:ext cx="10114548" cy="4459477"/>
          </a:xfrm>
        </p:spPr>
        <p:txBody>
          <a:bodyPr wrap="square" anchor="t">
            <a:noAutofit/>
          </a:bodyPr>
          <a:lstStyle>
            <a:lvl1pPr marL="342900" indent="-342900">
              <a:lnSpc>
                <a:spcPct val="150000"/>
              </a:lnSpc>
              <a:spcAft>
                <a:spcPts val="1400"/>
              </a:spcAft>
              <a:buSzPct val="100000"/>
              <a:buFont typeface="Wingdings" panose="05000000000000000000" pitchFamily="2" charset="2"/>
              <a:buChar char="v"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indent="-285750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25513" indent="-238125">
              <a:lnSpc>
                <a:spcPct val="150000"/>
              </a:lnSpc>
              <a:spcAft>
                <a:spcPts val="14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/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543050" indent="-171450">
              <a:lnSpc>
                <a:spcPct val="15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00250" indent="-171450">
              <a:buSzPct val="80000"/>
              <a:buFont typeface="Wingdings" panose="05000000000000000000" pitchFamily="2" charset="2"/>
              <a:buChar char="Ø"/>
              <a:defRPr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DBACB39-763C-4F77-918A-D71385FD46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979" y="6363588"/>
            <a:ext cx="127860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4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0"/>
                        </p:tgtEl>
                        <p:attrNameLst>
                          <p:attrName>ppt_c</p:attrName>
                        </p:attrNameLst>
                      </p:cBhvr>
                      <p:to>
                        <a:srgbClr val="777777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iner Lab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92"/>
          <a:stretch>
            <a:fillRect/>
          </a:stretch>
        </p:blipFill>
        <p:spPr bwMode="auto">
          <a:xfrm>
            <a:off x="8407400" y="-89076"/>
            <a:ext cx="378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43"/>
            <a:ext cx="7404101" cy="674687"/>
          </a:xfrm>
        </p:spPr>
        <p:txBody>
          <a:bodyPr/>
          <a:lstStyle>
            <a:lvl1pPr>
              <a:defRPr sz="3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070919"/>
            <a:ext cx="7404101" cy="5698005"/>
          </a:xfrm>
        </p:spPr>
        <p:txBody>
          <a:bodyPr anchor="t" anchorCtr="0">
            <a:normAutofit/>
          </a:bodyPr>
          <a:lstStyle>
            <a:lvl1pPr marL="457200" indent="-457200">
              <a:buFont typeface="+mj-lt"/>
              <a:buAutoNum type="arabicPeriod"/>
              <a:defRPr sz="2200"/>
            </a:lvl1pPr>
            <a:lvl2pPr marL="914400" indent="-457200">
              <a:lnSpc>
                <a:spcPct val="100000"/>
              </a:lnSpc>
              <a:buFont typeface="Wingdings" panose="05000000000000000000" pitchFamily="2" charset="2"/>
              <a:buChar char=" "/>
              <a:defRPr sz="2000"/>
            </a:lvl2pPr>
            <a:lvl3pPr marL="1257300" indent="-3429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3pPr>
            <a:lvl4pPr marL="16002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4pPr>
            <a:lvl5pPr marL="2057400" indent="-228600">
              <a:lnSpc>
                <a:spcPct val="100000"/>
              </a:lnSpc>
              <a:buFont typeface="Wingdings" panose="05000000000000000000" pitchFamily="2" charset="2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C999AEE9-E922-48A7-82CA-FF63F207A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7167" y="6270773"/>
            <a:ext cx="1670166" cy="49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B273A-30DA-4063-AF64-0384BA1B9C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07400" y="1070919"/>
            <a:ext cx="3784600" cy="646331"/>
          </a:xfrm>
          <a:solidFill>
            <a:srgbClr val="000000">
              <a:alpha val="69804"/>
            </a:srgbClr>
          </a:solidFill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</a:lstStyle>
          <a:p>
            <a:pPr lvl="0"/>
            <a:r>
              <a:rPr lang="en-US" dirty="0"/>
              <a:t>Optional side text for lab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531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715" r:id="rId3"/>
    <p:sldLayoutId id="2147483716" r:id="rId4"/>
    <p:sldLayoutId id="2147483718" r:id="rId5"/>
    <p:sldLayoutId id="2147483710" r:id="rId6"/>
    <p:sldLayoutId id="2147483709" r:id="rId7"/>
    <p:sldLayoutId id="2147483675" r:id="rId8"/>
    <p:sldLayoutId id="2147483708" r:id="rId9"/>
    <p:sldLayoutId id="2147483672" r:id="rId10"/>
    <p:sldLayoutId id="2147483688" r:id="rId11"/>
    <p:sldLayoutId id="2147483719" r:id="rId12"/>
    <p:sldLayoutId id="2147483713" r:id="rId13"/>
    <p:sldLayoutId id="2147483678" r:id="rId14"/>
    <p:sldLayoutId id="2147483679" r:id="rId15"/>
    <p:sldLayoutId id="2147483687" r:id="rId16"/>
    <p:sldLayoutId id="2147483680" r:id="rId17"/>
    <p:sldLayoutId id="2147483711" r:id="rId18"/>
    <p:sldLayoutId id="2147483717" r:id="rId19"/>
    <p:sldLayoutId id="214748372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6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2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20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00150" indent="-2857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8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5430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6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00250" indent="-171450" algn="l" defTabSz="457200" rtl="0" eaLnBrk="1" latinLnBrk="0" hangingPunct="1">
        <a:lnSpc>
          <a:spcPct val="15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Wingdings" panose="05000000000000000000" pitchFamily="2" charset="2"/>
        <a:buChar char=" "/>
        <a:defRPr sz="1400" kern="1200" cap="none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search.watchguard.com/KB?type=Article&amp;SFDCID=kA10H000000bpK3SAI&amp;lang=en_U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tchguard.com/wgrd-psirt/advisory/wgsa-2025-0002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1A4B5-666B-4BFF-AD33-8D273933A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183425"/>
            <a:ext cx="6800051" cy="1569660"/>
          </a:xfrm>
        </p:spPr>
        <p:txBody>
          <a:bodyPr/>
          <a:lstStyle/>
          <a:p>
            <a:r>
              <a:rPr lang="en-US" dirty="0"/>
              <a:t>What’s new in </a:t>
            </a:r>
            <a:r>
              <a:rPr lang="en-US" dirty="0" err="1"/>
              <a:t>fireware</a:t>
            </a:r>
            <a:r>
              <a:rPr lang="en-US" dirty="0"/>
              <a:t> 12.11.6</a:t>
            </a:r>
          </a:p>
        </p:txBody>
      </p:sp>
    </p:spTree>
    <p:extLst>
      <p:ext uri="{BB962C8B-B14F-4D97-AF65-F5344CB8AC3E}">
        <p14:creationId xmlns:p14="http://schemas.microsoft.com/office/powerpoint/2010/main" val="244415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v12.11.6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39271" y="1069239"/>
            <a:ext cx="7718611" cy="5699685"/>
          </a:xfrm>
        </p:spPr>
        <p:txBody>
          <a:bodyPr/>
          <a:lstStyle/>
          <a:p>
            <a:r>
              <a:rPr lang="en-US" sz="2000" dirty="0">
                <a:hlinkClick r:id="rId2" action="ppaction://hlinksldjump"/>
              </a:rPr>
              <a:t>Resolved Critical Security Issue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6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6D3553-7291-45A6-A5D3-CE7B6755F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What’s new in Fireware </a:t>
            </a:r>
            <a:r>
              <a:rPr lang="en-US" cap="none" dirty="0"/>
              <a:t>v12.11.6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09FB0A-CF49-4741-88DA-089C8D32C85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dirty="0"/>
              <a:t>Fireware v12.11.6 is available for these Firebox models:</a:t>
            </a:r>
          </a:p>
          <a:p>
            <a:pPr lvl="1"/>
            <a:r>
              <a:rPr lang="en-US" dirty="0"/>
              <a:t>Firebox M Series: M270, M290, M370, M390, M470, M570, M590, M670, M690, M4600, M4800, M5600, M5800</a:t>
            </a:r>
          </a:p>
          <a:p>
            <a:pPr lvl="1"/>
            <a:r>
              <a:rPr lang="en-US" dirty="0"/>
              <a:t>Firebox T Series: T20, T25, T40, T45, T55, T70, T80, T85</a:t>
            </a:r>
          </a:p>
          <a:p>
            <a:pPr lvl="1"/>
            <a:r>
              <a:rPr lang="en-US" dirty="0"/>
              <a:t>Firebox NV5</a:t>
            </a:r>
          </a:p>
          <a:p>
            <a:pPr lvl="1"/>
            <a:r>
              <a:rPr lang="en-US" dirty="0"/>
              <a:t>FireboxV and Firebox Cloud</a:t>
            </a:r>
          </a:p>
          <a:p>
            <a:pPr lvl="0"/>
            <a:r>
              <a:rPr lang="en-US" dirty="0"/>
              <a:t>Fireware v12.11.6 does not support these models:</a:t>
            </a:r>
          </a:p>
          <a:p>
            <a:pPr lvl="1"/>
            <a:r>
              <a:rPr lang="en-US" dirty="0"/>
              <a:t>Firebox T15 and Firebox T35</a:t>
            </a:r>
          </a:p>
          <a:p>
            <a:pPr lvl="1"/>
            <a:r>
              <a:rPr lang="en-US" dirty="0"/>
              <a:t>We continue to support these models with Fireware v12.5.x firmware. For more information, see </a:t>
            </a:r>
            <a:r>
              <a:rPr lang="en-US" dirty="0">
                <a:hlinkClick r:id="rId2"/>
              </a:rPr>
              <a:t>this KB article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83ABEC-32EF-D02B-2C8F-88639BEBE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104C4-ECAD-6935-0CCD-68B097B4F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45" y="2644171"/>
            <a:ext cx="10847511" cy="1569660"/>
          </a:xfrm>
        </p:spPr>
        <p:txBody>
          <a:bodyPr/>
          <a:lstStyle/>
          <a:p>
            <a:r>
              <a:rPr lang="en-US" dirty="0"/>
              <a:t>Resolved Critical Security Issue</a:t>
            </a:r>
          </a:p>
        </p:txBody>
      </p:sp>
    </p:spTree>
    <p:extLst>
      <p:ext uri="{BB962C8B-B14F-4D97-AF65-F5344CB8AC3E}">
        <p14:creationId xmlns:p14="http://schemas.microsoft.com/office/powerpoint/2010/main" val="120811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CCC-B750-E9F9-FFF9-F02701F0D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Resolved Critical Security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51414-7452-E967-A4DB-A14D4E194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release resolves critical security issue CVE-2025-14733 for WatchGuard Fireboxes </a:t>
            </a:r>
          </a:p>
          <a:p>
            <a:r>
              <a:rPr lang="en-US" dirty="0"/>
              <a:t>It is critical that you upgrade your Firebox to v12.11.6 to prevent exposure</a:t>
            </a:r>
          </a:p>
          <a:p>
            <a:r>
              <a:rPr lang="en-US" dirty="0"/>
              <a:t>View the full advisory details at </a:t>
            </a:r>
            <a:r>
              <a:rPr lang="en-US" dirty="0">
                <a:hlinkClick r:id="rId2"/>
              </a:rPr>
              <a:t>https://www.watchguard.com/wgrd-psirt/advisory/wgsa-2025-00027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E026-9489-154F-AB01-129F890E1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4404" y="2400299"/>
            <a:ext cx="6800051" cy="1352785"/>
          </a:xfrm>
        </p:spPr>
        <p:txBody>
          <a:bodyPr/>
          <a:lstStyle/>
          <a:p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649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E2BB634-0AEF-496D-B3CF-E546FE6BB05D}" vid="{5D2A9DBF-530D-49BA-88D2-5DD3E7565031}"/>
    </a:ext>
  </a:extLst>
</a:theme>
</file>

<file path=ppt/theme/theme2.xml><?xml version="1.0" encoding="utf-8"?>
<a:theme xmlns:a="http://schemas.openxmlformats.org/drawingml/2006/main" name="1_WatchGuard">
  <a:themeElements>
    <a:clrScheme name="WatchGuard">
      <a:dk1>
        <a:sysClr val="windowText" lastClr="000000"/>
      </a:dk1>
      <a:lt1>
        <a:sysClr val="window" lastClr="FFFFFF"/>
      </a:lt1>
      <a:dk2>
        <a:srgbClr val="000000"/>
      </a:dk2>
      <a:lt2>
        <a:srgbClr val="E9E5DC"/>
      </a:lt2>
      <a:accent1>
        <a:srgbClr val="F89829"/>
      </a:accent1>
      <a:accent2>
        <a:srgbClr val="FF0000"/>
      </a:accent2>
      <a:accent3>
        <a:srgbClr val="2BBED8"/>
      </a:accent3>
      <a:accent4>
        <a:srgbClr val="B5B5B5"/>
      </a:accent4>
      <a:accent5>
        <a:srgbClr val="B32317"/>
      </a:accent5>
      <a:accent6>
        <a:srgbClr val="00467F"/>
      </a:accent6>
      <a:hlink>
        <a:srgbClr val="FF0000"/>
      </a:hlink>
      <a:folHlink>
        <a:srgbClr val="B32317"/>
      </a:folHlink>
    </a:clrScheme>
    <a:fontScheme name="WatchGuard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noFill/>
        <a:ln w="38100">
          <a:solidFill>
            <a:schemeClr val="accent1"/>
          </a:solidFill>
        </a:ln>
      </a:spPr>
      <a:bodyPr rtlCol="0" anchor="ctr"/>
      <a:lstStyle>
        <a:defPPr algn="ctr">
          <a:defRPr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raining PPT Template 2022.potx" id="{2D47EA1F-4111-4BFB-8A81-C5436E4D35B9}" vid="{60C7B74C-BBDB-4829-86D3-42A8FF74A2D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7095</TotalTime>
  <Words>169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Geneva</vt:lpstr>
      <vt:lpstr>Open Sans</vt:lpstr>
      <vt:lpstr>Wingdings</vt:lpstr>
      <vt:lpstr>WatchGuard</vt:lpstr>
      <vt:lpstr>1_WatchGuard</vt:lpstr>
      <vt:lpstr>What’s new in fireware 12.11.6</vt:lpstr>
      <vt:lpstr>What’s new in Fireware v12.11.6</vt:lpstr>
      <vt:lpstr>What’s new in Fireware v12.11.6</vt:lpstr>
      <vt:lpstr>Resolved Critical Security Issue</vt:lpstr>
      <vt:lpstr>Resolved Critical Security Issue</vt:lpstr>
      <vt:lpstr>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New in Fireware v12.11.4</dc:title>
  <dc:creator>WatchGuard Technology, Inc.</dc:creator>
  <cp:lastModifiedBy>Jen Mosinski</cp:lastModifiedBy>
  <cp:revision>462</cp:revision>
  <dcterms:created xsi:type="dcterms:W3CDTF">2022-01-26T19:53:58Z</dcterms:created>
  <dcterms:modified xsi:type="dcterms:W3CDTF">2025-12-19T05:08:32Z</dcterms:modified>
</cp:coreProperties>
</file>