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23" r:id="rId2"/>
  </p:sldMasterIdLst>
  <p:notesMasterIdLst>
    <p:notesMasterId r:id="rId14"/>
  </p:notesMasterIdLst>
  <p:handoutMasterIdLst>
    <p:handoutMasterId r:id="rId15"/>
  </p:handoutMasterIdLst>
  <p:sldIdLst>
    <p:sldId id="426" r:id="rId3"/>
    <p:sldId id="3875" r:id="rId4"/>
    <p:sldId id="604" r:id="rId5"/>
    <p:sldId id="3916" r:id="rId6"/>
    <p:sldId id="3917" r:id="rId7"/>
    <p:sldId id="3920" r:id="rId8"/>
    <p:sldId id="3921" r:id="rId9"/>
    <p:sldId id="3922" r:id="rId10"/>
    <p:sldId id="3923" r:id="rId11"/>
    <p:sldId id="4241" r:id="rId12"/>
    <p:sldId id="63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JzLyqjlZD6QE/ka/mk3vA==" hashData="SABfb2tHEUkKAjQWwMgxTPI5x3XkPdcx8StnabeGaPXxIqn8TpTrpuox5tUMDLJa+xmC5MbNQ72ZhDc086P5xQ=="/>
  <p:extLst>
    <p:ext uri="{521415D9-36F7-43E2-AB2F-B90AF26B5E84}">
      <p14:sectionLst xmlns:p14="http://schemas.microsoft.com/office/powerpoint/2010/main">
        <p14:section name="Slides" id="{79F57155-9628-40D1-A0C5-BE957F0FBF17}">
          <p14:sldIdLst>
            <p14:sldId id="426"/>
            <p14:sldId id="3875"/>
            <p14:sldId id="604"/>
            <p14:sldId id="3916"/>
            <p14:sldId id="3917"/>
            <p14:sldId id="3920"/>
            <p14:sldId id="3921"/>
            <p14:sldId id="3922"/>
            <p14:sldId id="3923"/>
            <p14:sldId id="4241"/>
            <p14:sldId id="6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440" autoAdjust="0"/>
  </p:normalViewPr>
  <p:slideViewPr>
    <p:cSldViewPr snapToGrid="0" snapToObjects="1">
      <p:cViewPr varScale="1">
        <p:scale>
          <a:sx n="107" d="100"/>
          <a:sy n="107" d="100"/>
        </p:scale>
        <p:origin x="612" y="102"/>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7/9/2025</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7/9/2025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2025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465993" y="1130968"/>
            <a:ext cx="2323738"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wo Boxe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Content Placeholder 2">
            <a:extLst>
              <a:ext uri="{FF2B5EF4-FFF2-40B4-BE49-F238E27FC236}">
                <a16:creationId xmlns:a16="http://schemas.microsoft.com/office/drawing/2014/main" id="{E0F8502F-42A8-43DB-9CF1-4683D5D788FE}"/>
              </a:ext>
            </a:extLst>
          </p:cNvPr>
          <p:cNvSpPr>
            <a:spLocks noGrp="1"/>
          </p:cNvSpPr>
          <p:nvPr>
            <p:ph sz="quarter" idx="11"/>
          </p:nvPr>
        </p:nvSpPr>
        <p:spPr>
          <a:xfrm>
            <a:off x="6195793" y="1616670"/>
            <a:ext cx="4957481" cy="4447196"/>
          </a:xfrm>
        </p:spPr>
        <p:txBody>
          <a:bodyPr anchor="t"/>
          <a:lstStyle>
            <a:lvl1pPr>
              <a:buSzPct val="100000"/>
              <a:defRPr/>
            </a:lvl1pPr>
            <a:lvl2pPr marL="742950" indent="-285750">
              <a:buSzPct val="100000"/>
              <a:buFont typeface="Wingdings" panose="05000000000000000000" pitchFamily="2" charset="2"/>
              <a:buChar char=" "/>
              <a:defRPr/>
            </a:lvl2pPr>
            <a:lvl3pPr marL="1200150" indent="-285750">
              <a:buSzPct val="100000"/>
              <a:buFont typeface="Wingdings" panose="05000000000000000000" pitchFamily="2" charset="2"/>
              <a:buChar char=" "/>
              <a:defRPr/>
            </a:lvl3pPr>
            <a:lvl4pPr marL="1543050" indent="-171450">
              <a:buSzPct val="100000"/>
              <a:buFont typeface="Wingdings" panose="05000000000000000000" pitchFamily="2" charset="2"/>
              <a:buChar char=" "/>
              <a:defRPr/>
            </a:lvl4pPr>
            <a:lvl5pPr marL="2000250" indent="-171450">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Media Placeholder 2">
            <a:extLst>
              <a:ext uri="{FF2B5EF4-FFF2-40B4-BE49-F238E27FC236}">
                <a16:creationId xmlns:a16="http://schemas.microsoft.com/office/drawing/2014/main" id="{B0FBA1EE-E052-45D3-9002-DD803E4E72F7}"/>
              </a:ext>
            </a:extLst>
          </p:cNvPr>
          <p:cNvSpPr>
            <a:spLocks noGrp="1"/>
          </p:cNvSpPr>
          <p:nvPr>
            <p:ph type="media" sz="quarter" idx="10"/>
          </p:nvPr>
        </p:nvSpPr>
        <p:spPr>
          <a:xfrm>
            <a:off x="810768" y="457200"/>
            <a:ext cx="10570464" cy="5943600"/>
          </a:xfrm>
          <a:ln w="12700">
            <a:solidFill>
              <a:schemeClr val="accent4"/>
            </a:solidFill>
          </a:ln>
        </p:spPr>
        <p:txBody>
          <a:bodyPr/>
          <a:lstStyle/>
          <a:p>
            <a:r>
              <a:rPr lang="en-US" dirty="0"/>
              <a:t>Click icon to add media</a:t>
            </a:r>
          </a:p>
        </p:txBody>
      </p:sp>
    </p:spTree>
    <p:extLst>
      <p:ext uri="{BB962C8B-B14F-4D97-AF65-F5344CB8AC3E}">
        <p14:creationId xmlns:p14="http://schemas.microsoft.com/office/powerpoint/2010/main" val="21209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00000"/>
              <a:buFontTx/>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2024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2022 WatchGuard Technologies, Inc. All Rights Reserved</a:t>
            </a:r>
          </a:p>
        </p:txBody>
      </p:sp>
    </p:spTree>
    <p:extLst>
      <p:ext uri="{BB962C8B-B14F-4D97-AF65-F5344CB8AC3E}">
        <p14:creationId xmlns:p14="http://schemas.microsoft.com/office/powerpoint/2010/main" val="246147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2025 WatchGuard Technologies, Inc. All Rights Reserved</a:t>
            </a:r>
          </a:p>
        </p:txBody>
      </p:sp>
    </p:spTree>
    <p:extLst>
      <p:ext uri="{BB962C8B-B14F-4D97-AF65-F5344CB8AC3E}">
        <p14:creationId xmlns:p14="http://schemas.microsoft.com/office/powerpoint/2010/main" val="32833527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906056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384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47633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3933011" y="1443814"/>
            <a:ext cx="8126893" cy="4571377"/>
          </a:xfrm>
          <a:ln w="12700">
            <a:solidFill>
              <a:schemeClr val="accent4"/>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132096" y="1133641"/>
            <a:ext cx="3725009" cy="5191724"/>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227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riter Two Boxes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Content Placeholder 3">
            <a:extLst>
              <a:ext uri="{FF2B5EF4-FFF2-40B4-BE49-F238E27FC236}">
                <a16:creationId xmlns:a16="http://schemas.microsoft.com/office/drawing/2014/main" id="{BA1948DE-E44D-4502-8491-EA1AB7E0A972}"/>
              </a:ext>
            </a:extLst>
          </p:cNvPr>
          <p:cNvSpPr>
            <a:spLocks noGrp="1"/>
          </p:cNvSpPr>
          <p:nvPr>
            <p:ph sz="quarter" idx="12"/>
          </p:nvPr>
        </p:nvSpPr>
        <p:spPr>
          <a:xfrm>
            <a:off x="6192837" y="1322362"/>
            <a:ext cx="4958037" cy="4999021"/>
          </a:xfrm>
        </p:spPr>
        <p:txBody>
          <a:bodyPr anchor="t"/>
          <a:lstStyle>
            <a:lvl1pPr>
              <a:lnSpc>
                <a:spcPct val="100000"/>
              </a:lnSpc>
              <a:buSzPct val="100000"/>
              <a:defRPr/>
            </a:lvl1pPr>
            <a:lvl2pPr marL="742950" indent="-285750">
              <a:lnSpc>
                <a:spcPct val="100000"/>
              </a:lnSpc>
              <a:buSzPct val="100000"/>
              <a:buFont typeface="Wingdings" panose="05000000000000000000" pitchFamily="2" charset="2"/>
              <a:buChar char=" "/>
              <a:defRPr/>
            </a:lvl2pPr>
            <a:lvl3pPr marL="1200150" indent="-285750">
              <a:lnSpc>
                <a:spcPct val="100000"/>
              </a:lnSpc>
              <a:buSzPct val="100000"/>
              <a:buFont typeface="Wingdings" panose="05000000000000000000" pitchFamily="2" charset="2"/>
              <a:buChar char=" "/>
              <a:defRPr/>
            </a:lvl3pPr>
            <a:lvl4pPr marL="1543050" indent="-171450">
              <a:lnSpc>
                <a:spcPct val="100000"/>
              </a:lnSpc>
              <a:buSzPct val="100000"/>
              <a:buFont typeface="Wingdings" panose="05000000000000000000" pitchFamily="2" charset="2"/>
              <a:buChar char=" "/>
              <a:defRPr/>
            </a:lvl4pPr>
            <a:lvl5pPr marL="2000250" indent="-171450">
              <a:lnSpc>
                <a:spcPct val="100000"/>
              </a:lnSpc>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600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49071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iner Intro/Exit Slide - Change Not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0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80000"/>
              <a:buFont typeface="Wingdings" panose="05000000000000000000" pitchFamily="2" charset="2"/>
              <a:buChar char="Ø"/>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80000"/>
              <a:buFont typeface="Wingdings" panose="05000000000000000000" pitchFamily="2" charset="2"/>
              <a:buChar char="Ø"/>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80000"/>
              <a:buFont typeface="Wingdings" panose="05000000000000000000" pitchFamily="2" charset="2"/>
              <a:buChar char="Ø"/>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7" name="TextBox 6">
            <a:extLst>
              <a:ext uri="{FF2B5EF4-FFF2-40B4-BE49-F238E27FC236}">
                <a16:creationId xmlns:a16="http://schemas.microsoft.com/office/drawing/2014/main" id="{A665A784-EAD8-49FA-AC30-B3FF031B564E}"/>
              </a:ext>
            </a:extLst>
          </p:cNvPr>
          <p:cNvSpPr txBox="1"/>
          <p:nvPr userDrawn="1"/>
        </p:nvSpPr>
        <p:spPr>
          <a:xfrm>
            <a:off x="1" y="0"/>
            <a:ext cx="2116282" cy="461665"/>
          </a:xfrm>
          <a:prstGeom prst="rect">
            <a:avLst/>
          </a:prstGeom>
          <a:solidFill>
            <a:schemeClr val="accent6"/>
          </a:solidFill>
        </p:spPr>
        <p:txBody>
          <a:bodyPr wrap="square" rtlCol="0">
            <a:spAutoFit/>
          </a:bodyPr>
          <a:lstStyle/>
          <a:p>
            <a:pPr algn="ctr"/>
            <a:r>
              <a:rPr lang="en-US" sz="1200" i="1" dirty="0"/>
              <a:t>This video might not include recent product updates</a:t>
            </a:r>
          </a:p>
        </p:txBody>
      </p:sp>
    </p:spTree>
    <p:extLst>
      <p:ext uri="{BB962C8B-B14F-4D97-AF65-F5344CB8AC3E}">
        <p14:creationId xmlns:p14="http://schemas.microsoft.com/office/powerpoint/2010/main" val="7364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0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80000"/>
              <a:buFont typeface="Wingdings" panose="05000000000000000000" pitchFamily="2" charset="2"/>
              <a:buChar char="Ø"/>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80000"/>
              <a:buFont typeface="Wingdings" panose="05000000000000000000" pitchFamily="2" charset="2"/>
              <a:buChar char="Ø"/>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80000"/>
              <a:buFont typeface="Wingdings" panose="05000000000000000000" pitchFamily="2" charset="2"/>
              <a:buChar char="Ø"/>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417791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Wingdings" panose="05000000000000000000" pitchFamily="2" charset="2"/>
              <a:buChar char=" "/>
              <a:defRPr sz="2000"/>
            </a:lvl2pPr>
            <a:lvl3pPr marL="1257300" indent="-342900">
              <a:lnSpc>
                <a:spcPct val="100000"/>
              </a:lnSpc>
              <a:buFont typeface="Wingdings" panose="05000000000000000000" pitchFamily="2" charset="2"/>
              <a:buChar char=" "/>
              <a:defRPr/>
            </a:lvl3pPr>
            <a:lvl4pPr marL="1600200" indent="-228600">
              <a:lnSpc>
                <a:spcPct val="100000"/>
              </a:lnSpc>
              <a:buFont typeface="Wingdings" panose="05000000000000000000" pitchFamily="2" charset="2"/>
              <a:buChar char=" "/>
              <a:defRPr/>
            </a:lvl4pPr>
            <a:lvl5pPr marL="2057400" indent="-228600">
              <a:lnSpc>
                <a:spcPct val="100000"/>
              </a:lnSpc>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3784600" cy="646331"/>
          </a:xfrm>
          <a:solidFill>
            <a:srgbClr val="000000">
              <a:alpha val="69804"/>
            </a:srgbClr>
          </a:solidFill>
        </p:spPr>
        <p:txBody>
          <a:bodyPr wrap="square"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0559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465993" y="1130968"/>
            <a:ext cx="2323738"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82335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iner Two Boxe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Content Placeholder 2">
            <a:extLst>
              <a:ext uri="{FF2B5EF4-FFF2-40B4-BE49-F238E27FC236}">
                <a16:creationId xmlns:a16="http://schemas.microsoft.com/office/drawing/2014/main" id="{E0F8502F-42A8-43DB-9CF1-4683D5D788FE}"/>
              </a:ext>
            </a:extLst>
          </p:cNvPr>
          <p:cNvSpPr>
            <a:spLocks noGrp="1"/>
          </p:cNvSpPr>
          <p:nvPr>
            <p:ph sz="quarter" idx="11"/>
          </p:nvPr>
        </p:nvSpPr>
        <p:spPr>
          <a:xfrm>
            <a:off x="6195793" y="1616670"/>
            <a:ext cx="4957481" cy="4447196"/>
          </a:xfrm>
        </p:spPr>
        <p:txBody>
          <a:bodyPr anchor="t"/>
          <a:lstStyle>
            <a:lvl1pPr>
              <a:buSzPct val="100000"/>
              <a:defRPr/>
            </a:lvl1pPr>
            <a:lvl2pPr marL="742950" indent="-285750">
              <a:buSzPct val="100000"/>
              <a:buFont typeface="Wingdings" panose="05000000000000000000" pitchFamily="2" charset="2"/>
              <a:buChar char=" "/>
              <a:defRPr/>
            </a:lvl2pPr>
            <a:lvl3pPr marL="1200150" indent="-285750">
              <a:buSzPct val="100000"/>
              <a:buFont typeface="Wingdings" panose="05000000000000000000" pitchFamily="2" charset="2"/>
              <a:buChar char=" "/>
              <a:defRPr/>
            </a:lvl3pPr>
            <a:lvl4pPr marL="1543050" indent="-171450">
              <a:buSzPct val="100000"/>
              <a:buFont typeface="Wingdings" panose="05000000000000000000" pitchFamily="2" charset="2"/>
              <a:buChar char=" "/>
              <a:defRPr/>
            </a:lvl4pPr>
            <a:lvl5pPr marL="2000250" indent="-171450">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41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iner 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Media Placeholder 2">
            <a:extLst>
              <a:ext uri="{FF2B5EF4-FFF2-40B4-BE49-F238E27FC236}">
                <a16:creationId xmlns:a16="http://schemas.microsoft.com/office/drawing/2014/main" id="{B0FBA1EE-E052-45D3-9002-DD803E4E72F7}"/>
              </a:ext>
            </a:extLst>
          </p:cNvPr>
          <p:cNvSpPr>
            <a:spLocks noGrp="1"/>
          </p:cNvSpPr>
          <p:nvPr>
            <p:ph type="media" sz="quarter" idx="10"/>
          </p:nvPr>
        </p:nvSpPr>
        <p:spPr>
          <a:xfrm>
            <a:off x="810768" y="457200"/>
            <a:ext cx="10570464" cy="5943600"/>
          </a:xfrm>
          <a:ln w="12700">
            <a:solidFill>
              <a:schemeClr val="accent4"/>
            </a:solidFill>
          </a:ln>
        </p:spPr>
        <p:txBody>
          <a:bodyPr/>
          <a:lstStyle/>
          <a:p>
            <a:r>
              <a:rPr lang="en-US" dirty="0"/>
              <a:t>Click icon to add media</a:t>
            </a:r>
          </a:p>
        </p:txBody>
      </p:sp>
    </p:spTree>
    <p:extLst>
      <p:ext uri="{BB962C8B-B14F-4D97-AF65-F5344CB8AC3E}">
        <p14:creationId xmlns:p14="http://schemas.microsoft.com/office/powerpoint/2010/main" val="378651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3261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136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20262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00000"/>
              <a:buFontTx/>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7626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62217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our_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454443" y="3022823"/>
            <a:ext cx="2402676"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3141722" y="1775239"/>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9087066" y="1775239"/>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p:nvPr>
        </p:nvSpPr>
        <p:spPr>
          <a:xfrm>
            <a:off x="1104553" y="1819076"/>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picture</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p:nvPr>
        </p:nvSpPr>
        <p:spPr>
          <a:xfrm>
            <a:off x="4066055" y="1837331"/>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picture</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cxnSp>
        <p:nvCxnSpPr>
          <p:cNvPr id="2" name="Straight Connector 1">
            <a:extLst>
              <a:ext uri="{FF2B5EF4-FFF2-40B4-BE49-F238E27FC236}">
                <a16:creationId xmlns:a16="http://schemas.microsoft.com/office/drawing/2014/main" id="{C4F39833-C3B6-22F0-D53A-316C43674502}"/>
              </a:ext>
            </a:extLst>
          </p:cNvPr>
          <p:cNvCxnSpPr/>
          <p:nvPr userDrawn="1"/>
        </p:nvCxnSpPr>
        <p:spPr>
          <a:xfrm flipV="1">
            <a:off x="6086749" y="1775239"/>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9748002-9969-F5B3-AD04-6DE8C1A7C676}"/>
              </a:ext>
            </a:extLst>
          </p:cNvPr>
          <p:cNvSpPr>
            <a:spLocks noGrp="1"/>
          </p:cNvSpPr>
          <p:nvPr>
            <p:ph idx="21"/>
          </p:nvPr>
        </p:nvSpPr>
        <p:spPr>
          <a:xfrm>
            <a:off x="3426326" y="3022824"/>
            <a:ext cx="2402676"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5" name="Picture Placeholder 2">
            <a:extLst>
              <a:ext uri="{FF2B5EF4-FFF2-40B4-BE49-F238E27FC236}">
                <a16:creationId xmlns:a16="http://schemas.microsoft.com/office/drawing/2014/main" id="{3CACB974-EA2E-F2A6-F40C-156DDDEF9E34}"/>
              </a:ext>
            </a:extLst>
          </p:cNvPr>
          <p:cNvSpPr>
            <a:spLocks noGrp="1"/>
          </p:cNvSpPr>
          <p:nvPr>
            <p:ph type="pic" sz="quarter" idx="22"/>
          </p:nvPr>
        </p:nvSpPr>
        <p:spPr>
          <a:xfrm>
            <a:off x="7011081" y="1837331"/>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picture</a:t>
            </a:r>
          </a:p>
        </p:txBody>
      </p:sp>
      <p:sp>
        <p:nvSpPr>
          <p:cNvPr id="6" name="Content Placeholder 2">
            <a:extLst>
              <a:ext uri="{FF2B5EF4-FFF2-40B4-BE49-F238E27FC236}">
                <a16:creationId xmlns:a16="http://schemas.microsoft.com/office/drawing/2014/main" id="{764F174D-3E5D-3581-60BA-3B4F64D371D6}"/>
              </a:ext>
            </a:extLst>
          </p:cNvPr>
          <p:cNvSpPr>
            <a:spLocks noGrp="1"/>
          </p:cNvSpPr>
          <p:nvPr>
            <p:ph idx="23"/>
          </p:nvPr>
        </p:nvSpPr>
        <p:spPr>
          <a:xfrm>
            <a:off x="6371352" y="3022824"/>
            <a:ext cx="2402676"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9" name="Picture Placeholder 2">
            <a:extLst>
              <a:ext uri="{FF2B5EF4-FFF2-40B4-BE49-F238E27FC236}">
                <a16:creationId xmlns:a16="http://schemas.microsoft.com/office/drawing/2014/main" id="{1E4615D7-1A25-0589-C60A-EBBD01F60A0A}"/>
              </a:ext>
            </a:extLst>
          </p:cNvPr>
          <p:cNvSpPr>
            <a:spLocks noGrp="1"/>
          </p:cNvSpPr>
          <p:nvPr>
            <p:ph type="pic" sz="quarter" idx="24"/>
          </p:nvPr>
        </p:nvSpPr>
        <p:spPr>
          <a:xfrm>
            <a:off x="10011397" y="1837331"/>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picture</a:t>
            </a:r>
          </a:p>
        </p:txBody>
      </p:sp>
      <p:sp>
        <p:nvSpPr>
          <p:cNvPr id="10" name="Content Placeholder 2">
            <a:extLst>
              <a:ext uri="{FF2B5EF4-FFF2-40B4-BE49-F238E27FC236}">
                <a16:creationId xmlns:a16="http://schemas.microsoft.com/office/drawing/2014/main" id="{F7A7D021-8635-62C5-B824-69201D81BE41}"/>
              </a:ext>
            </a:extLst>
          </p:cNvPr>
          <p:cNvSpPr>
            <a:spLocks noGrp="1"/>
          </p:cNvSpPr>
          <p:nvPr>
            <p:ph idx="25"/>
          </p:nvPr>
        </p:nvSpPr>
        <p:spPr>
          <a:xfrm>
            <a:off x="9371668" y="3022822"/>
            <a:ext cx="2402676"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8669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3" grpId="0" animBg="1"/>
      <p:bldP spid="25" grpId="0" animBg="1"/>
      <p:bldP spid="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animBg="1"/>
      <p:bldP spid="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9" grpId="0" animBg="1"/>
      <p:bldP spid="1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43785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637608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609600" y="274643"/>
            <a:ext cx="7404101" cy="674687"/>
          </a:xfrm>
        </p:spPr>
        <p:txBody>
          <a:bodyPr/>
          <a:lstStyle>
            <a:lvl1pPr>
              <a:defRPr sz="3600"/>
            </a:lvl1pPr>
          </a:lstStyle>
          <a:p>
            <a:r>
              <a:rPr lang="en-US" dirty="0"/>
              <a:t>Click to add Title</a:t>
            </a:r>
          </a:p>
        </p:txBody>
      </p:sp>
      <p:sp>
        <p:nvSpPr>
          <p:cNvPr id="11" name="Content Placeholder 2"/>
          <p:cNvSpPr>
            <a:spLocks noGrp="1"/>
          </p:cNvSpPr>
          <p:nvPr>
            <p:ph idx="1" hasCustomPrompt="1"/>
          </p:nvPr>
        </p:nvSpPr>
        <p:spPr>
          <a:xfrm>
            <a:off x="609600" y="1070919"/>
            <a:ext cx="7404101" cy="5696712"/>
          </a:xfrm>
        </p:spPr>
        <p:txBody>
          <a:bodyPr anchor="t" anchorCtr="0"/>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510696" y="6211755"/>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373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2022 WatchGuard Technologies, Inc. All Rights Reserved</a:t>
            </a:r>
          </a:p>
        </p:txBody>
      </p:sp>
    </p:spTree>
    <p:extLst>
      <p:ext uri="{BB962C8B-B14F-4D97-AF65-F5344CB8AC3E}">
        <p14:creationId xmlns:p14="http://schemas.microsoft.com/office/powerpoint/2010/main" val="309574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3933011" y="1443814"/>
            <a:ext cx="8126893" cy="4571377"/>
          </a:xfrm>
          <a:ln w="12700">
            <a:solidFill>
              <a:schemeClr val="accent4"/>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132096" y="1133641"/>
            <a:ext cx="3725009" cy="5191724"/>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wo Boxes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Content Placeholder 3">
            <a:extLst>
              <a:ext uri="{FF2B5EF4-FFF2-40B4-BE49-F238E27FC236}">
                <a16:creationId xmlns:a16="http://schemas.microsoft.com/office/drawing/2014/main" id="{BA1948DE-E44D-4502-8491-EA1AB7E0A972}"/>
              </a:ext>
            </a:extLst>
          </p:cNvPr>
          <p:cNvSpPr>
            <a:spLocks noGrp="1"/>
          </p:cNvSpPr>
          <p:nvPr>
            <p:ph sz="quarter" idx="12"/>
          </p:nvPr>
        </p:nvSpPr>
        <p:spPr>
          <a:xfrm>
            <a:off x="6192837" y="1322362"/>
            <a:ext cx="4958037" cy="4999021"/>
          </a:xfrm>
        </p:spPr>
        <p:txBody>
          <a:bodyPr anchor="t"/>
          <a:lstStyle>
            <a:lvl1pPr>
              <a:lnSpc>
                <a:spcPct val="100000"/>
              </a:lnSpc>
              <a:buSzPct val="100000"/>
              <a:defRPr/>
            </a:lvl1pPr>
            <a:lvl2pPr marL="742950" indent="-285750">
              <a:lnSpc>
                <a:spcPct val="100000"/>
              </a:lnSpc>
              <a:buSzPct val="100000"/>
              <a:buFont typeface="Wingdings" panose="05000000000000000000" pitchFamily="2" charset="2"/>
              <a:buChar char=" "/>
              <a:defRPr/>
            </a:lvl2pPr>
            <a:lvl3pPr marL="1200150" indent="-285750">
              <a:lnSpc>
                <a:spcPct val="100000"/>
              </a:lnSpc>
              <a:buSzPct val="100000"/>
              <a:buFont typeface="Wingdings" panose="05000000000000000000" pitchFamily="2" charset="2"/>
              <a:buChar char=" "/>
              <a:defRPr/>
            </a:lvl3pPr>
            <a:lvl4pPr marL="1543050" indent="-171450">
              <a:lnSpc>
                <a:spcPct val="100000"/>
              </a:lnSpc>
              <a:buSzPct val="100000"/>
              <a:buFont typeface="Wingdings" panose="05000000000000000000" pitchFamily="2" charset="2"/>
              <a:buChar char=" "/>
              <a:defRPr/>
            </a:lvl4pPr>
            <a:lvl5pPr marL="2000250" indent="-171450">
              <a:lnSpc>
                <a:spcPct val="100000"/>
              </a:lnSpc>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0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80000"/>
              <a:buFont typeface="Wingdings" panose="05000000000000000000" pitchFamily="2" charset="2"/>
              <a:buChar char="Ø"/>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80000"/>
              <a:buFont typeface="Wingdings" panose="05000000000000000000" pitchFamily="2" charset="2"/>
              <a:buChar char="Ø"/>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80000"/>
              <a:buFont typeface="Wingdings" panose="05000000000000000000" pitchFamily="2" charset="2"/>
              <a:buChar char="Ø"/>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Wingdings" panose="05000000000000000000" pitchFamily="2" charset="2"/>
              <a:buChar char=" "/>
              <a:defRPr sz="2000"/>
            </a:lvl2pPr>
            <a:lvl3pPr marL="1257300" indent="-342900">
              <a:lnSpc>
                <a:spcPct val="100000"/>
              </a:lnSpc>
              <a:buFont typeface="Wingdings" panose="05000000000000000000" pitchFamily="2" charset="2"/>
              <a:buChar char=" "/>
              <a:defRPr/>
            </a:lvl3pPr>
            <a:lvl4pPr marL="1600200" indent="-228600">
              <a:lnSpc>
                <a:spcPct val="100000"/>
              </a:lnSpc>
              <a:buFont typeface="Wingdings" panose="05000000000000000000" pitchFamily="2" charset="2"/>
              <a:buChar char=" "/>
              <a:defRPr/>
            </a:lvl4pPr>
            <a:lvl5pPr marL="2057400" indent="-228600">
              <a:lnSpc>
                <a:spcPct val="100000"/>
              </a:lnSpc>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3784600" cy="646331"/>
          </a:xfrm>
          <a:solidFill>
            <a:srgbClr val="000000">
              <a:alpha val="69804"/>
            </a:srgbClr>
          </a:solidFill>
        </p:spPr>
        <p:txBody>
          <a:bodyPr wrap="square"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9" r:id="rId12"/>
    <p:sldLayoutId id="2147483713" r:id="rId13"/>
    <p:sldLayoutId id="2147483678" r:id="rId14"/>
    <p:sldLayoutId id="2147483679" r:id="rId15"/>
    <p:sldLayoutId id="2147483687" r:id="rId16"/>
    <p:sldLayoutId id="2147483680" r:id="rId17"/>
    <p:sldLayoutId id="2147483711" r:id="rId18"/>
    <p:sldLayoutId id="2147483717" r:id="rId19"/>
    <p:sldLayoutId id="214748372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134659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hyperlink" Target="https://techsearch.watchguard.com/KB?type=Article&amp;SFDCID=kA10H000000bpK3SAI&amp;lang=en_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atchguard.com/wgrd-blog/end-life-fireware-data-loss-prevention-servic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183425"/>
            <a:ext cx="6800051" cy="1569660"/>
          </a:xfrm>
        </p:spPr>
        <p:txBody>
          <a:bodyPr/>
          <a:lstStyle/>
          <a:p>
            <a:r>
              <a:rPr lang="en-US" dirty="0"/>
              <a:t>What’s new in fireware 12.11.3</a:t>
            </a:r>
          </a:p>
        </p:txBody>
      </p:sp>
    </p:spTree>
    <p:extLst>
      <p:ext uri="{BB962C8B-B14F-4D97-AF65-F5344CB8AC3E}">
        <p14:creationId xmlns:p14="http://schemas.microsoft.com/office/powerpoint/2010/main" val="244415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18734-BA0F-356C-13B4-E4AF3F6AC42B}"/>
              </a:ext>
            </a:extLst>
          </p:cNvPr>
          <p:cNvSpPr>
            <a:spLocks noGrp="1"/>
          </p:cNvSpPr>
          <p:nvPr>
            <p:ph type="title"/>
          </p:nvPr>
        </p:nvSpPr>
        <p:spPr/>
        <p:txBody>
          <a:bodyPr/>
          <a:lstStyle/>
          <a:p>
            <a:r>
              <a:rPr lang="en-US" dirty="0"/>
              <a:t> Block CBC Ciphers on the Firebox Web Server (CLI)</a:t>
            </a:r>
          </a:p>
        </p:txBody>
      </p:sp>
      <p:sp>
        <p:nvSpPr>
          <p:cNvPr id="5" name="Content Placeholder 4">
            <a:extLst>
              <a:ext uri="{FF2B5EF4-FFF2-40B4-BE49-F238E27FC236}">
                <a16:creationId xmlns:a16="http://schemas.microsoft.com/office/drawing/2014/main" id="{C954CE38-BD51-46A0-F6B7-DECB0517FF02}"/>
              </a:ext>
            </a:extLst>
          </p:cNvPr>
          <p:cNvSpPr>
            <a:spLocks noGrp="1"/>
          </p:cNvSpPr>
          <p:nvPr>
            <p:ph idx="1"/>
          </p:nvPr>
        </p:nvSpPr>
        <p:spPr>
          <a:xfrm>
            <a:off x="143437" y="1322363"/>
            <a:ext cx="6438338" cy="3830662"/>
          </a:xfrm>
        </p:spPr>
        <p:txBody>
          <a:bodyPr/>
          <a:lstStyle/>
          <a:p>
            <a:pPr marL="0" lvl="0" indent="0">
              <a:buNone/>
            </a:pPr>
            <a:r>
              <a:rPr lang="en-US" dirty="0"/>
              <a:t>To block or unblock weak Cipher Block Chaining (CBC) ciphers, from the CLI, enter:</a:t>
            </a:r>
            <a:endParaRPr lang="en-US" b="1" dirty="0"/>
          </a:p>
          <a:p>
            <a:pPr lvl="1" indent="-342900">
              <a:buFont typeface="Arial" panose="020B0604020202020204" pitchFamily="34" charset="0"/>
              <a:buChar char="•"/>
            </a:pPr>
            <a:r>
              <a:rPr lang="en-US" b="1" dirty="0"/>
              <a:t>web-server-cipher block weak-ciphers</a:t>
            </a:r>
            <a:r>
              <a:rPr lang="en-US" dirty="0"/>
              <a:t> </a:t>
            </a:r>
            <a:br>
              <a:rPr lang="en-US" dirty="0"/>
            </a:br>
            <a:r>
              <a:rPr lang="en-US" dirty="0"/>
              <a:t>— Block weak CBC ciphers</a:t>
            </a:r>
          </a:p>
          <a:p>
            <a:pPr lvl="1" indent="-342900">
              <a:buFont typeface="Arial" panose="020B0604020202020204" pitchFamily="34" charset="0"/>
              <a:buChar char="•"/>
            </a:pPr>
            <a:r>
              <a:rPr lang="en-US" b="1" dirty="0"/>
              <a:t>no web-server-cipher block weak-ciphers</a:t>
            </a:r>
            <a:r>
              <a:rPr lang="en-US" dirty="0"/>
              <a:t> </a:t>
            </a:r>
            <a:br>
              <a:rPr lang="en-US" dirty="0"/>
            </a:br>
            <a:r>
              <a:rPr lang="en-US" dirty="0"/>
              <a:t>— Unblock weak CBC ciphers</a:t>
            </a:r>
          </a:p>
          <a:p>
            <a:pPr lvl="1" indent="-342900">
              <a:buFont typeface="Arial" panose="020B0604020202020204" pitchFamily="34" charset="0"/>
              <a:buChar char="•"/>
            </a:pPr>
            <a:r>
              <a:rPr lang="en-US" b="1" dirty="0"/>
              <a:t>show web-server-cipher </a:t>
            </a:r>
            <a:br>
              <a:rPr lang="en-US" b="1" dirty="0"/>
            </a:br>
            <a:r>
              <a:rPr lang="en-US" dirty="0"/>
              <a:t>— Show the list of blocked CBC ciphers</a:t>
            </a:r>
          </a:p>
          <a:p>
            <a:pPr lvl="1" indent="-342900">
              <a:buFont typeface="Arial" panose="020B0604020202020204" pitchFamily="34" charset="0"/>
              <a:buChar char="•"/>
            </a:pPr>
            <a:endParaRPr lang="en-US" dirty="0"/>
          </a:p>
          <a:p>
            <a:pPr marL="285750" lvl="1" indent="0">
              <a:buNone/>
            </a:pPr>
            <a:br>
              <a:rPr lang="en-US" dirty="0"/>
            </a:br>
            <a:endParaRPr lang="en-US" dirty="0"/>
          </a:p>
          <a:p>
            <a:endParaRPr lang="en-US" dirty="0"/>
          </a:p>
        </p:txBody>
      </p:sp>
      <p:pic>
        <p:nvPicPr>
          <p:cNvPr id="9" name="Picture 8">
            <a:extLst>
              <a:ext uri="{FF2B5EF4-FFF2-40B4-BE49-F238E27FC236}">
                <a16:creationId xmlns:a16="http://schemas.microsoft.com/office/drawing/2014/main" id="{A761885F-8CB4-23DB-7E7F-3BC1D413B903}"/>
              </a:ext>
            </a:extLst>
          </p:cNvPr>
          <p:cNvPicPr>
            <a:picLocks noChangeAspect="1"/>
          </p:cNvPicPr>
          <p:nvPr/>
        </p:nvPicPr>
        <p:blipFill>
          <a:blip r:embed="rId2"/>
          <a:stretch>
            <a:fillRect/>
          </a:stretch>
        </p:blipFill>
        <p:spPr>
          <a:xfrm>
            <a:off x="6581775" y="1384317"/>
            <a:ext cx="5085367" cy="4151320"/>
          </a:xfrm>
          <a:prstGeom prst="rect">
            <a:avLst/>
          </a:prstGeom>
        </p:spPr>
      </p:pic>
    </p:spTree>
    <p:extLst>
      <p:ext uri="{BB962C8B-B14F-4D97-AF65-F5344CB8AC3E}">
        <p14:creationId xmlns:p14="http://schemas.microsoft.com/office/powerpoint/2010/main" val="92981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E026-9489-154F-AB01-129F890E1CBA}"/>
              </a:ext>
            </a:extLst>
          </p:cNvPr>
          <p:cNvSpPr>
            <a:spLocks noGrp="1"/>
          </p:cNvSpPr>
          <p:nvPr>
            <p:ph type="ctrTitle"/>
          </p:nvPr>
        </p:nvSpPr>
        <p:spPr>
          <a:xfrm>
            <a:off x="5084404" y="2400299"/>
            <a:ext cx="6800051" cy="1352785"/>
          </a:xfrm>
        </p:spPr>
        <p:txBody>
          <a:bodyP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4664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fontScale="90000"/>
          </a:bodyPr>
          <a:lstStyle/>
          <a:p>
            <a:r>
              <a:rPr lang="en-US" dirty="0"/>
              <a:t>What’s new in Fireware </a:t>
            </a:r>
            <a:r>
              <a:rPr lang="en-US" cap="none" dirty="0"/>
              <a:t>v12.11.3</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a:xfrm>
            <a:off x="439271" y="1069239"/>
            <a:ext cx="7718611" cy="5699685"/>
          </a:xfrm>
        </p:spPr>
        <p:txBody>
          <a:bodyPr/>
          <a:lstStyle/>
          <a:p>
            <a:r>
              <a:rPr lang="en-US" sz="2000" dirty="0">
                <a:hlinkClick r:id="rId2" action="ppaction://hlinksldjump"/>
              </a:rPr>
              <a:t>DHCPv6 Client Option 3 Identity Association for Non-Temporary Address</a:t>
            </a:r>
            <a:endParaRPr lang="en-US" sz="2000" dirty="0"/>
          </a:p>
          <a:p>
            <a:r>
              <a:rPr lang="en-US" sz="2000" dirty="0">
                <a:hlinkClick r:id="rId3" action="ppaction://hlinksldjump"/>
              </a:rPr>
              <a:t>Data Loss Prevention (DLP) End-of-Life</a:t>
            </a:r>
            <a:endParaRPr lang="en-US" sz="2000" dirty="0"/>
          </a:p>
          <a:p>
            <a:r>
              <a:rPr lang="en-US" sz="2000" dirty="0">
                <a:hlinkClick r:id="rId4" action="ppaction://hlinksldjump"/>
              </a:rPr>
              <a:t>Block CBC Weak Ciphers (CLI)</a:t>
            </a:r>
            <a:endParaRPr lang="en-US" sz="2000" dirty="0"/>
          </a:p>
          <a:p>
            <a:endParaRPr lang="en-US" sz="2000" dirty="0"/>
          </a:p>
        </p:txBody>
      </p:sp>
    </p:spTree>
    <p:extLst>
      <p:ext uri="{BB962C8B-B14F-4D97-AF65-F5344CB8AC3E}">
        <p14:creationId xmlns:p14="http://schemas.microsoft.com/office/powerpoint/2010/main" val="27360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fontScale="90000"/>
          </a:bodyPr>
          <a:lstStyle/>
          <a:p>
            <a:r>
              <a:rPr lang="en-US" dirty="0"/>
              <a:t>What’s new in Fireware </a:t>
            </a:r>
            <a:r>
              <a:rPr lang="en-US" cap="none" dirty="0"/>
              <a:t>v12.11.3</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pPr lvl="0"/>
            <a:r>
              <a:rPr lang="en-US" dirty="0"/>
              <a:t>Fireware v12.11.3 is available for these Firebox models:</a:t>
            </a:r>
          </a:p>
          <a:p>
            <a:pPr lvl="1"/>
            <a:r>
              <a:rPr lang="en-US" dirty="0"/>
              <a:t>Firebox M Series: M270, M290, M370, M390, M470, M570, M590, M670, M690, M4600, M4800, M5600, M5800</a:t>
            </a:r>
          </a:p>
          <a:p>
            <a:pPr lvl="1"/>
            <a:r>
              <a:rPr lang="en-US" dirty="0"/>
              <a:t>Firebox T Series: T20, T25, T40, T45, T55, T70, T80, T85</a:t>
            </a:r>
          </a:p>
          <a:p>
            <a:pPr lvl="1"/>
            <a:r>
              <a:rPr lang="en-US" dirty="0"/>
              <a:t>Firebox NV5</a:t>
            </a:r>
          </a:p>
          <a:p>
            <a:pPr lvl="1"/>
            <a:r>
              <a:rPr lang="en-US" dirty="0"/>
              <a:t>FireboxV and Firebox Cloud</a:t>
            </a:r>
          </a:p>
          <a:p>
            <a:pPr lvl="0"/>
            <a:r>
              <a:rPr lang="en-US"/>
              <a:t>Fireware v12.11.3 </a:t>
            </a:r>
            <a:r>
              <a:rPr lang="en-US" dirty="0"/>
              <a:t>does not support these models:</a:t>
            </a:r>
          </a:p>
          <a:p>
            <a:pPr lvl="1"/>
            <a:r>
              <a:rPr lang="en-US" dirty="0"/>
              <a:t>Firebox T15 and Firebox T35</a:t>
            </a:r>
          </a:p>
          <a:p>
            <a:pPr lvl="1"/>
            <a:r>
              <a:rPr lang="en-US" dirty="0"/>
              <a:t>We continue to support these models with Fireware v12.5.x firmware. For more information, see </a:t>
            </a:r>
            <a:r>
              <a:rPr lang="en-US" dirty="0">
                <a:hlinkClick r:id="rId2"/>
              </a:rPr>
              <a:t>this KB article</a:t>
            </a:r>
            <a:endParaRPr lang="en-US" dirty="0"/>
          </a:p>
        </p:txBody>
      </p:sp>
    </p:spTree>
    <p:extLst>
      <p:ext uri="{BB962C8B-B14F-4D97-AF65-F5344CB8AC3E}">
        <p14:creationId xmlns:p14="http://schemas.microsoft.com/office/powerpoint/2010/main" val="17210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274838"/>
            <a:ext cx="10847511" cy="2308324"/>
          </a:xfrm>
        </p:spPr>
        <p:txBody>
          <a:bodyPr/>
          <a:lstStyle/>
          <a:p>
            <a:r>
              <a:rPr lang="en-US" dirty="0"/>
              <a:t>DHCP</a:t>
            </a:r>
            <a:r>
              <a:rPr lang="en-US" cap="small" dirty="0"/>
              <a:t>v</a:t>
            </a:r>
            <a:r>
              <a:rPr lang="en-US" dirty="0"/>
              <a:t>6 Client Option 3 </a:t>
            </a:r>
            <a:br>
              <a:rPr lang="en-US" dirty="0"/>
            </a:br>
            <a:r>
              <a:rPr lang="en-US" dirty="0"/>
              <a:t>Identity Association for </a:t>
            </a:r>
            <a:br>
              <a:rPr lang="en-US" dirty="0"/>
            </a:br>
            <a:r>
              <a:rPr lang="en-US" dirty="0"/>
              <a:t>Non-Temporary Address</a:t>
            </a:r>
          </a:p>
        </p:txBody>
      </p:sp>
    </p:spTree>
    <p:extLst>
      <p:ext uri="{BB962C8B-B14F-4D97-AF65-F5344CB8AC3E}">
        <p14:creationId xmlns:p14="http://schemas.microsoft.com/office/powerpoint/2010/main" val="288921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18734-BA0F-356C-13B4-E4AF3F6AC42B}"/>
              </a:ext>
            </a:extLst>
          </p:cNvPr>
          <p:cNvSpPr>
            <a:spLocks noGrp="1"/>
          </p:cNvSpPr>
          <p:nvPr>
            <p:ph type="title"/>
          </p:nvPr>
        </p:nvSpPr>
        <p:spPr/>
        <p:txBody>
          <a:bodyPr/>
          <a:lstStyle/>
          <a:p>
            <a:r>
              <a:rPr lang="en-US" dirty="0"/>
              <a:t>DHCPv6 Client Option 3 Identity Association for Non-Temporary Address</a:t>
            </a:r>
          </a:p>
        </p:txBody>
      </p:sp>
      <p:sp>
        <p:nvSpPr>
          <p:cNvPr id="5" name="Content Placeholder 4">
            <a:extLst>
              <a:ext uri="{FF2B5EF4-FFF2-40B4-BE49-F238E27FC236}">
                <a16:creationId xmlns:a16="http://schemas.microsoft.com/office/drawing/2014/main" id="{C954CE38-BD51-46A0-F6B7-DECB0517FF02}"/>
              </a:ext>
            </a:extLst>
          </p:cNvPr>
          <p:cNvSpPr>
            <a:spLocks noGrp="1"/>
          </p:cNvSpPr>
          <p:nvPr>
            <p:ph idx="1"/>
          </p:nvPr>
        </p:nvSpPr>
        <p:spPr/>
        <p:txBody>
          <a:bodyPr/>
          <a:lstStyle/>
          <a:p>
            <a:r>
              <a:rPr lang="en-US" dirty="0"/>
              <a:t>Some service providers require the Firebox (the DHCPv6 client) to send specific arguments or options as part of the initial negotiation to obtain an IPv6 address</a:t>
            </a:r>
          </a:p>
          <a:p>
            <a:r>
              <a:rPr lang="en-US" dirty="0"/>
              <a:t>When you enable DHCPv6 Client Prefix Delegation, this also allows DHCPv6 Client Option 25 (Identity Association for Prefix Delegation) by default</a:t>
            </a:r>
          </a:p>
          <a:p>
            <a:r>
              <a:rPr lang="en-US" dirty="0"/>
              <a:t>You can also enable the DHCPv6 Client Option 3 IA_NA (Identity Association for Non-Temporary Address) query option and set a custom IAID (Identity Association Identifier), if required by the service provider</a:t>
            </a:r>
          </a:p>
          <a:p>
            <a:r>
              <a:rPr lang="en-US" dirty="0"/>
              <a:t>The IAID is used for both option 25 and option 3</a:t>
            </a:r>
          </a:p>
          <a:p>
            <a:r>
              <a:rPr lang="en-US" dirty="0"/>
              <a:t>If you do not set a custom IAID, the default value is based on the MAC address of the external interface of the Firebox</a:t>
            </a:r>
          </a:p>
          <a:p>
            <a:endParaRPr lang="en-US" dirty="0"/>
          </a:p>
        </p:txBody>
      </p:sp>
    </p:spTree>
    <p:extLst>
      <p:ext uri="{BB962C8B-B14F-4D97-AF65-F5344CB8AC3E}">
        <p14:creationId xmlns:p14="http://schemas.microsoft.com/office/powerpoint/2010/main" val="233051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11E37-2F4A-6796-CA53-F8CBBAAAF9F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3CE4A61-CFEB-FF8C-3678-CD844F14B773}"/>
              </a:ext>
            </a:extLst>
          </p:cNvPr>
          <p:cNvPicPr>
            <a:picLocks noChangeAspect="1"/>
          </p:cNvPicPr>
          <p:nvPr/>
        </p:nvPicPr>
        <p:blipFill>
          <a:blip r:embed="rId2"/>
          <a:stretch>
            <a:fillRect/>
          </a:stretch>
        </p:blipFill>
        <p:spPr>
          <a:xfrm>
            <a:off x="6315579" y="2509955"/>
            <a:ext cx="5196462" cy="4016410"/>
          </a:xfrm>
          <a:prstGeom prst="rect">
            <a:avLst/>
          </a:prstGeom>
        </p:spPr>
      </p:pic>
      <p:sp>
        <p:nvSpPr>
          <p:cNvPr id="4" name="Title 3">
            <a:extLst>
              <a:ext uri="{FF2B5EF4-FFF2-40B4-BE49-F238E27FC236}">
                <a16:creationId xmlns:a16="http://schemas.microsoft.com/office/drawing/2014/main" id="{1FE01623-6FC2-FDEC-3065-FCEBD8E431FE}"/>
              </a:ext>
            </a:extLst>
          </p:cNvPr>
          <p:cNvSpPr>
            <a:spLocks noGrp="1"/>
          </p:cNvSpPr>
          <p:nvPr>
            <p:ph type="title"/>
          </p:nvPr>
        </p:nvSpPr>
        <p:spPr/>
        <p:txBody>
          <a:bodyPr/>
          <a:lstStyle/>
          <a:p>
            <a:r>
              <a:rPr lang="en-US" dirty="0"/>
              <a:t>DHCPv6 Client Option 3 Identity Association for Non-Temporary Address</a:t>
            </a:r>
          </a:p>
        </p:txBody>
      </p:sp>
      <p:sp>
        <p:nvSpPr>
          <p:cNvPr id="5" name="Content Placeholder 4">
            <a:extLst>
              <a:ext uri="{FF2B5EF4-FFF2-40B4-BE49-F238E27FC236}">
                <a16:creationId xmlns:a16="http://schemas.microsoft.com/office/drawing/2014/main" id="{B16561C2-25D5-E322-C05D-6CEC3B8620B3}"/>
              </a:ext>
            </a:extLst>
          </p:cNvPr>
          <p:cNvSpPr>
            <a:spLocks noGrp="1"/>
          </p:cNvSpPr>
          <p:nvPr>
            <p:ph idx="1"/>
          </p:nvPr>
        </p:nvSpPr>
        <p:spPr/>
        <p:txBody>
          <a:bodyPr/>
          <a:lstStyle/>
          <a:p>
            <a:r>
              <a:rPr lang="en-US" dirty="0"/>
              <a:t>On your External interface, select </a:t>
            </a:r>
            <a:r>
              <a:rPr lang="en-US" b="1" dirty="0"/>
              <a:t>Enable DHCPv6 Client Prefix Delegation</a:t>
            </a:r>
            <a:r>
              <a:rPr lang="en-US" dirty="0"/>
              <a:t>, then enable </a:t>
            </a:r>
            <a:r>
              <a:rPr lang="en-US" b="1" dirty="0"/>
              <a:t>Perform IA_NA address query over DHCPv6 (Option3) </a:t>
            </a:r>
            <a:r>
              <a:rPr lang="en-US" dirty="0"/>
              <a:t>and enter a custom IAID if required</a:t>
            </a:r>
            <a:endParaRPr lang="en-US" b="1" dirty="0"/>
          </a:p>
          <a:p>
            <a:endParaRPr lang="en-US" dirty="0"/>
          </a:p>
        </p:txBody>
      </p:sp>
      <p:pic>
        <p:nvPicPr>
          <p:cNvPr id="14" name="Picture 13">
            <a:extLst>
              <a:ext uri="{FF2B5EF4-FFF2-40B4-BE49-F238E27FC236}">
                <a16:creationId xmlns:a16="http://schemas.microsoft.com/office/drawing/2014/main" id="{7C6F6287-BD0C-218B-5536-686954130197}"/>
              </a:ext>
            </a:extLst>
          </p:cNvPr>
          <p:cNvPicPr>
            <a:picLocks noChangeAspect="1"/>
          </p:cNvPicPr>
          <p:nvPr/>
        </p:nvPicPr>
        <p:blipFill>
          <a:blip r:embed="rId3"/>
          <a:stretch>
            <a:fillRect/>
          </a:stretch>
        </p:blipFill>
        <p:spPr>
          <a:xfrm>
            <a:off x="1038170" y="2508006"/>
            <a:ext cx="5057881" cy="4002185"/>
          </a:xfrm>
          <a:prstGeom prst="rect">
            <a:avLst/>
          </a:prstGeom>
        </p:spPr>
      </p:pic>
      <p:sp>
        <p:nvSpPr>
          <p:cNvPr id="15" name="Rectangle: Rounded Corners 14">
            <a:extLst>
              <a:ext uri="{FF2B5EF4-FFF2-40B4-BE49-F238E27FC236}">
                <a16:creationId xmlns:a16="http://schemas.microsoft.com/office/drawing/2014/main" id="{941D5290-4B5D-9FFA-1DC2-F25DA03EA84A}"/>
              </a:ext>
            </a:extLst>
          </p:cNvPr>
          <p:cNvSpPr/>
          <p:nvPr/>
        </p:nvSpPr>
        <p:spPr>
          <a:xfrm>
            <a:off x="1119117" y="4366726"/>
            <a:ext cx="4058817" cy="73711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Rounded Corners 15">
            <a:extLst>
              <a:ext uri="{FF2B5EF4-FFF2-40B4-BE49-F238E27FC236}">
                <a16:creationId xmlns:a16="http://schemas.microsoft.com/office/drawing/2014/main" id="{0B7029E0-8F8C-9D58-629D-22D582D669FC}"/>
              </a:ext>
            </a:extLst>
          </p:cNvPr>
          <p:cNvSpPr/>
          <p:nvPr/>
        </p:nvSpPr>
        <p:spPr>
          <a:xfrm>
            <a:off x="6315579" y="4665305"/>
            <a:ext cx="3939735" cy="78377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187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3ABEC-32EF-D02B-2C8F-88639BEBE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104C4-ECAD-6935-0CCD-68B097B4FF71}"/>
              </a:ext>
            </a:extLst>
          </p:cNvPr>
          <p:cNvSpPr>
            <a:spLocks noGrp="1"/>
          </p:cNvSpPr>
          <p:nvPr>
            <p:ph type="ctrTitle"/>
          </p:nvPr>
        </p:nvSpPr>
        <p:spPr>
          <a:xfrm>
            <a:off x="672245" y="2644171"/>
            <a:ext cx="10847511" cy="1569660"/>
          </a:xfrm>
        </p:spPr>
        <p:txBody>
          <a:bodyPr/>
          <a:lstStyle/>
          <a:p>
            <a:r>
              <a:rPr lang="en-US" dirty="0"/>
              <a:t>Data Loss Prevention service end-of-life</a:t>
            </a:r>
          </a:p>
        </p:txBody>
      </p:sp>
    </p:spTree>
    <p:extLst>
      <p:ext uri="{BB962C8B-B14F-4D97-AF65-F5344CB8AC3E}">
        <p14:creationId xmlns:p14="http://schemas.microsoft.com/office/powerpoint/2010/main" val="51016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244A2-F955-819A-F733-0672C39ECA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A3978F-670E-E9B3-2549-963A978EAEEA}"/>
              </a:ext>
            </a:extLst>
          </p:cNvPr>
          <p:cNvSpPr>
            <a:spLocks noGrp="1"/>
          </p:cNvSpPr>
          <p:nvPr>
            <p:ph type="title"/>
          </p:nvPr>
        </p:nvSpPr>
        <p:spPr/>
        <p:txBody>
          <a:bodyPr/>
          <a:lstStyle/>
          <a:p>
            <a:r>
              <a:rPr lang="en-US" dirty="0"/>
              <a:t>Data Loss Prevention (DLP) End-of-Life</a:t>
            </a:r>
          </a:p>
        </p:txBody>
      </p:sp>
      <p:sp>
        <p:nvSpPr>
          <p:cNvPr id="5" name="Content Placeholder 4">
            <a:extLst>
              <a:ext uri="{FF2B5EF4-FFF2-40B4-BE49-F238E27FC236}">
                <a16:creationId xmlns:a16="http://schemas.microsoft.com/office/drawing/2014/main" id="{FF8AFF53-856E-7A82-C76D-C00569A19A98}"/>
              </a:ext>
            </a:extLst>
          </p:cNvPr>
          <p:cNvSpPr>
            <a:spLocks noGrp="1"/>
          </p:cNvSpPr>
          <p:nvPr>
            <p:ph idx="1"/>
          </p:nvPr>
        </p:nvSpPr>
        <p:spPr/>
        <p:txBody>
          <a:bodyPr/>
          <a:lstStyle/>
          <a:p>
            <a:r>
              <a:rPr lang="en-US" dirty="0"/>
              <a:t>Data Loss Prevention (DLP) is end-of-life</a:t>
            </a:r>
          </a:p>
          <a:p>
            <a:r>
              <a:rPr lang="en-US" dirty="0"/>
              <a:t>On 26 February 2025, WatchGuard deprecated and removed DLP from Firebox feature keys, including license renewals for applicable models that previously supported the service (T35, T55, T70, M270, M370, M470, M570, M670, M4600, M5600, FireboxV, and Firebox Cloud)</a:t>
            </a:r>
          </a:p>
          <a:p>
            <a:r>
              <a:rPr lang="en-US" dirty="0"/>
              <a:t>For Fireboxes that run Fireware v12.11.3, WSM and Fireware Web UI no longer include DLP configuration settings in the user interface</a:t>
            </a:r>
          </a:p>
          <a:p>
            <a:r>
              <a:rPr lang="en-US" dirty="0"/>
              <a:t>For Fireboxes that run Fireware v12.11.2 </a:t>
            </a:r>
            <a:r>
              <a:rPr lang="en-US"/>
              <a:t>or lower, DLP </a:t>
            </a:r>
            <a:r>
              <a:rPr lang="en-US" dirty="0"/>
              <a:t>is required by the configuration schema but is no longer functional if your DLP license is expired</a:t>
            </a:r>
          </a:p>
          <a:p>
            <a:r>
              <a:rPr lang="en-US" dirty="0"/>
              <a:t>For more information, go to this </a:t>
            </a:r>
            <a:r>
              <a:rPr lang="en-US" dirty="0">
                <a:hlinkClick r:id="rId2"/>
              </a:rPr>
              <a:t>Product and Support News</a:t>
            </a:r>
            <a:r>
              <a:rPr lang="en-US" dirty="0"/>
              <a:t> post</a:t>
            </a:r>
          </a:p>
          <a:p>
            <a:endParaRPr lang="en-US" dirty="0"/>
          </a:p>
          <a:p>
            <a:endParaRPr lang="en-US" dirty="0"/>
          </a:p>
          <a:p>
            <a:endParaRPr lang="en-US" dirty="0"/>
          </a:p>
        </p:txBody>
      </p:sp>
    </p:spTree>
    <p:extLst>
      <p:ext uri="{BB962C8B-B14F-4D97-AF65-F5344CB8AC3E}">
        <p14:creationId xmlns:p14="http://schemas.microsoft.com/office/powerpoint/2010/main" val="109370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3ABEC-32EF-D02B-2C8F-88639BEBE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104C4-ECAD-6935-0CCD-68B097B4FF71}"/>
              </a:ext>
            </a:extLst>
          </p:cNvPr>
          <p:cNvSpPr>
            <a:spLocks noGrp="1"/>
          </p:cNvSpPr>
          <p:nvPr>
            <p:ph type="ctrTitle"/>
          </p:nvPr>
        </p:nvSpPr>
        <p:spPr>
          <a:xfrm>
            <a:off x="672245" y="3013502"/>
            <a:ext cx="10847511" cy="830997"/>
          </a:xfrm>
        </p:spPr>
        <p:txBody>
          <a:bodyPr/>
          <a:lstStyle/>
          <a:p>
            <a:r>
              <a:rPr lang="en-US" dirty="0"/>
              <a:t>Block CBC WEAK Ciphers (CLI)</a:t>
            </a:r>
          </a:p>
        </p:txBody>
      </p:sp>
    </p:spTree>
    <p:extLst>
      <p:ext uri="{BB962C8B-B14F-4D97-AF65-F5344CB8AC3E}">
        <p14:creationId xmlns:p14="http://schemas.microsoft.com/office/powerpoint/2010/main" val="120811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2BBED8"/>
      </a:accent3>
      <a:accent4>
        <a:srgbClr val="B5B5B5"/>
      </a:accent4>
      <a:accent5>
        <a:srgbClr val="B32317"/>
      </a:accent5>
      <a:accent6>
        <a:srgbClr val="00467F"/>
      </a:accent6>
      <a:hlink>
        <a:srgbClr val="FF0000"/>
      </a:hlink>
      <a:folHlink>
        <a:srgbClr val="B32317"/>
      </a:folHlink>
    </a:clrScheme>
    <a:fontScheme name="WatchGuard">
      <a:majorFont>
        <a:latin typeface="Open Sans"/>
        <a:ea typeface=""/>
        <a:cs typeface=""/>
      </a:majorFont>
      <a:minorFont>
        <a:latin typeface="Open Sans"/>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raining PPT Template 2022.potx" id="{2E2BB634-0AEF-496D-B3CF-E546FE6BB05D}" vid="{5D2A9DBF-530D-49BA-88D2-5DD3E7565031}"/>
    </a:ext>
  </a:extLst>
</a:theme>
</file>

<file path=ppt/theme/theme2.xml><?xml version="1.0" encoding="utf-8"?>
<a:theme xmlns:a="http://schemas.openxmlformats.org/drawingml/2006/main" name="1_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2BBED8"/>
      </a:accent3>
      <a:accent4>
        <a:srgbClr val="B5B5B5"/>
      </a:accent4>
      <a:accent5>
        <a:srgbClr val="B32317"/>
      </a:accent5>
      <a:accent6>
        <a:srgbClr val="00467F"/>
      </a:accent6>
      <a:hlink>
        <a:srgbClr val="FF0000"/>
      </a:hlink>
      <a:folHlink>
        <a:srgbClr val="B32317"/>
      </a:folHlink>
    </a:clrScheme>
    <a:fontScheme name="WatchGuard">
      <a:majorFont>
        <a:latin typeface="Open Sans"/>
        <a:ea typeface=""/>
        <a:cs typeface=""/>
      </a:majorFont>
      <a:minorFont>
        <a:latin typeface="Open Sans"/>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raining PPT Template 2022.potx" id="{2D47EA1F-4111-4BFB-8A81-C5436E4D35B9}" vid="{60C7B74C-BBDB-4829-86D3-42A8FF74A2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7080</TotalTime>
  <Words>527</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Courier New</vt:lpstr>
      <vt:lpstr>Geneva</vt:lpstr>
      <vt:lpstr>Open Sans</vt:lpstr>
      <vt:lpstr>Wingdings</vt:lpstr>
      <vt:lpstr>WatchGuard</vt:lpstr>
      <vt:lpstr>1_WatchGuard</vt:lpstr>
      <vt:lpstr>What’s new in fireware 12.11.3</vt:lpstr>
      <vt:lpstr>What’s new in Fireware v12.11.3</vt:lpstr>
      <vt:lpstr>What’s new in Fireware v12.11.3</vt:lpstr>
      <vt:lpstr>DHCPv6 Client Option 3  Identity Association for  Non-Temporary Address</vt:lpstr>
      <vt:lpstr>DHCPv6 Client Option 3 Identity Association for Non-Temporary Address</vt:lpstr>
      <vt:lpstr>DHCPv6 Client Option 3 Identity Association for Non-Temporary Address</vt:lpstr>
      <vt:lpstr>Data Loss Prevention service end-of-life</vt:lpstr>
      <vt:lpstr>Data Loss Prevention (DLP) End-of-Life</vt:lpstr>
      <vt:lpstr>Block CBC WEAK Ciphers (CLI)</vt:lpstr>
      <vt:lpstr> Block CBC Ciphers on the Firebox Web Server (CLI)</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v12.11.3</dc:title>
  <dc:creator>WatchGuard Technology, Inc.</dc:creator>
  <cp:lastModifiedBy>Jen Mosinski</cp:lastModifiedBy>
  <cp:revision>456</cp:revision>
  <dcterms:created xsi:type="dcterms:W3CDTF">2022-01-26T19:53:58Z</dcterms:created>
  <dcterms:modified xsi:type="dcterms:W3CDTF">2025-07-10T01:08:18Z</dcterms:modified>
</cp:coreProperties>
</file>