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5"/>
  </p:notesMasterIdLst>
  <p:handoutMasterIdLst>
    <p:handoutMasterId r:id="rId56"/>
  </p:handoutMasterIdLst>
  <p:sldIdLst>
    <p:sldId id="426" r:id="rId2"/>
    <p:sldId id="699" r:id="rId3"/>
    <p:sldId id="3875" r:id="rId4"/>
    <p:sldId id="604" r:id="rId5"/>
    <p:sldId id="3862" r:id="rId6"/>
    <p:sldId id="3863" r:id="rId7"/>
    <p:sldId id="3871" r:id="rId8"/>
    <p:sldId id="3864" r:id="rId9"/>
    <p:sldId id="3865" r:id="rId10"/>
    <p:sldId id="3866" r:id="rId11"/>
    <p:sldId id="3867" r:id="rId12"/>
    <p:sldId id="3868" r:id="rId13"/>
    <p:sldId id="3869" r:id="rId14"/>
    <p:sldId id="3882" r:id="rId15"/>
    <p:sldId id="3838" r:id="rId16"/>
    <p:sldId id="3852" r:id="rId17"/>
    <p:sldId id="3880" r:id="rId18"/>
    <p:sldId id="3839" r:id="rId19"/>
    <p:sldId id="3840" r:id="rId20"/>
    <p:sldId id="3874" r:id="rId21"/>
    <p:sldId id="3841" r:id="rId22"/>
    <p:sldId id="3842" r:id="rId23"/>
    <p:sldId id="3855" r:id="rId24"/>
    <p:sldId id="3856" r:id="rId25"/>
    <p:sldId id="3857" r:id="rId26"/>
    <p:sldId id="3847" r:id="rId27"/>
    <p:sldId id="3848" r:id="rId28"/>
    <p:sldId id="3849" r:id="rId29"/>
    <p:sldId id="629" r:id="rId30"/>
    <p:sldId id="630" r:id="rId31"/>
    <p:sldId id="3836" r:id="rId32"/>
    <p:sldId id="3832" r:id="rId33"/>
    <p:sldId id="702" r:id="rId34"/>
    <p:sldId id="3837" r:id="rId35"/>
    <p:sldId id="3843" r:id="rId36"/>
    <p:sldId id="3844" r:id="rId37"/>
    <p:sldId id="682" r:id="rId38"/>
    <p:sldId id="3846" r:id="rId39"/>
    <p:sldId id="3850" r:id="rId40"/>
    <p:sldId id="3851" r:id="rId41"/>
    <p:sldId id="3853" r:id="rId42"/>
    <p:sldId id="3854" r:id="rId43"/>
    <p:sldId id="3858" r:id="rId44"/>
    <p:sldId id="3861" r:id="rId45"/>
    <p:sldId id="3881" r:id="rId46"/>
    <p:sldId id="3859" r:id="rId47"/>
    <p:sldId id="3872" r:id="rId48"/>
    <p:sldId id="3873" r:id="rId49"/>
    <p:sldId id="3884" r:id="rId50"/>
    <p:sldId id="3883" r:id="rId51"/>
    <p:sldId id="3878" r:id="rId52"/>
    <p:sldId id="3879" r:id="rId53"/>
    <p:sldId id="580"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il6lgtEP1KyT/PR3gJ2VQ==" hashData="565aysCDQDZ3VKtreCOPTgcbyWg1MqVGKDdOLFwzJDIKfT+76ZWOuHNYiUP/OQ6TdqvihOWk1mOcNaiUORemqA=="/>
  <p:extLst>
    <p:ext uri="{521415D9-36F7-43E2-AB2F-B90AF26B5E84}">
      <p14:sectionLst xmlns:p14="http://schemas.microsoft.com/office/powerpoint/2010/main">
        <p14:section name="Slides" id="{79F57155-9628-40D1-A0C5-BE957F0FBF17}">
          <p14:sldIdLst>
            <p14:sldId id="426"/>
            <p14:sldId id="699"/>
            <p14:sldId id="3875"/>
            <p14:sldId id="604"/>
            <p14:sldId id="3862"/>
            <p14:sldId id="3863"/>
            <p14:sldId id="3871"/>
            <p14:sldId id="3864"/>
            <p14:sldId id="3865"/>
            <p14:sldId id="3866"/>
            <p14:sldId id="3867"/>
            <p14:sldId id="3868"/>
            <p14:sldId id="3869"/>
            <p14:sldId id="3882"/>
            <p14:sldId id="3838"/>
            <p14:sldId id="3852"/>
            <p14:sldId id="3880"/>
            <p14:sldId id="3839"/>
            <p14:sldId id="3840"/>
            <p14:sldId id="3874"/>
            <p14:sldId id="3841"/>
            <p14:sldId id="3842"/>
            <p14:sldId id="3855"/>
            <p14:sldId id="3856"/>
            <p14:sldId id="3857"/>
            <p14:sldId id="3847"/>
            <p14:sldId id="3848"/>
            <p14:sldId id="3849"/>
            <p14:sldId id="629"/>
            <p14:sldId id="630"/>
            <p14:sldId id="3836"/>
            <p14:sldId id="3832"/>
            <p14:sldId id="702"/>
            <p14:sldId id="3837"/>
            <p14:sldId id="3843"/>
            <p14:sldId id="3844"/>
            <p14:sldId id="682"/>
            <p14:sldId id="3846"/>
            <p14:sldId id="3850"/>
            <p14:sldId id="3851"/>
            <p14:sldId id="3853"/>
            <p14:sldId id="3854"/>
            <p14:sldId id="3858"/>
            <p14:sldId id="3861"/>
            <p14:sldId id="3881"/>
            <p14:sldId id="3859"/>
            <p14:sldId id="3872"/>
            <p14:sldId id="3873"/>
            <p14:sldId id="3884"/>
            <p14:sldId id="3883"/>
            <p14:sldId id="3878"/>
            <p14:sldId id="3879"/>
            <p14:sldId id="5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CAC"/>
    <a:srgbClr val="660700"/>
    <a:srgbClr val="991000"/>
    <a:srgbClr val="2BBED8"/>
    <a:srgbClr val="000000"/>
    <a:srgbClr val="330200"/>
    <a:srgbClr val="B32317"/>
    <a:srgbClr val="00467F"/>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440" autoAdjust="0"/>
  </p:normalViewPr>
  <p:slideViewPr>
    <p:cSldViewPr snapToGrid="0" snapToObjects="1">
      <p:cViewPr varScale="1">
        <p:scale>
          <a:sx n="67" d="100"/>
          <a:sy n="67" d="100"/>
        </p:scale>
        <p:origin x="604" y="44"/>
      </p:cViewPr>
      <p:guideLst/>
    </p:cSldViewPr>
  </p:slideViewPr>
  <p:outlineViewPr>
    <p:cViewPr>
      <p:scale>
        <a:sx n="33" d="100"/>
        <a:sy n="33" d="100"/>
      </p:scale>
      <p:origin x="0" y="-5388"/>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20" d="100"/>
          <a:sy n="120" d="100"/>
        </p:scale>
        <p:origin x="4962"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3F21BB-421D-412B-87C5-D2101A386A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B95685B-FADA-4113-BD66-64E0B5685E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9333AC-B101-4B7D-8E50-F5FE5CA71A2D}" type="datetimeFigureOut">
              <a:rPr lang="en-US" smtClean="0"/>
              <a:t>1/15/2024</a:t>
            </a:fld>
            <a:endParaRPr lang="en-US" dirty="0"/>
          </a:p>
        </p:txBody>
      </p:sp>
      <p:sp>
        <p:nvSpPr>
          <p:cNvPr id="4" name="Footer Placeholder 3">
            <a:extLst>
              <a:ext uri="{FF2B5EF4-FFF2-40B4-BE49-F238E27FC236}">
                <a16:creationId xmlns:a16="http://schemas.microsoft.com/office/drawing/2014/main" id="{80D3EC46-9BF6-41C9-8A3C-F168BD0F4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BC146C9-A2EC-4890-8236-7C33D7947D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CD9356-61ED-4170-BD63-8EA893F9F959}" type="slidenum">
              <a:rPr lang="en-US" smtClean="0"/>
              <a:t>‹Nº›</a:t>
            </a:fld>
            <a:endParaRPr lang="en-US" dirty="0"/>
          </a:p>
        </p:txBody>
      </p:sp>
    </p:spTree>
    <p:extLst>
      <p:ext uri="{BB962C8B-B14F-4D97-AF65-F5344CB8AC3E}">
        <p14:creationId xmlns:p14="http://schemas.microsoft.com/office/powerpoint/2010/main" val="42893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B4087-17AE-CF43-A0BD-ECFDB94F5A80}" type="datetimeFigureOut">
              <a:rPr lang="en-US" smtClean="0"/>
              <a:t>1/15/2024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78E81-FCE8-D94A-B114-51B06508A517}" type="slidenum">
              <a:rPr lang="en-US" smtClean="0"/>
              <a:t>‹Nº›</a:t>
            </a:fld>
            <a:endParaRPr lang="en-US" dirty="0"/>
          </a:p>
        </p:txBody>
      </p:sp>
    </p:spTree>
    <p:extLst>
      <p:ext uri="{BB962C8B-B14F-4D97-AF65-F5344CB8AC3E}">
        <p14:creationId xmlns:p14="http://schemas.microsoft.com/office/powerpoint/2010/main" val="368209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Do Not Record">
    <p:bg>
      <p:bgPr shadeToTitle="1">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36B35D-55EA-45D4-A314-0BB692543F73}"/>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5084404" y="2183425"/>
            <a:ext cx="6800051" cy="1569660"/>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084404" y="4052387"/>
            <a:ext cx="6800051" cy="587277"/>
          </a:xfrm>
        </p:spPr>
        <p:txBody>
          <a:bodyPr wrap="square" anchor="t">
            <a:spAutoFit/>
          </a:bodyPr>
          <a:lstStyle>
            <a:lvl1pPr marL="0" indent="0" algn="ctr">
              <a:buNone/>
              <a:defRPr sz="2400" cap="all">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2023 WatchGuard Technologies, Inc. All Rights Reserved</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er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B5C4FB-9D3F-584A-AA3B-3B8C245BD737}"/>
              </a:ext>
            </a:extLst>
          </p:cNvPr>
          <p:cNvSpPr>
            <a:spLocks noGrp="1"/>
          </p:cNvSpPr>
          <p:nvPr>
            <p:ph type="title"/>
          </p:nvPr>
        </p:nvSpPr>
        <p:spPr>
          <a:xfrm>
            <a:off x="465993" y="1130968"/>
            <a:ext cx="2323738" cy="4499810"/>
          </a:xfrm>
        </p:spPr>
        <p:txBody>
          <a:bodyPr wrap="square" anchor="ctr">
            <a:noAutofit/>
          </a:bodyPr>
          <a:lstStyle>
            <a:lvl1pPr algn="r">
              <a:defRPr sz="20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F275DAB6-8321-F945-AD67-9CE5F9CA3EE5}"/>
              </a:ext>
            </a:extLst>
          </p:cNvPr>
          <p:cNvSpPr>
            <a:spLocks noGrp="1"/>
          </p:cNvSpPr>
          <p:nvPr>
            <p:ph idx="1"/>
          </p:nvPr>
        </p:nvSpPr>
        <p:spPr>
          <a:xfrm>
            <a:off x="3345483" y="1130967"/>
            <a:ext cx="7819817" cy="4499811"/>
          </a:xfrm>
        </p:spPr>
        <p:txBody>
          <a:bodyPr wrap="square" anchor="ctr">
            <a:noAutofit/>
          </a:bodyPr>
          <a:lstStyle>
            <a:lvl1pPr marL="342900" indent="-342900">
              <a:lnSpc>
                <a:spcPct val="15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7D3E85FA-4F25-4E0C-8477-612E8CFB3C4B}"/>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9494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iner Two Boxe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FD0C14A-76CA-4266-9D5E-1116868ED614}"/>
              </a:ext>
            </a:extLst>
          </p:cNvPr>
          <p:cNvSpPr>
            <a:spLocks noGrp="1"/>
          </p:cNvSpPr>
          <p:nvPr>
            <p:ph idx="1"/>
          </p:nvPr>
        </p:nvSpPr>
        <p:spPr>
          <a:xfrm>
            <a:off x="1038726" y="1604433"/>
            <a:ext cx="4958037" cy="4459477"/>
          </a:xfrm>
        </p:spPr>
        <p:txBody>
          <a:bodyPr wrap="square" anchor="t">
            <a:noAutofit/>
          </a:bodyPr>
          <a:lstStyle>
            <a:lvl1pPr marL="342900" indent="-342900">
              <a:lnSpc>
                <a:spcPct val="15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logo&#10;&#10;Description automatically generated">
            <a:extLst>
              <a:ext uri="{FF2B5EF4-FFF2-40B4-BE49-F238E27FC236}">
                <a16:creationId xmlns:a16="http://schemas.microsoft.com/office/drawing/2014/main" id="{2301E0F1-954B-4C5C-B5C5-691D6055795B}"/>
              </a:ext>
            </a:extLst>
          </p:cNvPr>
          <p:cNvPicPr>
            <a:picLocks noChangeAspect="1"/>
          </p:cNvPicPr>
          <p:nvPr userDrawn="1"/>
        </p:nvPicPr>
        <p:blipFill>
          <a:blip r:embed="rId3"/>
          <a:stretch>
            <a:fillRect/>
          </a:stretch>
        </p:blipFill>
        <p:spPr>
          <a:xfrm>
            <a:off x="33979" y="6363588"/>
            <a:ext cx="1278609" cy="457200"/>
          </a:xfrm>
          <a:prstGeom prst="rect">
            <a:avLst/>
          </a:prstGeom>
        </p:spPr>
      </p:pic>
      <p:sp>
        <p:nvSpPr>
          <p:cNvPr id="3" name="Content Placeholder 2">
            <a:extLst>
              <a:ext uri="{FF2B5EF4-FFF2-40B4-BE49-F238E27FC236}">
                <a16:creationId xmlns:a16="http://schemas.microsoft.com/office/drawing/2014/main" id="{E0F8502F-42A8-43DB-9CF1-4683D5D788FE}"/>
              </a:ext>
            </a:extLst>
          </p:cNvPr>
          <p:cNvSpPr>
            <a:spLocks noGrp="1"/>
          </p:cNvSpPr>
          <p:nvPr>
            <p:ph sz="quarter" idx="11"/>
          </p:nvPr>
        </p:nvSpPr>
        <p:spPr>
          <a:xfrm>
            <a:off x="6195793" y="1616670"/>
            <a:ext cx="4957481" cy="4447196"/>
          </a:xfrm>
        </p:spPr>
        <p:txBody>
          <a:bodyPr anchor="t"/>
          <a:lstStyle>
            <a:lvl1pPr>
              <a:buSzPct val="100000"/>
              <a:defRPr/>
            </a:lvl1pPr>
            <a:lvl2pPr marL="742950" indent="-285750">
              <a:buSzPct val="100000"/>
              <a:buFont typeface="Wingdings" panose="05000000000000000000" pitchFamily="2" charset="2"/>
              <a:buChar char=" "/>
              <a:defRPr/>
            </a:lvl2pPr>
            <a:lvl3pPr marL="1200150" indent="-285750">
              <a:buSzPct val="100000"/>
              <a:buFont typeface="Wingdings" panose="05000000000000000000" pitchFamily="2" charset="2"/>
              <a:buChar char=" "/>
              <a:defRPr/>
            </a:lvl3pPr>
            <a:lvl4pPr marL="1543050" indent="-171450">
              <a:buSzPct val="100000"/>
              <a:buFont typeface="Wingdings" panose="05000000000000000000" pitchFamily="2" charset="2"/>
              <a:buChar char=" "/>
              <a:defRPr/>
            </a:lvl4pPr>
            <a:lvl5pPr marL="2000250" indent="-171450">
              <a:buSzPct val="100000"/>
              <a:buFont typeface="Wingdings" panose="05000000000000000000" pitchFamily="2" charset="2"/>
              <a:buChar char="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03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iner Vide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301E0F1-954B-4C5C-B5C5-691D6055795B}"/>
              </a:ext>
            </a:extLst>
          </p:cNvPr>
          <p:cNvPicPr>
            <a:picLocks noChangeAspect="1"/>
          </p:cNvPicPr>
          <p:nvPr userDrawn="1"/>
        </p:nvPicPr>
        <p:blipFill>
          <a:blip r:embed="rId3"/>
          <a:stretch>
            <a:fillRect/>
          </a:stretch>
        </p:blipFill>
        <p:spPr>
          <a:xfrm>
            <a:off x="33979" y="6363588"/>
            <a:ext cx="1278609" cy="457200"/>
          </a:xfrm>
          <a:prstGeom prst="rect">
            <a:avLst/>
          </a:prstGeom>
        </p:spPr>
      </p:pic>
      <p:sp>
        <p:nvSpPr>
          <p:cNvPr id="3" name="Media Placeholder 2">
            <a:extLst>
              <a:ext uri="{FF2B5EF4-FFF2-40B4-BE49-F238E27FC236}">
                <a16:creationId xmlns:a16="http://schemas.microsoft.com/office/drawing/2014/main" id="{B0FBA1EE-E052-45D3-9002-DD803E4E72F7}"/>
              </a:ext>
            </a:extLst>
          </p:cNvPr>
          <p:cNvSpPr>
            <a:spLocks noGrp="1"/>
          </p:cNvSpPr>
          <p:nvPr>
            <p:ph type="media" sz="quarter" idx="10"/>
          </p:nvPr>
        </p:nvSpPr>
        <p:spPr>
          <a:xfrm>
            <a:off x="810768" y="457200"/>
            <a:ext cx="10570464" cy="5943600"/>
          </a:xfrm>
          <a:ln w="12700">
            <a:solidFill>
              <a:schemeClr val="accent4"/>
            </a:solidFill>
          </a:ln>
        </p:spPr>
        <p:txBody>
          <a:bodyPr/>
          <a:lstStyle/>
          <a:p>
            <a:r>
              <a:rPr lang="en-US" dirty="0"/>
              <a:t>Click icon to add media</a:t>
            </a:r>
          </a:p>
        </p:txBody>
      </p:sp>
    </p:spTree>
    <p:extLst>
      <p:ext uri="{BB962C8B-B14F-4D97-AF65-F5344CB8AC3E}">
        <p14:creationId xmlns:p14="http://schemas.microsoft.com/office/powerpoint/2010/main" val="212094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iner 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0284299A-B8C0-45EA-B88B-2CE2DED5F350}"/>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6199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7" name="Text Placeholder 4">
            <a:extLst>
              <a:ext uri="{FF2B5EF4-FFF2-40B4-BE49-F238E27FC236}">
                <a16:creationId xmlns:a16="http://schemas.microsoft.com/office/drawing/2014/main" id="{45DC3424-3CE8-4041-B3B7-E0521DD92CE9}"/>
              </a:ext>
            </a:extLst>
          </p:cNvPr>
          <p:cNvSpPr>
            <a:spLocks noGrp="1"/>
          </p:cNvSpPr>
          <p:nvPr>
            <p:ph type="body" sz="quarter" idx="3"/>
          </p:nvPr>
        </p:nvSpPr>
        <p:spPr>
          <a:xfrm>
            <a:off x="6096000"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2">
            <a:extLst>
              <a:ext uri="{FF2B5EF4-FFF2-40B4-BE49-F238E27FC236}">
                <a16:creationId xmlns:a16="http://schemas.microsoft.com/office/drawing/2014/main" id="{11683DE0-907D-0640-9FCB-BECF909B27B8}"/>
              </a:ext>
            </a:extLst>
          </p:cNvPr>
          <p:cNvSpPr>
            <a:spLocks noGrp="1"/>
          </p:cNvSpPr>
          <p:nvPr>
            <p:ph idx="11"/>
          </p:nvPr>
        </p:nvSpPr>
        <p:spPr>
          <a:xfrm>
            <a:off x="6096000"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A5E3B149-852B-BB46-B224-959929010A31}"/>
              </a:ext>
            </a:extLst>
          </p:cNvPr>
          <p:cNvSpPr>
            <a:spLocks noGrp="1"/>
          </p:cNvSpPr>
          <p:nvPr>
            <p:ph type="body" sz="quarter" idx="12"/>
          </p:nvPr>
        </p:nvSpPr>
        <p:spPr>
          <a:xfrm>
            <a:off x="1173124"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B05071E4-94A7-2546-A83B-4890DE814D41}"/>
              </a:ext>
            </a:extLst>
          </p:cNvPr>
          <p:cNvSpPr>
            <a:spLocks noGrp="1"/>
          </p:cNvSpPr>
          <p:nvPr>
            <p:ph idx="13"/>
          </p:nvPr>
        </p:nvSpPr>
        <p:spPr>
          <a:xfrm>
            <a:off x="1173124"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4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E54B636B-144D-4507-A418-63041D5CA371}"/>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8405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500"/>
                                        <p:tgtEl>
                                          <p:spTgt spid="10">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animEffect transition="in" filter="fade">
                                      <p:cBhvr>
                                        <p:cTn id="33" dur="500"/>
                                        <p:tgtEl>
                                          <p:spTgt spid="7">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fade">
                                      <p:cBhvr>
                                        <p:cTn id="39" dur="500"/>
                                        <p:tgtEl>
                                          <p:spTgt spid="8">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xEl>
                                              <p:pRg st="2" end="2"/>
                                            </p:txEl>
                                          </p:spTgt>
                                        </p:tgtEl>
                                        <p:attrNameLst>
                                          <p:attrName>style.visibility</p:attrName>
                                        </p:attrNameLst>
                                      </p:cBhvr>
                                      <p:to>
                                        <p:strVal val="visible"/>
                                      </p:to>
                                    </p:set>
                                    <p:animEffect transition="in" filter="fade">
                                      <p:cBhvr>
                                        <p:cTn id="54"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tmplLst>
          <p:tmpl>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uiExpand="1" build="p"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uiExpand="1" build="p" animBg="1">
        <p:tmplLst>
          <p:tmpl>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Text Placeholder 4">
            <a:extLst>
              <a:ext uri="{FF2B5EF4-FFF2-40B4-BE49-F238E27FC236}">
                <a16:creationId xmlns:a16="http://schemas.microsoft.com/office/drawing/2014/main" id="{E3409EA1-7EC8-A040-BB8E-4BF6D1742F6B}"/>
              </a:ext>
            </a:extLst>
          </p:cNvPr>
          <p:cNvSpPr>
            <a:spLocks noGrp="1"/>
          </p:cNvSpPr>
          <p:nvPr>
            <p:ph type="body" sz="quarter" idx="12"/>
          </p:nvPr>
        </p:nvSpPr>
        <p:spPr>
          <a:xfrm>
            <a:off x="1320826"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2">
            <a:extLst>
              <a:ext uri="{FF2B5EF4-FFF2-40B4-BE49-F238E27FC236}">
                <a16:creationId xmlns:a16="http://schemas.microsoft.com/office/drawing/2014/main" id="{AC6DC408-6A32-A342-AD68-D8071FFC06DB}"/>
              </a:ext>
            </a:extLst>
          </p:cNvPr>
          <p:cNvSpPr>
            <a:spLocks noGrp="1"/>
          </p:cNvSpPr>
          <p:nvPr>
            <p:ph idx="13"/>
          </p:nvPr>
        </p:nvSpPr>
        <p:spPr>
          <a:xfrm>
            <a:off x="1320826"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5" name="Text Placeholder 4">
            <a:extLst>
              <a:ext uri="{FF2B5EF4-FFF2-40B4-BE49-F238E27FC236}">
                <a16:creationId xmlns:a16="http://schemas.microsoft.com/office/drawing/2014/main" id="{93F02ED4-0D75-1243-87EB-F5B7D2CD5BC9}"/>
              </a:ext>
            </a:extLst>
          </p:cNvPr>
          <p:cNvSpPr>
            <a:spLocks noGrp="1"/>
          </p:cNvSpPr>
          <p:nvPr>
            <p:ph type="body" sz="quarter" idx="14"/>
          </p:nvPr>
        </p:nvSpPr>
        <p:spPr>
          <a:xfrm>
            <a:off x="4638185"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a:extLst>
              <a:ext uri="{FF2B5EF4-FFF2-40B4-BE49-F238E27FC236}">
                <a16:creationId xmlns:a16="http://schemas.microsoft.com/office/drawing/2014/main" id="{7E846299-B0CC-E54D-B685-01E429ABF54D}"/>
              </a:ext>
            </a:extLst>
          </p:cNvPr>
          <p:cNvSpPr>
            <a:spLocks noGrp="1"/>
          </p:cNvSpPr>
          <p:nvPr>
            <p:ph idx="15"/>
          </p:nvPr>
        </p:nvSpPr>
        <p:spPr>
          <a:xfrm>
            <a:off x="4638185"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4B0B8BFD-E3DD-8646-B5F5-60C593839A8F}"/>
              </a:ext>
            </a:extLst>
          </p:cNvPr>
          <p:cNvSpPr>
            <a:spLocks noGrp="1"/>
          </p:cNvSpPr>
          <p:nvPr>
            <p:ph type="body" sz="quarter" idx="16"/>
          </p:nvPr>
        </p:nvSpPr>
        <p:spPr>
          <a:xfrm>
            <a:off x="7934278"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2">
            <a:extLst>
              <a:ext uri="{FF2B5EF4-FFF2-40B4-BE49-F238E27FC236}">
                <a16:creationId xmlns:a16="http://schemas.microsoft.com/office/drawing/2014/main" id="{B496500E-B284-E84E-B9D0-316EB3673063}"/>
              </a:ext>
            </a:extLst>
          </p:cNvPr>
          <p:cNvSpPr>
            <a:spLocks noGrp="1"/>
          </p:cNvSpPr>
          <p:nvPr>
            <p:ph idx="17"/>
          </p:nvPr>
        </p:nvSpPr>
        <p:spPr>
          <a:xfrm>
            <a:off x="7934278"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9" name="Straight Connector 18">
            <a:extLst>
              <a:ext uri="{FF2B5EF4-FFF2-40B4-BE49-F238E27FC236}">
                <a16:creationId xmlns:a16="http://schemas.microsoft.com/office/drawing/2014/main" id="{18E89B3D-F558-444A-825D-09008E29A6A8}"/>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78228415-8B51-411E-A5FA-13AC942715B8}"/>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85701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bg/>
                                          </p:spTgt>
                                        </p:tgtEl>
                                        <p:attrNameLst>
                                          <p:attrName>style.visibility</p:attrName>
                                        </p:attrNameLst>
                                      </p:cBhvr>
                                      <p:to>
                                        <p:strVal val="visible"/>
                                      </p:to>
                                    </p:set>
                                    <p:animEffect transition="in" filter="fade">
                                      <p:cBhvr>
                                        <p:cTn id="13" dur="500"/>
                                        <p:tgtEl>
                                          <p:spTgt spid="1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subTnLst>
                                    <p:animClr clrSpc="rgb" dir="cw">
                                      <p:cBhvr override="childStyle">
                                        <p:cTn dur="1" fill="hold" display="0" masterRel="nextClick" afterEffect="1"/>
                                        <p:tgtEl>
                                          <p:spTgt spid="14">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500"/>
                                        <p:tgtEl>
                                          <p:spTgt spid="14">
                                            <p:txEl>
                                              <p:pRg st="1" end="1"/>
                                            </p:txEl>
                                          </p:spTgt>
                                        </p:tgtEl>
                                      </p:cBhvr>
                                    </p:animEffect>
                                  </p:childTnLst>
                                  <p:subTnLst>
                                    <p:animClr clrSpc="rgb" dir="cw">
                                      <p:cBhvr override="childStyle">
                                        <p:cTn dur="1" fill="hold" display="0" masterRel="nextClick" afterEffect="1"/>
                                        <p:tgtEl>
                                          <p:spTgt spid="14">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500"/>
                                        <p:tgtEl>
                                          <p:spTgt spid="14">
                                            <p:txEl>
                                              <p:pRg st="2" end="2"/>
                                            </p:txEl>
                                          </p:spTgt>
                                        </p:tgtEl>
                                      </p:cBhvr>
                                    </p:animEffect>
                                  </p:childTnLst>
                                  <p:subTnLst>
                                    <p:animClr clrSpc="rgb" dir="cw">
                                      <p:cBhvr override="childStyle">
                                        <p:cTn dur="1" fill="hold" display="0" masterRel="nextClick" afterEffect="1"/>
                                        <p:tgtEl>
                                          <p:spTgt spid="14">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bg/>
                                          </p:spTgt>
                                        </p:tgtEl>
                                        <p:attrNameLst>
                                          <p:attrName>style.visibility</p:attrName>
                                        </p:attrNameLst>
                                      </p:cBhvr>
                                      <p:to>
                                        <p:strVal val="visible"/>
                                      </p:to>
                                    </p:set>
                                    <p:animEffect transition="in" filter="fade">
                                      <p:cBhvr>
                                        <p:cTn id="33" dur="500"/>
                                        <p:tgtEl>
                                          <p:spTgt spid="15">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bg/>
                                          </p:spTgt>
                                        </p:tgtEl>
                                        <p:attrNameLst>
                                          <p:attrName>style.visibility</p:attrName>
                                        </p:attrNameLst>
                                      </p:cBhvr>
                                      <p:to>
                                        <p:strVal val="visible"/>
                                      </p:to>
                                    </p:set>
                                    <p:animEffect transition="in" filter="fade">
                                      <p:cBhvr>
                                        <p:cTn id="39" dur="500"/>
                                        <p:tgtEl>
                                          <p:spTgt spid="16">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5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xEl>
                                              <p:pRg st="1" end="1"/>
                                            </p:txEl>
                                          </p:spTgt>
                                        </p:tgtEl>
                                        <p:attrNameLst>
                                          <p:attrName>style.visibility</p:attrName>
                                        </p:attrNameLst>
                                      </p:cBhvr>
                                      <p:to>
                                        <p:strVal val="visible"/>
                                      </p:to>
                                    </p:set>
                                    <p:animEffect transition="in" filter="fade">
                                      <p:cBhvr>
                                        <p:cTn id="49" dur="5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xEl>
                                              <p:pRg st="2" end="2"/>
                                            </p:txEl>
                                          </p:spTgt>
                                        </p:tgtEl>
                                        <p:attrNameLst>
                                          <p:attrName>style.visibility</p:attrName>
                                        </p:attrNameLst>
                                      </p:cBhvr>
                                      <p:to>
                                        <p:strVal val="visible"/>
                                      </p:to>
                                    </p:set>
                                    <p:animEffect transition="in" filter="fade">
                                      <p:cBhvr>
                                        <p:cTn id="54" dur="5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rgbClr val="969696"/>
                                      </p:to>
                                    </p:animClr>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bg/>
                                          </p:spTgt>
                                        </p:tgtEl>
                                        <p:attrNameLst>
                                          <p:attrName>style.visibility</p:attrName>
                                        </p:attrNameLst>
                                      </p:cBhvr>
                                      <p:to>
                                        <p:strVal val="visible"/>
                                      </p:to>
                                    </p:set>
                                    <p:animEffect transition="in" filter="fade">
                                      <p:cBhvr>
                                        <p:cTn id="59" dur="500"/>
                                        <p:tgtEl>
                                          <p:spTgt spid="17">
                                            <p:bg/>
                                          </p:spTgt>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500"/>
                                        <p:tgtEl>
                                          <p:spTgt spid="17">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bg/>
                                          </p:spTgt>
                                        </p:tgtEl>
                                        <p:attrNameLst>
                                          <p:attrName>style.visibility</p:attrName>
                                        </p:attrNameLst>
                                      </p:cBhvr>
                                      <p:to>
                                        <p:strVal val="visible"/>
                                      </p:to>
                                    </p:set>
                                    <p:animEffect transition="in" filter="fade">
                                      <p:cBhvr>
                                        <p:cTn id="65" dur="500"/>
                                        <p:tgtEl>
                                          <p:spTgt spid="18">
                                            <p:bg/>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animEffect transition="in" filter="fade">
                                      <p:cBhvr>
                                        <p:cTn id="70" dur="500"/>
                                        <p:tgtEl>
                                          <p:spTgt spid="18">
                                            <p:txEl>
                                              <p:pRg st="0" end="0"/>
                                            </p:txEl>
                                          </p:spTgt>
                                        </p:tgtEl>
                                      </p:cBhvr>
                                    </p:animEffect>
                                  </p:childTnLst>
                                  <p:subTnLst>
                                    <p:animClr clrSpc="rgb" dir="cw">
                                      <p:cBhvr override="childStyle">
                                        <p:cTn dur="1" fill="hold" display="0" masterRel="nextClick" afterEffect="1"/>
                                        <p:tgtEl>
                                          <p:spTgt spid="18">
                                            <p:txEl>
                                              <p:pRg st="0" end="0"/>
                                            </p:txEl>
                                          </p:spTgt>
                                        </p:tgtEl>
                                        <p:attrNameLst>
                                          <p:attrName>ppt_c</p:attrName>
                                        </p:attrNameLst>
                                      </p:cBhvr>
                                      <p:to>
                                        <a:srgbClr val="969696"/>
                                      </p:to>
                                    </p:animClr>
                                  </p:sub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xEl>
                                              <p:pRg st="1" end="1"/>
                                            </p:txEl>
                                          </p:spTgt>
                                        </p:tgtEl>
                                        <p:attrNameLst>
                                          <p:attrName>style.visibility</p:attrName>
                                        </p:attrNameLst>
                                      </p:cBhvr>
                                      <p:to>
                                        <p:strVal val="visible"/>
                                      </p:to>
                                    </p:set>
                                    <p:animEffect transition="in" filter="fade">
                                      <p:cBhvr>
                                        <p:cTn id="75" dur="500"/>
                                        <p:tgtEl>
                                          <p:spTgt spid="18">
                                            <p:txEl>
                                              <p:pRg st="1" end="1"/>
                                            </p:txEl>
                                          </p:spTgt>
                                        </p:tgtEl>
                                      </p:cBhvr>
                                    </p:animEffect>
                                  </p:childTnLst>
                                  <p:subTnLst>
                                    <p:animClr clrSpc="rgb" dir="cw">
                                      <p:cBhvr override="childStyle">
                                        <p:cTn dur="1" fill="hold" display="0" masterRel="nextClick" afterEffect="1"/>
                                        <p:tgtEl>
                                          <p:spTgt spid="18">
                                            <p:txEl>
                                              <p:pRg st="1" end="1"/>
                                            </p:txEl>
                                          </p:spTgt>
                                        </p:tgtEl>
                                        <p:attrNameLst>
                                          <p:attrName>ppt_c</p:attrName>
                                        </p:attrNameLst>
                                      </p:cBhvr>
                                      <p:to>
                                        <a:srgbClr val="969696"/>
                                      </p:to>
                                    </p:animClr>
                                  </p:sub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8">
                                            <p:txEl>
                                              <p:pRg st="2" end="2"/>
                                            </p:txEl>
                                          </p:spTgt>
                                        </p:tgtEl>
                                        <p:attrNameLst>
                                          <p:attrName>style.visibility</p:attrName>
                                        </p:attrNameLst>
                                      </p:cBhvr>
                                      <p:to>
                                        <p:strVal val="visible"/>
                                      </p:to>
                                    </p:set>
                                    <p:animEffect transition="in" filter="fade">
                                      <p:cBhvr>
                                        <p:cTn id="80" dur="500"/>
                                        <p:tgtEl>
                                          <p:spTgt spid="18">
                                            <p:txEl>
                                              <p:pRg st="2" end="2"/>
                                            </p:txEl>
                                          </p:spTgt>
                                        </p:tgtEl>
                                      </p:cBhvr>
                                    </p:animEffect>
                                  </p:childTnLst>
                                  <p:subTnLst>
                                    <p:animClr clrSpc="rgb" dir="cw">
                                      <p:cBhvr override="childStyle">
                                        <p:cTn dur="1" fill="hold" display="0" masterRel="nextClick" afterEffect="1"/>
                                        <p:tgtEl>
                                          <p:spTgt spid="1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uiExpand="1" build="p" animBg="1">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uiExpand="1" build="p" animBg="1">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uiExpand="1" build="p" animBg="1">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uiExpand="1" build="p" animBg="1">
        <p:tmplLst>
          <p:tmpl>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uiExpand="1" build="p" animBg="1">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Se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p:nvPr>
        </p:nvSpPr>
        <p:spPr>
          <a:xfrm>
            <a:off x="1320826" y="1802811"/>
            <a:ext cx="2632441" cy="3705446"/>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p:nvPr>
        </p:nvSpPr>
        <p:spPr>
          <a:xfrm>
            <a:off x="4631594" y="1802811"/>
            <a:ext cx="2632441" cy="3705446"/>
          </a:xfrm>
        </p:spPr>
        <p:txBody>
          <a:bodyPr wrap="square" anchor="t">
            <a:noAutofit/>
          </a:bodyPr>
          <a:lstStyle>
            <a:lvl1pPr marL="0" indent="0" algn="l">
              <a:lnSpc>
                <a:spcPct val="100000"/>
              </a:lnSpc>
              <a:spcAft>
                <a:spcPts val="1400"/>
              </a:spcAft>
              <a:buSzPct val="100000"/>
              <a:buFontTx/>
              <a:buNone/>
              <a:defRPr sz="2200" baseline="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p:nvPr>
        </p:nvSpPr>
        <p:spPr>
          <a:xfrm>
            <a:off x="8012748" y="1802811"/>
            <a:ext cx="2632441" cy="3705445"/>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539ED645-6FDD-494C-B0C7-B7195F9C6D49}"/>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0546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Sections with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hasCustomPrompt="1"/>
          </p:nvPr>
        </p:nvSpPr>
        <p:spPr>
          <a:xfrm>
            <a:off x="1320826" y="3050395"/>
            <a:ext cx="2632441"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hasCustomPrompt="1"/>
          </p:nvPr>
        </p:nvSpPr>
        <p:spPr>
          <a:xfrm>
            <a:off x="4631594" y="3050395"/>
            <a:ext cx="2632441"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hasCustomPrompt="1"/>
          </p:nvPr>
        </p:nvSpPr>
        <p:spPr>
          <a:xfrm>
            <a:off x="8012748" y="3050395"/>
            <a:ext cx="2632441"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E415247-E0F1-8F4B-A58A-3A84BC84B107}"/>
              </a:ext>
            </a:extLst>
          </p:cNvPr>
          <p:cNvSpPr>
            <a:spLocks noGrp="1"/>
          </p:cNvSpPr>
          <p:nvPr>
            <p:ph type="pic" sz="quarter" idx="18" hasCustomPrompt="1"/>
          </p:nvPr>
        </p:nvSpPr>
        <p:spPr>
          <a:xfrm>
            <a:off x="208441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5" name="Picture Placeholder 2">
            <a:extLst>
              <a:ext uri="{FF2B5EF4-FFF2-40B4-BE49-F238E27FC236}">
                <a16:creationId xmlns:a16="http://schemas.microsoft.com/office/drawing/2014/main" id="{F3273D4D-2D98-B046-AD4D-8F311B1365A2}"/>
              </a:ext>
            </a:extLst>
          </p:cNvPr>
          <p:cNvSpPr>
            <a:spLocks noGrp="1"/>
          </p:cNvSpPr>
          <p:nvPr>
            <p:ph type="pic" sz="quarter" idx="19" hasCustomPrompt="1"/>
          </p:nvPr>
        </p:nvSpPr>
        <p:spPr>
          <a:xfrm>
            <a:off x="537625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6" name="Picture Placeholder 2">
            <a:extLst>
              <a:ext uri="{FF2B5EF4-FFF2-40B4-BE49-F238E27FC236}">
                <a16:creationId xmlns:a16="http://schemas.microsoft.com/office/drawing/2014/main" id="{4A8AE7D3-CD0C-7B4F-8D63-7286EE639B84}"/>
              </a:ext>
            </a:extLst>
          </p:cNvPr>
          <p:cNvSpPr>
            <a:spLocks noGrp="1"/>
          </p:cNvSpPr>
          <p:nvPr>
            <p:ph type="pic" sz="quarter" idx="20" hasCustomPrompt="1"/>
          </p:nvPr>
        </p:nvSpPr>
        <p:spPr>
          <a:xfrm>
            <a:off x="8755179"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16" descr="A close up of a logo&#10;&#10;Description automatically generated">
            <a:extLst>
              <a:ext uri="{FF2B5EF4-FFF2-40B4-BE49-F238E27FC236}">
                <a16:creationId xmlns:a16="http://schemas.microsoft.com/office/drawing/2014/main" id="{822DEEA9-D819-4A1D-BF45-B222701F80FC}"/>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38389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 grpId="0" animBg="1"/>
      <p:bldP spid="25" grpId="0" animBg="1"/>
      <p:bldP spid="2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ta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84ECE201-B691-45BE-AA22-6012F21D63E9}"/>
              </a:ext>
            </a:extLst>
          </p:cNvPr>
          <p:cNvGraphicFramePr>
            <a:graphicFrameLocks noGrp="1"/>
          </p:cNvGraphicFramePr>
          <p:nvPr userDrawn="1">
            <p:extLst>
              <p:ext uri="{D42A27DB-BD31-4B8C-83A1-F6EECF244321}">
                <p14:modId xmlns:p14="http://schemas.microsoft.com/office/powerpoint/2010/main" val="1798504407"/>
              </p:ext>
            </p:extLst>
          </p:nvPr>
        </p:nvGraphicFramePr>
        <p:xfrm>
          <a:off x="2158815" y="1560984"/>
          <a:ext cx="7874370" cy="4622288"/>
        </p:xfrm>
        <a:graphic>
          <a:graphicData uri="http://schemas.openxmlformats.org/drawingml/2006/table">
            <a:tbl>
              <a:tblPr firstRow="1" bandRow="1">
                <a:tableStyleId>{5202B0CA-FC54-4496-8BCA-5EF66A818D29}</a:tableStyleId>
              </a:tblPr>
              <a:tblGrid>
                <a:gridCol w="2624790">
                  <a:extLst>
                    <a:ext uri="{9D8B030D-6E8A-4147-A177-3AD203B41FA5}">
                      <a16:colId xmlns:a16="http://schemas.microsoft.com/office/drawing/2014/main" val="4170995988"/>
                    </a:ext>
                  </a:extLst>
                </a:gridCol>
                <a:gridCol w="2624790">
                  <a:extLst>
                    <a:ext uri="{9D8B030D-6E8A-4147-A177-3AD203B41FA5}">
                      <a16:colId xmlns:a16="http://schemas.microsoft.com/office/drawing/2014/main" val="3319331502"/>
                    </a:ext>
                  </a:extLst>
                </a:gridCol>
                <a:gridCol w="2624790">
                  <a:extLst>
                    <a:ext uri="{9D8B030D-6E8A-4147-A177-3AD203B41FA5}">
                      <a16:colId xmlns:a16="http://schemas.microsoft.com/office/drawing/2014/main" val="498230570"/>
                    </a:ext>
                  </a:extLst>
                </a:gridCol>
              </a:tblGrid>
              <a:tr h="7250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2700" cap="flat" cmpd="sng" algn="ctr">
                      <a:noFill/>
                      <a:prstDash val="solid"/>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5065103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01755306"/>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8894357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150740232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502716172"/>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4099263520"/>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81184039"/>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2313265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093508255"/>
                  </a:ext>
                </a:extLst>
              </a:tr>
            </a:tbl>
          </a:graphicData>
        </a:graphic>
      </p:graphicFrame>
      <p:pic>
        <p:nvPicPr>
          <p:cNvPr id="9" name="Picture 8" descr="A close up of a logo&#10;&#10;Description automatically generated">
            <a:extLst>
              <a:ext uri="{FF2B5EF4-FFF2-40B4-BE49-F238E27FC236}">
                <a16:creationId xmlns:a16="http://schemas.microsoft.com/office/drawing/2014/main" id="{A3F40B94-5B47-4AC2-BFF7-FDA1DB315D4F}"/>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6971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ing Slide - Do Not Record">
    <p:bg>
      <p:bgPr shadeToTitle="1">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33D615-043F-3743-81F4-A78B554F6657}"/>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2023 WatchGuard Technologies, Inc. All Rights Reserved</a:t>
            </a:r>
          </a:p>
        </p:txBody>
      </p:sp>
      <p:sp>
        <p:nvSpPr>
          <p:cNvPr id="4" name="TextBox 3">
            <a:extLst>
              <a:ext uri="{FF2B5EF4-FFF2-40B4-BE49-F238E27FC236}">
                <a16:creationId xmlns:a16="http://schemas.microsoft.com/office/drawing/2014/main" id="{088209D0-F100-4AA1-B9BC-669E0481EE7C}"/>
              </a:ext>
            </a:extLst>
          </p:cNvPr>
          <p:cNvSpPr txBox="1"/>
          <p:nvPr userDrawn="1"/>
        </p:nvSpPr>
        <p:spPr>
          <a:xfrm>
            <a:off x="6744615" y="3013502"/>
            <a:ext cx="3803904" cy="830997"/>
          </a:xfrm>
          <a:prstGeom prst="rect">
            <a:avLst/>
          </a:prstGeom>
          <a:noFill/>
        </p:spPr>
        <p:txBody>
          <a:bodyPr wrap="square" rtlCol="0">
            <a:spAutoFit/>
          </a:bodyPr>
          <a:lstStyle/>
          <a:p>
            <a:r>
              <a:rPr kumimoji="0" lang="en-US" sz="4800" b="0" i="0" u="none" strike="noStrike" kern="1200" cap="all" spc="0" normalizeH="0" baseline="0" noProof="0" dirty="0">
                <a:ln w="3175" cmpd="sng">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Thank You!</a:t>
            </a:r>
            <a:endParaRPr lang="en-US" sz="4800" dirty="0"/>
          </a:p>
        </p:txBody>
      </p:sp>
    </p:spTree>
    <p:extLst>
      <p:ext uri="{BB962C8B-B14F-4D97-AF65-F5344CB8AC3E}">
        <p14:creationId xmlns:p14="http://schemas.microsoft.com/office/powerpoint/2010/main" val="36469936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bg>
      <p:bgPr shadeToTitle="1">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99E04F-A9DC-4552-BDA3-A23AE31C0D2F}"/>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672245" y="3013502"/>
            <a:ext cx="10847511" cy="830997"/>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669909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black">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E73C64-F806-5849-BEDE-85FCCFED31F7}"/>
              </a:ext>
            </a:extLst>
          </p:cNvPr>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F61C6C48-07E8-5F42-81F4-3C6EAF4FFE50}"/>
              </a:ext>
            </a:extLst>
          </p:cNvPr>
          <p:cNvPicPr>
            <a:picLocks noChangeAspect="1"/>
          </p:cNvPicPr>
          <p:nvPr userDrawn="1"/>
        </p:nvPicPr>
        <p:blipFill>
          <a:blip r:embed="rId2"/>
          <a:stretch>
            <a:fillRect/>
          </a:stretch>
        </p:blipFill>
        <p:spPr>
          <a:xfrm>
            <a:off x="42217" y="6370137"/>
            <a:ext cx="1278609" cy="457200"/>
          </a:xfrm>
          <a:prstGeom prst="rect">
            <a:avLst/>
          </a:prstGeom>
        </p:spPr>
      </p:pic>
      <p:sp>
        <p:nvSpPr>
          <p:cNvPr id="10" name="Title 1">
            <a:extLst>
              <a:ext uri="{FF2B5EF4-FFF2-40B4-BE49-F238E27FC236}">
                <a16:creationId xmlns:a16="http://schemas.microsoft.com/office/drawing/2014/main" id="{5EA4FEEF-E4DB-4EA8-9E21-102F79DEC6CE}"/>
              </a:ext>
            </a:extLst>
          </p:cNvPr>
          <p:cNvSpPr>
            <a:spLocks noGrp="1"/>
          </p:cNvSpPr>
          <p:nvPr>
            <p:ph type="title" hasCustomPrompt="1"/>
          </p:nvPr>
        </p:nvSpPr>
        <p:spPr>
          <a:xfrm>
            <a:off x="2116283" y="478973"/>
            <a:ext cx="7959435" cy="457200"/>
          </a:xfrm>
        </p:spPr>
        <p:txBody>
          <a:bodyPr wrap="none" anchor="t">
            <a:noAutofit/>
          </a:bodyPr>
          <a:lstStyle>
            <a:lvl1pPr algn="ctr">
              <a:defRPr sz="2400" b="1" i="0" cap="none" spc="100" baseline="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5880"/>
            <a:ext cx="10113264" cy="4754880"/>
          </a:xfrm>
        </p:spPr>
        <p:txBody>
          <a:bodyPr wrap="square" anchor="t">
            <a:noAutofit/>
          </a:bodyPr>
          <a:lstStyle>
            <a:lvl1pPr marL="342900" indent="-342900">
              <a:lnSpc>
                <a:spcPct val="100000"/>
              </a:lnSpc>
              <a:spcAft>
                <a:spcPts val="900"/>
              </a:spcAft>
              <a:buSzPct val="110000"/>
              <a:buFont typeface="Arial" panose="020B0604020202020204" pitchFamily="34" charset="0"/>
              <a:buChar char="•"/>
              <a:defRPr sz="2200">
                <a:latin typeface="Arial" panose="020B0604020202020204" pitchFamily="34" charset="0"/>
                <a:cs typeface="Arial" panose="020B0604020202020204" pitchFamily="34" charset="0"/>
              </a:defRPr>
            </a:lvl1pPr>
            <a:lvl2pPr marL="628650" indent="-285750">
              <a:lnSpc>
                <a:spcPct val="100000"/>
              </a:lnSpc>
              <a:spcAft>
                <a:spcPts val="900"/>
              </a:spcAft>
              <a:buClr>
                <a:schemeClr val="tx1"/>
              </a:buClr>
              <a:buSzPct val="80000"/>
              <a:buFont typeface="Courier New" panose="02070309020205020404" pitchFamily="49" charset="0"/>
              <a:buChar char="o"/>
              <a:tabLst/>
              <a:defRPr sz="2000">
                <a:latin typeface="Arial" panose="020B0604020202020204" pitchFamily="34" charset="0"/>
                <a:cs typeface="Arial" panose="020B0604020202020204" pitchFamily="34" charset="0"/>
              </a:defRPr>
            </a:lvl2pPr>
            <a:lvl3pPr marL="925513" indent="-238125">
              <a:lnSpc>
                <a:spcPct val="100000"/>
              </a:lnSpc>
              <a:spcAft>
                <a:spcPts val="900"/>
              </a:spcAft>
              <a:buClr>
                <a:schemeClr val="tx1"/>
              </a:buClr>
              <a:buSzPct val="100000"/>
              <a:buFont typeface="Geneva" panose="020B0503030404040204" pitchFamily="34" charset="0"/>
              <a:buChar char="‣"/>
              <a:tabLst/>
              <a:defRPr sz="1800">
                <a:latin typeface="Arial" panose="020B0604020202020204" pitchFamily="34" charset="0"/>
                <a:cs typeface="Arial" panose="020B0604020202020204" pitchFamily="34" charset="0"/>
              </a:defRPr>
            </a:lvl3pPr>
            <a:lvl4pPr marL="1543050" indent="-171450">
              <a:lnSpc>
                <a:spcPct val="100000"/>
              </a:lnSpc>
              <a:spcAft>
                <a:spcPts val="900"/>
              </a:spcAft>
              <a:buClr>
                <a:schemeClr val="tx1"/>
              </a:buClr>
              <a:buFont typeface="Wingdings" pitchFamily="2" charset="2"/>
              <a:buChar char="§"/>
              <a:defRPr sz="1600">
                <a:latin typeface="Arial" panose="020B0604020202020204" pitchFamily="34" charset="0"/>
                <a:cs typeface="Arial" panose="020B0604020202020204" pitchFamily="34" charset="0"/>
              </a:defRPr>
            </a:lvl4pPr>
            <a:lvl5pPr>
              <a:spcAft>
                <a:spcPts val="900"/>
              </a:spcAft>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F9C79946-7D04-487D-81C7-1CA67B933B64}"/>
              </a:ext>
            </a:extLst>
          </p:cNvPr>
          <p:cNvSpPr txBox="1"/>
          <p:nvPr userDrawn="1"/>
        </p:nvSpPr>
        <p:spPr>
          <a:xfrm>
            <a:off x="8612301" y="6436985"/>
            <a:ext cx="3526972" cy="369332"/>
          </a:xfrm>
          <a:prstGeom prst="rect">
            <a:avLst/>
          </a:prstGeom>
          <a:noFill/>
        </p:spPr>
        <p:txBody>
          <a:bodyPr wrap="square" rtlCol="0">
            <a:spAutoFit/>
          </a:bodyPr>
          <a:lstStyle/>
          <a:p>
            <a:pPr algn="r"/>
            <a:r>
              <a:rPr lang="en-US" sz="1000" b="1" dirty="0">
                <a:solidFill>
                  <a:schemeClr val="tx1">
                    <a:lumMod val="75000"/>
                  </a:schemeClr>
                </a:solidFill>
                <a:latin typeface="Arial" panose="020B0604020202020204" pitchFamily="34" charset="0"/>
                <a:cs typeface="Arial" panose="020B0604020202020204" pitchFamily="34" charset="0"/>
              </a:rPr>
              <a:t>WatchGuard Training</a:t>
            </a:r>
          </a:p>
          <a:p>
            <a:pPr algn="r"/>
            <a:r>
              <a:rPr lang="en-US" sz="800" dirty="0">
                <a:solidFill>
                  <a:schemeClr val="tx1">
                    <a:lumMod val="75000"/>
                  </a:schemeClr>
                </a:solidFill>
                <a:latin typeface="Arial" panose="020B0604020202020204" pitchFamily="34" charset="0"/>
                <a:cs typeface="Arial" panose="020B0604020202020204" pitchFamily="34" charset="0"/>
              </a:rPr>
              <a:t>Copyright © 2022 WatchGuard Technologies, Inc. All Rights Reserved</a:t>
            </a:r>
          </a:p>
        </p:txBody>
      </p:sp>
    </p:spTree>
    <p:extLst>
      <p:ext uri="{BB962C8B-B14F-4D97-AF65-F5344CB8AC3E}">
        <p14:creationId xmlns:p14="http://schemas.microsoft.com/office/powerpoint/2010/main" val="2461476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Writer Text and Picture Slide">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ED36ECD-5AF2-471E-BE40-E75FEC8F8391}"/>
              </a:ext>
            </a:extLst>
          </p:cNvPr>
          <p:cNvSpPr>
            <a:spLocks noGrp="1"/>
          </p:cNvSpPr>
          <p:nvPr>
            <p:ph idx="11"/>
          </p:nvPr>
        </p:nvSpPr>
        <p:spPr>
          <a:xfrm>
            <a:off x="1038726" y="1322362"/>
            <a:ext cx="4958037" cy="4999021"/>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3" name="Picture Placeholder 2">
            <a:extLst>
              <a:ext uri="{FF2B5EF4-FFF2-40B4-BE49-F238E27FC236}">
                <a16:creationId xmlns:a16="http://schemas.microsoft.com/office/drawing/2014/main" id="{F4375F0B-301C-4690-8E9E-AC18F29A1F51}"/>
              </a:ext>
            </a:extLst>
          </p:cNvPr>
          <p:cNvSpPr>
            <a:spLocks noGrp="1"/>
          </p:cNvSpPr>
          <p:nvPr>
            <p:ph type="pic" sz="quarter" idx="10"/>
          </p:nvPr>
        </p:nvSpPr>
        <p:spPr>
          <a:xfrm>
            <a:off x="6195793" y="1322362"/>
            <a:ext cx="5662079" cy="5092506"/>
          </a:xfrm>
          <a:ln w="12700">
            <a:solidFill>
              <a:schemeClr val="accent4"/>
            </a:solidFill>
          </a:ln>
        </p:spPr>
        <p:txBody>
          <a:bodyPr/>
          <a:lstStyle/>
          <a:p>
            <a:r>
              <a:rPr lang="en-US" dirty="0"/>
              <a:t>Click icon to add picture</a:t>
            </a:r>
          </a:p>
        </p:txBody>
      </p:sp>
    </p:spTree>
    <p:extLst>
      <p:ext uri="{BB962C8B-B14F-4D97-AF65-F5344CB8AC3E}">
        <p14:creationId xmlns:p14="http://schemas.microsoft.com/office/powerpoint/2010/main" val="101008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subTnLst>
                                    <p:animClr clrSpc="rgb" dir="cw">
                                      <p:cBhvr override="childStyle">
                                        <p:cTn dur="1" fill="hold" display="0" masterRel="nextClick" afterEffect="1"/>
                                        <p:tgtEl>
                                          <p:spTgt spid="8">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subTnLst>
                                    <p:animClr clrSpc="rgb" dir="cw">
                                      <p:cBhvr override="childStyle">
                                        <p:cTn dur="1" fill="hold" display="0" masterRel="nextClick" afterEffect="1"/>
                                        <p:tgtEl>
                                          <p:spTgt spid="8">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riter Text Slide - World">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AF5A81C4-4F7F-4242-A5A7-8410A482396A}"/>
              </a:ext>
            </a:extLst>
          </p:cNvPr>
          <p:cNvSpPr>
            <a:spLocks noGrp="1"/>
          </p:cNvSpPr>
          <p:nvPr>
            <p:ph idx="10"/>
          </p:nvPr>
        </p:nvSpPr>
        <p:spPr>
          <a:xfrm>
            <a:off x="609600" y="1069239"/>
            <a:ext cx="7404101" cy="5699685"/>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lnSpc>
                <a:spcPct val="100000"/>
              </a:lnSpc>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929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riter Text Slide - Black">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2362"/>
            <a:ext cx="10115104" cy="4999021"/>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lnSpc>
                <a:spcPct val="100000"/>
              </a:lnSpc>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97944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riter Text and UI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4" name="Picture Placeholder 3">
            <a:extLst>
              <a:ext uri="{FF2B5EF4-FFF2-40B4-BE49-F238E27FC236}">
                <a16:creationId xmlns:a16="http://schemas.microsoft.com/office/drawing/2014/main" id="{F2AB98BA-99BD-47CC-943D-98D973F8B431}"/>
              </a:ext>
            </a:extLst>
          </p:cNvPr>
          <p:cNvSpPr>
            <a:spLocks noGrp="1" noChangeAspect="1"/>
          </p:cNvSpPr>
          <p:nvPr>
            <p:ph type="pic" sz="quarter" idx="10"/>
          </p:nvPr>
        </p:nvSpPr>
        <p:spPr>
          <a:xfrm>
            <a:off x="3933011" y="1443814"/>
            <a:ext cx="8126893" cy="4571377"/>
          </a:xfrm>
          <a:ln w="12700">
            <a:solidFill>
              <a:schemeClr val="accent4"/>
            </a:solidFill>
          </a:ln>
        </p:spPr>
        <p:txBody>
          <a:bodyPr/>
          <a:lstStyle/>
          <a:p>
            <a:r>
              <a:rPr lang="en-US" dirty="0"/>
              <a:t>Click icon to add picture</a:t>
            </a:r>
          </a:p>
        </p:txBody>
      </p:sp>
      <p:sp>
        <p:nvSpPr>
          <p:cNvPr id="13" name="Content Placeholder 2">
            <a:extLst>
              <a:ext uri="{FF2B5EF4-FFF2-40B4-BE49-F238E27FC236}">
                <a16:creationId xmlns:a16="http://schemas.microsoft.com/office/drawing/2014/main" id="{2D43CF23-A405-4C51-9788-41E146DAEAC5}"/>
              </a:ext>
            </a:extLst>
          </p:cNvPr>
          <p:cNvSpPr>
            <a:spLocks noGrp="1"/>
          </p:cNvSpPr>
          <p:nvPr>
            <p:ph idx="11"/>
          </p:nvPr>
        </p:nvSpPr>
        <p:spPr>
          <a:xfrm>
            <a:off x="132096" y="1133641"/>
            <a:ext cx="3725009" cy="5191724"/>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4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1640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riter Two Boxes Slide">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ED36ECD-5AF2-471E-BE40-E75FEC8F8391}"/>
              </a:ext>
            </a:extLst>
          </p:cNvPr>
          <p:cNvSpPr>
            <a:spLocks noGrp="1"/>
          </p:cNvSpPr>
          <p:nvPr>
            <p:ph idx="11"/>
          </p:nvPr>
        </p:nvSpPr>
        <p:spPr>
          <a:xfrm>
            <a:off x="1038726" y="1322362"/>
            <a:ext cx="4958037" cy="4999021"/>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lnSpc>
                <a:spcPct val="100000"/>
              </a:lnSpc>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4" name="Content Placeholder 3">
            <a:extLst>
              <a:ext uri="{FF2B5EF4-FFF2-40B4-BE49-F238E27FC236}">
                <a16:creationId xmlns:a16="http://schemas.microsoft.com/office/drawing/2014/main" id="{BA1948DE-E44D-4502-8491-EA1AB7E0A972}"/>
              </a:ext>
            </a:extLst>
          </p:cNvPr>
          <p:cNvSpPr>
            <a:spLocks noGrp="1"/>
          </p:cNvSpPr>
          <p:nvPr>
            <p:ph sz="quarter" idx="12"/>
          </p:nvPr>
        </p:nvSpPr>
        <p:spPr>
          <a:xfrm>
            <a:off x="6192837" y="1322362"/>
            <a:ext cx="4958037" cy="4999021"/>
          </a:xfrm>
        </p:spPr>
        <p:txBody>
          <a:bodyPr anchor="t"/>
          <a:lstStyle>
            <a:lvl1pPr>
              <a:lnSpc>
                <a:spcPct val="100000"/>
              </a:lnSpc>
              <a:buSzPct val="100000"/>
              <a:defRPr/>
            </a:lvl1pPr>
            <a:lvl2pPr marL="742950" indent="-285750">
              <a:lnSpc>
                <a:spcPct val="100000"/>
              </a:lnSpc>
              <a:buSzPct val="100000"/>
              <a:buFont typeface="Wingdings" panose="05000000000000000000" pitchFamily="2" charset="2"/>
              <a:buChar char=" "/>
              <a:defRPr/>
            </a:lvl2pPr>
            <a:lvl3pPr marL="1200150" indent="-285750">
              <a:lnSpc>
                <a:spcPct val="100000"/>
              </a:lnSpc>
              <a:buSzPct val="100000"/>
              <a:buFont typeface="Wingdings" panose="05000000000000000000" pitchFamily="2" charset="2"/>
              <a:buChar char=" "/>
              <a:defRPr/>
            </a:lvl3pPr>
            <a:lvl4pPr marL="1543050" indent="-171450">
              <a:lnSpc>
                <a:spcPct val="100000"/>
              </a:lnSpc>
              <a:buSzPct val="100000"/>
              <a:buFont typeface="Wingdings" panose="05000000000000000000" pitchFamily="2" charset="2"/>
              <a:buChar char=" "/>
              <a:defRPr/>
            </a:lvl4pPr>
            <a:lvl5pPr marL="2000250" indent="-171450">
              <a:lnSpc>
                <a:spcPct val="100000"/>
              </a:lnSpc>
              <a:buSzPct val="100000"/>
              <a:buFont typeface="Wingdings" panose="05000000000000000000" pitchFamily="2" charset="2"/>
              <a:buChar char="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37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iter Blank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logo&#10;&#10;Description automatically generated">
            <a:extLst>
              <a:ext uri="{FF2B5EF4-FFF2-40B4-BE49-F238E27FC236}">
                <a16:creationId xmlns:a16="http://schemas.microsoft.com/office/drawing/2014/main" id="{3CEEB648-B4F1-476E-9AB4-2E86BEE2E3B2}"/>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7221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iner Intro/Ex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A2EE8981-7D76-B243-A553-B607932D81C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85884E6-6BAA-784C-BB0C-22B2056F3B3A}"/>
              </a:ext>
            </a:extLst>
          </p:cNvPr>
          <p:cNvSpPr>
            <a:spLocks noGrp="1"/>
          </p:cNvSpPr>
          <p:nvPr>
            <p:ph idx="1"/>
          </p:nvPr>
        </p:nvSpPr>
        <p:spPr>
          <a:xfrm>
            <a:off x="1038726" y="1604433"/>
            <a:ext cx="10114548" cy="4459477"/>
          </a:xfrm>
        </p:spPr>
        <p:txBody>
          <a:bodyPr wrap="square" anchor="t">
            <a:noAutofit/>
          </a:bodyPr>
          <a:lstStyle>
            <a:lvl1pPr marL="342900" indent="-342900">
              <a:lnSpc>
                <a:spcPct val="150000"/>
              </a:lnSpc>
              <a:spcAft>
                <a:spcPts val="1400"/>
              </a:spcAft>
              <a:buSzPct val="100000"/>
              <a:buFont typeface="Wingdings" panose="05000000000000000000" pitchFamily="2" charset="2"/>
              <a:buChar char="v"/>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Wingdings" panose="05000000000000000000" pitchFamily="2" charset="2"/>
              <a:buChar char="Ø"/>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80000"/>
              <a:buFont typeface="Wingdings" panose="05000000000000000000" pitchFamily="2" charset="2"/>
              <a:buChar char="Ø"/>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SzPct val="80000"/>
              <a:buFont typeface="Wingdings" panose="05000000000000000000" pitchFamily="2" charset="2"/>
              <a:buChar char="Ø"/>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buSzPct val="80000"/>
              <a:buFont typeface="Wingdings" panose="05000000000000000000" pitchFamily="2" charset="2"/>
              <a:buChar char="Ø"/>
              <a:defRPr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close up of a logo&#10;&#10;Description automatically generated">
            <a:extLst>
              <a:ext uri="{FF2B5EF4-FFF2-40B4-BE49-F238E27FC236}">
                <a16:creationId xmlns:a16="http://schemas.microsoft.com/office/drawing/2014/main" id="{3DBACB39-763C-4F77-918A-D71385FD465A}"/>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22744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iner Lab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Content Placeholder 2"/>
          <p:cNvSpPr>
            <a:spLocks noGrp="1"/>
          </p:cNvSpPr>
          <p:nvPr>
            <p:ph idx="1"/>
          </p:nvPr>
        </p:nvSpPr>
        <p:spPr>
          <a:xfrm>
            <a:off x="609600" y="1070919"/>
            <a:ext cx="7404101" cy="5698005"/>
          </a:xfrm>
        </p:spPr>
        <p:txBody>
          <a:bodyPr anchor="t" anchorCtr="0">
            <a:normAutofit/>
          </a:bodyPr>
          <a:lstStyle>
            <a:lvl1pPr marL="457200" indent="-457200">
              <a:buFont typeface="+mj-lt"/>
              <a:buAutoNum type="arabicPeriod"/>
              <a:defRPr sz="2200"/>
            </a:lvl1pPr>
            <a:lvl2pPr marL="914400" indent="-457200">
              <a:lnSpc>
                <a:spcPct val="100000"/>
              </a:lnSpc>
              <a:buFont typeface="Wingdings" panose="05000000000000000000" pitchFamily="2" charset="2"/>
              <a:buChar char=" "/>
              <a:defRPr sz="2000"/>
            </a:lvl2pPr>
            <a:lvl3pPr marL="1257300" indent="-342900">
              <a:lnSpc>
                <a:spcPct val="100000"/>
              </a:lnSpc>
              <a:buFont typeface="Wingdings" panose="05000000000000000000" pitchFamily="2" charset="2"/>
              <a:buChar char=" "/>
              <a:defRPr/>
            </a:lvl3pPr>
            <a:lvl4pPr marL="1600200" indent="-228600">
              <a:lnSpc>
                <a:spcPct val="100000"/>
              </a:lnSpc>
              <a:buFont typeface="Wingdings" panose="05000000000000000000" pitchFamily="2" charset="2"/>
              <a:buChar char=" "/>
              <a:defRPr/>
            </a:lvl4pPr>
            <a:lvl5pPr marL="2057400" indent="-228600">
              <a:lnSpc>
                <a:spcPct val="100000"/>
              </a:lnSpc>
              <a:buFont typeface="Wingdings" panose="05000000000000000000" pitchFamily="2" charset="2"/>
              <a:buChar char="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88FB273A-30DA-4063-AF64-0384BA1B9CD9}"/>
              </a:ext>
            </a:extLst>
          </p:cNvPr>
          <p:cNvSpPr>
            <a:spLocks noGrp="1"/>
          </p:cNvSpPr>
          <p:nvPr>
            <p:ph type="body" sz="quarter" idx="10" hasCustomPrompt="1"/>
          </p:nvPr>
        </p:nvSpPr>
        <p:spPr>
          <a:xfrm>
            <a:off x="8407400" y="1070919"/>
            <a:ext cx="3784600" cy="646331"/>
          </a:xfrm>
          <a:solidFill>
            <a:srgbClr val="000000">
              <a:alpha val="69804"/>
            </a:srgbClr>
          </a:solidFill>
        </p:spPr>
        <p:txBody>
          <a:bodyPr wrap="square" anchor="t" anchorCtr="0">
            <a:spAutoFit/>
          </a:bodyPr>
          <a:lstStyle>
            <a:lvl1pPr marL="0" indent="0">
              <a:lnSpc>
                <a:spcPct val="100000"/>
              </a:lnSpc>
              <a:buNone/>
              <a:defRPr sz="1800"/>
            </a:lvl1pPr>
          </a:lstStyle>
          <a:p>
            <a:pPr lvl="0"/>
            <a:r>
              <a:rPr lang="en-US" dirty="0"/>
              <a:t>Optional side text for lab information</a:t>
            </a:r>
          </a:p>
        </p:txBody>
      </p:sp>
    </p:spTree>
    <p:extLst>
      <p:ext uri="{BB962C8B-B14F-4D97-AF65-F5344CB8AC3E}">
        <p14:creationId xmlns:p14="http://schemas.microsoft.com/office/powerpoint/2010/main" val="143531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14" r:id="rId2"/>
    <p:sldLayoutId id="2147483715" r:id="rId3"/>
    <p:sldLayoutId id="2147483716" r:id="rId4"/>
    <p:sldLayoutId id="2147483718" r:id="rId5"/>
    <p:sldLayoutId id="2147483710" r:id="rId6"/>
    <p:sldLayoutId id="2147483709" r:id="rId7"/>
    <p:sldLayoutId id="2147483675" r:id="rId8"/>
    <p:sldLayoutId id="2147483708" r:id="rId9"/>
    <p:sldLayoutId id="2147483672" r:id="rId10"/>
    <p:sldLayoutId id="2147483688" r:id="rId11"/>
    <p:sldLayoutId id="2147483719" r:id="rId12"/>
    <p:sldLayoutId id="2147483713" r:id="rId13"/>
    <p:sldLayoutId id="2147483678" r:id="rId14"/>
    <p:sldLayoutId id="2147483679" r:id="rId15"/>
    <p:sldLayoutId id="2147483687" r:id="rId16"/>
    <p:sldLayoutId id="2147483680" r:id="rId17"/>
    <p:sldLayoutId id="2147483711" r:id="rId18"/>
    <p:sldLayoutId id="2147483717" r:id="rId19"/>
    <p:sldLayoutId id="2147483722" r:id="rId20"/>
    <p:sldLayoutId id="2147483723"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lnSpc>
          <a:spcPct val="150000"/>
        </a:lnSpc>
        <a:spcBef>
          <a:spcPts val="0"/>
        </a:spcBef>
        <a:spcAft>
          <a:spcPts val="1000"/>
        </a:spcAft>
        <a:buClr>
          <a:schemeClr val="tx1"/>
        </a:buClr>
        <a:buSzPct val="100000"/>
        <a:buFont typeface="Arial" panose="020B0604020202020204" pitchFamily="34" charset="0"/>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1200150" indent="-2857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10.xml"/><Relationship Id="rId7" Type="http://schemas.openxmlformats.org/officeDocument/2006/relationships/slide" Target="slide33.xml"/><Relationship Id="rId2" Type="http://schemas.openxmlformats.org/officeDocument/2006/relationships/slide" Target="slide5.xml"/><Relationship Id="rId1" Type="http://schemas.openxmlformats.org/officeDocument/2006/relationships/slideLayout" Target="../slideLayouts/slideLayout3.xml"/><Relationship Id="rId6" Type="http://schemas.openxmlformats.org/officeDocument/2006/relationships/slide" Target="slide29.xml"/><Relationship Id="rId11" Type="http://schemas.openxmlformats.org/officeDocument/2006/relationships/slide" Target="slide40.xml"/><Relationship Id="rId5" Type="http://schemas.openxmlformats.org/officeDocument/2006/relationships/slide" Target="slide26.xml"/><Relationship Id="rId10" Type="http://schemas.openxmlformats.org/officeDocument/2006/relationships/slide" Target="slide39.xml"/><Relationship Id="rId4" Type="http://schemas.openxmlformats.org/officeDocument/2006/relationships/slide" Target="slide15.xml"/><Relationship Id="rId9" Type="http://schemas.openxmlformats.org/officeDocument/2006/relationships/slide" Target="slide3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3.xml"/><Relationship Id="rId1" Type="http://schemas.openxmlformats.org/officeDocument/2006/relationships/slideLayout" Target="../slideLayouts/slideLayout3.xml"/><Relationship Id="rId5" Type="http://schemas.openxmlformats.org/officeDocument/2006/relationships/slide" Target="slide51.xml"/><Relationship Id="rId4" Type="http://schemas.openxmlformats.org/officeDocument/2006/relationships/slide" Target="slide4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echsearch.watchguard.com/KB?type=Article&amp;SFDCID=kA10H000000bpK3SAI&amp;lang=en_US"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techsearch.watchguard.com/KB?type=Article&amp;SFDCID=kA10H000000g2vGSAQ&amp;lang=en_US"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A4B5-666B-4BFF-AD33-8D273933ACA2}"/>
              </a:ext>
            </a:extLst>
          </p:cNvPr>
          <p:cNvSpPr>
            <a:spLocks noGrp="1"/>
          </p:cNvSpPr>
          <p:nvPr>
            <p:ph type="ctrTitle"/>
          </p:nvPr>
        </p:nvSpPr>
        <p:spPr>
          <a:xfrm>
            <a:off x="5084404" y="2183425"/>
            <a:ext cx="6800051" cy="1569660"/>
          </a:xfrm>
        </p:spPr>
        <p:txBody>
          <a:bodyPr/>
          <a:lstStyle/>
          <a:p>
            <a:r>
              <a:rPr lang="en-US" dirty="0"/>
              <a:t>What’s new in fireware 12.10</a:t>
            </a:r>
          </a:p>
        </p:txBody>
      </p:sp>
    </p:spTree>
    <p:extLst>
      <p:ext uri="{BB962C8B-B14F-4D97-AF65-F5344CB8AC3E}">
        <p14:creationId xmlns:p14="http://schemas.microsoft.com/office/powerpoint/2010/main" val="244415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WebSocket Connections Support</a:t>
            </a:r>
          </a:p>
        </p:txBody>
      </p:sp>
    </p:spTree>
    <p:extLst>
      <p:ext uri="{BB962C8B-B14F-4D97-AF65-F5344CB8AC3E}">
        <p14:creationId xmlns:p14="http://schemas.microsoft.com/office/powerpoint/2010/main" val="17960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normAutofit fontScale="90000"/>
          </a:bodyPr>
          <a:lstStyle/>
          <a:p>
            <a:r>
              <a:rPr lang="en-US" dirty="0"/>
              <a:t>WebSocket Connections Support</a:t>
            </a:r>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0"/>
          </p:nvPr>
        </p:nvSpPr>
        <p:spPr/>
        <p:txBody>
          <a:bodyPr/>
          <a:lstStyle/>
          <a:p>
            <a:r>
              <a:rPr lang="en-US" dirty="0"/>
              <a:t>WebSocket connections allow bidirectional communication between a client and server over a single TCP connection, which enables faster and more efficient data transfer</a:t>
            </a:r>
          </a:p>
          <a:p>
            <a:r>
              <a:rPr lang="en-US" dirty="0"/>
              <a:t>You can now specify whether HTTP proxy actions allow connections that use the WebSocket protocol</a:t>
            </a:r>
          </a:p>
          <a:p>
            <a:r>
              <a:rPr lang="en-US" dirty="0"/>
              <a:t>WebSocket connections are disabled by default for all HTTP proxy actions</a:t>
            </a:r>
          </a:p>
          <a:p>
            <a:r>
              <a:rPr lang="en-US" dirty="0"/>
              <a:t>In HTTP proxy actions, select the </a:t>
            </a:r>
            <a:r>
              <a:rPr lang="en-US" b="1" dirty="0"/>
              <a:t>Allow WebSocket Connections</a:t>
            </a:r>
            <a:r>
              <a:rPr lang="en-US" dirty="0"/>
              <a:t> check box to allow WebSocket connections</a:t>
            </a:r>
          </a:p>
          <a:p>
            <a:endParaRPr lang="en-US" dirty="0"/>
          </a:p>
          <a:p>
            <a:endParaRPr lang="en-US" dirty="0"/>
          </a:p>
        </p:txBody>
      </p:sp>
    </p:spTree>
    <p:extLst>
      <p:ext uri="{BB962C8B-B14F-4D97-AF65-F5344CB8AC3E}">
        <p14:creationId xmlns:p14="http://schemas.microsoft.com/office/powerpoint/2010/main" val="90696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en-US" dirty="0"/>
              <a:t>WebSocket Connections Support</a:t>
            </a:r>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
          </p:nvPr>
        </p:nvSpPr>
        <p:spPr>
          <a:xfrm>
            <a:off x="1038726" y="1322362"/>
            <a:ext cx="4967627" cy="4999021"/>
          </a:xfrm>
        </p:spPr>
        <p:txBody>
          <a:bodyPr/>
          <a:lstStyle/>
          <a:p>
            <a:r>
              <a:rPr lang="en-US" dirty="0"/>
              <a:t>To allow WebSocket connections, from Fireware Web UI:</a:t>
            </a:r>
          </a:p>
          <a:p>
            <a:pPr marL="800100" lvl="1" indent="-457200">
              <a:buFont typeface="+mj-lt"/>
              <a:buAutoNum type="arabicPeriod"/>
            </a:pPr>
            <a:r>
              <a:rPr lang="en-US" dirty="0"/>
              <a:t>Select </a:t>
            </a:r>
            <a:r>
              <a:rPr lang="en-US" b="1" dirty="0"/>
              <a:t>Firewall Policies &gt; Proxy Actions </a:t>
            </a:r>
          </a:p>
          <a:p>
            <a:pPr marL="800100" lvl="1" indent="-457200">
              <a:buFont typeface="+mj-lt"/>
              <a:buAutoNum type="arabicPeriod"/>
            </a:pPr>
            <a:r>
              <a:rPr lang="en-US" dirty="0"/>
              <a:t>Select the HTTP proxy action you want to edit and click </a:t>
            </a:r>
            <a:r>
              <a:rPr lang="en-US" b="1" dirty="0"/>
              <a:t>Edit</a:t>
            </a:r>
          </a:p>
          <a:p>
            <a:pPr marL="800100" lvl="1" indent="-457200">
              <a:buFont typeface="+mj-lt"/>
              <a:buAutoNum type="arabicPeriod"/>
            </a:pPr>
            <a:r>
              <a:rPr lang="en-US" dirty="0"/>
              <a:t>In the </a:t>
            </a:r>
            <a:r>
              <a:rPr lang="en-US" b="1" dirty="0"/>
              <a:t>General Settings </a:t>
            </a:r>
            <a:r>
              <a:rPr lang="en-US" dirty="0"/>
              <a:t>section, select </a:t>
            </a:r>
            <a:r>
              <a:rPr lang="en-US" b="1" dirty="0"/>
              <a:t>Allow WebSocket Connections</a:t>
            </a:r>
          </a:p>
          <a:p>
            <a:pPr marL="800100" lvl="1" indent="-457200">
              <a:buFont typeface="+mj-lt"/>
              <a:buAutoNum type="arabicPeriod"/>
            </a:pPr>
            <a:r>
              <a:rPr lang="en-US" dirty="0"/>
              <a:t>Click</a:t>
            </a:r>
            <a:r>
              <a:rPr lang="en-US" b="1" dirty="0"/>
              <a:t> Save</a:t>
            </a:r>
          </a:p>
          <a:p>
            <a:endParaRPr lang="en-US" dirty="0"/>
          </a:p>
        </p:txBody>
      </p:sp>
      <p:pic>
        <p:nvPicPr>
          <p:cNvPr id="6" name="Picture 5">
            <a:extLst>
              <a:ext uri="{FF2B5EF4-FFF2-40B4-BE49-F238E27FC236}">
                <a16:creationId xmlns:a16="http://schemas.microsoft.com/office/drawing/2014/main" id="{FB1BB10C-E0E7-53E2-C9F0-FFC6247E01EA}"/>
              </a:ext>
            </a:extLst>
          </p:cNvPr>
          <p:cNvPicPr>
            <a:picLocks noChangeAspect="1"/>
          </p:cNvPicPr>
          <p:nvPr/>
        </p:nvPicPr>
        <p:blipFill>
          <a:blip r:embed="rId2"/>
          <a:stretch>
            <a:fillRect/>
          </a:stretch>
        </p:blipFill>
        <p:spPr>
          <a:xfrm>
            <a:off x="6096000" y="1322362"/>
            <a:ext cx="5133333" cy="3533333"/>
          </a:xfrm>
          <a:prstGeom prst="rect">
            <a:avLst/>
          </a:prstGeom>
        </p:spPr>
      </p:pic>
    </p:spTree>
    <p:extLst>
      <p:ext uri="{BB962C8B-B14F-4D97-AF65-F5344CB8AC3E}">
        <p14:creationId xmlns:p14="http://schemas.microsoft.com/office/powerpoint/2010/main" val="148642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en-US" dirty="0"/>
              <a:t>WebSocket Connections</a:t>
            </a:r>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
          </p:nvPr>
        </p:nvSpPr>
        <p:spPr>
          <a:xfrm>
            <a:off x="1038726" y="1322362"/>
            <a:ext cx="5057274" cy="4999021"/>
          </a:xfrm>
        </p:spPr>
        <p:txBody>
          <a:bodyPr/>
          <a:lstStyle/>
          <a:p>
            <a:r>
              <a:rPr lang="en-US" dirty="0"/>
              <a:t>To allow WebSocket connections, from Policy Manager:</a:t>
            </a:r>
          </a:p>
          <a:p>
            <a:pPr marL="800100" lvl="1" indent="-457200">
              <a:buFont typeface="+mj-lt"/>
              <a:buAutoNum type="arabicPeriod"/>
            </a:pPr>
            <a:r>
              <a:rPr lang="en-US" dirty="0"/>
              <a:t>Select </a:t>
            </a:r>
            <a:r>
              <a:rPr lang="en-US" b="1" dirty="0"/>
              <a:t>Setup &gt; Actions &gt; Proxies</a:t>
            </a:r>
          </a:p>
          <a:p>
            <a:pPr marL="800100" lvl="1" indent="-457200">
              <a:buFont typeface="+mj-lt"/>
              <a:buAutoNum type="arabicPeriod"/>
            </a:pPr>
            <a:r>
              <a:rPr lang="en-US" dirty="0"/>
              <a:t>Select the HTTP proxy action you want to edit and click </a:t>
            </a:r>
            <a:r>
              <a:rPr lang="en-US" b="1" dirty="0"/>
              <a:t>Edit</a:t>
            </a:r>
          </a:p>
          <a:p>
            <a:pPr marL="800100" lvl="1" indent="-457200">
              <a:buFont typeface="+mj-lt"/>
              <a:buAutoNum type="arabicPeriod"/>
            </a:pPr>
            <a:r>
              <a:rPr lang="en-US" dirty="0"/>
              <a:t>In the </a:t>
            </a:r>
            <a:r>
              <a:rPr lang="en-US" b="1" dirty="0"/>
              <a:t>General Settings</a:t>
            </a:r>
            <a:r>
              <a:rPr lang="en-US" dirty="0"/>
              <a:t> section, select </a:t>
            </a:r>
            <a:r>
              <a:rPr lang="en-US" b="1" dirty="0"/>
              <a:t>Allow WebSocket Connections</a:t>
            </a:r>
          </a:p>
          <a:p>
            <a:pPr marL="800100" lvl="1" indent="-457200">
              <a:buFont typeface="+mj-lt"/>
              <a:buAutoNum type="arabicPeriod"/>
            </a:pPr>
            <a:r>
              <a:rPr lang="en-US" dirty="0"/>
              <a:t>Click </a:t>
            </a:r>
            <a:r>
              <a:rPr lang="en-US" b="1" dirty="0"/>
              <a:t>OK</a:t>
            </a:r>
          </a:p>
          <a:p>
            <a:endParaRPr lang="en-US" dirty="0"/>
          </a:p>
        </p:txBody>
      </p:sp>
      <p:pic>
        <p:nvPicPr>
          <p:cNvPr id="6" name="Picture 5">
            <a:extLst>
              <a:ext uri="{FF2B5EF4-FFF2-40B4-BE49-F238E27FC236}">
                <a16:creationId xmlns:a16="http://schemas.microsoft.com/office/drawing/2014/main" id="{8A481487-9F45-3E3D-2B9A-667550C873C8}"/>
              </a:ext>
            </a:extLst>
          </p:cNvPr>
          <p:cNvPicPr>
            <a:picLocks noChangeAspect="1"/>
          </p:cNvPicPr>
          <p:nvPr/>
        </p:nvPicPr>
        <p:blipFill>
          <a:blip r:embed="rId2"/>
          <a:stretch>
            <a:fillRect/>
          </a:stretch>
        </p:blipFill>
        <p:spPr>
          <a:xfrm>
            <a:off x="6277101" y="1322361"/>
            <a:ext cx="5087476" cy="4603309"/>
          </a:xfrm>
          <a:prstGeom prst="rect">
            <a:avLst/>
          </a:prstGeom>
        </p:spPr>
      </p:pic>
    </p:spTree>
    <p:extLst>
      <p:ext uri="{BB962C8B-B14F-4D97-AF65-F5344CB8AC3E}">
        <p14:creationId xmlns:p14="http://schemas.microsoft.com/office/powerpoint/2010/main" val="20523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en-US" dirty="0"/>
              <a:t>WebSocket Connections</a:t>
            </a:r>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
          </p:nvPr>
        </p:nvSpPr>
        <p:spPr>
          <a:xfrm>
            <a:off x="1038726" y="1322362"/>
            <a:ext cx="5255148" cy="4999021"/>
          </a:xfrm>
        </p:spPr>
        <p:txBody>
          <a:bodyPr/>
          <a:lstStyle/>
          <a:p>
            <a:r>
              <a:rPr lang="en-US" dirty="0"/>
              <a:t>To allow WebSocket connections, from WatchGuard Cloud:</a:t>
            </a:r>
          </a:p>
          <a:p>
            <a:pPr marL="800100" lvl="1" indent="-457200">
              <a:buFont typeface="+mj-lt"/>
              <a:buAutoNum type="arabicPeriod"/>
            </a:pPr>
            <a:r>
              <a:rPr lang="en-US" dirty="0"/>
              <a:t>From the </a:t>
            </a:r>
            <a:r>
              <a:rPr lang="en-US" b="1" dirty="0"/>
              <a:t>Firebox Device Configuration</a:t>
            </a:r>
            <a:r>
              <a:rPr lang="en-US" dirty="0"/>
              <a:t> page, click the </a:t>
            </a:r>
            <a:r>
              <a:rPr lang="en-US" b="1" dirty="0"/>
              <a:t>Firewall Policies </a:t>
            </a:r>
            <a:r>
              <a:rPr lang="en-US" dirty="0"/>
              <a:t>tile</a:t>
            </a:r>
          </a:p>
          <a:p>
            <a:pPr marL="800100" lvl="1" indent="-457200">
              <a:buFont typeface="+mj-lt"/>
              <a:buAutoNum type="arabicPeriod"/>
            </a:pPr>
            <a:r>
              <a:rPr lang="en-US" dirty="0"/>
              <a:t>Click the outbound policy you want to edit</a:t>
            </a:r>
            <a:endParaRPr lang="en-US" b="1" dirty="0"/>
          </a:p>
          <a:p>
            <a:pPr marL="800100" lvl="1" indent="-457200">
              <a:buFont typeface="+mj-lt"/>
              <a:buAutoNum type="arabicPeriod"/>
            </a:pPr>
            <a:r>
              <a:rPr lang="en-US" dirty="0"/>
              <a:t>Select the </a:t>
            </a:r>
            <a:r>
              <a:rPr lang="en-US" b="1" dirty="0"/>
              <a:t>Advanced</a:t>
            </a:r>
            <a:r>
              <a:rPr lang="en-US" dirty="0"/>
              <a:t> tab</a:t>
            </a:r>
          </a:p>
          <a:p>
            <a:pPr marL="800100" lvl="1" indent="-457200">
              <a:buFont typeface="+mj-lt"/>
              <a:buAutoNum type="arabicPeriod"/>
            </a:pPr>
            <a:r>
              <a:rPr lang="en-US" dirty="0"/>
              <a:t>In the </a:t>
            </a:r>
            <a:r>
              <a:rPr lang="en-US" b="1" dirty="0"/>
              <a:t>WebSocket</a:t>
            </a:r>
            <a:r>
              <a:rPr lang="en-US" dirty="0"/>
              <a:t> section, select</a:t>
            </a:r>
            <a:r>
              <a:rPr lang="en-US" b="1" dirty="0"/>
              <a:t> Allow WebSocket Connections</a:t>
            </a:r>
          </a:p>
          <a:p>
            <a:pPr marL="800100" lvl="1" indent="-457200">
              <a:buFont typeface="+mj-lt"/>
              <a:buAutoNum type="arabicPeriod"/>
            </a:pPr>
            <a:r>
              <a:rPr lang="en-US" dirty="0"/>
              <a:t>Click </a:t>
            </a:r>
            <a:r>
              <a:rPr lang="en-US" b="1" dirty="0"/>
              <a:t>Save</a:t>
            </a:r>
          </a:p>
          <a:p>
            <a:endParaRPr lang="en-US" dirty="0"/>
          </a:p>
        </p:txBody>
      </p:sp>
      <p:pic>
        <p:nvPicPr>
          <p:cNvPr id="8" name="Picture 7">
            <a:extLst>
              <a:ext uri="{FF2B5EF4-FFF2-40B4-BE49-F238E27FC236}">
                <a16:creationId xmlns:a16="http://schemas.microsoft.com/office/drawing/2014/main" id="{8CE0003F-6076-92B3-08C6-1B8B6E43181D}"/>
              </a:ext>
            </a:extLst>
          </p:cNvPr>
          <p:cNvPicPr>
            <a:picLocks noChangeAspect="1"/>
          </p:cNvPicPr>
          <p:nvPr/>
        </p:nvPicPr>
        <p:blipFill>
          <a:blip r:embed="rId2"/>
          <a:stretch>
            <a:fillRect/>
          </a:stretch>
        </p:blipFill>
        <p:spPr>
          <a:xfrm>
            <a:off x="6360549" y="1446187"/>
            <a:ext cx="5261922" cy="3125813"/>
          </a:xfrm>
          <a:prstGeom prst="rect">
            <a:avLst/>
          </a:prstGeom>
        </p:spPr>
      </p:pic>
    </p:spTree>
    <p:extLst>
      <p:ext uri="{BB962C8B-B14F-4D97-AF65-F5344CB8AC3E}">
        <p14:creationId xmlns:p14="http://schemas.microsoft.com/office/powerpoint/2010/main" val="3821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3013502"/>
            <a:ext cx="10847511" cy="830997"/>
          </a:xfrm>
        </p:spPr>
        <p:txBody>
          <a:bodyPr/>
          <a:lstStyle/>
          <a:p>
            <a:r>
              <a:rPr lang="en-US" dirty="0"/>
              <a:t>New Microsoft365 Alias</a:t>
            </a:r>
          </a:p>
        </p:txBody>
      </p:sp>
    </p:spTree>
    <p:extLst>
      <p:ext uri="{BB962C8B-B14F-4D97-AF65-F5344CB8AC3E}">
        <p14:creationId xmlns:p14="http://schemas.microsoft.com/office/powerpoint/2010/main" val="172761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fr-FR" dirty="0">
                <a:latin typeface="+mj-lt"/>
              </a:rPr>
              <a:t>Microsoft365 Alias</a:t>
            </a:r>
            <a:endParaRPr lang="en-US" dirty="0"/>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0"/>
          </p:nvPr>
        </p:nvSpPr>
        <p:spPr>
          <a:xfrm>
            <a:off x="609600" y="1069239"/>
            <a:ext cx="7404101" cy="3381991"/>
          </a:xfrm>
        </p:spPr>
        <p:txBody>
          <a:bodyPr/>
          <a:lstStyle/>
          <a:p>
            <a:r>
              <a:rPr lang="en-US" dirty="0"/>
              <a:t>Fireware v12.10 provides a new default </a:t>
            </a:r>
            <a:r>
              <a:rPr lang="en-US" b="1" dirty="0"/>
              <a:t>Microsoft365</a:t>
            </a:r>
            <a:r>
              <a:rPr lang="en-US" dirty="0"/>
              <a:t> alias </a:t>
            </a:r>
          </a:p>
          <a:p>
            <a:r>
              <a:rPr lang="en-US" dirty="0"/>
              <a:t>The Microsoft365 alias includes a list of domain names and IP addresses used by Microsoft 365</a:t>
            </a:r>
          </a:p>
          <a:p>
            <a:pPr lvl="1"/>
            <a:r>
              <a:rPr lang="en-US" dirty="0"/>
              <a:t> Microsoft 365 was previously named Office 365</a:t>
            </a:r>
          </a:p>
          <a:p>
            <a:r>
              <a:rPr lang="en-US" dirty="0"/>
              <a:t>Add the new alias to your policies to allow network traffic to and from Microsoft 365 products and services</a:t>
            </a:r>
          </a:p>
          <a:p>
            <a:endParaRPr lang="en-US" dirty="0"/>
          </a:p>
          <a:p>
            <a:endParaRPr lang="en-US" dirty="0"/>
          </a:p>
          <a:p>
            <a:endParaRPr lang="en-US" dirty="0"/>
          </a:p>
        </p:txBody>
      </p:sp>
    </p:spTree>
    <p:extLst>
      <p:ext uri="{BB962C8B-B14F-4D97-AF65-F5344CB8AC3E}">
        <p14:creationId xmlns:p14="http://schemas.microsoft.com/office/powerpoint/2010/main" val="136010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fr-FR" dirty="0">
                <a:latin typeface="+mj-lt"/>
              </a:rPr>
              <a:t>Microsoft365 Alias</a:t>
            </a:r>
            <a:endParaRPr lang="en-US" dirty="0"/>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0"/>
          </p:nvPr>
        </p:nvSpPr>
        <p:spPr/>
        <p:txBody>
          <a:bodyPr/>
          <a:lstStyle/>
          <a:p>
            <a:r>
              <a:rPr lang="en-US" dirty="0"/>
              <a:t>WatchGuard updates the alias automatically when Microsoft adds domains and IPs, so you no longer have to manually configure exceptions for a long list of domains and IPs that change frequently</a:t>
            </a:r>
          </a:p>
          <a:p>
            <a:r>
              <a:rPr lang="en-US" dirty="0"/>
              <a:t>The Firebox can check for updates to the alias signature automatically or you can update manually</a:t>
            </a:r>
          </a:p>
          <a:p>
            <a:r>
              <a:rPr lang="en-US" dirty="0"/>
              <a:t>If your existing configuration includes an alias named </a:t>
            </a:r>
            <a:r>
              <a:rPr lang="en-US" b="1" dirty="0"/>
              <a:t>Microsoft365</a:t>
            </a:r>
            <a:r>
              <a:rPr lang="en-US" dirty="0"/>
              <a:t>, it is automatically renamed to </a:t>
            </a:r>
            <a:r>
              <a:rPr lang="en-US" b="1" dirty="0"/>
              <a:t>Microsoft365.1</a:t>
            </a:r>
            <a:r>
              <a:rPr lang="en-US" dirty="0"/>
              <a:t> on upgrade</a:t>
            </a:r>
          </a:p>
          <a:p>
            <a:pPr lvl="1"/>
            <a:r>
              <a:rPr lang="en-US" dirty="0"/>
              <a:t>Any policies that use the existing alias </a:t>
            </a:r>
            <a:r>
              <a:rPr lang="en-US"/>
              <a:t>will automatically update </a:t>
            </a:r>
            <a:r>
              <a:rPr lang="en-US" dirty="0"/>
              <a:t>to use the renamed </a:t>
            </a:r>
            <a:r>
              <a:rPr lang="en-US" b="1" dirty="0"/>
              <a:t>Microsoft365.1</a:t>
            </a:r>
            <a:r>
              <a:rPr lang="en-US" dirty="0"/>
              <a:t> alias – you do not have to create a new policy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0711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fr-FR" dirty="0">
                <a:latin typeface="+mj-lt"/>
              </a:rPr>
              <a:t>Microsoft365 Alias</a:t>
            </a:r>
            <a:endParaRPr lang="en-US" dirty="0"/>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
          </p:nvPr>
        </p:nvSpPr>
        <p:spPr>
          <a:xfrm>
            <a:off x="1038725" y="1322362"/>
            <a:ext cx="10253563" cy="2205842"/>
          </a:xfrm>
        </p:spPr>
        <p:txBody>
          <a:bodyPr/>
          <a:lstStyle/>
          <a:p>
            <a:r>
              <a:rPr lang="en-US" dirty="0"/>
              <a:t>The new default Microsoft365 alias appears in the list of aliases in Fireware Web UI, Policy Manager, and WatchGuard Cloud</a:t>
            </a:r>
          </a:p>
          <a:p>
            <a:r>
              <a:rPr lang="en-US" dirty="0"/>
              <a:t>You cannot edit or remove default aliases</a:t>
            </a:r>
          </a:p>
          <a:p>
            <a:endParaRPr lang="en-US" dirty="0"/>
          </a:p>
          <a:p>
            <a:endParaRPr lang="en-US" dirty="0"/>
          </a:p>
        </p:txBody>
      </p:sp>
      <p:pic>
        <p:nvPicPr>
          <p:cNvPr id="9" name="Picture 8">
            <a:extLst>
              <a:ext uri="{FF2B5EF4-FFF2-40B4-BE49-F238E27FC236}">
                <a16:creationId xmlns:a16="http://schemas.microsoft.com/office/drawing/2014/main" id="{04BF38C0-3EA1-B545-7AB3-239FFF6A19E9}"/>
              </a:ext>
            </a:extLst>
          </p:cNvPr>
          <p:cNvPicPr>
            <a:picLocks noChangeAspect="1"/>
          </p:cNvPicPr>
          <p:nvPr/>
        </p:nvPicPr>
        <p:blipFill>
          <a:blip r:embed="rId2"/>
          <a:stretch>
            <a:fillRect/>
          </a:stretch>
        </p:blipFill>
        <p:spPr>
          <a:xfrm>
            <a:off x="1434860" y="3081239"/>
            <a:ext cx="3887836" cy="2527645"/>
          </a:xfrm>
          <a:prstGeom prst="rect">
            <a:avLst/>
          </a:prstGeom>
        </p:spPr>
      </p:pic>
      <p:pic>
        <p:nvPicPr>
          <p:cNvPr id="7" name="Picture 6">
            <a:extLst>
              <a:ext uri="{FF2B5EF4-FFF2-40B4-BE49-F238E27FC236}">
                <a16:creationId xmlns:a16="http://schemas.microsoft.com/office/drawing/2014/main" id="{2CE76E33-79B5-D974-4C26-897E48782659}"/>
              </a:ext>
            </a:extLst>
          </p:cNvPr>
          <p:cNvPicPr>
            <a:picLocks noChangeAspect="1"/>
          </p:cNvPicPr>
          <p:nvPr/>
        </p:nvPicPr>
        <p:blipFill>
          <a:blip r:embed="rId3"/>
          <a:stretch>
            <a:fillRect/>
          </a:stretch>
        </p:blipFill>
        <p:spPr>
          <a:xfrm>
            <a:off x="5514185" y="3081239"/>
            <a:ext cx="2747340" cy="2600597"/>
          </a:xfrm>
          <a:prstGeom prst="rect">
            <a:avLst/>
          </a:prstGeom>
        </p:spPr>
      </p:pic>
      <p:pic>
        <p:nvPicPr>
          <p:cNvPr id="5" name="Picture 4">
            <a:extLst>
              <a:ext uri="{FF2B5EF4-FFF2-40B4-BE49-F238E27FC236}">
                <a16:creationId xmlns:a16="http://schemas.microsoft.com/office/drawing/2014/main" id="{EC69E520-63B1-FD04-EB26-D2363065D89A}"/>
              </a:ext>
            </a:extLst>
          </p:cNvPr>
          <p:cNvPicPr>
            <a:picLocks noChangeAspect="1"/>
          </p:cNvPicPr>
          <p:nvPr/>
        </p:nvPicPr>
        <p:blipFill>
          <a:blip r:embed="rId4"/>
          <a:stretch>
            <a:fillRect/>
          </a:stretch>
        </p:blipFill>
        <p:spPr>
          <a:xfrm>
            <a:off x="8453014" y="3081239"/>
            <a:ext cx="2614114" cy="2576681"/>
          </a:xfrm>
          <a:prstGeom prst="rect">
            <a:avLst/>
          </a:prstGeom>
        </p:spPr>
      </p:pic>
    </p:spTree>
    <p:extLst>
      <p:ext uri="{BB962C8B-B14F-4D97-AF65-F5344CB8AC3E}">
        <p14:creationId xmlns:p14="http://schemas.microsoft.com/office/powerpoint/2010/main" val="296261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fr-FR" dirty="0">
                <a:latin typeface="+mj-lt"/>
              </a:rPr>
              <a:t>Update Microsoft365 Alias</a:t>
            </a:r>
            <a:endParaRPr lang="en-US" dirty="0"/>
          </a:p>
        </p:txBody>
      </p:sp>
      <p:sp>
        <p:nvSpPr>
          <p:cNvPr id="7" name="Content Placeholder 13">
            <a:extLst>
              <a:ext uri="{FF2B5EF4-FFF2-40B4-BE49-F238E27FC236}">
                <a16:creationId xmlns:a16="http://schemas.microsoft.com/office/drawing/2014/main" id="{3EC3F1C9-1A7F-0CC9-1F7E-7816E109A1E2}"/>
              </a:ext>
            </a:extLst>
          </p:cNvPr>
          <p:cNvSpPr>
            <a:spLocks noGrp="1"/>
          </p:cNvSpPr>
          <p:nvPr>
            <p:ph idx="1"/>
          </p:nvPr>
        </p:nvSpPr>
        <p:spPr>
          <a:xfrm>
            <a:off x="1038726" y="1380006"/>
            <a:ext cx="10115104" cy="4999021"/>
          </a:xfrm>
        </p:spPr>
        <p:txBody>
          <a:bodyPr/>
          <a:lstStyle/>
          <a:p>
            <a:pPr marL="0" indent="0">
              <a:buNone/>
            </a:pPr>
            <a:r>
              <a:rPr lang="en-US" dirty="0"/>
              <a:t>If you enable automatic updates for any security service, the Firebox also automatically checks for Microsoft365 alias updates</a:t>
            </a:r>
          </a:p>
          <a:p>
            <a:pPr marL="742950" lvl="1" indent="-457200">
              <a:buFont typeface="+mj-lt"/>
              <a:buAutoNum type="arabicPeriod"/>
            </a:pPr>
            <a:r>
              <a:rPr lang="en-US" dirty="0"/>
              <a:t>From </a:t>
            </a:r>
            <a:r>
              <a:rPr lang="en-US" b="1" dirty="0"/>
              <a:t>Subscription Services</a:t>
            </a:r>
            <a:r>
              <a:rPr lang="en-US" dirty="0"/>
              <a:t>, select any service that supports automatic updates (IPS, Gateway AntiVirus, etc.)</a:t>
            </a:r>
          </a:p>
          <a:p>
            <a:pPr marL="742950" lvl="1" indent="-457200">
              <a:buFont typeface="+mj-lt"/>
              <a:buAutoNum type="arabicPeriod"/>
            </a:pPr>
            <a:r>
              <a:rPr lang="en-US" dirty="0"/>
              <a:t>Click </a:t>
            </a:r>
            <a:r>
              <a:rPr lang="en-US" b="1" dirty="0"/>
              <a:t>Update Server</a:t>
            </a:r>
          </a:p>
          <a:p>
            <a:pPr marL="742950" lvl="1" indent="-457200">
              <a:buFont typeface="+mj-lt"/>
              <a:buAutoNum type="arabicPeriod"/>
            </a:pPr>
            <a:r>
              <a:rPr lang="en-US" dirty="0"/>
              <a:t>Select the </a:t>
            </a:r>
            <a:r>
              <a:rPr lang="en-US" b="1" dirty="0"/>
              <a:t>Enable Automatic Update </a:t>
            </a:r>
            <a:r>
              <a:rPr lang="en-US" dirty="0"/>
              <a:t>check box</a:t>
            </a:r>
          </a:p>
          <a:p>
            <a:pPr marL="742950" lvl="1" indent="-457200">
              <a:buFont typeface="+mj-lt"/>
              <a:buAutoNum type="arabicPeriod"/>
            </a:pPr>
            <a:r>
              <a:rPr lang="en-US" dirty="0"/>
              <a:t>Specify an </a:t>
            </a:r>
            <a:r>
              <a:rPr lang="en-US" b="1" dirty="0"/>
              <a:t>Interval</a:t>
            </a:r>
            <a:r>
              <a:rPr lang="en-US" dirty="0"/>
              <a:t> to check for updates</a:t>
            </a:r>
          </a:p>
          <a:p>
            <a:pPr marL="742950" lvl="1" indent="-457200">
              <a:buFont typeface="+mj-lt"/>
              <a:buAutoNum type="arabicPeriod"/>
            </a:pPr>
            <a:r>
              <a:rPr lang="en-US" dirty="0"/>
              <a:t>Click </a:t>
            </a:r>
            <a:r>
              <a:rPr lang="en-US" b="1" dirty="0"/>
              <a:t>OK</a:t>
            </a:r>
          </a:p>
          <a:p>
            <a:pPr marL="742950" lvl="1" indent="-457200">
              <a:buFont typeface="+mj-lt"/>
              <a:buAutoNum type="arabicPeriod"/>
            </a:pPr>
            <a:endParaRPr lang="en-US" dirty="0"/>
          </a:p>
        </p:txBody>
      </p:sp>
      <p:pic>
        <p:nvPicPr>
          <p:cNvPr id="1026" name="Picture 2">
            <a:extLst>
              <a:ext uri="{FF2B5EF4-FFF2-40B4-BE49-F238E27FC236}">
                <a16:creationId xmlns:a16="http://schemas.microsoft.com/office/drawing/2014/main" id="{DB59A289-3437-880C-3A2F-44596643D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618" y="4493458"/>
            <a:ext cx="3629025" cy="21050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CBD864A-CCA9-4BB1-AEFC-91E8D578FC5C}"/>
              </a:ext>
            </a:extLst>
          </p:cNvPr>
          <p:cNvPicPr>
            <a:picLocks noChangeAspect="1"/>
          </p:cNvPicPr>
          <p:nvPr/>
        </p:nvPicPr>
        <p:blipFill>
          <a:blip r:embed="rId3"/>
          <a:stretch>
            <a:fillRect/>
          </a:stretch>
        </p:blipFill>
        <p:spPr>
          <a:xfrm>
            <a:off x="7740671" y="2891050"/>
            <a:ext cx="2761512" cy="3556403"/>
          </a:xfrm>
          <a:prstGeom prst="rect">
            <a:avLst/>
          </a:prstGeom>
        </p:spPr>
      </p:pic>
    </p:spTree>
    <p:extLst>
      <p:ext uri="{BB962C8B-B14F-4D97-AF65-F5344CB8AC3E}">
        <p14:creationId xmlns:p14="http://schemas.microsoft.com/office/powerpoint/2010/main" val="311025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D3553-7291-45A6-A5D3-CE7B6755F389}"/>
              </a:ext>
            </a:extLst>
          </p:cNvPr>
          <p:cNvSpPr>
            <a:spLocks noGrp="1"/>
          </p:cNvSpPr>
          <p:nvPr>
            <p:ph type="title"/>
          </p:nvPr>
        </p:nvSpPr>
        <p:spPr/>
        <p:txBody>
          <a:bodyPr>
            <a:normAutofit/>
          </a:bodyPr>
          <a:lstStyle/>
          <a:p>
            <a:r>
              <a:rPr lang="en-US" dirty="0"/>
              <a:t>What’s new in Fireware </a:t>
            </a:r>
            <a:r>
              <a:rPr lang="en-US" cap="none" dirty="0"/>
              <a:t>v12.10</a:t>
            </a:r>
            <a:endParaRPr lang="en-US" dirty="0"/>
          </a:p>
        </p:txBody>
      </p:sp>
      <p:sp>
        <p:nvSpPr>
          <p:cNvPr id="5" name="Content Placeholder 4">
            <a:extLst>
              <a:ext uri="{FF2B5EF4-FFF2-40B4-BE49-F238E27FC236}">
                <a16:creationId xmlns:a16="http://schemas.microsoft.com/office/drawing/2014/main" id="{2D09FB0A-CF49-4741-88DA-089C8D32C852}"/>
              </a:ext>
            </a:extLst>
          </p:cNvPr>
          <p:cNvSpPr>
            <a:spLocks noGrp="1"/>
          </p:cNvSpPr>
          <p:nvPr>
            <p:ph idx="10"/>
          </p:nvPr>
        </p:nvSpPr>
        <p:spPr/>
        <p:txBody>
          <a:bodyPr/>
          <a:lstStyle/>
          <a:p>
            <a:r>
              <a:rPr lang="en-US" sz="2000" dirty="0">
                <a:hlinkClick r:id="rId2" action="ppaction://hlinksldjump"/>
              </a:rPr>
              <a:t>AIA Fetching</a:t>
            </a:r>
            <a:endParaRPr lang="en-US" sz="2000" dirty="0"/>
          </a:p>
          <a:p>
            <a:r>
              <a:rPr lang="en-US" sz="2000" dirty="0">
                <a:hlinkClick r:id="rId3" action="ppaction://hlinksldjump"/>
              </a:rPr>
              <a:t>WebSocket Connections Support </a:t>
            </a:r>
            <a:endParaRPr lang="en-US" sz="2000" dirty="0"/>
          </a:p>
          <a:p>
            <a:r>
              <a:rPr lang="en-US" sz="2000" dirty="0">
                <a:hlinkClick r:id="rId4" action="ppaction://hlinksldjump"/>
              </a:rPr>
              <a:t>New Microsoft365 Alias</a:t>
            </a:r>
            <a:endParaRPr lang="en-US" sz="2000" dirty="0"/>
          </a:p>
          <a:p>
            <a:r>
              <a:rPr lang="en-US" sz="2000" dirty="0">
                <a:hlinkClick r:id="rId5" action="ppaction://hlinksldjump"/>
              </a:rPr>
              <a:t>Network Access Enforcement Updates to Minimum OS Version</a:t>
            </a:r>
            <a:endParaRPr lang="en-US" sz="2000" dirty="0"/>
          </a:p>
          <a:p>
            <a:r>
              <a:rPr lang="en-US" sz="2000" dirty="0">
                <a:hlinkClick r:id="rId6" action="ppaction://hlinksldjump"/>
              </a:rPr>
              <a:t>Diffie-Hellman Group 21 Support</a:t>
            </a:r>
            <a:endParaRPr lang="en-US" sz="2000" dirty="0"/>
          </a:p>
          <a:p>
            <a:r>
              <a:rPr lang="en-US" sz="2000" dirty="0"/>
              <a:t>Security Enhancements</a:t>
            </a:r>
            <a:endParaRPr lang="en-US" sz="2000" dirty="0">
              <a:hlinkClick r:id="rId7" action="ppaction://hlinksldjump"/>
            </a:endParaRPr>
          </a:p>
          <a:p>
            <a:pPr lvl="1"/>
            <a:r>
              <a:rPr lang="en-US" sz="1800" dirty="0">
                <a:hlinkClick r:id="rId7" action="ppaction://hlinksldjump"/>
              </a:rPr>
              <a:t>Removal of the wg-support Default User Account </a:t>
            </a:r>
            <a:endParaRPr lang="en-US" sz="1800" dirty="0"/>
          </a:p>
          <a:p>
            <a:pPr lvl="1"/>
            <a:r>
              <a:rPr lang="en-US" sz="1800" dirty="0">
                <a:hlinkClick r:id="rId8" action="ppaction://hlinksldjump"/>
              </a:rPr>
              <a:t>Removal of Firebox Wireless Encryption Algorithm Setting</a:t>
            </a:r>
            <a:endParaRPr lang="en-US" sz="1800" dirty="0"/>
          </a:p>
          <a:p>
            <a:pPr lvl="1"/>
            <a:r>
              <a:rPr lang="en-US" sz="1800" dirty="0">
                <a:hlinkClick r:id="rId9" action="ppaction://hlinksldjump"/>
              </a:rPr>
              <a:t>Removal of TLS v1.0 and Port 4110 for Management Server</a:t>
            </a:r>
            <a:endParaRPr lang="en-US" sz="1800" dirty="0"/>
          </a:p>
          <a:p>
            <a:r>
              <a:rPr lang="en-US" sz="2000" dirty="0">
                <a:hlinkClick r:id="rId10" action="ppaction://hlinksldjump"/>
              </a:rPr>
              <a:t>Change to the Default Name of a Firebox</a:t>
            </a:r>
            <a:endParaRPr lang="en-US" sz="2000" dirty="0"/>
          </a:p>
          <a:p>
            <a:r>
              <a:rPr lang="en-US" sz="2000" dirty="0">
                <a:hlinkClick r:id="rId11" action="ppaction://hlinksldjump"/>
              </a:rPr>
              <a:t>Firebox Storage Space Shown as a Percentage</a:t>
            </a:r>
            <a:endParaRPr lang="en-US" sz="2000" dirty="0"/>
          </a:p>
        </p:txBody>
      </p:sp>
    </p:spTree>
    <p:extLst>
      <p:ext uri="{BB962C8B-B14F-4D97-AF65-F5344CB8AC3E}">
        <p14:creationId xmlns:p14="http://schemas.microsoft.com/office/powerpoint/2010/main" val="384948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fr-FR" dirty="0">
                <a:latin typeface="+mj-lt"/>
              </a:rPr>
              <a:t>Update Microsoft365 Alias</a:t>
            </a:r>
            <a:endParaRPr lang="en-US" dirty="0"/>
          </a:p>
        </p:txBody>
      </p:sp>
      <p:sp>
        <p:nvSpPr>
          <p:cNvPr id="7" name="Content Placeholder 13">
            <a:extLst>
              <a:ext uri="{FF2B5EF4-FFF2-40B4-BE49-F238E27FC236}">
                <a16:creationId xmlns:a16="http://schemas.microsoft.com/office/drawing/2014/main" id="{3EC3F1C9-1A7F-0CC9-1F7E-7816E109A1E2}"/>
              </a:ext>
            </a:extLst>
          </p:cNvPr>
          <p:cNvSpPr>
            <a:spLocks noGrp="1"/>
          </p:cNvSpPr>
          <p:nvPr>
            <p:ph idx="1"/>
          </p:nvPr>
        </p:nvSpPr>
        <p:spPr/>
        <p:txBody>
          <a:bodyPr/>
          <a:lstStyle/>
          <a:p>
            <a:pPr marL="0" indent="0">
              <a:buNone/>
            </a:pPr>
            <a:r>
              <a:rPr lang="en-US" dirty="0"/>
              <a:t>In Fireware Web UI, the Subscription Services page shows the status of the Microsoft365 alias signature</a:t>
            </a:r>
          </a:p>
          <a:p>
            <a:pPr marL="0" lvl="0" indent="0">
              <a:buNone/>
            </a:pPr>
            <a:r>
              <a:rPr lang="en-US" dirty="0"/>
              <a:t>To manually update to the latest version,</a:t>
            </a:r>
            <a:br>
              <a:rPr lang="en-US" dirty="0"/>
            </a:br>
            <a:r>
              <a:rPr lang="en-US" dirty="0"/>
              <a:t>from Fireware Web UI:</a:t>
            </a:r>
          </a:p>
          <a:p>
            <a:pPr marL="742950" lvl="1" indent="-457200">
              <a:buFont typeface="+mj-lt"/>
              <a:buAutoNum type="arabicPeriod"/>
            </a:pPr>
            <a:r>
              <a:rPr lang="en-US" dirty="0"/>
              <a:t>Select </a:t>
            </a:r>
            <a:r>
              <a:rPr lang="en-US" b="1" dirty="0"/>
              <a:t>Dashboards &gt; Subscription</a:t>
            </a:r>
            <a:br>
              <a:rPr lang="en-US" b="1" dirty="0"/>
            </a:br>
            <a:r>
              <a:rPr lang="en-US" b="1" dirty="0"/>
              <a:t>Services</a:t>
            </a:r>
            <a:endParaRPr lang="en-US" dirty="0"/>
          </a:p>
          <a:p>
            <a:pPr marL="742950" lvl="1" indent="-457200">
              <a:buFont typeface="+mj-lt"/>
              <a:buAutoNum type="arabicPeriod"/>
            </a:pPr>
            <a:r>
              <a:rPr lang="en-US" dirty="0"/>
              <a:t>In the </a:t>
            </a:r>
            <a:r>
              <a:rPr lang="en-US" b="1" dirty="0"/>
              <a:t>Microsoft 365</a:t>
            </a:r>
            <a:r>
              <a:rPr lang="en-US" dirty="0"/>
              <a:t> tile, click </a:t>
            </a:r>
            <a:r>
              <a:rPr lang="en-US" b="1" dirty="0"/>
              <a:t>Update</a:t>
            </a:r>
          </a:p>
          <a:p>
            <a:pPr marL="742950" lvl="1" indent="-457200">
              <a:buFont typeface="+mj-lt"/>
              <a:buAutoNum type="arabicPeriod"/>
            </a:pPr>
            <a:endParaRPr lang="en-US" b="1" dirty="0"/>
          </a:p>
          <a:p>
            <a:pPr marL="742950" lvl="1" indent="-457200">
              <a:buFont typeface="+mj-lt"/>
              <a:buAutoNum type="arabicPeriod"/>
            </a:pPr>
            <a:endParaRPr lang="en-US" dirty="0"/>
          </a:p>
        </p:txBody>
      </p:sp>
      <p:pic>
        <p:nvPicPr>
          <p:cNvPr id="10" name="Picture 9">
            <a:extLst>
              <a:ext uri="{FF2B5EF4-FFF2-40B4-BE49-F238E27FC236}">
                <a16:creationId xmlns:a16="http://schemas.microsoft.com/office/drawing/2014/main" id="{1EE62F5E-878E-D753-5776-081809B6A9F1}"/>
              </a:ext>
            </a:extLst>
          </p:cNvPr>
          <p:cNvPicPr>
            <a:picLocks noChangeAspect="1"/>
          </p:cNvPicPr>
          <p:nvPr/>
        </p:nvPicPr>
        <p:blipFill>
          <a:blip r:embed="rId2"/>
          <a:stretch>
            <a:fillRect/>
          </a:stretch>
        </p:blipFill>
        <p:spPr>
          <a:xfrm>
            <a:off x="6789465" y="1837757"/>
            <a:ext cx="4845551" cy="2440946"/>
          </a:xfrm>
          <a:prstGeom prst="rect">
            <a:avLst/>
          </a:prstGeom>
        </p:spPr>
      </p:pic>
    </p:spTree>
    <p:extLst>
      <p:ext uri="{BB962C8B-B14F-4D97-AF65-F5344CB8AC3E}">
        <p14:creationId xmlns:p14="http://schemas.microsoft.com/office/powerpoint/2010/main" val="170150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fr-FR" dirty="0">
                <a:latin typeface="+mj-lt"/>
              </a:rPr>
              <a:t>Update Microsoft365 Alias</a:t>
            </a:r>
            <a:endParaRPr lang="en-US" dirty="0"/>
          </a:p>
        </p:txBody>
      </p:sp>
      <p:sp>
        <p:nvSpPr>
          <p:cNvPr id="7" name="Content Placeholder 13">
            <a:extLst>
              <a:ext uri="{FF2B5EF4-FFF2-40B4-BE49-F238E27FC236}">
                <a16:creationId xmlns:a16="http://schemas.microsoft.com/office/drawing/2014/main" id="{3EC3F1C9-1A7F-0CC9-1F7E-7816E109A1E2}"/>
              </a:ext>
            </a:extLst>
          </p:cNvPr>
          <p:cNvSpPr>
            <a:spLocks noGrp="1"/>
          </p:cNvSpPr>
          <p:nvPr>
            <p:ph idx="1"/>
          </p:nvPr>
        </p:nvSpPr>
        <p:spPr>
          <a:xfrm>
            <a:off x="1038726" y="1322362"/>
            <a:ext cx="6419087" cy="4999021"/>
          </a:xfrm>
        </p:spPr>
        <p:txBody>
          <a:bodyPr/>
          <a:lstStyle/>
          <a:p>
            <a:pPr marL="0" lvl="0" indent="0">
              <a:buNone/>
            </a:pPr>
            <a:r>
              <a:rPr lang="en-US" dirty="0"/>
              <a:t>From Firebox System Manager, you can view the status of the Microsoft365 alias signature </a:t>
            </a:r>
          </a:p>
          <a:p>
            <a:pPr marL="0" lvl="0" indent="0">
              <a:buNone/>
            </a:pPr>
            <a:r>
              <a:rPr lang="en-US" dirty="0"/>
              <a:t>To manually update to the latest version, from Firebox System Manager:</a:t>
            </a:r>
          </a:p>
          <a:p>
            <a:pPr marL="742950" lvl="1" indent="-457200">
              <a:buFont typeface="+mj-lt"/>
              <a:buAutoNum type="arabicPeriod"/>
            </a:pPr>
            <a:r>
              <a:rPr lang="en-US" dirty="0"/>
              <a:t>Click the </a:t>
            </a:r>
            <a:r>
              <a:rPr lang="en-US" b="1" dirty="0"/>
              <a:t>Subscription Services</a:t>
            </a:r>
            <a:r>
              <a:rPr lang="en-US" dirty="0"/>
              <a:t> tab</a:t>
            </a:r>
          </a:p>
          <a:p>
            <a:pPr marL="742950" lvl="1" indent="-457200">
              <a:buFont typeface="+mj-lt"/>
              <a:buAutoNum type="arabicPeriod"/>
            </a:pPr>
            <a:r>
              <a:rPr lang="en-US" dirty="0"/>
              <a:t>Click </a:t>
            </a:r>
            <a:r>
              <a:rPr lang="en-US" b="1" dirty="0"/>
              <a:t>Update</a:t>
            </a:r>
            <a:r>
              <a:rPr lang="en-US" dirty="0"/>
              <a:t> to download the latest version</a:t>
            </a:r>
          </a:p>
        </p:txBody>
      </p:sp>
      <p:pic>
        <p:nvPicPr>
          <p:cNvPr id="5" name="Picture 4">
            <a:extLst>
              <a:ext uri="{FF2B5EF4-FFF2-40B4-BE49-F238E27FC236}">
                <a16:creationId xmlns:a16="http://schemas.microsoft.com/office/drawing/2014/main" id="{2419DDA0-3578-EE65-F407-18DF0F11D66C}"/>
              </a:ext>
            </a:extLst>
          </p:cNvPr>
          <p:cNvPicPr>
            <a:picLocks noChangeAspect="1"/>
          </p:cNvPicPr>
          <p:nvPr/>
        </p:nvPicPr>
        <p:blipFill>
          <a:blip r:embed="rId2"/>
          <a:stretch>
            <a:fillRect/>
          </a:stretch>
        </p:blipFill>
        <p:spPr>
          <a:xfrm>
            <a:off x="7549388" y="1224902"/>
            <a:ext cx="3994355" cy="4235668"/>
          </a:xfrm>
          <a:prstGeom prst="rect">
            <a:avLst/>
          </a:prstGeom>
        </p:spPr>
      </p:pic>
    </p:spTree>
    <p:extLst>
      <p:ext uri="{BB962C8B-B14F-4D97-AF65-F5344CB8AC3E}">
        <p14:creationId xmlns:p14="http://schemas.microsoft.com/office/powerpoint/2010/main" val="413769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fr-FR" dirty="0">
                <a:latin typeface="+mj-lt"/>
              </a:rPr>
              <a:t>Add the Microsoft365 Alias to a Policy</a:t>
            </a:r>
            <a:endParaRPr lang="en-US" dirty="0"/>
          </a:p>
        </p:txBody>
      </p:sp>
      <p:sp>
        <p:nvSpPr>
          <p:cNvPr id="7" name="Content Placeholder 13">
            <a:extLst>
              <a:ext uri="{FF2B5EF4-FFF2-40B4-BE49-F238E27FC236}">
                <a16:creationId xmlns:a16="http://schemas.microsoft.com/office/drawing/2014/main" id="{3EC3F1C9-1A7F-0CC9-1F7E-7816E109A1E2}"/>
              </a:ext>
            </a:extLst>
          </p:cNvPr>
          <p:cNvSpPr>
            <a:spLocks noGrp="1"/>
          </p:cNvSpPr>
          <p:nvPr>
            <p:ph idx="1"/>
          </p:nvPr>
        </p:nvSpPr>
        <p:spPr>
          <a:xfrm>
            <a:off x="1038726" y="1322362"/>
            <a:ext cx="6419087" cy="4999021"/>
          </a:xfrm>
        </p:spPr>
        <p:txBody>
          <a:bodyPr/>
          <a:lstStyle/>
          <a:p>
            <a:pPr marL="0" lvl="0" indent="0">
              <a:buNone/>
            </a:pPr>
            <a:r>
              <a:rPr lang="en-US" dirty="0"/>
              <a:t>To add the Microsoft365 alias to a policy, from Fireware Web UI:</a:t>
            </a:r>
          </a:p>
          <a:p>
            <a:pPr marL="742950" lvl="1" indent="-457200">
              <a:buFont typeface="+mj-lt"/>
              <a:buAutoNum type="arabicPeriod"/>
            </a:pPr>
            <a:r>
              <a:rPr lang="en-US" dirty="0"/>
              <a:t>Select </a:t>
            </a:r>
            <a:r>
              <a:rPr lang="en-US" b="1" dirty="0"/>
              <a:t>Firewall</a:t>
            </a:r>
            <a:r>
              <a:rPr lang="en-US" dirty="0"/>
              <a:t> </a:t>
            </a:r>
            <a:r>
              <a:rPr lang="en-US" b="1" dirty="0"/>
              <a:t>&gt;</a:t>
            </a:r>
            <a:r>
              <a:rPr lang="en-US" dirty="0"/>
              <a:t> </a:t>
            </a:r>
            <a:r>
              <a:rPr lang="en-US" b="1" dirty="0"/>
              <a:t>Firewall Policies</a:t>
            </a:r>
            <a:endParaRPr lang="en-US" dirty="0"/>
          </a:p>
          <a:p>
            <a:pPr marL="742950" lvl="1" indent="-457200">
              <a:buFont typeface="+mj-lt"/>
              <a:buAutoNum type="arabicPeriod"/>
            </a:pPr>
            <a:r>
              <a:rPr lang="en-US" dirty="0"/>
              <a:t>Select a policy</a:t>
            </a:r>
          </a:p>
          <a:p>
            <a:pPr marL="742950" lvl="1" indent="-457200">
              <a:buFont typeface="+mj-lt"/>
              <a:buAutoNum type="arabicPeriod"/>
            </a:pPr>
            <a:r>
              <a:rPr lang="en-US" dirty="0"/>
              <a:t>From the </a:t>
            </a:r>
            <a:r>
              <a:rPr lang="en-US" b="1" dirty="0"/>
              <a:t>Action</a:t>
            </a:r>
            <a:r>
              <a:rPr lang="en-US" dirty="0"/>
              <a:t> drop-down list, select </a:t>
            </a:r>
            <a:r>
              <a:rPr lang="en-US" b="1" dirty="0"/>
              <a:t>Edit Policy</a:t>
            </a:r>
            <a:endParaRPr lang="en-US" dirty="0"/>
          </a:p>
          <a:p>
            <a:pPr marL="742950" lvl="1" indent="-457200">
              <a:buFont typeface="+mj-lt"/>
              <a:buAutoNum type="arabicPeriod"/>
            </a:pPr>
            <a:r>
              <a:rPr lang="en-US" dirty="0"/>
              <a:t>From </a:t>
            </a:r>
            <a:r>
              <a:rPr lang="en-US" b="1" dirty="0"/>
              <a:t>Settings</a:t>
            </a:r>
            <a:r>
              <a:rPr lang="en-US" dirty="0"/>
              <a:t>, click </a:t>
            </a:r>
            <a:r>
              <a:rPr lang="en-US" b="1" dirty="0"/>
              <a:t>Add</a:t>
            </a:r>
            <a:endParaRPr lang="en-US" dirty="0"/>
          </a:p>
          <a:p>
            <a:pPr marL="742950" lvl="1" indent="-457200">
              <a:buFont typeface="+mj-lt"/>
              <a:buAutoNum type="arabicPeriod"/>
            </a:pPr>
            <a:r>
              <a:rPr lang="en-US" dirty="0"/>
              <a:t>In the </a:t>
            </a:r>
            <a:r>
              <a:rPr lang="en-US" b="1" dirty="0"/>
              <a:t>Add Member </a:t>
            </a:r>
            <a:r>
              <a:rPr lang="en-US" dirty="0"/>
              <a:t>dialog box, select </a:t>
            </a:r>
            <a:r>
              <a:rPr lang="en-US" b="1" dirty="0"/>
              <a:t>Microsoft365</a:t>
            </a:r>
          </a:p>
          <a:p>
            <a:pPr marL="742950" lvl="1" indent="-457200">
              <a:buFont typeface="+mj-lt"/>
              <a:buAutoNum type="arabicPeriod"/>
            </a:pPr>
            <a:r>
              <a:rPr lang="en-US" dirty="0"/>
              <a:t>Click </a:t>
            </a:r>
            <a:r>
              <a:rPr lang="en-US" b="1" dirty="0"/>
              <a:t>OK</a:t>
            </a:r>
            <a:endParaRPr lang="en-US" dirty="0"/>
          </a:p>
        </p:txBody>
      </p:sp>
      <p:pic>
        <p:nvPicPr>
          <p:cNvPr id="4" name="Picture 3">
            <a:extLst>
              <a:ext uri="{FF2B5EF4-FFF2-40B4-BE49-F238E27FC236}">
                <a16:creationId xmlns:a16="http://schemas.microsoft.com/office/drawing/2014/main" id="{F9B37E34-2A8C-DA8E-3A39-C7D9D8746CF0}"/>
              </a:ext>
            </a:extLst>
          </p:cNvPr>
          <p:cNvPicPr>
            <a:picLocks noChangeAspect="1"/>
          </p:cNvPicPr>
          <p:nvPr/>
        </p:nvPicPr>
        <p:blipFill>
          <a:blip r:embed="rId2"/>
          <a:stretch>
            <a:fillRect/>
          </a:stretch>
        </p:blipFill>
        <p:spPr>
          <a:xfrm>
            <a:off x="8841281" y="3762557"/>
            <a:ext cx="2903574" cy="1671385"/>
          </a:xfrm>
          <a:prstGeom prst="rect">
            <a:avLst/>
          </a:prstGeom>
        </p:spPr>
      </p:pic>
      <p:pic>
        <p:nvPicPr>
          <p:cNvPr id="6" name="Picture 5">
            <a:extLst>
              <a:ext uri="{FF2B5EF4-FFF2-40B4-BE49-F238E27FC236}">
                <a16:creationId xmlns:a16="http://schemas.microsoft.com/office/drawing/2014/main" id="{38233D03-9452-175F-B8B2-B2C5B7EFAA17}"/>
              </a:ext>
            </a:extLst>
          </p:cNvPr>
          <p:cNvPicPr>
            <a:picLocks noChangeAspect="1"/>
          </p:cNvPicPr>
          <p:nvPr/>
        </p:nvPicPr>
        <p:blipFill>
          <a:blip r:embed="rId3"/>
          <a:stretch>
            <a:fillRect/>
          </a:stretch>
        </p:blipFill>
        <p:spPr>
          <a:xfrm>
            <a:off x="7457813" y="1259456"/>
            <a:ext cx="4521231" cy="2331883"/>
          </a:xfrm>
          <a:prstGeom prst="rect">
            <a:avLst/>
          </a:prstGeom>
        </p:spPr>
      </p:pic>
    </p:spTree>
    <p:extLst>
      <p:ext uri="{BB962C8B-B14F-4D97-AF65-F5344CB8AC3E}">
        <p14:creationId xmlns:p14="http://schemas.microsoft.com/office/powerpoint/2010/main" val="397420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fr-FR" dirty="0">
                <a:latin typeface="+mj-lt"/>
              </a:rPr>
              <a:t>Add the Microsoft365 Alias to a Policy</a:t>
            </a:r>
            <a:endParaRPr lang="en-US" dirty="0"/>
          </a:p>
        </p:txBody>
      </p:sp>
      <p:sp>
        <p:nvSpPr>
          <p:cNvPr id="7" name="Content Placeholder 13">
            <a:extLst>
              <a:ext uri="{FF2B5EF4-FFF2-40B4-BE49-F238E27FC236}">
                <a16:creationId xmlns:a16="http://schemas.microsoft.com/office/drawing/2014/main" id="{3EC3F1C9-1A7F-0CC9-1F7E-7816E109A1E2}"/>
              </a:ext>
            </a:extLst>
          </p:cNvPr>
          <p:cNvSpPr>
            <a:spLocks noGrp="1"/>
          </p:cNvSpPr>
          <p:nvPr>
            <p:ph idx="1"/>
          </p:nvPr>
        </p:nvSpPr>
        <p:spPr>
          <a:xfrm>
            <a:off x="1038726" y="1322362"/>
            <a:ext cx="6419087" cy="4999021"/>
          </a:xfrm>
        </p:spPr>
        <p:txBody>
          <a:bodyPr/>
          <a:lstStyle/>
          <a:p>
            <a:pPr marL="0" lvl="0" indent="0">
              <a:buNone/>
            </a:pPr>
            <a:r>
              <a:rPr lang="en-US" dirty="0"/>
              <a:t>To add the Microsoft365 alias to a policy, from Policy Manager:</a:t>
            </a:r>
          </a:p>
          <a:p>
            <a:pPr marL="742950" lvl="1" indent="-457200">
              <a:buFont typeface="+mj-lt"/>
              <a:buAutoNum type="arabicPeriod"/>
            </a:pPr>
            <a:r>
              <a:rPr lang="en-US" dirty="0"/>
              <a:t>Right-click a policy and select </a:t>
            </a:r>
            <a:r>
              <a:rPr lang="en-US" b="1" dirty="0"/>
              <a:t>Modify Policy</a:t>
            </a:r>
          </a:p>
          <a:p>
            <a:pPr marL="742950" lvl="1" indent="-457200">
              <a:buFont typeface="+mj-lt"/>
              <a:buAutoNum type="arabicPeriod"/>
            </a:pPr>
            <a:r>
              <a:rPr lang="en-US" dirty="0"/>
              <a:t>From the Edit Policy Properties dialog box, click </a:t>
            </a:r>
            <a:r>
              <a:rPr lang="en-US" b="1" dirty="0"/>
              <a:t>Add</a:t>
            </a:r>
          </a:p>
          <a:p>
            <a:pPr marL="742950" lvl="1" indent="-457200">
              <a:buFont typeface="+mj-lt"/>
              <a:buAutoNum type="arabicPeriod"/>
            </a:pPr>
            <a:r>
              <a:rPr lang="en-US" dirty="0"/>
              <a:t>From the </a:t>
            </a:r>
            <a:r>
              <a:rPr lang="en-US" b="1" dirty="0"/>
              <a:t>Add Address </a:t>
            </a:r>
            <a:r>
              <a:rPr lang="en-US" dirty="0"/>
              <a:t>dialog box, </a:t>
            </a:r>
            <a:r>
              <a:rPr lang="en-US" b="1" dirty="0"/>
              <a:t>Available Members</a:t>
            </a:r>
            <a:r>
              <a:rPr lang="en-US" dirty="0"/>
              <a:t> list, select </a:t>
            </a:r>
            <a:r>
              <a:rPr lang="en-US" b="1" dirty="0"/>
              <a:t>Microsoft365</a:t>
            </a:r>
            <a:r>
              <a:rPr lang="en-US" dirty="0"/>
              <a:t> and click </a:t>
            </a:r>
            <a:r>
              <a:rPr lang="en-US" b="1" dirty="0"/>
              <a:t>Add</a:t>
            </a:r>
          </a:p>
          <a:p>
            <a:pPr marL="742950" lvl="1" indent="-457200">
              <a:buFont typeface="+mj-lt"/>
              <a:buAutoNum type="arabicPeriod"/>
            </a:pPr>
            <a:r>
              <a:rPr lang="en-US" dirty="0"/>
              <a:t>Click </a:t>
            </a:r>
            <a:r>
              <a:rPr lang="en-US" b="1" dirty="0"/>
              <a:t>OK</a:t>
            </a:r>
          </a:p>
        </p:txBody>
      </p:sp>
      <p:pic>
        <p:nvPicPr>
          <p:cNvPr id="5" name="Picture 4">
            <a:extLst>
              <a:ext uri="{FF2B5EF4-FFF2-40B4-BE49-F238E27FC236}">
                <a16:creationId xmlns:a16="http://schemas.microsoft.com/office/drawing/2014/main" id="{F7C10154-2FE3-3C60-2C4C-32342D689E1D}"/>
              </a:ext>
            </a:extLst>
          </p:cNvPr>
          <p:cNvPicPr>
            <a:picLocks noChangeAspect="1"/>
          </p:cNvPicPr>
          <p:nvPr/>
        </p:nvPicPr>
        <p:blipFill>
          <a:blip r:embed="rId2"/>
          <a:stretch>
            <a:fillRect/>
          </a:stretch>
        </p:blipFill>
        <p:spPr>
          <a:xfrm>
            <a:off x="7627026" y="1322362"/>
            <a:ext cx="2992091" cy="4105572"/>
          </a:xfrm>
          <a:prstGeom prst="rect">
            <a:avLst/>
          </a:prstGeom>
        </p:spPr>
      </p:pic>
      <p:pic>
        <p:nvPicPr>
          <p:cNvPr id="9" name="Picture 8">
            <a:extLst>
              <a:ext uri="{FF2B5EF4-FFF2-40B4-BE49-F238E27FC236}">
                <a16:creationId xmlns:a16="http://schemas.microsoft.com/office/drawing/2014/main" id="{158C25D2-A6D3-D7E2-18F2-D2E31B3DB5B4}"/>
              </a:ext>
            </a:extLst>
          </p:cNvPr>
          <p:cNvPicPr>
            <a:picLocks noChangeAspect="1"/>
          </p:cNvPicPr>
          <p:nvPr/>
        </p:nvPicPr>
        <p:blipFill>
          <a:blip r:embed="rId3"/>
          <a:stretch>
            <a:fillRect/>
          </a:stretch>
        </p:blipFill>
        <p:spPr>
          <a:xfrm>
            <a:off x="9123071" y="3298425"/>
            <a:ext cx="2147237" cy="2515698"/>
          </a:xfrm>
          <a:prstGeom prst="rect">
            <a:avLst/>
          </a:prstGeom>
        </p:spPr>
      </p:pic>
    </p:spTree>
    <p:extLst>
      <p:ext uri="{BB962C8B-B14F-4D97-AF65-F5344CB8AC3E}">
        <p14:creationId xmlns:p14="http://schemas.microsoft.com/office/powerpoint/2010/main" val="350661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fr-FR" dirty="0">
                <a:latin typeface="+mj-lt"/>
              </a:rPr>
              <a:t>Add the Microsoft365 Alias to a Policy</a:t>
            </a:r>
            <a:endParaRPr lang="en-US" dirty="0"/>
          </a:p>
        </p:txBody>
      </p:sp>
      <p:sp>
        <p:nvSpPr>
          <p:cNvPr id="7" name="Content Placeholder 13">
            <a:extLst>
              <a:ext uri="{FF2B5EF4-FFF2-40B4-BE49-F238E27FC236}">
                <a16:creationId xmlns:a16="http://schemas.microsoft.com/office/drawing/2014/main" id="{3EC3F1C9-1A7F-0CC9-1F7E-7816E109A1E2}"/>
              </a:ext>
            </a:extLst>
          </p:cNvPr>
          <p:cNvSpPr>
            <a:spLocks noGrp="1"/>
          </p:cNvSpPr>
          <p:nvPr>
            <p:ph idx="1"/>
          </p:nvPr>
        </p:nvSpPr>
        <p:spPr>
          <a:xfrm>
            <a:off x="1038726" y="1395480"/>
            <a:ext cx="6419087" cy="5108837"/>
          </a:xfrm>
        </p:spPr>
        <p:txBody>
          <a:bodyPr/>
          <a:lstStyle/>
          <a:p>
            <a:pPr marL="0" lvl="0" indent="0">
              <a:buNone/>
            </a:pPr>
            <a:r>
              <a:rPr lang="en-US" dirty="0"/>
              <a:t>To add the Microsoft365 alias to a policy, from WatchGuard Cloud:</a:t>
            </a:r>
          </a:p>
          <a:p>
            <a:pPr marL="742950" lvl="1" indent="-457200">
              <a:buFont typeface="+mj-lt"/>
              <a:buAutoNum type="arabicPeriod"/>
            </a:pPr>
            <a:r>
              <a:rPr lang="en-US" dirty="0"/>
              <a:t>From the </a:t>
            </a:r>
            <a:r>
              <a:rPr lang="en-US" b="1" dirty="0"/>
              <a:t>Firebox Device Configuration </a:t>
            </a:r>
            <a:r>
              <a:rPr lang="en-US" dirty="0"/>
              <a:t>page, click the </a:t>
            </a:r>
            <a:r>
              <a:rPr lang="en-US" b="1" dirty="0"/>
              <a:t>Firewall Policies </a:t>
            </a:r>
            <a:r>
              <a:rPr lang="en-US" dirty="0"/>
              <a:t>tile</a:t>
            </a:r>
          </a:p>
          <a:p>
            <a:pPr marL="742950" lvl="1" indent="-457200">
              <a:buFont typeface="+mj-lt"/>
              <a:buAutoNum type="arabicPeriod"/>
            </a:pPr>
            <a:r>
              <a:rPr lang="en-US" dirty="0"/>
              <a:t>To edit the policy settings, click the policy name</a:t>
            </a:r>
          </a:p>
          <a:p>
            <a:pPr marL="742950" lvl="1" indent="-457200">
              <a:buFont typeface="+mj-lt"/>
              <a:buAutoNum type="arabicPeriod"/>
            </a:pPr>
            <a:r>
              <a:rPr lang="en-US" dirty="0"/>
              <a:t>Click </a:t>
            </a:r>
            <a:r>
              <a:rPr lang="en-US" b="1" dirty="0"/>
              <a:t>Add Source </a:t>
            </a:r>
            <a:r>
              <a:rPr lang="en-US" dirty="0"/>
              <a:t>or </a:t>
            </a:r>
            <a:r>
              <a:rPr lang="en-US" b="1" dirty="0"/>
              <a:t>Add Destination</a:t>
            </a:r>
          </a:p>
          <a:p>
            <a:pPr marL="742950" lvl="1" indent="-457200">
              <a:buFont typeface="+mj-lt"/>
              <a:buAutoNum type="arabicPeriod"/>
            </a:pPr>
            <a:r>
              <a:rPr lang="en-US" dirty="0"/>
              <a:t>From the </a:t>
            </a:r>
            <a:r>
              <a:rPr lang="en-US" b="1" dirty="0"/>
              <a:t>Add Source Address </a:t>
            </a:r>
            <a:r>
              <a:rPr lang="en-US" dirty="0"/>
              <a:t>or </a:t>
            </a:r>
            <a:r>
              <a:rPr lang="en-US" b="1" dirty="0"/>
              <a:t>Add Destination Address</a:t>
            </a:r>
            <a:r>
              <a:rPr lang="en-US" dirty="0"/>
              <a:t> dialog box, select </a:t>
            </a:r>
            <a:r>
              <a:rPr lang="en-US" b="1" dirty="0"/>
              <a:t>Built-In Aliases</a:t>
            </a:r>
          </a:p>
          <a:p>
            <a:pPr marL="742950" lvl="1" indent="-457200">
              <a:buFont typeface="+mj-lt"/>
              <a:buAutoNum type="arabicPeriod"/>
            </a:pPr>
            <a:r>
              <a:rPr lang="en-US" dirty="0"/>
              <a:t>From the </a:t>
            </a:r>
            <a:r>
              <a:rPr lang="en-US" b="1" dirty="0"/>
              <a:t>Built-in Alias</a:t>
            </a:r>
            <a:r>
              <a:rPr lang="en-US" dirty="0"/>
              <a:t> list, select </a:t>
            </a:r>
            <a:r>
              <a:rPr lang="en-US" b="1" dirty="0"/>
              <a:t>Microsoft365</a:t>
            </a:r>
            <a:r>
              <a:rPr lang="en-US" dirty="0"/>
              <a:t>. Click </a:t>
            </a:r>
            <a:r>
              <a:rPr lang="en-US" b="1" dirty="0"/>
              <a:t>Add</a:t>
            </a:r>
          </a:p>
        </p:txBody>
      </p:sp>
      <p:pic>
        <p:nvPicPr>
          <p:cNvPr id="4" name="Picture 3">
            <a:extLst>
              <a:ext uri="{FF2B5EF4-FFF2-40B4-BE49-F238E27FC236}">
                <a16:creationId xmlns:a16="http://schemas.microsoft.com/office/drawing/2014/main" id="{28FFF55E-59F3-6B27-951B-26DE8E01E25C}"/>
              </a:ext>
            </a:extLst>
          </p:cNvPr>
          <p:cNvPicPr>
            <a:picLocks noChangeAspect="1"/>
          </p:cNvPicPr>
          <p:nvPr/>
        </p:nvPicPr>
        <p:blipFill>
          <a:blip r:embed="rId2"/>
          <a:stretch>
            <a:fillRect/>
          </a:stretch>
        </p:blipFill>
        <p:spPr>
          <a:xfrm>
            <a:off x="7457813" y="1160104"/>
            <a:ext cx="3796304" cy="3716740"/>
          </a:xfrm>
          <a:prstGeom prst="rect">
            <a:avLst/>
          </a:prstGeom>
        </p:spPr>
      </p:pic>
      <p:pic>
        <p:nvPicPr>
          <p:cNvPr id="8" name="Picture 7">
            <a:extLst>
              <a:ext uri="{FF2B5EF4-FFF2-40B4-BE49-F238E27FC236}">
                <a16:creationId xmlns:a16="http://schemas.microsoft.com/office/drawing/2014/main" id="{55428F2D-0CAE-15C7-9003-89C407B96F21}"/>
              </a:ext>
            </a:extLst>
          </p:cNvPr>
          <p:cNvPicPr>
            <a:picLocks noChangeAspect="1"/>
          </p:cNvPicPr>
          <p:nvPr/>
        </p:nvPicPr>
        <p:blipFill>
          <a:blip r:embed="rId3"/>
          <a:stretch>
            <a:fillRect/>
          </a:stretch>
        </p:blipFill>
        <p:spPr>
          <a:xfrm>
            <a:off x="9355965" y="3949898"/>
            <a:ext cx="2673498" cy="2635214"/>
          </a:xfrm>
          <a:prstGeom prst="rect">
            <a:avLst/>
          </a:prstGeom>
        </p:spPr>
      </p:pic>
    </p:spTree>
    <p:extLst>
      <p:ext uri="{BB962C8B-B14F-4D97-AF65-F5344CB8AC3E}">
        <p14:creationId xmlns:p14="http://schemas.microsoft.com/office/powerpoint/2010/main" val="103177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C429A-4F84-4190-ACA4-9C2C2C6AE328}"/>
              </a:ext>
            </a:extLst>
          </p:cNvPr>
          <p:cNvSpPr>
            <a:spLocks noGrp="1"/>
          </p:cNvSpPr>
          <p:nvPr>
            <p:ph idx="11"/>
          </p:nvPr>
        </p:nvSpPr>
        <p:spPr>
          <a:xfrm>
            <a:off x="1263193" y="1155462"/>
            <a:ext cx="9665613" cy="3606741"/>
          </a:xfrm>
        </p:spPr>
        <p:txBody>
          <a:bodyPr/>
          <a:lstStyle/>
          <a:p>
            <a:r>
              <a:rPr lang="en-US" dirty="0"/>
              <a:t>To add the Microsoft365 alias to a policy, from the CLI:</a:t>
            </a:r>
          </a:p>
          <a:p>
            <a:pPr marL="800100" lvl="1" indent="-457200">
              <a:buFont typeface="+mj-lt"/>
              <a:buAutoNum type="arabicPeriod"/>
            </a:pPr>
            <a:r>
              <a:rPr lang="en-US" dirty="0"/>
              <a:t>Connect to your Firebox with the CLI</a:t>
            </a:r>
          </a:p>
          <a:p>
            <a:pPr marL="800100" lvl="1" indent="-457200">
              <a:buFont typeface="+mj-lt"/>
              <a:buAutoNum type="arabicPeriod"/>
            </a:pPr>
            <a:r>
              <a:rPr lang="en-US" dirty="0"/>
              <a:t>At the command prompt, type one of these commands:</a:t>
            </a:r>
            <a:br>
              <a:rPr lang="en-US" dirty="0"/>
            </a:br>
            <a:r>
              <a:rPr lang="en-US" dirty="0">
                <a:latin typeface="Cordia New" panose="020B0502040204020203" pitchFamily="34" charset="-34"/>
                <a:cs typeface="Cordia New" panose="020B0502040204020203" pitchFamily="34" charset="-34"/>
              </a:rPr>
              <a:t>WG(config/policy/rule-Ping)# from alias Microsoft365</a:t>
            </a:r>
            <a:br>
              <a:rPr lang="en-US" dirty="0">
                <a:latin typeface="Cordia New" panose="020B0502040204020203" pitchFamily="34" charset="-34"/>
                <a:cs typeface="Cordia New" panose="020B0502040204020203" pitchFamily="34" charset="-34"/>
              </a:rPr>
            </a:br>
            <a:r>
              <a:rPr lang="en-US" dirty="0">
                <a:latin typeface="Cordia New" panose="020B0502040204020203" pitchFamily="34" charset="-34"/>
                <a:cs typeface="Cordia New" panose="020B0502040204020203" pitchFamily="34" charset="-34"/>
              </a:rPr>
              <a:t>WG(config/policy/rule-Ping)# to alias Microsoft365</a:t>
            </a:r>
            <a:br>
              <a:rPr lang="en-US" dirty="0">
                <a:latin typeface="Cordia New" panose="020B0502040204020203" pitchFamily="34" charset="-34"/>
                <a:cs typeface="Cordia New" panose="020B0502040204020203" pitchFamily="34" charset="-34"/>
              </a:rPr>
            </a:br>
            <a:r>
              <a:rPr lang="en-US" dirty="0">
                <a:latin typeface="Cordia New" panose="020B0502040204020203" pitchFamily="34" charset="-34"/>
                <a:cs typeface="Cordia New" panose="020B0502040204020203" pitchFamily="34" charset="-34"/>
              </a:rPr>
              <a:t>WG(config/policy/rule-Ping)#to alias Any-External</a:t>
            </a:r>
          </a:p>
        </p:txBody>
      </p:sp>
      <p:sp>
        <p:nvSpPr>
          <p:cNvPr id="3" name="Title 2">
            <a:extLst>
              <a:ext uri="{FF2B5EF4-FFF2-40B4-BE49-F238E27FC236}">
                <a16:creationId xmlns:a16="http://schemas.microsoft.com/office/drawing/2014/main" id="{BF168D89-4AEB-4693-BCC6-D5F97068AA01}"/>
              </a:ext>
            </a:extLst>
          </p:cNvPr>
          <p:cNvSpPr>
            <a:spLocks noGrp="1"/>
          </p:cNvSpPr>
          <p:nvPr>
            <p:ph type="title"/>
          </p:nvPr>
        </p:nvSpPr>
        <p:spPr/>
        <p:txBody>
          <a:bodyPr/>
          <a:lstStyle/>
          <a:p>
            <a:r>
              <a:rPr lang="en-US" dirty="0"/>
              <a:t>Add the Microsoft365 Alias to a Policy</a:t>
            </a:r>
          </a:p>
        </p:txBody>
      </p:sp>
    </p:spTree>
    <p:extLst>
      <p:ext uri="{BB962C8B-B14F-4D97-AF65-F5344CB8AC3E}">
        <p14:creationId xmlns:p14="http://schemas.microsoft.com/office/powerpoint/2010/main" val="29587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274839"/>
            <a:ext cx="10847511" cy="2308324"/>
          </a:xfrm>
        </p:spPr>
        <p:txBody>
          <a:bodyPr/>
          <a:lstStyle/>
          <a:p>
            <a:r>
              <a:rPr lang="en-US" dirty="0"/>
              <a:t>Endpoint Enforcement Updates to Minimum OS Version</a:t>
            </a:r>
          </a:p>
        </p:txBody>
      </p:sp>
    </p:spTree>
    <p:extLst>
      <p:ext uri="{BB962C8B-B14F-4D97-AF65-F5344CB8AC3E}">
        <p14:creationId xmlns:p14="http://schemas.microsoft.com/office/powerpoint/2010/main" val="38964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415215-4613-F8E2-6C50-222C622E8F9F}"/>
              </a:ext>
            </a:extLst>
          </p:cNvPr>
          <p:cNvPicPr>
            <a:picLocks noChangeAspect="1"/>
          </p:cNvPicPr>
          <p:nvPr/>
        </p:nvPicPr>
        <p:blipFill>
          <a:blip r:embed="rId2"/>
          <a:stretch>
            <a:fillRect/>
          </a:stretch>
        </p:blipFill>
        <p:spPr>
          <a:xfrm>
            <a:off x="4264240" y="3922498"/>
            <a:ext cx="5470686" cy="2890174"/>
          </a:xfrm>
          <a:prstGeom prst="rect">
            <a:avLst/>
          </a:prstGeom>
        </p:spPr>
      </p:pic>
      <p:sp>
        <p:nvSpPr>
          <p:cNvPr id="3" name="Content Placeholder 2">
            <a:extLst>
              <a:ext uri="{FF2B5EF4-FFF2-40B4-BE49-F238E27FC236}">
                <a16:creationId xmlns:a16="http://schemas.microsoft.com/office/drawing/2014/main" id="{FEB51414-7452-E967-A4DB-A14D4E194D9B}"/>
              </a:ext>
            </a:extLst>
          </p:cNvPr>
          <p:cNvSpPr>
            <a:spLocks noGrp="1"/>
          </p:cNvSpPr>
          <p:nvPr>
            <p:ph idx="11"/>
          </p:nvPr>
        </p:nvSpPr>
        <p:spPr>
          <a:xfrm>
            <a:off x="1038726" y="1322362"/>
            <a:ext cx="6244943" cy="4999021"/>
          </a:xfrm>
        </p:spPr>
        <p:txBody>
          <a:bodyPr/>
          <a:lstStyle/>
          <a:p>
            <a:r>
              <a:rPr lang="en-US" dirty="0"/>
              <a:t>When Network Access Enforcement is enabled (previously Endpoint Enforcement), to connect to the Firebox through a mobile VPN, devices must meet the specified minimum operating system requirements</a:t>
            </a:r>
          </a:p>
          <a:p>
            <a:r>
              <a:rPr lang="en-US" dirty="0"/>
              <a:t>Network Access Enforcement now supports these minimum operating system versions:</a:t>
            </a:r>
          </a:p>
          <a:p>
            <a:pPr lvl="1"/>
            <a:r>
              <a:rPr lang="en-US" dirty="0"/>
              <a:t>Windows 11</a:t>
            </a:r>
          </a:p>
          <a:p>
            <a:pPr lvl="1"/>
            <a:r>
              <a:rPr lang="en-US" dirty="0"/>
              <a:t>macOS Ventura 13</a:t>
            </a:r>
          </a:p>
          <a:p>
            <a:endParaRPr lang="en-US" dirty="0"/>
          </a:p>
        </p:txBody>
      </p:sp>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en-US" dirty="0"/>
              <a:t>Network Access Enforcement – Minimum OS Version Updates</a:t>
            </a:r>
          </a:p>
        </p:txBody>
      </p:sp>
      <p:pic>
        <p:nvPicPr>
          <p:cNvPr id="6" name="Picture 5">
            <a:extLst>
              <a:ext uri="{FF2B5EF4-FFF2-40B4-BE49-F238E27FC236}">
                <a16:creationId xmlns:a16="http://schemas.microsoft.com/office/drawing/2014/main" id="{44ABAFC4-83BC-6F1A-E9C4-C515EC996323}"/>
              </a:ext>
            </a:extLst>
          </p:cNvPr>
          <p:cNvPicPr>
            <a:picLocks noChangeAspect="1"/>
          </p:cNvPicPr>
          <p:nvPr/>
        </p:nvPicPr>
        <p:blipFill>
          <a:blip r:embed="rId3"/>
          <a:stretch>
            <a:fillRect/>
          </a:stretch>
        </p:blipFill>
        <p:spPr>
          <a:xfrm>
            <a:off x="7798762" y="1322362"/>
            <a:ext cx="3872328" cy="4509078"/>
          </a:xfrm>
          <a:prstGeom prst="rect">
            <a:avLst/>
          </a:prstGeom>
        </p:spPr>
      </p:pic>
    </p:spTree>
    <p:extLst>
      <p:ext uri="{BB962C8B-B14F-4D97-AF65-F5344CB8AC3E}">
        <p14:creationId xmlns:p14="http://schemas.microsoft.com/office/powerpoint/2010/main" val="276768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F06153-33F8-8A67-F099-22DD5AAF551C}"/>
              </a:ext>
            </a:extLst>
          </p:cNvPr>
          <p:cNvPicPr>
            <a:picLocks noChangeAspect="1"/>
          </p:cNvPicPr>
          <p:nvPr/>
        </p:nvPicPr>
        <p:blipFill>
          <a:blip r:embed="rId2"/>
          <a:stretch>
            <a:fillRect/>
          </a:stretch>
        </p:blipFill>
        <p:spPr>
          <a:xfrm>
            <a:off x="1724164" y="4021677"/>
            <a:ext cx="6514313" cy="2688114"/>
          </a:xfrm>
          <a:prstGeom prst="rect">
            <a:avLst/>
          </a:prstGeom>
        </p:spPr>
      </p:pic>
      <p:sp>
        <p:nvSpPr>
          <p:cNvPr id="3" name="Content Placeholder 2">
            <a:extLst>
              <a:ext uri="{FF2B5EF4-FFF2-40B4-BE49-F238E27FC236}">
                <a16:creationId xmlns:a16="http://schemas.microsoft.com/office/drawing/2014/main" id="{3CFECFD3-D83A-26A6-869D-942FFF1F72B1}"/>
              </a:ext>
            </a:extLst>
          </p:cNvPr>
          <p:cNvSpPr>
            <a:spLocks noGrp="1"/>
          </p:cNvSpPr>
          <p:nvPr>
            <p:ph idx="11"/>
          </p:nvPr>
        </p:nvSpPr>
        <p:spPr>
          <a:xfrm>
            <a:off x="1038726" y="1322362"/>
            <a:ext cx="6364256" cy="4999021"/>
          </a:xfrm>
        </p:spPr>
        <p:txBody>
          <a:bodyPr/>
          <a:lstStyle/>
          <a:p>
            <a:r>
              <a:rPr lang="en-US" dirty="0"/>
              <a:t>In the Minimum Operating System Versions section, you can now add a custom OS version number for Windows and macOS</a:t>
            </a:r>
          </a:p>
          <a:p>
            <a:pPr lvl="1"/>
            <a:r>
              <a:rPr lang="en-US" dirty="0"/>
              <a:t>Enter up to three segments, </a:t>
            </a:r>
            <a:br>
              <a:rPr lang="en-US" dirty="0"/>
            </a:br>
            <a:r>
              <a:rPr lang="en-US" dirty="0"/>
              <a:t>separated by periods (for example, 10.0.19044)</a:t>
            </a:r>
          </a:p>
          <a:p>
            <a:pPr lvl="1"/>
            <a:r>
              <a:rPr lang="en-US" dirty="0"/>
              <a:t>Letters are not supported</a:t>
            </a:r>
          </a:p>
        </p:txBody>
      </p:sp>
      <p:sp>
        <p:nvSpPr>
          <p:cNvPr id="2" name="Title 1">
            <a:extLst>
              <a:ext uri="{FF2B5EF4-FFF2-40B4-BE49-F238E27FC236}">
                <a16:creationId xmlns:a16="http://schemas.microsoft.com/office/drawing/2014/main" id="{44920127-7B11-271A-823C-C76A58199D39}"/>
              </a:ext>
            </a:extLst>
          </p:cNvPr>
          <p:cNvSpPr>
            <a:spLocks noGrp="1"/>
          </p:cNvSpPr>
          <p:nvPr>
            <p:ph type="title"/>
          </p:nvPr>
        </p:nvSpPr>
        <p:spPr/>
        <p:txBody>
          <a:bodyPr/>
          <a:lstStyle/>
          <a:p>
            <a:r>
              <a:rPr lang="en-US" dirty="0"/>
              <a:t>Endpoint Enforcement – Custom OS Version Number</a:t>
            </a:r>
          </a:p>
        </p:txBody>
      </p:sp>
      <p:pic>
        <p:nvPicPr>
          <p:cNvPr id="6" name="Picture 5">
            <a:extLst>
              <a:ext uri="{FF2B5EF4-FFF2-40B4-BE49-F238E27FC236}">
                <a16:creationId xmlns:a16="http://schemas.microsoft.com/office/drawing/2014/main" id="{B15A9F5F-3665-EA0B-B5C7-0529940C7AB4}"/>
              </a:ext>
            </a:extLst>
          </p:cNvPr>
          <p:cNvPicPr>
            <a:picLocks noChangeAspect="1"/>
          </p:cNvPicPr>
          <p:nvPr/>
        </p:nvPicPr>
        <p:blipFill>
          <a:blip r:embed="rId3"/>
          <a:stretch>
            <a:fillRect/>
          </a:stretch>
        </p:blipFill>
        <p:spPr>
          <a:xfrm>
            <a:off x="7830647" y="1322362"/>
            <a:ext cx="3877221" cy="4504962"/>
          </a:xfrm>
          <a:prstGeom prst="rect">
            <a:avLst/>
          </a:prstGeom>
        </p:spPr>
      </p:pic>
    </p:spTree>
    <p:extLst>
      <p:ext uri="{BB962C8B-B14F-4D97-AF65-F5344CB8AC3E}">
        <p14:creationId xmlns:p14="http://schemas.microsoft.com/office/powerpoint/2010/main" val="260916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Diffie-Hellman Group 21 Support</a:t>
            </a:r>
          </a:p>
        </p:txBody>
      </p:sp>
    </p:spTree>
    <p:extLst>
      <p:ext uri="{BB962C8B-B14F-4D97-AF65-F5344CB8AC3E}">
        <p14:creationId xmlns:p14="http://schemas.microsoft.com/office/powerpoint/2010/main" val="348520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D3553-7291-45A6-A5D3-CE7B6755F389}"/>
              </a:ext>
            </a:extLst>
          </p:cNvPr>
          <p:cNvSpPr>
            <a:spLocks noGrp="1"/>
          </p:cNvSpPr>
          <p:nvPr>
            <p:ph type="title"/>
          </p:nvPr>
        </p:nvSpPr>
        <p:spPr/>
        <p:txBody>
          <a:bodyPr>
            <a:normAutofit/>
          </a:bodyPr>
          <a:lstStyle/>
          <a:p>
            <a:r>
              <a:rPr lang="en-US" dirty="0"/>
              <a:t>What’s new in Fireware </a:t>
            </a:r>
            <a:r>
              <a:rPr lang="en-US" cap="none" dirty="0"/>
              <a:t>v12.10</a:t>
            </a:r>
            <a:endParaRPr lang="en-US" dirty="0"/>
          </a:p>
        </p:txBody>
      </p:sp>
      <p:sp>
        <p:nvSpPr>
          <p:cNvPr id="5" name="Content Placeholder 4">
            <a:extLst>
              <a:ext uri="{FF2B5EF4-FFF2-40B4-BE49-F238E27FC236}">
                <a16:creationId xmlns:a16="http://schemas.microsoft.com/office/drawing/2014/main" id="{2D09FB0A-CF49-4741-88DA-089C8D32C852}"/>
              </a:ext>
            </a:extLst>
          </p:cNvPr>
          <p:cNvSpPr>
            <a:spLocks noGrp="1"/>
          </p:cNvSpPr>
          <p:nvPr>
            <p:ph idx="10"/>
          </p:nvPr>
        </p:nvSpPr>
        <p:spPr/>
        <p:txBody>
          <a:bodyPr/>
          <a:lstStyle/>
          <a:p>
            <a:r>
              <a:rPr lang="en-US" sz="2000" dirty="0">
                <a:hlinkClick r:id="rId2" action="ppaction://hlinksldjump"/>
              </a:rPr>
              <a:t>Removal of Web Reputation Authority service from Reputation Enabled Defense (RED)</a:t>
            </a:r>
            <a:endParaRPr lang="en-US" sz="2000" dirty="0"/>
          </a:p>
          <a:p>
            <a:r>
              <a:rPr lang="en-US" sz="2000" dirty="0">
                <a:hlinkClick r:id="rId3" action="ppaction://hlinksldjump"/>
              </a:rPr>
              <a:t>SNMP Query Support for Dynamic Routing</a:t>
            </a:r>
            <a:endParaRPr lang="en-US" sz="2000" dirty="0"/>
          </a:p>
          <a:p>
            <a:r>
              <a:rPr lang="en-US" sz="2000" dirty="0">
                <a:hlinkClick r:id="rId4" action="ppaction://hlinksldjump"/>
              </a:rPr>
              <a:t>Total Available Memory Support in UCD-SNMP-MIB</a:t>
            </a:r>
            <a:endParaRPr lang="en-US" sz="2000" dirty="0"/>
          </a:p>
          <a:p>
            <a:r>
              <a:rPr lang="en-US" sz="2000" dirty="0">
                <a:hlinkClick r:id="rId5" action="ppaction://hlinksldjump"/>
              </a:rPr>
              <a:t>WatchGuard Mobile VPN with SSL Client v12.10</a:t>
            </a:r>
            <a:endParaRPr lang="en-US" sz="2000" dirty="0"/>
          </a:p>
          <a:p>
            <a:endParaRPr lang="en-US" sz="2000" dirty="0"/>
          </a:p>
        </p:txBody>
      </p:sp>
    </p:spTree>
    <p:extLst>
      <p:ext uri="{BB962C8B-B14F-4D97-AF65-F5344CB8AC3E}">
        <p14:creationId xmlns:p14="http://schemas.microsoft.com/office/powerpoint/2010/main" val="27360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A4AD-6FD3-8F37-52FC-B3B113A7D3B4}"/>
              </a:ext>
            </a:extLst>
          </p:cNvPr>
          <p:cNvSpPr>
            <a:spLocks noGrp="1"/>
          </p:cNvSpPr>
          <p:nvPr>
            <p:ph type="title"/>
          </p:nvPr>
        </p:nvSpPr>
        <p:spPr/>
        <p:txBody>
          <a:bodyPr>
            <a:normAutofit fontScale="90000"/>
          </a:bodyPr>
          <a:lstStyle/>
          <a:p>
            <a:r>
              <a:rPr lang="en-US" dirty="0"/>
              <a:t>Diffie-Hellman Group 21 Support</a:t>
            </a:r>
          </a:p>
        </p:txBody>
      </p:sp>
      <p:sp>
        <p:nvSpPr>
          <p:cNvPr id="3" name="Content Placeholder 2">
            <a:extLst>
              <a:ext uri="{FF2B5EF4-FFF2-40B4-BE49-F238E27FC236}">
                <a16:creationId xmlns:a16="http://schemas.microsoft.com/office/drawing/2014/main" id="{E44C8077-BB20-2A8C-AA7A-97A0899A1478}"/>
              </a:ext>
            </a:extLst>
          </p:cNvPr>
          <p:cNvSpPr>
            <a:spLocks noGrp="1"/>
          </p:cNvSpPr>
          <p:nvPr>
            <p:ph idx="10"/>
          </p:nvPr>
        </p:nvSpPr>
        <p:spPr/>
        <p:txBody>
          <a:bodyPr/>
          <a:lstStyle/>
          <a:p>
            <a:r>
              <a:rPr lang="en-US" dirty="0"/>
              <a:t>Fireware now supports Diffie-Hellman Group 21 (521-bit random)</a:t>
            </a:r>
          </a:p>
          <a:p>
            <a:r>
              <a:rPr lang="en-US" dirty="0"/>
              <a:t>Diffie-Hellman (DH) groups determine the strength of the key used in the key exchange process</a:t>
            </a:r>
          </a:p>
          <a:p>
            <a:r>
              <a:rPr lang="en-US" dirty="0"/>
              <a:t>Within a group type (MODP or ECP), higher Diffie-Hellman group numbers are typically more secure</a:t>
            </a:r>
          </a:p>
          <a:p>
            <a:r>
              <a:rPr lang="en-US" dirty="0"/>
              <a:t>Diffie-Hellman Group 21 is of the ECP group type</a:t>
            </a:r>
          </a:p>
        </p:txBody>
      </p:sp>
    </p:spTree>
    <p:extLst>
      <p:ext uri="{BB962C8B-B14F-4D97-AF65-F5344CB8AC3E}">
        <p14:creationId xmlns:p14="http://schemas.microsoft.com/office/powerpoint/2010/main" val="211918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A4AD-6FD3-8F37-52FC-B3B113A7D3B4}"/>
              </a:ext>
            </a:extLst>
          </p:cNvPr>
          <p:cNvSpPr>
            <a:spLocks noGrp="1"/>
          </p:cNvSpPr>
          <p:nvPr>
            <p:ph type="title"/>
          </p:nvPr>
        </p:nvSpPr>
        <p:spPr/>
        <p:txBody>
          <a:bodyPr/>
          <a:lstStyle/>
          <a:p>
            <a:r>
              <a:rPr lang="en-US" dirty="0"/>
              <a:t>Diffie-Hellman Group 21 Support</a:t>
            </a:r>
          </a:p>
        </p:txBody>
      </p:sp>
      <p:sp>
        <p:nvSpPr>
          <p:cNvPr id="3" name="Content Placeholder 2">
            <a:extLst>
              <a:ext uri="{FF2B5EF4-FFF2-40B4-BE49-F238E27FC236}">
                <a16:creationId xmlns:a16="http://schemas.microsoft.com/office/drawing/2014/main" id="{E44C8077-BB20-2A8C-AA7A-97A0899A1478}"/>
              </a:ext>
            </a:extLst>
          </p:cNvPr>
          <p:cNvSpPr>
            <a:spLocks noGrp="1"/>
          </p:cNvSpPr>
          <p:nvPr>
            <p:ph idx="1"/>
          </p:nvPr>
        </p:nvSpPr>
        <p:spPr/>
        <p:txBody>
          <a:bodyPr/>
          <a:lstStyle/>
          <a:p>
            <a:r>
              <a:rPr lang="en-US" dirty="0"/>
              <a:t>You can select Diffie-Hellman Group 21 for:</a:t>
            </a:r>
          </a:p>
          <a:p>
            <a:pPr lvl="1">
              <a:buFont typeface="Courier New" panose="02070309020205020404" pitchFamily="49" charset="0"/>
              <a:buChar char="o"/>
            </a:pPr>
            <a:r>
              <a:rPr lang="en-US" dirty="0"/>
              <a:t>IKEv2 Shared Settings</a:t>
            </a:r>
          </a:p>
          <a:p>
            <a:pPr lvl="1">
              <a:buFont typeface="Courier New" panose="02070309020205020404" pitchFamily="49" charset="0"/>
              <a:buChar char="o"/>
            </a:pPr>
            <a:r>
              <a:rPr lang="en-US" dirty="0"/>
              <a:t>Mobile VPN with IKEv2</a:t>
            </a:r>
          </a:p>
          <a:p>
            <a:pPr lvl="1">
              <a:buFont typeface="Courier New" panose="02070309020205020404" pitchFamily="49" charset="0"/>
              <a:buChar char="o"/>
            </a:pPr>
            <a:r>
              <a:rPr lang="en-US" dirty="0"/>
              <a:t>Mobile VPN with IPSec</a:t>
            </a:r>
          </a:p>
          <a:p>
            <a:pPr lvl="1">
              <a:buFont typeface="Courier New" panose="02070309020205020404" pitchFamily="49" charset="0"/>
              <a:buChar char="o"/>
            </a:pPr>
            <a:r>
              <a:rPr lang="en-US" dirty="0"/>
              <a:t>Mobile VPN with L2TP</a:t>
            </a:r>
          </a:p>
          <a:p>
            <a:pPr lvl="1">
              <a:buFont typeface="Courier New" panose="02070309020205020404" pitchFamily="49" charset="0"/>
              <a:buChar char="o"/>
            </a:pPr>
            <a:r>
              <a:rPr lang="en-US" dirty="0"/>
              <a:t>BOVPN Gateway</a:t>
            </a:r>
          </a:p>
          <a:p>
            <a:pPr lvl="1">
              <a:buFont typeface="Courier New" panose="02070309020205020404" pitchFamily="49" charset="0"/>
              <a:buChar char="o"/>
            </a:pPr>
            <a:r>
              <a:rPr lang="en-US" dirty="0"/>
              <a:t>BOVPN Tunnel</a:t>
            </a:r>
          </a:p>
          <a:p>
            <a:pPr lvl="1">
              <a:buFont typeface="Courier New" panose="02070309020205020404" pitchFamily="49" charset="0"/>
              <a:buChar char="o"/>
            </a:pPr>
            <a:r>
              <a:rPr lang="en-US" dirty="0"/>
              <a:t>BOVPN VIF</a:t>
            </a:r>
          </a:p>
        </p:txBody>
      </p:sp>
    </p:spTree>
    <p:extLst>
      <p:ext uri="{BB962C8B-B14F-4D97-AF65-F5344CB8AC3E}">
        <p14:creationId xmlns:p14="http://schemas.microsoft.com/office/powerpoint/2010/main" val="407589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p:txBody>
          <a:bodyPr/>
          <a:lstStyle/>
          <a:p>
            <a:r>
              <a:rPr lang="en-US" dirty="0"/>
              <a:t>Diffie-Hellman</a:t>
            </a:r>
            <a:r>
              <a:rPr lang="en-US" sz="2400" dirty="0"/>
              <a:t> Group 21 Support</a:t>
            </a:r>
            <a:endParaRPr lang="en-US" dirty="0"/>
          </a:p>
        </p:txBody>
      </p:sp>
      <p:sp>
        <p:nvSpPr>
          <p:cNvPr id="14" name="Content Placeholder 13">
            <a:extLst>
              <a:ext uri="{FF2B5EF4-FFF2-40B4-BE49-F238E27FC236}">
                <a16:creationId xmlns:a16="http://schemas.microsoft.com/office/drawing/2014/main" id="{D67EF91E-9617-4890-895F-F1F18784A140}"/>
              </a:ext>
            </a:extLst>
          </p:cNvPr>
          <p:cNvSpPr>
            <a:spLocks noGrp="1"/>
          </p:cNvSpPr>
          <p:nvPr>
            <p:ph idx="1"/>
          </p:nvPr>
        </p:nvSpPr>
        <p:spPr/>
        <p:txBody>
          <a:bodyPr/>
          <a:lstStyle/>
          <a:p>
            <a:pPr marL="0" indent="0">
              <a:buNone/>
            </a:pPr>
            <a:r>
              <a:rPr lang="en-US" dirty="0"/>
              <a:t>Diffie-Hellman Group 21 is available in Fireware Web UI, Policy Manager, WatchGuard Cloud, and the CLI</a:t>
            </a:r>
          </a:p>
        </p:txBody>
      </p:sp>
      <p:pic>
        <p:nvPicPr>
          <p:cNvPr id="5" name="Picture 4">
            <a:extLst>
              <a:ext uri="{FF2B5EF4-FFF2-40B4-BE49-F238E27FC236}">
                <a16:creationId xmlns:a16="http://schemas.microsoft.com/office/drawing/2014/main" id="{C8F0439B-BE16-4E98-A9AA-F44B01465AFC}"/>
              </a:ext>
            </a:extLst>
          </p:cNvPr>
          <p:cNvPicPr>
            <a:picLocks noChangeAspect="1"/>
          </p:cNvPicPr>
          <p:nvPr/>
        </p:nvPicPr>
        <p:blipFill>
          <a:blip r:embed="rId2"/>
          <a:srcRect/>
          <a:stretch/>
        </p:blipFill>
        <p:spPr>
          <a:xfrm>
            <a:off x="4446995" y="2267041"/>
            <a:ext cx="3298009" cy="2108973"/>
          </a:xfrm>
          <a:prstGeom prst="rect">
            <a:avLst/>
          </a:prstGeom>
        </p:spPr>
      </p:pic>
      <p:pic>
        <p:nvPicPr>
          <p:cNvPr id="2" name="Picture 1">
            <a:extLst>
              <a:ext uri="{FF2B5EF4-FFF2-40B4-BE49-F238E27FC236}">
                <a16:creationId xmlns:a16="http://schemas.microsoft.com/office/drawing/2014/main" id="{5D99A5AF-5133-C170-E040-B04DEBD33747}"/>
              </a:ext>
            </a:extLst>
          </p:cNvPr>
          <p:cNvPicPr>
            <a:picLocks noChangeAspect="1"/>
          </p:cNvPicPr>
          <p:nvPr/>
        </p:nvPicPr>
        <p:blipFill rotWithShape="1">
          <a:blip r:embed="rId3"/>
          <a:srcRect l="15147" t="22719" r="8492" b="29038"/>
          <a:stretch/>
        </p:blipFill>
        <p:spPr>
          <a:xfrm>
            <a:off x="702247" y="2267041"/>
            <a:ext cx="2978759" cy="2192357"/>
          </a:xfrm>
          <a:prstGeom prst="rect">
            <a:avLst/>
          </a:prstGeom>
        </p:spPr>
      </p:pic>
      <p:pic>
        <p:nvPicPr>
          <p:cNvPr id="3" name="Picture Placeholder 5">
            <a:extLst>
              <a:ext uri="{FF2B5EF4-FFF2-40B4-BE49-F238E27FC236}">
                <a16:creationId xmlns:a16="http://schemas.microsoft.com/office/drawing/2014/main" id="{E821A7CD-0D81-C53E-BFE9-D610AB6D8F43}"/>
              </a:ext>
            </a:extLst>
          </p:cNvPr>
          <p:cNvPicPr>
            <a:picLocks noChangeAspect="1"/>
          </p:cNvPicPr>
          <p:nvPr/>
        </p:nvPicPr>
        <p:blipFill rotWithShape="1">
          <a:blip r:embed="rId4"/>
          <a:srcRect t="6097" r="7124" b="17365"/>
          <a:stretch/>
        </p:blipFill>
        <p:spPr>
          <a:xfrm>
            <a:off x="8323264" y="2267041"/>
            <a:ext cx="3166489" cy="3811836"/>
          </a:xfrm>
          <a:prstGeom prst="rect">
            <a:avLst/>
          </a:prstGeom>
        </p:spPr>
      </p:pic>
      <p:pic>
        <p:nvPicPr>
          <p:cNvPr id="4" name="Picture Placeholder 5">
            <a:extLst>
              <a:ext uri="{FF2B5EF4-FFF2-40B4-BE49-F238E27FC236}">
                <a16:creationId xmlns:a16="http://schemas.microsoft.com/office/drawing/2014/main" id="{9C4CBAF2-C721-0673-4E91-CBB0EB989130}"/>
              </a:ext>
            </a:extLst>
          </p:cNvPr>
          <p:cNvPicPr>
            <a:picLocks noChangeAspect="1"/>
          </p:cNvPicPr>
          <p:nvPr/>
        </p:nvPicPr>
        <p:blipFill rotWithShape="1">
          <a:blip r:embed="rId5"/>
          <a:srcRect/>
          <a:stretch/>
        </p:blipFill>
        <p:spPr>
          <a:xfrm>
            <a:off x="1266939" y="4762203"/>
            <a:ext cx="6607499" cy="1654074"/>
          </a:xfrm>
          <a:prstGeom prst="rect">
            <a:avLst/>
          </a:prstGeom>
        </p:spPr>
      </p:pic>
    </p:spTree>
    <p:extLst>
      <p:ext uri="{BB962C8B-B14F-4D97-AF65-F5344CB8AC3E}">
        <p14:creationId xmlns:p14="http://schemas.microsoft.com/office/powerpoint/2010/main" val="302033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Removal of the wg-support Default User Account </a:t>
            </a:r>
          </a:p>
        </p:txBody>
      </p:sp>
    </p:spTree>
    <p:extLst>
      <p:ext uri="{BB962C8B-B14F-4D97-AF65-F5344CB8AC3E}">
        <p14:creationId xmlns:p14="http://schemas.microsoft.com/office/powerpoint/2010/main" val="226883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A4AD-6FD3-8F37-52FC-B3B113A7D3B4}"/>
              </a:ext>
            </a:extLst>
          </p:cNvPr>
          <p:cNvSpPr>
            <a:spLocks noGrp="1"/>
          </p:cNvSpPr>
          <p:nvPr>
            <p:ph type="title"/>
          </p:nvPr>
        </p:nvSpPr>
        <p:spPr/>
        <p:txBody>
          <a:bodyPr/>
          <a:lstStyle/>
          <a:p>
            <a:r>
              <a:rPr lang="en-US" dirty="0"/>
              <a:t>Removal of the wg-support Default User Account</a:t>
            </a:r>
          </a:p>
        </p:txBody>
      </p:sp>
      <p:sp>
        <p:nvSpPr>
          <p:cNvPr id="3" name="Content Placeholder 2">
            <a:extLst>
              <a:ext uri="{FF2B5EF4-FFF2-40B4-BE49-F238E27FC236}">
                <a16:creationId xmlns:a16="http://schemas.microsoft.com/office/drawing/2014/main" id="{E44C8077-BB20-2A8C-AA7A-97A0899A1478}"/>
              </a:ext>
            </a:extLst>
          </p:cNvPr>
          <p:cNvSpPr>
            <a:spLocks noGrp="1"/>
          </p:cNvSpPr>
          <p:nvPr>
            <p:ph idx="1"/>
          </p:nvPr>
        </p:nvSpPr>
        <p:spPr/>
        <p:txBody>
          <a:bodyPr/>
          <a:lstStyle/>
          <a:p>
            <a:r>
              <a:rPr lang="en-US" dirty="0"/>
              <a:t>The Firebox includes default, built-in user accounts that you cannot edit or delete </a:t>
            </a:r>
          </a:p>
          <a:p>
            <a:r>
              <a:rPr lang="en-US" dirty="0"/>
              <a:t>In Fireware v12.10, the user account named </a:t>
            </a:r>
            <a:r>
              <a:rPr lang="en-US" b="1" dirty="0"/>
              <a:t>wg-support</a:t>
            </a:r>
            <a:r>
              <a:rPr lang="en-US" dirty="0"/>
              <a:t> is no longer a default account</a:t>
            </a:r>
          </a:p>
          <a:p>
            <a:r>
              <a:rPr lang="en-US" dirty="0"/>
              <a:t>You can now add and edit an account named wg-support from Fireware Web UI or Policy Manager</a:t>
            </a:r>
          </a:p>
        </p:txBody>
      </p:sp>
      <p:pic>
        <p:nvPicPr>
          <p:cNvPr id="4" name="Picture 3">
            <a:extLst>
              <a:ext uri="{FF2B5EF4-FFF2-40B4-BE49-F238E27FC236}">
                <a16:creationId xmlns:a16="http://schemas.microsoft.com/office/drawing/2014/main" id="{1E7C5D77-2F49-34F5-8E9B-A78ABE25C8F7}"/>
              </a:ext>
            </a:extLst>
          </p:cNvPr>
          <p:cNvPicPr>
            <a:picLocks noChangeAspect="1"/>
          </p:cNvPicPr>
          <p:nvPr/>
        </p:nvPicPr>
        <p:blipFill>
          <a:blip r:embed="rId2"/>
          <a:stretch>
            <a:fillRect/>
          </a:stretch>
        </p:blipFill>
        <p:spPr>
          <a:xfrm>
            <a:off x="1466000" y="3996958"/>
            <a:ext cx="4859299" cy="2190497"/>
          </a:xfrm>
          <a:prstGeom prst="rect">
            <a:avLst/>
          </a:prstGeom>
        </p:spPr>
      </p:pic>
      <p:pic>
        <p:nvPicPr>
          <p:cNvPr id="5" name="Picture 4">
            <a:extLst>
              <a:ext uri="{FF2B5EF4-FFF2-40B4-BE49-F238E27FC236}">
                <a16:creationId xmlns:a16="http://schemas.microsoft.com/office/drawing/2014/main" id="{7AFFD000-82C1-9E2F-8D10-AA44F909C5FE}"/>
              </a:ext>
            </a:extLst>
          </p:cNvPr>
          <p:cNvPicPr>
            <a:picLocks noChangeAspect="1"/>
          </p:cNvPicPr>
          <p:nvPr/>
        </p:nvPicPr>
        <p:blipFill>
          <a:blip r:embed="rId3"/>
          <a:srcRect/>
          <a:stretch/>
        </p:blipFill>
        <p:spPr>
          <a:xfrm>
            <a:off x="6526635" y="4017133"/>
            <a:ext cx="3808602" cy="2166644"/>
          </a:xfrm>
          <a:prstGeom prst="rect">
            <a:avLst/>
          </a:prstGeom>
        </p:spPr>
      </p:pic>
    </p:spTree>
    <p:extLst>
      <p:ext uri="{BB962C8B-B14F-4D97-AF65-F5344CB8AC3E}">
        <p14:creationId xmlns:p14="http://schemas.microsoft.com/office/powerpoint/2010/main" val="327051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Removal of Firebox Wireless</a:t>
            </a:r>
            <a:br>
              <a:rPr lang="en-US" dirty="0"/>
            </a:br>
            <a:r>
              <a:rPr lang="en-US" dirty="0"/>
              <a:t>Encryption Algorithm Setting</a:t>
            </a:r>
          </a:p>
        </p:txBody>
      </p:sp>
    </p:spTree>
    <p:extLst>
      <p:ext uri="{BB962C8B-B14F-4D97-AF65-F5344CB8AC3E}">
        <p14:creationId xmlns:p14="http://schemas.microsoft.com/office/powerpoint/2010/main" val="124669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fr-FR" dirty="0">
                <a:latin typeface="+mj-lt"/>
              </a:rPr>
              <a:t>Removal of Firebox Wireless Encryption Algorithm Setting</a:t>
            </a:r>
            <a:endParaRPr lang="en-US" dirty="0"/>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
          </p:nvPr>
        </p:nvSpPr>
        <p:spPr/>
        <p:txBody>
          <a:bodyPr/>
          <a:lstStyle/>
          <a:p>
            <a:r>
              <a:rPr lang="en-US" dirty="0"/>
              <a:t>You can no longer configure the </a:t>
            </a:r>
            <a:r>
              <a:rPr lang="en-US" b="1" dirty="0"/>
              <a:t>Encryption Algorithm</a:t>
            </a:r>
            <a:r>
              <a:rPr lang="en-US" dirty="0"/>
              <a:t> setting for a wireless network on a Firebox</a:t>
            </a:r>
          </a:p>
          <a:p>
            <a:r>
              <a:rPr lang="en-US" dirty="0"/>
              <a:t>The encryption algorithm is now automatically set, based on the wireless security mode configured for the SSID (previous configurations are converted to these defaults on upgrade):</a:t>
            </a:r>
          </a:p>
          <a:p>
            <a:pPr lvl="1"/>
            <a:r>
              <a:rPr lang="en-US" dirty="0"/>
              <a:t>Open — No encryption</a:t>
            </a:r>
          </a:p>
          <a:p>
            <a:pPr lvl="1"/>
            <a:r>
              <a:rPr lang="en-US" dirty="0"/>
              <a:t>OWE  — SAE</a:t>
            </a:r>
          </a:p>
          <a:p>
            <a:pPr lvl="1"/>
            <a:r>
              <a:rPr lang="en-US" dirty="0"/>
              <a:t>WPA — TKIP</a:t>
            </a:r>
          </a:p>
          <a:p>
            <a:pPr lvl="1"/>
            <a:r>
              <a:rPr lang="en-US" dirty="0"/>
              <a:t>WPA/WPA2 — TKIP/AES</a:t>
            </a:r>
          </a:p>
          <a:p>
            <a:pPr lvl="1"/>
            <a:r>
              <a:rPr lang="en-US" dirty="0"/>
              <a:t>WPA2 — AES CCMP</a:t>
            </a:r>
          </a:p>
          <a:p>
            <a:pPr lvl="1"/>
            <a:r>
              <a:rPr lang="en-US" dirty="0"/>
              <a:t>WPA2/WPA3 — AES CCMP/SAE</a:t>
            </a:r>
          </a:p>
          <a:p>
            <a:pPr lvl="1"/>
            <a:r>
              <a:rPr lang="en-US" dirty="0"/>
              <a:t>WPA3 — SAE</a:t>
            </a:r>
          </a:p>
        </p:txBody>
      </p:sp>
    </p:spTree>
    <p:extLst>
      <p:ext uri="{BB962C8B-B14F-4D97-AF65-F5344CB8AC3E}">
        <p14:creationId xmlns:p14="http://schemas.microsoft.com/office/powerpoint/2010/main" val="270042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Removal of TLS v1.0 and Port 4110 for Management Server</a:t>
            </a:r>
          </a:p>
        </p:txBody>
      </p:sp>
    </p:spTree>
    <p:extLst>
      <p:ext uri="{BB962C8B-B14F-4D97-AF65-F5344CB8AC3E}">
        <p14:creationId xmlns:p14="http://schemas.microsoft.com/office/powerpoint/2010/main" val="94493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en-US" dirty="0"/>
              <a:t>Removal of TLS v1.0 and Port 4110 for Management Server</a:t>
            </a:r>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
          </p:nvPr>
        </p:nvSpPr>
        <p:spPr/>
        <p:txBody>
          <a:bodyPr/>
          <a:lstStyle/>
          <a:p>
            <a:r>
              <a:rPr lang="en-US" dirty="0"/>
              <a:t>The ability to enable or disable TLS v1.0 for the WatchGuard Management Server and Log Server is now removed from WatchGuard Server Center</a:t>
            </a:r>
          </a:p>
          <a:p>
            <a:r>
              <a:rPr lang="en-US" dirty="0"/>
              <a:t>In Fireware v12.10 and higher, Fireboxes use TLS v1.3 to connect to the server by default</a:t>
            </a:r>
          </a:p>
          <a:p>
            <a:pPr lvl="1"/>
            <a:r>
              <a:rPr lang="en-US" dirty="0"/>
              <a:t>TLS v1.2 is still supported</a:t>
            </a:r>
          </a:p>
          <a:p>
            <a:pPr lvl="1"/>
            <a:endParaRPr lang="en-US" dirty="0"/>
          </a:p>
          <a:p>
            <a:r>
              <a:rPr lang="en-US" dirty="0"/>
              <a:t>In addition, as of Fireware v12.10 the Management Server no longer listens for requests on TCP port 4110</a:t>
            </a:r>
          </a:p>
          <a:p>
            <a:r>
              <a:rPr lang="en-US" dirty="0"/>
              <a:t>This port is deprecated and only TCP </a:t>
            </a:r>
            <a:r>
              <a:rPr lang="en-US"/>
              <a:t>ports 4112 and 4113 </a:t>
            </a:r>
            <a:r>
              <a:rPr lang="en-US" dirty="0"/>
              <a:t>are required for Management Server connections</a:t>
            </a:r>
          </a:p>
        </p:txBody>
      </p:sp>
    </p:spTree>
    <p:extLst>
      <p:ext uri="{BB962C8B-B14F-4D97-AF65-F5344CB8AC3E}">
        <p14:creationId xmlns:p14="http://schemas.microsoft.com/office/powerpoint/2010/main" val="420683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sz="4800" dirty="0"/>
              <a:t>Change to the Default Name of a Firebox</a:t>
            </a:r>
            <a:endParaRPr lang="en-US" dirty="0"/>
          </a:p>
        </p:txBody>
      </p:sp>
    </p:spTree>
    <p:extLst>
      <p:ext uri="{BB962C8B-B14F-4D97-AF65-F5344CB8AC3E}">
        <p14:creationId xmlns:p14="http://schemas.microsoft.com/office/powerpoint/2010/main" val="341735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D3553-7291-45A6-A5D3-CE7B6755F389}"/>
              </a:ext>
            </a:extLst>
          </p:cNvPr>
          <p:cNvSpPr>
            <a:spLocks noGrp="1"/>
          </p:cNvSpPr>
          <p:nvPr>
            <p:ph type="title"/>
          </p:nvPr>
        </p:nvSpPr>
        <p:spPr/>
        <p:txBody>
          <a:bodyPr>
            <a:normAutofit/>
          </a:bodyPr>
          <a:lstStyle/>
          <a:p>
            <a:r>
              <a:rPr lang="en-US" dirty="0"/>
              <a:t>What’s new in Fireware </a:t>
            </a:r>
            <a:r>
              <a:rPr lang="en-US" cap="none" dirty="0"/>
              <a:t>v12.10</a:t>
            </a:r>
            <a:endParaRPr lang="en-US" dirty="0"/>
          </a:p>
        </p:txBody>
      </p:sp>
      <p:sp>
        <p:nvSpPr>
          <p:cNvPr id="5" name="Content Placeholder 4">
            <a:extLst>
              <a:ext uri="{FF2B5EF4-FFF2-40B4-BE49-F238E27FC236}">
                <a16:creationId xmlns:a16="http://schemas.microsoft.com/office/drawing/2014/main" id="{2D09FB0A-CF49-4741-88DA-089C8D32C852}"/>
              </a:ext>
            </a:extLst>
          </p:cNvPr>
          <p:cNvSpPr>
            <a:spLocks noGrp="1"/>
          </p:cNvSpPr>
          <p:nvPr>
            <p:ph idx="10"/>
          </p:nvPr>
        </p:nvSpPr>
        <p:spPr/>
        <p:txBody>
          <a:bodyPr/>
          <a:lstStyle/>
          <a:p>
            <a:pPr lvl="0"/>
            <a:r>
              <a:rPr lang="en-US" dirty="0"/>
              <a:t>Fireware v12.10 is available for these Firebox models:</a:t>
            </a:r>
          </a:p>
          <a:p>
            <a:pPr lvl="1"/>
            <a:r>
              <a:rPr lang="en-US" dirty="0"/>
              <a:t>Firebox M Series: M270, M290, M370, M390, M440, M470, M570, M590, M670, M690, M4600, M4800, M5600, M5800</a:t>
            </a:r>
          </a:p>
          <a:p>
            <a:pPr lvl="1"/>
            <a:r>
              <a:rPr lang="en-US" dirty="0"/>
              <a:t>Firebox T Series: T20, T25, T40, T45, T55, T70, T80, T85</a:t>
            </a:r>
          </a:p>
          <a:p>
            <a:pPr lvl="1"/>
            <a:r>
              <a:rPr lang="en-US" dirty="0"/>
              <a:t>Firebox NV5</a:t>
            </a:r>
          </a:p>
          <a:p>
            <a:pPr lvl="1"/>
            <a:r>
              <a:rPr lang="en-US" dirty="0"/>
              <a:t>FireboxV and Firebox Cloud</a:t>
            </a:r>
          </a:p>
          <a:p>
            <a:pPr lvl="0"/>
            <a:r>
              <a:rPr lang="en-US" dirty="0"/>
              <a:t>Fireware v12.10 does not support these models:</a:t>
            </a:r>
          </a:p>
          <a:p>
            <a:pPr lvl="1"/>
            <a:r>
              <a:rPr lang="en-US" dirty="0"/>
              <a:t>Firebox T15 and Firebox T35</a:t>
            </a:r>
          </a:p>
          <a:p>
            <a:pPr lvl="1"/>
            <a:r>
              <a:rPr lang="en-US" dirty="0"/>
              <a:t>We continue to support these models with Fireware v12.5.x firmware. For more information, see </a:t>
            </a:r>
            <a:r>
              <a:rPr lang="en-US" dirty="0">
                <a:hlinkClick r:id="rId2"/>
              </a:rPr>
              <a:t>this KB article</a:t>
            </a:r>
            <a:endParaRPr lang="en-US" dirty="0"/>
          </a:p>
        </p:txBody>
      </p:sp>
    </p:spTree>
    <p:extLst>
      <p:ext uri="{BB962C8B-B14F-4D97-AF65-F5344CB8AC3E}">
        <p14:creationId xmlns:p14="http://schemas.microsoft.com/office/powerpoint/2010/main" val="172108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en-US" sz="2400" dirty="0"/>
              <a:t>Change to the </a:t>
            </a:r>
            <a:r>
              <a:rPr lang="en-US" dirty="0"/>
              <a:t>Default </a:t>
            </a:r>
            <a:r>
              <a:rPr lang="en-US" sz="2400" dirty="0"/>
              <a:t>System Name of a Firebox</a:t>
            </a:r>
            <a:br>
              <a:rPr lang="en-US" sz="2400" dirty="0"/>
            </a:br>
            <a:endParaRPr lang="en-US" dirty="0"/>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
          </p:nvPr>
        </p:nvSpPr>
        <p:spPr/>
        <p:txBody>
          <a:bodyPr/>
          <a:lstStyle/>
          <a:p>
            <a:r>
              <a:rPr lang="en-US" dirty="0"/>
              <a:t>The default system name of a Firefox has changed </a:t>
            </a:r>
            <a:r>
              <a:rPr lang="en-US"/>
              <a:t>from </a:t>
            </a:r>
            <a:r>
              <a:rPr lang="en-US" b="1"/>
              <a:t>WatchGuard-XTM</a:t>
            </a:r>
            <a:r>
              <a:rPr lang="en-US"/>
              <a:t> </a:t>
            </a:r>
            <a:r>
              <a:rPr lang="en-US" dirty="0"/>
              <a:t>to </a:t>
            </a:r>
            <a:r>
              <a:rPr lang="en-US" b="1" dirty="0"/>
              <a:t>WatchGuard-Firebox</a:t>
            </a:r>
          </a:p>
          <a:p>
            <a:endParaRPr lang="en-US" dirty="0"/>
          </a:p>
        </p:txBody>
      </p:sp>
      <p:pic>
        <p:nvPicPr>
          <p:cNvPr id="5" name="Picture 4">
            <a:extLst>
              <a:ext uri="{FF2B5EF4-FFF2-40B4-BE49-F238E27FC236}">
                <a16:creationId xmlns:a16="http://schemas.microsoft.com/office/drawing/2014/main" id="{AD09E1DA-42AC-17B5-A745-FEAD111DDE70}"/>
              </a:ext>
            </a:extLst>
          </p:cNvPr>
          <p:cNvPicPr>
            <a:picLocks noChangeAspect="1"/>
          </p:cNvPicPr>
          <p:nvPr/>
        </p:nvPicPr>
        <p:blipFill>
          <a:blip r:embed="rId2"/>
          <a:stretch>
            <a:fillRect/>
          </a:stretch>
        </p:blipFill>
        <p:spPr>
          <a:xfrm>
            <a:off x="2371745" y="4998075"/>
            <a:ext cx="7504762" cy="1380952"/>
          </a:xfrm>
          <a:prstGeom prst="rect">
            <a:avLst/>
          </a:prstGeom>
        </p:spPr>
      </p:pic>
      <p:pic>
        <p:nvPicPr>
          <p:cNvPr id="6" name="Picture 5">
            <a:extLst>
              <a:ext uri="{FF2B5EF4-FFF2-40B4-BE49-F238E27FC236}">
                <a16:creationId xmlns:a16="http://schemas.microsoft.com/office/drawing/2014/main" id="{7122D3F5-CDE2-ADC3-DAB7-E28756EB8F9D}"/>
              </a:ext>
            </a:extLst>
          </p:cNvPr>
          <p:cNvPicPr>
            <a:picLocks noChangeAspect="1"/>
          </p:cNvPicPr>
          <p:nvPr/>
        </p:nvPicPr>
        <p:blipFill>
          <a:blip r:embed="rId3"/>
          <a:stretch>
            <a:fillRect/>
          </a:stretch>
        </p:blipFill>
        <p:spPr>
          <a:xfrm>
            <a:off x="3907510" y="2117645"/>
            <a:ext cx="4376979" cy="2687336"/>
          </a:xfrm>
          <a:prstGeom prst="rect">
            <a:avLst/>
          </a:prstGeom>
        </p:spPr>
      </p:pic>
      <p:sp>
        <p:nvSpPr>
          <p:cNvPr id="4" name="Rectangle 3">
            <a:extLst>
              <a:ext uri="{FF2B5EF4-FFF2-40B4-BE49-F238E27FC236}">
                <a16:creationId xmlns:a16="http://schemas.microsoft.com/office/drawing/2014/main" id="{B9B0CAFA-3DCA-A148-5E6B-ACFB340C3E34}"/>
              </a:ext>
            </a:extLst>
          </p:cNvPr>
          <p:cNvSpPr/>
          <p:nvPr/>
        </p:nvSpPr>
        <p:spPr>
          <a:xfrm>
            <a:off x="4251960" y="2798064"/>
            <a:ext cx="1271016" cy="301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8193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Firebox Storage Space ShowN as a Percentage</a:t>
            </a:r>
          </a:p>
        </p:txBody>
      </p:sp>
    </p:spTree>
    <p:extLst>
      <p:ext uri="{BB962C8B-B14F-4D97-AF65-F5344CB8AC3E}">
        <p14:creationId xmlns:p14="http://schemas.microsoft.com/office/powerpoint/2010/main" val="52364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A4AD-6FD3-8F37-52FC-B3B113A7D3B4}"/>
              </a:ext>
            </a:extLst>
          </p:cNvPr>
          <p:cNvSpPr>
            <a:spLocks noGrp="1"/>
          </p:cNvSpPr>
          <p:nvPr>
            <p:ph type="title"/>
          </p:nvPr>
        </p:nvSpPr>
        <p:spPr/>
        <p:txBody>
          <a:bodyPr/>
          <a:lstStyle/>
          <a:p>
            <a:r>
              <a:rPr lang="en-US" dirty="0"/>
              <a:t>Firebox Storage Space Shown as a Percentage</a:t>
            </a:r>
          </a:p>
        </p:txBody>
      </p:sp>
      <p:sp>
        <p:nvSpPr>
          <p:cNvPr id="3" name="Content Placeholder 2">
            <a:extLst>
              <a:ext uri="{FF2B5EF4-FFF2-40B4-BE49-F238E27FC236}">
                <a16:creationId xmlns:a16="http://schemas.microsoft.com/office/drawing/2014/main" id="{E44C8077-BB20-2A8C-AA7A-97A0899A1478}"/>
              </a:ext>
            </a:extLst>
          </p:cNvPr>
          <p:cNvSpPr>
            <a:spLocks noGrp="1"/>
          </p:cNvSpPr>
          <p:nvPr>
            <p:ph idx="1"/>
          </p:nvPr>
        </p:nvSpPr>
        <p:spPr/>
        <p:txBody>
          <a:bodyPr/>
          <a:lstStyle/>
          <a:p>
            <a:r>
              <a:rPr lang="en-US" dirty="0"/>
              <a:t>You cannot save a new backup image to a Firebox if the available storage space is less than 512MB and less than 10% of the total storage capacity</a:t>
            </a:r>
          </a:p>
          <a:p>
            <a:r>
              <a:rPr lang="en-US" dirty="0"/>
              <a:t>On the Backup and Restore page, Policy Manager and Fireware Web UI now show the available storage space as a percentage</a:t>
            </a:r>
          </a:p>
        </p:txBody>
      </p:sp>
      <p:pic>
        <p:nvPicPr>
          <p:cNvPr id="4" name="Picture 3">
            <a:extLst>
              <a:ext uri="{FF2B5EF4-FFF2-40B4-BE49-F238E27FC236}">
                <a16:creationId xmlns:a16="http://schemas.microsoft.com/office/drawing/2014/main" id="{1E7C5D77-2F49-34F5-8E9B-A78ABE25C8F7}"/>
              </a:ext>
            </a:extLst>
          </p:cNvPr>
          <p:cNvPicPr>
            <a:picLocks noChangeAspect="1"/>
          </p:cNvPicPr>
          <p:nvPr/>
        </p:nvPicPr>
        <p:blipFill>
          <a:blip r:embed="rId2"/>
          <a:srcRect/>
          <a:stretch/>
        </p:blipFill>
        <p:spPr>
          <a:xfrm>
            <a:off x="1038170" y="3281534"/>
            <a:ext cx="4442813" cy="2905922"/>
          </a:xfrm>
          <a:prstGeom prst="rect">
            <a:avLst/>
          </a:prstGeom>
        </p:spPr>
      </p:pic>
      <p:pic>
        <p:nvPicPr>
          <p:cNvPr id="5" name="Picture 4">
            <a:extLst>
              <a:ext uri="{FF2B5EF4-FFF2-40B4-BE49-F238E27FC236}">
                <a16:creationId xmlns:a16="http://schemas.microsoft.com/office/drawing/2014/main" id="{7AFFD000-82C1-9E2F-8D10-AA44F909C5FE}"/>
              </a:ext>
            </a:extLst>
          </p:cNvPr>
          <p:cNvPicPr>
            <a:picLocks noChangeAspect="1"/>
          </p:cNvPicPr>
          <p:nvPr/>
        </p:nvPicPr>
        <p:blipFill>
          <a:blip r:embed="rId3"/>
          <a:srcRect/>
          <a:stretch/>
        </p:blipFill>
        <p:spPr>
          <a:xfrm>
            <a:off x="5821960" y="3281533"/>
            <a:ext cx="5331870" cy="2910688"/>
          </a:xfrm>
          <a:prstGeom prst="rect">
            <a:avLst/>
          </a:prstGeom>
        </p:spPr>
      </p:pic>
      <p:sp>
        <p:nvSpPr>
          <p:cNvPr id="6" name="Rectangle 5">
            <a:extLst>
              <a:ext uri="{FF2B5EF4-FFF2-40B4-BE49-F238E27FC236}">
                <a16:creationId xmlns:a16="http://schemas.microsoft.com/office/drawing/2014/main" id="{46D5DC52-5981-3919-1507-24C5C9EB378E}"/>
              </a:ext>
            </a:extLst>
          </p:cNvPr>
          <p:cNvSpPr/>
          <p:nvPr/>
        </p:nvSpPr>
        <p:spPr>
          <a:xfrm>
            <a:off x="9153144" y="5669280"/>
            <a:ext cx="1344168" cy="17373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3F7D7AD6-719B-BD29-71DF-A83B984E181B}"/>
              </a:ext>
            </a:extLst>
          </p:cNvPr>
          <p:cNvSpPr/>
          <p:nvPr/>
        </p:nvSpPr>
        <p:spPr>
          <a:xfrm>
            <a:off x="4654296" y="4581144"/>
            <a:ext cx="591312" cy="24021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3236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Removal of WEB Reputation Authority Service from RED</a:t>
            </a:r>
          </a:p>
        </p:txBody>
      </p:sp>
    </p:spTree>
    <p:extLst>
      <p:ext uri="{BB962C8B-B14F-4D97-AF65-F5344CB8AC3E}">
        <p14:creationId xmlns:p14="http://schemas.microsoft.com/office/powerpoint/2010/main" val="275549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en-US" dirty="0"/>
              <a:t>Removal of Web Reputation Authority Service from RED</a:t>
            </a:r>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
          </p:nvPr>
        </p:nvSpPr>
        <p:spPr/>
        <p:txBody>
          <a:bodyPr/>
          <a:lstStyle/>
          <a:p>
            <a:r>
              <a:rPr lang="en-US" dirty="0"/>
              <a:t>In Fireware v12.10 and higher, Reputation Enabled Defense (RED) no longer includes support for the Web Reputation Authority service </a:t>
            </a:r>
          </a:p>
          <a:p>
            <a:pPr lvl="1"/>
            <a:r>
              <a:rPr lang="en-US" dirty="0"/>
              <a:t>This service assigned a reputation score to a URL when an HTTP proxy processed traffic</a:t>
            </a:r>
          </a:p>
          <a:p>
            <a:pPr lvl="1"/>
            <a:r>
              <a:rPr lang="en-US" dirty="0"/>
              <a:t>The Firebox could allow or deny the connection before Gateway AntiVirus scanned the traffic, based on the reputation score </a:t>
            </a:r>
          </a:p>
          <a:p>
            <a:pPr lvl="1"/>
            <a:r>
              <a:rPr lang="en-US" dirty="0"/>
              <a:t>Helped improve performance on older Firebox models, but caught few threats</a:t>
            </a:r>
          </a:p>
          <a:p>
            <a:r>
              <a:rPr lang="en-US" dirty="0"/>
              <a:t>We recommend that you enable Gateway AntiVirus scans on newer devices, which perform </a:t>
            </a:r>
            <a:r>
              <a:rPr lang="en-US"/>
              <a:t>quicker scans </a:t>
            </a:r>
            <a:r>
              <a:rPr lang="en-US" dirty="0"/>
              <a:t>and can use cached results of previous scans</a:t>
            </a:r>
          </a:p>
          <a:p>
            <a:r>
              <a:rPr lang="en-US" dirty="0"/>
              <a:t>Other services enabled with the RED feature key are still supported in v12.10 (Botnet Detection, Geolocation, and Tor Exit Node Blocking)</a:t>
            </a:r>
          </a:p>
          <a:p>
            <a:endParaRPr lang="en-US" dirty="0"/>
          </a:p>
          <a:p>
            <a:pPr marL="0" indent="0">
              <a:buNone/>
            </a:pPr>
            <a:endParaRPr lang="en-US" dirty="0"/>
          </a:p>
        </p:txBody>
      </p:sp>
    </p:spTree>
    <p:extLst>
      <p:ext uri="{BB962C8B-B14F-4D97-AF65-F5344CB8AC3E}">
        <p14:creationId xmlns:p14="http://schemas.microsoft.com/office/powerpoint/2010/main" val="242169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en-US" dirty="0"/>
              <a:t>Removal of Web Reputation Authority Service from RED</a:t>
            </a:r>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
          </p:nvPr>
        </p:nvSpPr>
        <p:spPr>
          <a:xfrm>
            <a:off x="1038726" y="1322362"/>
            <a:ext cx="6142004" cy="4999021"/>
          </a:xfrm>
        </p:spPr>
        <p:txBody>
          <a:bodyPr/>
          <a:lstStyle/>
          <a:p>
            <a:r>
              <a:rPr lang="en-US" dirty="0"/>
              <a:t>In Policy Manager, in the Reputation Enabled Defense dialog box, a compatibility message now appears</a:t>
            </a:r>
          </a:p>
          <a:p>
            <a:r>
              <a:rPr lang="en-US" dirty="0"/>
              <a:t>When you try to save a configuration with RED enabled to a Firebox with Fireware v12.10, a warning appears that indicates RED is not supported and will be disabled if you continue</a:t>
            </a:r>
          </a:p>
          <a:p>
            <a:endParaRPr lang="en-US" dirty="0"/>
          </a:p>
          <a:p>
            <a:pPr marL="0" indent="0">
              <a:buNone/>
            </a:pPr>
            <a:endParaRPr lang="en-US" dirty="0"/>
          </a:p>
        </p:txBody>
      </p:sp>
      <p:pic>
        <p:nvPicPr>
          <p:cNvPr id="4" name="Picture 3">
            <a:extLst>
              <a:ext uri="{FF2B5EF4-FFF2-40B4-BE49-F238E27FC236}">
                <a16:creationId xmlns:a16="http://schemas.microsoft.com/office/drawing/2014/main" id="{7D0E5B08-571C-79ED-8BA7-07C492FC22D6}"/>
              </a:ext>
            </a:extLst>
          </p:cNvPr>
          <p:cNvPicPr>
            <a:picLocks noChangeAspect="1"/>
          </p:cNvPicPr>
          <p:nvPr/>
        </p:nvPicPr>
        <p:blipFill>
          <a:blip r:embed="rId2"/>
          <a:stretch>
            <a:fillRect/>
          </a:stretch>
        </p:blipFill>
        <p:spPr>
          <a:xfrm>
            <a:off x="6922008" y="5095348"/>
            <a:ext cx="4675094" cy="831666"/>
          </a:xfrm>
          <a:prstGeom prst="rect">
            <a:avLst/>
          </a:prstGeom>
        </p:spPr>
      </p:pic>
      <p:pic>
        <p:nvPicPr>
          <p:cNvPr id="9" name="Picture 8">
            <a:extLst>
              <a:ext uri="{FF2B5EF4-FFF2-40B4-BE49-F238E27FC236}">
                <a16:creationId xmlns:a16="http://schemas.microsoft.com/office/drawing/2014/main" id="{29F8736A-C943-B6B7-CA91-C7D612CC6F70}"/>
              </a:ext>
            </a:extLst>
          </p:cNvPr>
          <p:cNvPicPr>
            <a:picLocks noChangeAspect="1"/>
          </p:cNvPicPr>
          <p:nvPr/>
        </p:nvPicPr>
        <p:blipFill>
          <a:blip r:embed="rId3"/>
          <a:stretch>
            <a:fillRect/>
          </a:stretch>
        </p:blipFill>
        <p:spPr>
          <a:xfrm>
            <a:off x="7357710" y="1301657"/>
            <a:ext cx="3946786" cy="3488959"/>
          </a:xfrm>
          <a:prstGeom prst="rect">
            <a:avLst/>
          </a:prstGeom>
        </p:spPr>
      </p:pic>
    </p:spTree>
    <p:extLst>
      <p:ext uri="{BB962C8B-B14F-4D97-AF65-F5344CB8AC3E}">
        <p14:creationId xmlns:p14="http://schemas.microsoft.com/office/powerpoint/2010/main" val="96473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en-US" dirty="0"/>
              <a:t>Removal of Web Reputation Authority Service from RED</a:t>
            </a:r>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
          </p:nvPr>
        </p:nvSpPr>
        <p:spPr/>
        <p:txBody>
          <a:bodyPr/>
          <a:lstStyle/>
          <a:p>
            <a:r>
              <a:rPr lang="en-US" dirty="0"/>
              <a:t>In the WSM Quick Setup Wizard, RED is no longer shown in these steps:</a:t>
            </a:r>
          </a:p>
          <a:p>
            <a:pPr lvl="1"/>
            <a:r>
              <a:rPr lang="en-US" dirty="0"/>
              <a:t>Subscription services</a:t>
            </a:r>
          </a:p>
          <a:p>
            <a:pPr lvl="1"/>
            <a:r>
              <a:rPr lang="en-US" dirty="0"/>
              <a:t>Configuration summary</a:t>
            </a:r>
          </a:p>
          <a:p>
            <a:r>
              <a:rPr lang="en-US" dirty="0"/>
              <a:t>In the Fireware Web UI, RED no longer appears in:</a:t>
            </a:r>
          </a:p>
          <a:p>
            <a:pPr lvl="1"/>
            <a:r>
              <a:rPr lang="en-US" dirty="0"/>
              <a:t>Subscription Services Dashboard</a:t>
            </a:r>
          </a:p>
          <a:p>
            <a:pPr lvl="1"/>
            <a:r>
              <a:rPr lang="en-US" dirty="0"/>
              <a:t>Subscription Services navigation menu</a:t>
            </a:r>
          </a:p>
          <a:p>
            <a:pPr lvl="1"/>
            <a:r>
              <a:rPr lang="en-US" dirty="0"/>
              <a:t>Diagnostic logs</a:t>
            </a:r>
          </a:p>
          <a:p>
            <a:pPr lvl="1"/>
            <a:r>
              <a:rPr lang="en-US" dirty="0"/>
              <a:t>HTTP proxy actions</a:t>
            </a:r>
          </a:p>
          <a:p>
            <a:r>
              <a:rPr lang="en-US" dirty="0"/>
              <a:t>In the Command Line Interface (CLI), the </a:t>
            </a:r>
            <a:r>
              <a:rPr lang="en-US" b="1" dirty="0"/>
              <a:t>reputation-enabled-defense </a:t>
            </a:r>
            <a:r>
              <a:rPr lang="en-US" dirty="0"/>
              <a:t>command is removed</a:t>
            </a:r>
          </a:p>
          <a:p>
            <a:pPr lvl="1"/>
            <a:endParaRPr lang="en-US" dirty="0"/>
          </a:p>
        </p:txBody>
      </p:sp>
    </p:spTree>
    <p:extLst>
      <p:ext uri="{BB962C8B-B14F-4D97-AF65-F5344CB8AC3E}">
        <p14:creationId xmlns:p14="http://schemas.microsoft.com/office/powerpoint/2010/main" val="405367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SNMP Query Support for Dynamic Routing</a:t>
            </a:r>
          </a:p>
        </p:txBody>
      </p:sp>
    </p:spTree>
    <p:extLst>
      <p:ext uri="{BB962C8B-B14F-4D97-AF65-F5344CB8AC3E}">
        <p14:creationId xmlns:p14="http://schemas.microsoft.com/office/powerpoint/2010/main" val="196817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en-US" dirty="0"/>
              <a:t>SNMP Query Support for Dynamic Routing</a:t>
            </a:r>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
          </p:nvPr>
        </p:nvSpPr>
        <p:spPr/>
        <p:txBody>
          <a:bodyPr/>
          <a:lstStyle/>
          <a:p>
            <a:r>
              <a:rPr lang="en-US" sz="2000" dirty="0"/>
              <a:t>You can now query the dynamic routing process with SNMP to obtain routing information for RIP, OSPF, and BGP</a:t>
            </a:r>
          </a:p>
          <a:p>
            <a:r>
              <a:rPr lang="en-US" sz="2000" dirty="0"/>
              <a:t>To enable the ability to query dynamic routing with SNMP, you must add the command “agentx” to your dynamic routing configuration file (FRR). This enables the routing engine to connect to an SNMP agent with the AgentX protocol. </a:t>
            </a:r>
          </a:p>
          <a:p>
            <a:pPr lvl="1"/>
            <a:r>
              <a:rPr lang="en-US" sz="1800" dirty="0"/>
              <a:t>Note that SNMP queries can result in high CPU usage if there is a large number of routes</a:t>
            </a:r>
          </a:p>
          <a:p>
            <a:r>
              <a:rPr lang="en-US" sz="2000" dirty="0"/>
              <a:t>You can query the Firebox from an SNMP monitoring application with these standard MIB OIDs:</a:t>
            </a:r>
          </a:p>
          <a:p>
            <a:pPr lvl="1"/>
            <a:r>
              <a:rPr lang="en-US" sz="1800" dirty="0"/>
              <a:t>IP routing table — 1.3.6.1.2.1.4.21</a:t>
            </a:r>
          </a:p>
          <a:p>
            <a:pPr lvl="1"/>
            <a:r>
              <a:rPr lang="en-US" sz="1800" dirty="0"/>
              <a:t>RIP — .1.3.6.1.2.1.23  (RIPv2-MIB)</a:t>
            </a:r>
          </a:p>
          <a:p>
            <a:pPr lvl="1"/>
            <a:r>
              <a:rPr lang="en-US" sz="1800" dirty="0"/>
              <a:t>OSPF — .1.3.6.1.2.1.14 (OSPF-MIB, OSPFV3-MIB)</a:t>
            </a:r>
          </a:p>
          <a:p>
            <a:pPr lvl="1"/>
            <a:r>
              <a:rPr lang="en-US" sz="1800" dirty="0"/>
              <a:t>BGP — .1.3.6.1.2.1.15 (BGP4-MIB)</a:t>
            </a:r>
          </a:p>
        </p:txBody>
      </p:sp>
    </p:spTree>
    <p:extLst>
      <p:ext uri="{BB962C8B-B14F-4D97-AF65-F5344CB8AC3E}">
        <p14:creationId xmlns:p14="http://schemas.microsoft.com/office/powerpoint/2010/main" val="21413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Total Available Memory Support in UCD-SNMP-MIB</a:t>
            </a:r>
          </a:p>
        </p:txBody>
      </p:sp>
    </p:spTree>
    <p:extLst>
      <p:ext uri="{BB962C8B-B14F-4D97-AF65-F5344CB8AC3E}">
        <p14:creationId xmlns:p14="http://schemas.microsoft.com/office/powerpoint/2010/main" val="119990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3013502"/>
            <a:ext cx="10847511" cy="830997"/>
          </a:xfrm>
        </p:spPr>
        <p:txBody>
          <a:bodyPr/>
          <a:lstStyle/>
          <a:p>
            <a:r>
              <a:rPr lang="en-US" dirty="0"/>
              <a:t>AIA fetching</a:t>
            </a:r>
          </a:p>
        </p:txBody>
      </p:sp>
    </p:spTree>
    <p:extLst>
      <p:ext uri="{BB962C8B-B14F-4D97-AF65-F5344CB8AC3E}">
        <p14:creationId xmlns:p14="http://schemas.microsoft.com/office/powerpoint/2010/main" val="48094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en-US" dirty="0"/>
              <a:t>Total Available Memory Support in </a:t>
            </a:r>
            <a:r>
              <a:rPr lang="en-US" sz="2400" dirty="0"/>
              <a:t>UCD-SNMP-MIB</a:t>
            </a:r>
            <a:endParaRPr lang="en-US" dirty="0"/>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
          </p:nvPr>
        </p:nvSpPr>
        <p:spPr/>
        <p:txBody>
          <a:bodyPr/>
          <a:lstStyle/>
          <a:p>
            <a:r>
              <a:rPr lang="en-US" sz="2000" dirty="0"/>
              <a:t>To accurately track the memory usage of the Firebox, you can now query the </a:t>
            </a:r>
            <a:r>
              <a:rPr lang="en-US" sz="2000" i="1" dirty="0"/>
              <a:t>Total Available Memory (</a:t>
            </a:r>
            <a:r>
              <a:rPr lang="en-US" sz="2000" i="1" dirty="0" err="1"/>
              <a:t>MemAvailable</a:t>
            </a:r>
            <a:r>
              <a:rPr lang="en-US" sz="2000" i="1" dirty="0"/>
              <a:t>) </a:t>
            </a:r>
            <a:r>
              <a:rPr lang="en-US" sz="2000" dirty="0"/>
              <a:t>statistic with SNMP and the third-party UCD-SNMP-MIB file</a:t>
            </a:r>
          </a:p>
          <a:p>
            <a:r>
              <a:rPr lang="en-US" sz="2000" dirty="0"/>
              <a:t>Use this OID: </a:t>
            </a:r>
          </a:p>
          <a:p>
            <a:pPr marL="342900" lvl="1" indent="0">
              <a:buNone/>
            </a:pPr>
            <a:r>
              <a:rPr lang="en-US" sz="1800" dirty="0"/>
              <a:t>1.3.6.1.4.1.2021.4.27.0</a:t>
            </a:r>
          </a:p>
          <a:p>
            <a:r>
              <a:rPr lang="en-US" sz="2000" dirty="0"/>
              <a:t>In Fireware v12.10 and higher, this statistic is called </a:t>
            </a:r>
            <a:r>
              <a:rPr lang="en-US" sz="2000" i="1" dirty="0" err="1"/>
              <a:t>MemAvailable</a:t>
            </a:r>
            <a:r>
              <a:rPr lang="en-US" sz="2000" dirty="0"/>
              <a:t> in the Firebox Status Report	</a:t>
            </a:r>
          </a:p>
          <a:p>
            <a:r>
              <a:rPr lang="en-US" sz="2000" dirty="0"/>
              <a:t>For more information, go to </a:t>
            </a:r>
            <a:r>
              <a:rPr lang="en-US" sz="2000" dirty="0">
                <a:hlinkClick r:id="rId2"/>
              </a:rPr>
              <a:t>Which Third-Party SNMP MIBs can you use with the Firebox</a:t>
            </a:r>
            <a:r>
              <a:rPr lang="en-US" sz="2000" dirty="0"/>
              <a:t> in the WatchGuard Knowledge Base. </a:t>
            </a:r>
            <a:endParaRPr lang="en-US" sz="1800" dirty="0"/>
          </a:p>
        </p:txBody>
      </p:sp>
    </p:spTree>
    <p:extLst>
      <p:ext uri="{BB962C8B-B14F-4D97-AF65-F5344CB8AC3E}">
        <p14:creationId xmlns:p14="http://schemas.microsoft.com/office/powerpoint/2010/main" val="376037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WatchGuard Mobile VPN with SSL Client v12.10</a:t>
            </a:r>
          </a:p>
        </p:txBody>
      </p:sp>
    </p:spTree>
    <p:extLst>
      <p:ext uri="{BB962C8B-B14F-4D97-AF65-F5344CB8AC3E}">
        <p14:creationId xmlns:p14="http://schemas.microsoft.com/office/powerpoint/2010/main" val="55827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en-US" dirty="0"/>
              <a:t>WatchGuard Mobile VPN with SSL Client v12.10</a:t>
            </a:r>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
          </p:nvPr>
        </p:nvSpPr>
        <p:spPr/>
        <p:txBody>
          <a:bodyPr/>
          <a:lstStyle/>
          <a:p>
            <a:r>
              <a:rPr lang="en-US" sz="2000" dirty="0"/>
              <a:t>Fireware v12.10 includes updated WatchGuard Mobile VPN for SSL clients for Windows and macOS </a:t>
            </a:r>
          </a:p>
          <a:p>
            <a:r>
              <a:rPr lang="en-US" sz="2000" dirty="0"/>
              <a:t>The updated WatchGuard Mobile VPN for SSL clients include a number of enhancements:</a:t>
            </a:r>
          </a:p>
          <a:p>
            <a:pPr lvl="1"/>
            <a:r>
              <a:rPr lang="en-US" sz="1600" dirty="0"/>
              <a:t>Updated OpenVPN and OpenSSL versions</a:t>
            </a:r>
          </a:p>
          <a:p>
            <a:pPr lvl="1"/>
            <a:r>
              <a:rPr lang="en-US" sz="1600" dirty="0"/>
              <a:t>Updated TAP driver</a:t>
            </a:r>
          </a:p>
          <a:p>
            <a:pPr lvl="1"/>
            <a:r>
              <a:rPr lang="en-US" sz="1600" dirty="0"/>
              <a:t>Interface metric set to 1 to force DNS traffic through the tunnel</a:t>
            </a:r>
          </a:p>
          <a:p>
            <a:pPr lvl="1"/>
            <a:r>
              <a:rPr lang="en-US" sz="1600" dirty="0"/>
              <a:t>Bug fixes</a:t>
            </a:r>
          </a:p>
          <a:p>
            <a:r>
              <a:rPr lang="en-US" sz="2000" dirty="0"/>
              <a:t>The updated WatchGuard Mobile VPN for SSL client for Windows supports these operating systems:</a:t>
            </a:r>
          </a:p>
          <a:p>
            <a:pPr lvl="1"/>
            <a:r>
              <a:rPr lang="en-US" sz="1800" dirty="0"/>
              <a:t>Windows 10 and 11</a:t>
            </a:r>
          </a:p>
          <a:p>
            <a:pPr lvl="1"/>
            <a:r>
              <a:rPr lang="en-US" sz="1800" dirty="0"/>
              <a:t>Windows Server 2016, 2019, and 2022</a:t>
            </a:r>
          </a:p>
          <a:p>
            <a:endParaRPr lang="en-US" sz="2000" dirty="0"/>
          </a:p>
        </p:txBody>
      </p:sp>
    </p:spTree>
    <p:extLst>
      <p:ext uri="{BB962C8B-B14F-4D97-AF65-F5344CB8AC3E}">
        <p14:creationId xmlns:p14="http://schemas.microsoft.com/office/powerpoint/2010/main" val="378761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09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en-US" dirty="0"/>
              <a:t>AIA Fetching</a:t>
            </a:r>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0"/>
          </p:nvPr>
        </p:nvSpPr>
        <p:spPr/>
        <p:txBody>
          <a:bodyPr/>
          <a:lstStyle/>
          <a:p>
            <a:r>
              <a:rPr lang="en-US" dirty="0"/>
              <a:t>You can now enable AIA Fetching certificate validation for HTTPS-Client proxy actions from Fireware Web UI and Policy Manager</a:t>
            </a:r>
          </a:p>
          <a:p>
            <a:r>
              <a:rPr lang="en-US" dirty="0"/>
              <a:t>Authority Information Access (AIA) is an extension in SSL certificates that contains information about the certificate issuer</a:t>
            </a:r>
          </a:p>
          <a:p>
            <a:r>
              <a:rPr lang="en-US" dirty="0"/>
              <a:t>The extension helps to fetch intermediate certificates from the certificate issuer</a:t>
            </a:r>
          </a:p>
          <a:p>
            <a:r>
              <a:rPr lang="en-US" dirty="0"/>
              <a:t>This provides a more secure browsing experience and avoids certificate errors</a:t>
            </a:r>
          </a:p>
        </p:txBody>
      </p:sp>
    </p:spTree>
    <p:extLst>
      <p:ext uri="{BB962C8B-B14F-4D97-AF65-F5344CB8AC3E}">
        <p14:creationId xmlns:p14="http://schemas.microsoft.com/office/powerpoint/2010/main" val="254714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en-US" dirty="0"/>
              <a:t>AIA Fetching</a:t>
            </a:r>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
          </p:nvPr>
        </p:nvSpPr>
        <p:spPr/>
        <p:txBody>
          <a:bodyPr/>
          <a:lstStyle/>
          <a:p>
            <a:r>
              <a:rPr lang="en-US" dirty="0"/>
              <a:t>In Fireware v12.10 and higher, AIA Fetching is enabled by default in all existing and new TLS client profiles</a:t>
            </a:r>
          </a:p>
          <a:p>
            <a:pPr lvl="1"/>
            <a:r>
              <a:rPr lang="en-US" dirty="0"/>
              <a:t>For locally-managed Fireboxes, you can enable and disable AIA Fetching from Fireware Web UI and Policy Manager</a:t>
            </a:r>
          </a:p>
          <a:p>
            <a:pPr lvl="1"/>
            <a:r>
              <a:rPr lang="en-US" dirty="0"/>
              <a:t>For cloud-managed Fireboxes, you cannot disable AIA Fetching</a:t>
            </a:r>
          </a:p>
          <a:p>
            <a:r>
              <a:rPr lang="en-US" dirty="0"/>
              <a:t>Only HTTPS-Client proxy actions use AIA fetching</a:t>
            </a:r>
          </a:p>
          <a:p>
            <a:r>
              <a:rPr lang="en-US" dirty="0"/>
              <a:t>TLS profiles now include an </a:t>
            </a:r>
            <a:r>
              <a:rPr lang="en-US" b="1" dirty="0"/>
              <a:t>Allow AIA Fetching </a:t>
            </a:r>
            <a:r>
              <a:rPr lang="en-US" dirty="0"/>
              <a:t>check box in the Certificate Validation section of the page</a:t>
            </a:r>
          </a:p>
          <a:p>
            <a:endParaRPr lang="en-US" dirty="0"/>
          </a:p>
        </p:txBody>
      </p:sp>
    </p:spTree>
    <p:extLst>
      <p:ext uri="{BB962C8B-B14F-4D97-AF65-F5344CB8AC3E}">
        <p14:creationId xmlns:p14="http://schemas.microsoft.com/office/powerpoint/2010/main" val="46076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en-US" dirty="0"/>
              <a:t>AIA Fetching Support</a:t>
            </a:r>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
          </p:nvPr>
        </p:nvSpPr>
        <p:spPr>
          <a:xfrm>
            <a:off x="1038448" y="1380006"/>
            <a:ext cx="5308564" cy="4999021"/>
          </a:xfrm>
        </p:spPr>
        <p:txBody>
          <a:bodyPr/>
          <a:lstStyle/>
          <a:p>
            <a:r>
              <a:rPr lang="en-US" dirty="0"/>
              <a:t>To enable AIA fetching, from Fireware Web UI: </a:t>
            </a:r>
          </a:p>
          <a:p>
            <a:pPr marL="742950" lvl="1" indent="-457200">
              <a:buFont typeface="+mj-lt"/>
              <a:buAutoNum type="arabicPeriod"/>
            </a:pPr>
            <a:r>
              <a:rPr lang="en-US" dirty="0"/>
              <a:t>Select </a:t>
            </a:r>
            <a:r>
              <a:rPr lang="en-US" b="1" dirty="0"/>
              <a:t>Firewall &gt; TLS Profiles</a:t>
            </a:r>
          </a:p>
          <a:p>
            <a:pPr marL="742950" lvl="1" indent="-457200">
              <a:buFont typeface="+mj-lt"/>
              <a:buAutoNum type="arabicPeriod"/>
            </a:pPr>
            <a:r>
              <a:rPr lang="en-US" dirty="0"/>
              <a:t>Select the TLS profile you want to edit and click </a:t>
            </a:r>
            <a:r>
              <a:rPr lang="en-US" b="1" dirty="0"/>
              <a:t>Edit</a:t>
            </a:r>
          </a:p>
          <a:p>
            <a:pPr marL="742950" lvl="1" indent="-457200">
              <a:buFont typeface="+mj-lt"/>
              <a:buAutoNum type="arabicPeriod"/>
            </a:pPr>
            <a:r>
              <a:rPr lang="en-US" dirty="0"/>
              <a:t>Select the </a:t>
            </a:r>
            <a:r>
              <a:rPr lang="en-US" b="1" dirty="0"/>
              <a:t>Allow AIA Fetching </a:t>
            </a:r>
            <a:r>
              <a:rPr lang="en-US" dirty="0"/>
              <a:t>check box and click </a:t>
            </a:r>
            <a:r>
              <a:rPr lang="en-US" b="1" dirty="0"/>
              <a:t>Save</a:t>
            </a:r>
          </a:p>
        </p:txBody>
      </p:sp>
      <p:pic>
        <p:nvPicPr>
          <p:cNvPr id="9" name="Picture 8">
            <a:extLst>
              <a:ext uri="{FF2B5EF4-FFF2-40B4-BE49-F238E27FC236}">
                <a16:creationId xmlns:a16="http://schemas.microsoft.com/office/drawing/2014/main" id="{7EE26647-F200-A41B-C831-8D1ED9731ABB}"/>
              </a:ext>
            </a:extLst>
          </p:cNvPr>
          <p:cNvPicPr>
            <a:picLocks noChangeAspect="1"/>
          </p:cNvPicPr>
          <p:nvPr/>
        </p:nvPicPr>
        <p:blipFill>
          <a:blip r:embed="rId2"/>
          <a:stretch>
            <a:fillRect/>
          </a:stretch>
        </p:blipFill>
        <p:spPr>
          <a:xfrm>
            <a:off x="6780650" y="1380006"/>
            <a:ext cx="4009524" cy="4504762"/>
          </a:xfrm>
          <a:prstGeom prst="rect">
            <a:avLst/>
          </a:prstGeom>
        </p:spPr>
      </p:pic>
    </p:spTree>
    <p:extLst>
      <p:ext uri="{BB962C8B-B14F-4D97-AF65-F5344CB8AC3E}">
        <p14:creationId xmlns:p14="http://schemas.microsoft.com/office/powerpoint/2010/main" val="201742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9CCC-B750-E9F9-FFF9-F02701F0D882}"/>
              </a:ext>
            </a:extLst>
          </p:cNvPr>
          <p:cNvSpPr>
            <a:spLocks noGrp="1"/>
          </p:cNvSpPr>
          <p:nvPr>
            <p:ph type="title"/>
          </p:nvPr>
        </p:nvSpPr>
        <p:spPr/>
        <p:txBody>
          <a:bodyPr/>
          <a:lstStyle/>
          <a:p>
            <a:r>
              <a:rPr lang="en-US" dirty="0"/>
              <a:t>AIA Fetching Support</a:t>
            </a:r>
          </a:p>
        </p:txBody>
      </p:sp>
      <p:sp>
        <p:nvSpPr>
          <p:cNvPr id="3" name="Content Placeholder 2">
            <a:extLst>
              <a:ext uri="{FF2B5EF4-FFF2-40B4-BE49-F238E27FC236}">
                <a16:creationId xmlns:a16="http://schemas.microsoft.com/office/drawing/2014/main" id="{FEB51414-7452-E967-A4DB-A14D4E194D9B}"/>
              </a:ext>
            </a:extLst>
          </p:cNvPr>
          <p:cNvSpPr>
            <a:spLocks noGrp="1"/>
          </p:cNvSpPr>
          <p:nvPr>
            <p:ph idx="1"/>
          </p:nvPr>
        </p:nvSpPr>
        <p:spPr>
          <a:xfrm>
            <a:off x="1038448" y="1380006"/>
            <a:ext cx="5308564" cy="4999021"/>
          </a:xfrm>
        </p:spPr>
        <p:txBody>
          <a:bodyPr/>
          <a:lstStyle/>
          <a:p>
            <a:r>
              <a:rPr lang="en-US" dirty="0"/>
              <a:t>To enable AIA fetching, from Policy Manager: </a:t>
            </a:r>
          </a:p>
          <a:p>
            <a:pPr marL="742950" lvl="1" indent="-457200">
              <a:buFont typeface="+mj-lt"/>
              <a:buAutoNum type="arabicPeriod"/>
            </a:pPr>
            <a:r>
              <a:rPr lang="en-US" dirty="0"/>
              <a:t>Select </a:t>
            </a:r>
            <a:r>
              <a:rPr lang="en-US" b="1" dirty="0"/>
              <a:t>Setup &gt; Actions &gt; TLS Profiles</a:t>
            </a:r>
          </a:p>
          <a:p>
            <a:pPr marL="742950" lvl="1" indent="-457200">
              <a:buFont typeface="+mj-lt"/>
              <a:buAutoNum type="arabicPeriod"/>
            </a:pPr>
            <a:r>
              <a:rPr lang="en-US" dirty="0"/>
              <a:t>Select the TLS profile you want to edit and click </a:t>
            </a:r>
            <a:r>
              <a:rPr lang="en-US" b="1" dirty="0"/>
              <a:t>Edit</a:t>
            </a:r>
          </a:p>
          <a:p>
            <a:pPr marL="742950" lvl="1" indent="-457200">
              <a:buFont typeface="+mj-lt"/>
              <a:buAutoNum type="arabicPeriod"/>
            </a:pPr>
            <a:r>
              <a:rPr lang="en-US" dirty="0"/>
              <a:t>Select </a:t>
            </a:r>
            <a:r>
              <a:rPr lang="en-US" b="1" dirty="0"/>
              <a:t>Allow AIA Fetching </a:t>
            </a:r>
            <a:r>
              <a:rPr lang="en-US" dirty="0"/>
              <a:t>check box and click </a:t>
            </a:r>
            <a:r>
              <a:rPr lang="en-US" b="1" dirty="0"/>
              <a:t>OK</a:t>
            </a:r>
          </a:p>
        </p:txBody>
      </p:sp>
      <p:pic>
        <p:nvPicPr>
          <p:cNvPr id="5" name="Picture 4">
            <a:extLst>
              <a:ext uri="{FF2B5EF4-FFF2-40B4-BE49-F238E27FC236}">
                <a16:creationId xmlns:a16="http://schemas.microsoft.com/office/drawing/2014/main" id="{AD165AFD-617A-3240-DDC3-8CCC60B96408}"/>
              </a:ext>
            </a:extLst>
          </p:cNvPr>
          <p:cNvPicPr>
            <a:picLocks noChangeAspect="1"/>
          </p:cNvPicPr>
          <p:nvPr/>
        </p:nvPicPr>
        <p:blipFill>
          <a:blip r:embed="rId2"/>
          <a:stretch>
            <a:fillRect/>
          </a:stretch>
        </p:blipFill>
        <p:spPr>
          <a:xfrm>
            <a:off x="6717588" y="1458362"/>
            <a:ext cx="4186664" cy="3705309"/>
          </a:xfrm>
          <a:prstGeom prst="rect">
            <a:avLst/>
          </a:prstGeom>
        </p:spPr>
      </p:pic>
    </p:spTree>
    <p:extLst>
      <p:ext uri="{BB962C8B-B14F-4D97-AF65-F5344CB8AC3E}">
        <p14:creationId xmlns:p14="http://schemas.microsoft.com/office/powerpoint/2010/main" val="60892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tchGuard">
  <a:themeElements>
    <a:clrScheme name="WatchGuard">
      <a:dk1>
        <a:sysClr val="windowText" lastClr="000000"/>
      </a:dk1>
      <a:lt1>
        <a:sysClr val="window" lastClr="FFFFFF"/>
      </a:lt1>
      <a:dk2>
        <a:srgbClr val="000000"/>
      </a:dk2>
      <a:lt2>
        <a:srgbClr val="E9E5DC"/>
      </a:lt2>
      <a:accent1>
        <a:srgbClr val="F89829"/>
      </a:accent1>
      <a:accent2>
        <a:srgbClr val="FF0000"/>
      </a:accent2>
      <a:accent3>
        <a:srgbClr val="2BBED8"/>
      </a:accent3>
      <a:accent4>
        <a:srgbClr val="B5B5B5"/>
      </a:accent4>
      <a:accent5>
        <a:srgbClr val="B32317"/>
      </a:accent5>
      <a:accent6>
        <a:srgbClr val="00467F"/>
      </a:accent6>
      <a:hlink>
        <a:srgbClr val="FF0000"/>
      </a:hlink>
      <a:folHlink>
        <a:srgbClr val="B32317"/>
      </a:folHlink>
    </a:clrScheme>
    <a:fontScheme name="WatchGuard">
      <a:majorFont>
        <a:latin typeface="Open Sans"/>
        <a:ea typeface=""/>
        <a:cs typeface=""/>
      </a:majorFont>
      <a:minorFont>
        <a:latin typeface="Open Sans"/>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noFill/>
        <a:ln w="38100">
          <a:solidFill>
            <a:schemeClr val="accent1"/>
          </a:solidFill>
        </a:ln>
      </a:spPr>
      <a:bodyPr rtlCol="0" anchor="ctr"/>
      <a:lstStyle>
        <a:defPPr algn="ctr">
          <a:defRPr dirty="0">
            <a:latin typeface="Open Sans" panose="020B0606030504020204" pitchFamily="34" charset="0"/>
            <a:ea typeface="Open Sans" panose="020B0606030504020204" pitchFamily="34" charset="0"/>
            <a:cs typeface="Open Sans" panose="020B0606030504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raining PPT Template 2022.potx" id="{2E2BB634-0AEF-496D-B3CF-E546FE6BB05D}" vid="{5D2A9DBF-530D-49BA-88D2-5DD3E75650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4855</TotalTime>
  <Words>2366</Words>
  <Application>Microsoft Office PowerPoint</Application>
  <PresentationFormat>Panorámica</PresentationFormat>
  <Paragraphs>240</Paragraphs>
  <Slides>53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53</vt:i4>
      </vt:variant>
    </vt:vector>
  </HeadingPairs>
  <TitlesOfParts>
    <vt:vector size="61" baseType="lpstr">
      <vt:lpstr>Arial</vt:lpstr>
      <vt:lpstr>Calibri</vt:lpstr>
      <vt:lpstr>Cordia New</vt:lpstr>
      <vt:lpstr>Courier New</vt:lpstr>
      <vt:lpstr>Geneva</vt:lpstr>
      <vt:lpstr>Open Sans</vt:lpstr>
      <vt:lpstr>Wingdings</vt:lpstr>
      <vt:lpstr>WatchGuard</vt:lpstr>
      <vt:lpstr>What’s new in fireware 12.10</vt:lpstr>
      <vt:lpstr>What’s new in Fireware v12.10</vt:lpstr>
      <vt:lpstr>What’s new in Fireware v12.10</vt:lpstr>
      <vt:lpstr>What’s new in Fireware v12.10</vt:lpstr>
      <vt:lpstr>AIA fetching</vt:lpstr>
      <vt:lpstr>AIA Fetching</vt:lpstr>
      <vt:lpstr>AIA Fetching</vt:lpstr>
      <vt:lpstr>AIA Fetching Support</vt:lpstr>
      <vt:lpstr>AIA Fetching Support</vt:lpstr>
      <vt:lpstr>WebSocket Connections Support</vt:lpstr>
      <vt:lpstr>WebSocket Connections Support</vt:lpstr>
      <vt:lpstr>WebSocket Connections Support</vt:lpstr>
      <vt:lpstr>WebSocket Connections</vt:lpstr>
      <vt:lpstr>WebSocket Connections</vt:lpstr>
      <vt:lpstr>New Microsoft365 Alias</vt:lpstr>
      <vt:lpstr>Microsoft365 Alias</vt:lpstr>
      <vt:lpstr>Microsoft365 Alias</vt:lpstr>
      <vt:lpstr>Microsoft365 Alias</vt:lpstr>
      <vt:lpstr>Update Microsoft365 Alias</vt:lpstr>
      <vt:lpstr>Update Microsoft365 Alias</vt:lpstr>
      <vt:lpstr>Update Microsoft365 Alias</vt:lpstr>
      <vt:lpstr>Add the Microsoft365 Alias to a Policy</vt:lpstr>
      <vt:lpstr>Add the Microsoft365 Alias to a Policy</vt:lpstr>
      <vt:lpstr>Add the Microsoft365 Alias to a Policy</vt:lpstr>
      <vt:lpstr>Add the Microsoft365 Alias to a Policy</vt:lpstr>
      <vt:lpstr>Endpoint Enforcement Updates to Minimum OS Version</vt:lpstr>
      <vt:lpstr>Network Access Enforcement – Minimum OS Version Updates</vt:lpstr>
      <vt:lpstr>Endpoint Enforcement – Custom OS Version Number</vt:lpstr>
      <vt:lpstr>Diffie-Hellman Group 21 Support</vt:lpstr>
      <vt:lpstr>Diffie-Hellman Group 21 Support</vt:lpstr>
      <vt:lpstr>Diffie-Hellman Group 21 Support</vt:lpstr>
      <vt:lpstr>Diffie-Hellman Group 21 Support</vt:lpstr>
      <vt:lpstr>Removal of the wg-support Default User Account </vt:lpstr>
      <vt:lpstr>Removal of the wg-support Default User Account</vt:lpstr>
      <vt:lpstr>Removal of Firebox Wireless Encryption Algorithm Setting</vt:lpstr>
      <vt:lpstr>Removal of Firebox Wireless Encryption Algorithm Setting</vt:lpstr>
      <vt:lpstr>Removal of TLS v1.0 and Port 4110 for Management Server</vt:lpstr>
      <vt:lpstr>Removal of TLS v1.0 and Port 4110 for Management Server</vt:lpstr>
      <vt:lpstr>Change to the Default Name of a Firebox</vt:lpstr>
      <vt:lpstr>Change to the Default System Name of a Firebox </vt:lpstr>
      <vt:lpstr>Firebox Storage Space ShowN as a Percentage</vt:lpstr>
      <vt:lpstr>Firebox Storage Space Shown as a Percentage</vt:lpstr>
      <vt:lpstr>Removal of WEB Reputation Authority Service from RED</vt:lpstr>
      <vt:lpstr>Removal of Web Reputation Authority Service from RED</vt:lpstr>
      <vt:lpstr>Removal of Web Reputation Authority Service from RED</vt:lpstr>
      <vt:lpstr>Removal of Web Reputation Authority Service from RED</vt:lpstr>
      <vt:lpstr>SNMP Query Support for Dynamic Routing</vt:lpstr>
      <vt:lpstr>SNMP Query Support for Dynamic Routing</vt:lpstr>
      <vt:lpstr>Total Available Memory Support in UCD-SNMP-MIB</vt:lpstr>
      <vt:lpstr>Total Available Memory Support in UCD-SNMP-MIB</vt:lpstr>
      <vt:lpstr>WatchGuard Mobile VPN with SSL Client v12.10</vt:lpstr>
      <vt:lpstr>WatchGuard Mobile VPN with SSL Client v12.10</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Fireware v12.10</dc:title>
  <dc:creator>WatchGuard Technology, Inc.</dc:creator>
  <cp:lastModifiedBy>Leyre Velasco Fernandez</cp:lastModifiedBy>
  <cp:revision>310</cp:revision>
  <dcterms:created xsi:type="dcterms:W3CDTF">2022-01-26T19:53:58Z</dcterms:created>
  <dcterms:modified xsi:type="dcterms:W3CDTF">2024-01-15T14:22:05Z</dcterms:modified>
</cp:coreProperties>
</file>