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86" r:id="rId1"/>
  </p:sldMasterIdLst>
  <p:notesMasterIdLst>
    <p:notesMasterId r:id="rId143"/>
  </p:notesMasterIdLst>
  <p:handoutMasterIdLst>
    <p:handoutMasterId r:id="rId144"/>
  </p:handoutMasterIdLst>
  <p:sldIdLst>
    <p:sldId id="256" r:id="rId2"/>
    <p:sldId id="482" r:id="rId3"/>
    <p:sldId id="552" r:id="rId4"/>
    <p:sldId id="483" r:id="rId5"/>
    <p:sldId id="484" r:id="rId6"/>
    <p:sldId id="573" r:id="rId7"/>
    <p:sldId id="485" r:id="rId8"/>
    <p:sldId id="570" r:id="rId9"/>
    <p:sldId id="486" r:id="rId10"/>
    <p:sldId id="487" r:id="rId11"/>
    <p:sldId id="488" r:id="rId12"/>
    <p:sldId id="489" r:id="rId13"/>
    <p:sldId id="490" r:id="rId14"/>
    <p:sldId id="491" r:id="rId15"/>
    <p:sldId id="587" r:id="rId16"/>
    <p:sldId id="588" r:id="rId17"/>
    <p:sldId id="492" r:id="rId18"/>
    <p:sldId id="493" r:id="rId19"/>
    <p:sldId id="494" r:id="rId20"/>
    <p:sldId id="495" r:id="rId21"/>
    <p:sldId id="496" r:id="rId22"/>
    <p:sldId id="497" r:id="rId23"/>
    <p:sldId id="498" r:id="rId24"/>
    <p:sldId id="553" r:id="rId25"/>
    <p:sldId id="554" r:id="rId26"/>
    <p:sldId id="555" r:id="rId27"/>
    <p:sldId id="556" r:id="rId28"/>
    <p:sldId id="402" r:id="rId29"/>
    <p:sldId id="470" r:id="rId30"/>
    <p:sldId id="460" r:id="rId31"/>
    <p:sldId id="580" r:id="rId32"/>
    <p:sldId id="479" r:id="rId33"/>
    <p:sldId id="478" r:id="rId34"/>
    <p:sldId id="465" r:id="rId35"/>
    <p:sldId id="467" r:id="rId36"/>
    <p:sldId id="480" r:id="rId37"/>
    <p:sldId id="481" r:id="rId38"/>
    <p:sldId id="464" r:id="rId39"/>
    <p:sldId id="468" r:id="rId40"/>
    <p:sldId id="538" r:id="rId41"/>
    <p:sldId id="581" r:id="rId42"/>
    <p:sldId id="582" r:id="rId43"/>
    <p:sldId id="540" r:id="rId44"/>
    <p:sldId id="541" r:id="rId45"/>
    <p:sldId id="542" r:id="rId46"/>
    <p:sldId id="544" r:id="rId47"/>
    <p:sldId id="543" r:id="rId48"/>
    <p:sldId id="444" r:id="rId49"/>
    <p:sldId id="449" r:id="rId50"/>
    <p:sldId id="472" r:id="rId51"/>
    <p:sldId id="473" r:id="rId52"/>
    <p:sldId id="474" r:id="rId53"/>
    <p:sldId id="475" r:id="rId54"/>
    <p:sldId id="476" r:id="rId55"/>
    <p:sldId id="477" r:id="rId56"/>
    <p:sldId id="568" r:id="rId57"/>
    <p:sldId id="499" r:id="rId58"/>
    <p:sldId id="590" r:id="rId59"/>
    <p:sldId id="597" r:id="rId60"/>
    <p:sldId id="592" r:id="rId61"/>
    <p:sldId id="593" r:id="rId62"/>
    <p:sldId id="596" r:id="rId63"/>
    <p:sldId id="500" r:id="rId64"/>
    <p:sldId id="502" r:id="rId65"/>
    <p:sldId id="503" r:id="rId66"/>
    <p:sldId id="504" r:id="rId67"/>
    <p:sldId id="571" r:id="rId68"/>
    <p:sldId id="505" r:id="rId69"/>
    <p:sldId id="506" r:id="rId70"/>
    <p:sldId id="507" r:id="rId71"/>
    <p:sldId id="569" r:id="rId72"/>
    <p:sldId id="509" r:id="rId73"/>
    <p:sldId id="510" r:id="rId74"/>
    <p:sldId id="511" r:id="rId75"/>
    <p:sldId id="512" r:id="rId76"/>
    <p:sldId id="513" r:id="rId77"/>
    <p:sldId id="514" r:id="rId78"/>
    <p:sldId id="515" r:id="rId79"/>
    <p:sldId id="516" r:id="rId80"/>
    <p:sldId id="575" r:id="rId81"/>
    <p:sldId id="558" r:id="rId82"/>
    <p:sldId id="517" r:id="rId83"/>
    <p:sldId id="518" r:id="rId84"/>
    <p:sldId id="519" r:id="rId85"/>
    <p:sldId id="563" r:id="rId86"/>
    <p:sldId id="578" r:id="rId87"/>
    <p:sldId id="579" r:id="rId88"/>
    <p:sldId id="560" r:id="rId89"/>
    <p:sldId id="561" r:id="rId90"/>
    <p:sldId id="562" r:id="rId91"/>
    <p:sldId id="520" r:id="rId92"/>
    <p:sldId id="557" r:id="rId93"/>
    <p:sldId id="521" r:id="rId94"/>
    <p:sldId id="598" r:id="rId95"/>
    <p:sldId id="599" r:id="rId96"/>
    <p:sldId id="600" r:id="rId97"/>
    <p:sldId id="601" r:id="rId98"/>
    <p:sldId id="602" r:id="rId99"/>
    <p:sldId id="603" r:id="rId100"/>
    <p:sldId id="604" r:id="rId101"/>
    <p:sldId id="605" r:id="rId102"/>
    <p:sldId id="606" r:id="rId103"/>
    <p:sldId id="607" r:id="rId104"/>
    <p:sldId id="619" r:id="rId105"/>
    <p:sldId id="608" r:id="rId106"/>
    <p:sldId id="609" r:id="rId107"/>
    <p:sldId id="610" r:id="rId108"/>
    <p:sldId id="611" r:id="rId109"/>
    <p:sldId id="612" r:id="rId110"/>
    <p:sldId id="613" r:id="rId111"/>
    <p:sldId id="614" r:id="rId112"/>
    <p:sldId id="615" r:id="rId113"/>
    <p:sldId id="616" r:id="rId114"/>
    <p:sldId id="617" r:id="rId115"/>
    <p:sldId id="522" r:id="rId116"/>
    <p:sldId id="523" r:id="rId117"/>
    <p:sldId id="576" r:id="rId118"/>
    <p:sldId id="524" r:id="rId119"/>
    <p:sldId id="525" r:id="rId120"/>
    <p:sldId id="526" r:id="rId121"/>
    <p:sldId id="527" r:id="rId122"/>
    <p:sldId id="528" r:id="rId123"/>
    <p:sldId id="529" r:id="rId124"/>
    <p:sldId id="530" r:id="rId125"/>
    <p:sldId id="531" r:id="rId126"/>
    <p:sldId id="532" r:id="rId127"/>
    <p:sldId id="533" r:id="rId128"/>
    <p:sldId id="534" r:id="rId129"/>
    <p:sldId id="535" r:id="rId130"/>
    <p:sldId id="577" r:id="rId131"/>
    <p:sldId id="537" r:id="rId132"/>
    <p:sldId id="545" r:id="rId133"/>
    <p:sldId id="546" r:id="rId134"/>
    <p:sldId id="550" r:id="rId135"/>
    <p:sldId id="548" r:id="rId136"/>
    <p:sldId id="566" r:id="rId137"/>
    <p:sldId id="567" r:id="rId138"/>
    <p:sldId id="564" r:id="rId139"/>
    <p:sldId id="583" r:id="rId140"/>
    <p:sldId id="261" r:id="rId141"/>
    <p:sldId id="262" r:id="rId142"/>
  </p:sldIdLst>
  <p:sldSz cx="9144000" cy="6858000" type="screen4x3"/>
  <p:notesSz cx="6858000" cy="9144000"/>
  <p:embeddedFontLst>
    <p:embeddedFont>
      <p:font typeface="Arial Narrow" panose="020B0606020202030204" pitchFamily="34" charset="0"/>
      <p:regular r:id="rId145"/>
      <p:bold r:id="rId146"/>
      <p:italic r:id="rId147"/>
      <p:boldItalic r:id="rId148"/>
    </p:embeddedFont>
    <p:embeddedFont>
      <p:font typeface="MS PGothic" panose="020B0600070205080204" pitchFamily="34" charset="-128"/>
      <p:regular r:id="rId149"/>
    </p:embeddedFont>
    <p:embeddedFont>
      <p:font typeface="Calibri" panose="020F0502020204030204" pitchFamily="34" charset="0"/>
      <p:regular r:id="rId150"/>
      <p:bold r:id="rId151"/>
      <p:italic r:id="rId152"/>
      <p:boldItalic r:id="rId153"/>
    </p:embeddedFont>
    <p:embeddedFont>
      <p:font typeface="MS PGothic" panose="020B0600070205080204" pitchFamily="34" charset="-128"/>
      <p:regular r:id="rId149"/>
    </p:embeddedFont>
  </p:embeddedFontLst>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2E34"/>
    <a:srgbClr val="ACACAC"/>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7" autoAdjust="0"/>
    <p:restoredTop sz="94660"/>
  </p:normalViewPr>
  <p:slideViewPr>
    <p:cSldViewPr snapToGrid="0" snapToObjects="1">
      <p:cViewPr varScale="1">
        <p:scale>
          <a:sx n="97" d="100"/>
          <a:sy n="97" d="100"/>
        </p:scale>
        <p:origin x="1104" y="78"/>
      </p:cViewPr>
      <p:guideLst/>
    </p:cSldViewPr>
  </p:slideViewPr>
  <p:notesTextViewPr>
    <p:cViewPr>
      <p:scale>
        <a:sx n="3" d="2"/>
        <a:sy n="3" d="2"/>
      </p:scale>
      <p:origin x="0" y="0"/>
    </p:cViewPr>
  </p:notesTextViewPr>
  <p:sorterViewPr>
    <p:cViewPr>
      <p:scale>
        <a:sx n="100" d="100"/>
        <a:sy n="100" d="100"/>
      </p:scale>
      <p:origin x="0" y="-290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handoutMaster" Target="handoutMasters/handoutMaster1.xml"/><Relationship Id="rId14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6.fntdata"/><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font" Target="fonts/font1.fntdata"/><Relationship Id="rId153"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openxmlformats.org/officeDocument/2006/relationships/font" Target="fonts/font4.fntdata"/><Relationship Id="rId151" Type="http://schemas.openxmlformats.org/officeDocument/2006/relationships/font" Target="fonts/font7.fntdata"/><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25B2D595-6CCB-4119-91C1-98F4A096CE4E}" type="datetimeFigureOut">
              <a:rPr lang="en-US"/>
              <a:pPr/>
              <a:t>1/12/2018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778CC86-745C-4829-A95E-2B6AB2224A28}" type="slidenum">
              <a:rPr lang="en-US"/>
              <a:pPr/>
              <a:t>‹#›</a:t>
            </a:fld>
            <a:endParaRPr lang="en-US" dirty="0"/>
          </a:p>
        </p:txBody>
      </p:sp>
    </p:spTree>
    <p:extLst>
      <p:ext uri="{BB962C8B-B14F-4D97-AF65-F5344CB8AC3E}">
        <p14:creationId xmlns:p14="http://schemas.microsoft.com/office/powerpoint/2010/main" val="298723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82FA3A0-ACCF-4957-8944-46EF9EB83D9C}" type="datetimeFigureOut">
              <a:rPr lang="en-US"/>
              <a:pPr/>
              <a:t>1/12/2018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66B9300-FC16-48FB-B57B-23B7533B74A2}" type="slidenum">
              <a:rPr lang="en-US"/>
              <a:pPr/>
              <a:t>‹#›</a:t>
            </a:fld>
            <a:endParaRPr lang="en-US" dirty="0"/>
          </a:p>
        </p:txBody>
      </p:sp>
    </p:spTree>
    <p:extLst>
      <p:ext uri="{BB962C8B-B14F-4D97-AF65-F5344CB8AC3E}">
        <p14:creationId xmlns:p14="http://schemas.microsoft.com/office/powerpoint/2010/main" val="148641253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29</a:t>
            </a:fld>
            <a:endParaRPr lang="en-US" dirty="0"/>
          </a:p>
        </p:txBody>
      </p:sp>
    </p:spTree>
    <p:extLst>
      <p:ext uri="{BB962C8B-B14F-4D97-AF65-F5344CB8AC3E}">
        <p14:creationId xmlns:p14="http://schemas.microsoft.com/office/powerpoint/2010/main" val="2901444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43</a:t>
            </a:fld>
            <a:endParaRPr lang="en-US" dirty="0"/>
          </a:p>
        </p:txBody>
      </p:sp>
    </p:spTree>
    <p:extLst>
      <p:ext uri="{BB962C8B-B14F-4D97-AF65-F5344CB8AC3E}">
        <p14:creationId xmlns:p14="http://schemas.microsoft.com/office/powerpoint/2010/main" val="3758122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45</a:t>
            </a:fld>
            <a:endParaRPr lang="en-US" dirty="0"/>
          </a:p>
        </p:txBody>
      </p:sp>
    </p:spTree>
    <p:extLst>
      <p:ext uri="{BB962C8B-B14F-4D97-AF65-F5344CB8AC3E}">
        <p14:creationId xmlns:p14="http://schemas.microsoft.com/office/powerpoint/2010/main" val="305658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49</a:t>
            </a:fld>
            <a:endParaRPr lang="en-US" dirty="0"/>
          </a:p>
        </p:txBody>
      </p:sp>
    </p:spTree>
    <p:extLst>
      <p:ext uri="{BB962C8B-B14F-4D97-AF65-F5344CB8AC3E}">
        <p14:creationId xmlns:p14="http://schemas.microsoft.com/office/powerpoint/2010/main" val="2280573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50</a:t>
            </a:fld>
            <a:endParaRPr lang="en-US" dirty="0"/>
          </a:p>
        </p:txBody>
      </p:sp>
    </p:spTree>
    <p:extLst>
      <p:ext uri="{BB962C8B-B14F-4D97-AF65-F5344CB8AC3E}">
        <p14:creationId xmlns:p14="http://schemas.microsoft.com/office/powerpoint/2010/main" val="1501122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51</a:t>
            </a:fld>
            <a:endParaRPr lang="en-US" dirty="0"/>
          </a:p>
        </p:txBody>
      </p:sp>
    </p:spTree>
    <p:extLst>
      <p:ext uri="{BB962C8B-B14F-4D97-AF65-F5344CB8AC3E}">
        <p14:creationId xmlns:p14="http://schemas.microsoft.com/office/powerpoint/2010/main" val="2665444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52</a:t>
            </a:fld>
            <a:endParaRPr lang="en-US" dirty="0"/>
          </a:p>
        </p:txBody>
      </p:sp>
    </p:spTree>
    <p:extLst>
      <p:ext uri="{BB962C8B-B14F-4D97-AF65-F5344CB8AC3E}">
        <p14:creationId xmlns:p14="http://schemas.microsoft.com/office/powerpoint/2010/main" val="3111585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53</a:t>
            </a:fld>
            <a:endParaRPr lang="en-US" dirty="0"/>
          </a:p>
        </p:txBody>
      </p:sp>
    </p:spTree>
    <p:extLst>
      <p:ext uri="{BB962C8B-B14F-4D97-AF65-F5344CB8AC3E}">
        <p14:creationId xmlns:p14="http://schemas.microsoft.com/office/powerpoint/2010/main" val="2345002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54</a:t>
            </a:fld>
            <a:endParaRPr lang="en-US" dirty="0"/>
          </a:p>
        </p:txBody>
      </p:sp>
    </p:spTree>
    <p:extLst>
      <p:ext uri="{BB962C8B-B14F-4D97-AF65-F5344CB8AC3E}">
        <p14:creationId xmlns:p14="http://schemas.microsoft.com/office/powerpoint/2010/main" val="3241620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55</a:t>
            </a:fld>
            <a:endParaRPr lang="en-US" dirty="0"/>
          </a:p>
        </p:txBody>
      </p:sp>
    </p:spTree>
    <p:extLst>
      <p:ext uri="{BB962C8B-B14F-4D97-AF65-F5344CB8AC3E}">
        <p14:creationId xmlns:p14="http://schemas.microsoft.com/office/powerpoint/2010/main" val="1438295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56</a:t>
            </a:fld>
            <a:endParaRPr lang="en-US" dirty="0"/>
          </a:p>
        </p:txBody>
      </p:sp>
    </p:spTree>
    <p:extLst>
      <p:ext uri="{BB962C8B-B14F-4D97-AF65-F5344CB8AC3E}">
        <p14:creationId xmlns:p14="http://schemas.microsoft.com/office/powerpoint/2010/main" val="390285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30</a:t>
            </a:fld>
            <a:endParaRPr lang="en-US" dirty="0"/>
          </a:p>
        </p:txBody>
      </p:sp>
    </p:spTree>
    <p:extLst>
      <p:ext uri="{BB962C8B-B14F-4D97-AF65-F5344CB8AC3E}">
        <p14:creationId xmlns:p14="http://schemas.microsoft.com/office/powerpoint/2010/main" val="243329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31</a:t>
            </a:fld>
            <a:endParaRPr lang="en-US" dirty="0"/>
          </a:p>
        </p:txBody>
      </p:sp>
    </p:spTree>
    <p:extLst>
      <p:ext uri="{BB962C8B-B14F-4D97-AF65-F5344CB8AC3E}">
        <p14:creationId xmlns:p14="http://schemas.microsoft.com/office/powerpoint/2010/main" val="177427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33</a:t>
            </a:fld>
            <a:endParaRPr lang="en-US" dirty="0"/>
          </a:p>
        </p:txBody>
      </p:sp>
    </p:spTree>
    <p:extLst>
      <p:ext uri="{BB962C8B-B14F-4D97-AF65-F5344CB8AC3E}">
        <p14:creationId xmlns:p14="http://schemas.microsoft.com/office/powerpoint/2010/main" val="50989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34</a:t>
            </a:fld>
            <a:endParaRPr lang="en-US" dirty="0"/>
          </a:p>
        </p:txBody>
      </p:sp>
    </p:spTree>
    <p:extLst>
      <p:ext uri="{BB962C8B-B14F-4D97-AF65-F5344CB8AC3E}">
        <p14:creationId xmlns:p14="http://schemas.microsoft.com/office/powerpoint/2010/main" val="2257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35</a:t>
            </a:fld>
            <a:endParaRPr lang="en-US" dirty="0"/>
          </a:p>
        </p:txBody>
      </p:sp>
    </p:spTree>
    <p:extLst>
      <p:ext uri="{BB962C8B-B14F-4D97-AF65-F5344CB8AC3E}">
        <p14:creationId xmlns:p14="http://schemas.microsoft.com/office/powerpoint/2010/main" val="71275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37</a:t>
            </a:fld>
            <a:endParaRPr lang="en-US" dirty="0"/>
          </a:p>
        </p:txBody>
      </p:sp>
    </p:spTree>
    <p:extLst>
      <p:ext uri="{BB962C8B-B14F-4D97-AF65-F5344CB8AC3E}">
        <p14:creationId xmlns:p14="http://schemas.microsoft.com/office/powerpoint/2010/main" val="2891213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38</a:t>
            </a:fld>
            <a:endParaRPr lang="en-US" dirty="0"/>
          </a:p>
        </p:txBody>
      </p:sp>
    </p:spTree>
    <p:extLst>
      <p:ext uri="{BB962C8B-B14F-4D97-AF65-F5344CB8AC3E}">
        <p14:creationId xmlns:p14="http://schemas.microsoft.com/office/powerpoint/2010/main" val="538772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Networking/Interface</a:t>
            </a:r>
            <a:r>
              <a:rPr lang="en-US" baseline="0" dirty="0"/>
              <a:t> page add a custom DHCP Option</a:t>
            </a:r>
            <a:endParaRPr lang="en-US" dirty="0"/>
          </a:p>
        </p:txBody>
      </p:sp>
      <p:sp>
        <p:nvSpPr>
          <p:cNvPr id="4" name="Slide Number Placeholder 3"/>
          <p:cNvSpPr>
            <a:spLocks noGrp="1"/>
          </p:cNvSpPr>
          <p:nvPr>
            <p:ph type="sldNum" sz="quarter" idx="10"/>
          </p:nvPr>
        </p:nvSpPr>
        <p:spPr/>
        <p:txBody>
          <a:bodyPr/>
          <a:lstStyle/>
          <a:p>
            <a:fld id="{E71C5A56-7825-490D-82E9-BADDF8A9727B}" type="slidenum">
              <a:rPr lang="en-US" smtClean="0"/>
              <a:pPr/>
              <a:t>39</a:t>
            </a:fld>
            <a:endParaRPr lang="en-US" dirty="0"/>
          </a:p>
        </p:txBody>
      </p:sp>
    </p:spTree>
    <p:extLst>
      <p:ext uri="{BB962C8B-B14F-4D97-AF65-F5344CB8AC3E}">
        <p14:creationId xmlns:p14="http://schemas.microsoft.com/office/powerpoint/2010/main" val="304385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descr="attitued-lion_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2438" y="0"/>
            <a:ext cx="7421562"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084513"/>
            <a:ext cx="9144000" cy="1358900"/>
          </a:xfrm>
          <a:prstGeom prst="rect">
            <a:avLst/>
          </a:prstGeom>
          <a:gradFill rotWithShape="1">
            <a:gsLst>
              <a:gs pos="0">
                <a:srgbClr val="CD0920"/>
              </a:gs>
              <a:gs pos="7001">
                <a:srgbClr val="CD0920">
                  <a:alpha val="96429"/>
                </a:srgbClr>
              </a:gs>
              <a:gs pos="100000">
                <a:srgbClr val="8B181B">
                  <a:alpha val="48999"/>
                </a:srgbClr>
              </a:gs>
            </a:gsLst>
            <a:lin ang="0" scaled="1"/>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pic>
        <p:nvPicPr>
          <p:cNvPr id="6" name="Picture 10" descr="WG_logo_Color_3i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17475"/>
            <a:ext cx="257333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5413" y="6227763"/>
            <a:ext cx="1511300" cy="488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432945" y="3317877"/>
            <a:ext cx="8502690" cy="946052"/>
          </a:xfrm>
        </p:spPr>
        <p:txBody>
          <a:bodyPr/>
          <a:lstStyle>
            <a:lvl1pPr>
              <a:defRPr sz="3600" b="1" spc="0" baseline="0">
                <a:solidFill>
                  <a:schemeClr val="bg1"/>
                </a:solidFill>
                <a:latin typeface="Arial Narrow" panose="020B0606020202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70773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4"/>
          <p:cNvSpPr>
            <a:spLocks noGrp="1"/>
          </p:cNvSpPr>
          <p:nvPr>
            <p:ph type="sldNum" sz="quarter" idx="10"/>
          </p:nvPr>
        </p:nvSpPr>
        <p:spPr>
          <a:xfrm>
            <a:off x="8528050" y="19050"/>
            <a:ext cx="592138" cy="325438"/>
          </a:xfrm>
        </p:spPr>
        <p:txBody>
          <a:bodyPr/>
          <a:lstStyle>
            <a:lvl1pPr>
              <a:defRPr/>
            </a:lvl1pPr>
          </a:lstStyle>
          <a:p>
            <a:fld id="{F2EB2E29-07A9-43F3-A5F0-5788123346A5}" type="slidenum">
              <a:rPr lang="en-US" smtClean="0"/>
              <a:pPr/>
              <a:t>‹#›</a:t>
            </a:fld>
            <a:endParaRPr lang="en-US" dirty="0"/>
          </a:p>
        </p:txBody>
      </p:sp>
    </p:spTree>
    <p:extLst>
      <p:ext uri="{BB962C8B-B14F-4D97-AF65-F5344CB8AC3E}">
        <p14:creationId xmlns:p14="http://schemas.microsoft.com/office/powerpoint/2010/main" val="368025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ank You — Lion">
    <p:spTree>
      <p:nvGrpSpPr>
        <p:cNvPr id="1" name=""/>
        <p:cNvGrpSpPr/>
        <p:nvPr/>
      </p:nvGrpSpPr>
      <p:grpSpPr>
        <a:xfrm>
          <a:off x="0" y="0"/>
          <a:ext cx="0" cy="0"/>
          <a:chOff x="0" y="0"/>
          <a:chExt cx="0" cy="0"/>
        </a:xfrm>
      </p:grpSpPr>
      <p:pic>
        <p:nvPicPr>
          <p:cNvPr id="3" name="Picture 7" descr="lying_lion_transparent_S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9788" y="0"/>
            <a:ext cx="4494212" cy="65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27763"/>
            <a:ext cx="1741488" cy="488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a:spLocks noChangeArrowheads="1"/>
          </p:cNvSpPr>
          <p:nvPr/>
        </p:nvSpPr>
        <p:spPr bwMode="auto">
          <a:xfrm>
            <a:off x="0" y="3241675"/>
            <a:ext cx="9144000" cy="1216025"/>
          </a:xfrm>
          <a:prstGeom prst="rect">
            <a:avLst/>
          </a:prstGeom>
          <a:gradFill rotWithShape="1">
            <a:gsLst>
              <a:gs pos="0">
                <a:srgbClr val="CD0920"/>
              </a:gs>
              <a:gs pos="35001">
                <a:srgbClr val="CD0920">
                  <a:alpha val="82149"/>
                </a:srgbClr>
              </a:gs>
              <a:gs pos="100000">
                <a:srgbClr val="8B181B">
                  <a:alpha val="48999"/>
                </a:srgbClr>
              </a:gs>
            </a:gsLst>
            <a:lin ang="0" scaled="1"/>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schemeClr val="lt1"/>
              </a:solidFill>
              <a:latin typeface="Arial Narrow" panose="020B0606020202030204" pitchFamily="34" charset="0"/>
              <a:ea typeface="+mn-ea"/>
            </a:endParaRPr>
          </a:p>
        </p:txBody>
      </p:sp>
      <p:pic>
        <p:nvPicPr>
          <p:cNvPr id="6" name="Picture 11" descr="WG_logo_Color.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788" y="277813"/>
            <a:ext cx="32893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394394" y="3390727"/>
            <a:ext cx="4799160" cy="975259"/>
          </a:xfrm>
        </p:spPr>
        <p:txBody>
          <a:bodyPr/>
          <a:lstStyle>
            <a:lvl1pPr>
              <a:defRPr sz="4000">
                <a:solidFill>
                  <a:srgbClr val="FFFFFF"/>
                </a:solidFill>
              </a:defRPr>
            </a:lvl1pPr>
          </a:lstStyle>
          <a:p>
            <a:r>
              <a:rPr lang="en-US" dirty="0"/>
              <a:t>Section Title</a:t>
            </a:r>
          </a:p>
        </p:txBody>
      </p:sp>
    </p:spTree>
    <p:extLst>
      <p:ext uri="{BB962C8B-B14F-4D97-AF65-F5344CB8AC3E}">
        <p14:creationId xmlns:p14="http://schemas.microsoft.com/office/powerpoint/2010/main" val="4165233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 World">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095500"/>
            <a:ext cx="91440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095500"/>
            <a:ext cx="91440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13983" y="2759825"/>
            <a:ext cx="7814067" cy="980902"/>
          </a:xfrm>
        </p:spPr>
        <p:txBody>
          <a:bodyPr/>
          <a:lstStyle>
            <a:lvl1pPr algn="ctr">
              <a:defRPr sz="3600" b="1">
                <a:solidFill>
                  <a:schemeClr val="bg1"/>
                </a:solidFill>
              </a:defRPr>
            </a:lvl1pPr>
          </a:lstStyle>
          <a:p>
            <a:r>
              <a:rPr lang="en-US" dirty="0"/>
              <a:t>Section Title</a:t>
            </a:r>
          </a:p>
        </p:txBody>
      </p:sp>
      <p:sp>
        <p:nvSpPr>
          <p:cNvPr id="6" name="Slide Number Placeholder 4"/>
          <p:cNvSpPr>
            <a:spLocks noGrp="1"/>
          </p:cNvSpPr>
          <p:nvPr>
            <p:ph type="sldNum" sz="quarter" idx="10"/>
          </p:nvPr>
        </p:nvSpPr>
        <p:spPr>
          <a:xfrm>
            <a:off x="8528050" y="19050"/>
            <a:ext cx="592138" cy="325438"/>
          </a:xfrm>
        </p:spPr>
        <p:txBody>
          <a:bodyPr/>
          <a:lstStyle>
            <a:lvl1pPr>
              <a:defRPr/>
            </a:lvl1pPr>
          </a:lstStyle>
          <a:p>
            <a:fld id="{F2EB2E29-07A9-43F3-A5F0-5788123346A5}" type="slidenum">
              <a:rPr lang="en-US"/>
              <a:pPr/>
              <a:t>‹#›</a:t>
            </a:fld>
            <a:endParaRPr lang="en-US" dirty="0"/>
          </a:p>
        </p:txBody>
      </p:sp>
      <p:pic>
        <p:nvPicPr>
          <p:cNvPr id="7" name="Picture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095500"/>
            <a:ext cx="91440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293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World on Right">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screen">
            <a:extLst>
              <a:ext uri="{28A0092B-C50C-407E-A947-70E740481C1C}">
                <a14:useLocalDpi xmlns:a14="http://schemas.microsoft.com/office/drawing/2010/main"/>
              </a:ext>
            </a:extLst>
          </a:blip>
          <a:srcRect t="-1492"/>
          <a:stretch>
            <a:fillRect/>
          </a:stretch>
        </p:blipFill>
        <p:spPr bwMode="auto">
          <a:xfrm>
            <a:off x="6305550" y="-89076"/>
            <a:ext cx="283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hasCustomPrompt="1"/>
          </p:nvPr>
        </p:nvSpPr>
        <p:spPr>
          <a:xfrm>
            <a:off x="457199" y="274638"/>
            <a:ext cx="5553076" cy="674687"/>
          </a:xfrm>
        </p:spPr>
        <p:txBody>
          <a:bodyPr/>
          <a:lstStyle>
            <a:lvl1pPr>
              <a:defRPr sz="3600"/>
            </a:lvl1pPr>
          </a:lstStyle>
          <a:p>
            <a:r>
              <a:rPr lang="en-US" dirty="0"/>
              <a:t>Click to add Title</a:t>
            </a:r>
          </a:p>
        </p:txBody>
      </p:sp>
      <p:sp>
        <p:nvSpPr>
          <p:cNvPr id="11" name="Content Placeholder 2"/>
          <p:cNvSpPr>
            <a:spLocks noGrp="1"/>
          </p:cNvSpPr>
          <p:nvPr>
            <p:ph idx="1"/>
          </p:nvPr>
        </p:nvSpPr>
        <p:spPr>
          <a:xfrm>
            <a:off x="457199" y="1207008"/>
            <a:ext cx="5553076" cy="4919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4"/>
          <p:cNvSpPr>
            <a:spLocks noGrp="1"/>
          </p:cNvSpPr>
          <p:nvPr>
            <p:ph type="sldNum" sz="quarter" idx="10"/>
          </p:nvPr>
        </p:nvSpPr>
        <p:spPr>
          <a:xfrm>
            <a:off x="8528050" y="19050"/>
            <a:ext cx="592138" cy="325438"/>
          </a:xfrm>
        </p:spPr>
        <p:txBody>
          <a:bodyPr/>
          <a:lstStyle>
            <a:lvl1pPr>
              <a:defRPr/>
            </a:lvl1pPr>
          </a:lstStyle>
          <a:p>
            <a:fld id="{F2EB2E29-07A9-43F3-A5F0-5788123346A5}" type="slidenum">
              <a:rPr lang="en-US" smtClean="0"/>
              <a:pPr/>
              <a:t>‹#›</a:t>
            </a:fld>
            <a:endParaRPr lang="en-US" dirty="0"/>
          </a:p>
        </p:txBody>
      </p:sp>
      <p:sp>
        <p:nvSpPr>
          <p:cNvPr id="6" name="TextBox 9"/>
          <p:cNvSpPr txBox="1">
            <a:spLocks noChangeArrowheads="1"/>
          </p:cNvSpPr>
          <p:nvPr/>
        </p:nvSpPr>
        <p:spPr bwMode="auto">
          <a:xfrm>
            <a:off x="6305550" y="6588125"/>
            <a:ext cx="27559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sz="600" dirty="0">
                <a:solidFill>
                  <a:schemeClr val="bg1"/>
                </a:solidFill>
                <a:latin typeface="Calibri" panose="020F0502020204030204" pitchFamily="34" charset="0"/>
              </a:rPr>
              <a:t>Copyright ©2017 WatchGuard Technologies, Inc. All Rights Reserved</a:t>
            </a:r>
          </a:p>
        </p:txBody>
      </p:sp>
      <p:sp>
        <p:nvSpPr>
          <p:cNvPr id="7" name="TextBox 6"/>
          <p:cNvSpPr txBox="1"/>
          <p:nvPr/>
        </p:nvSpPr>
        <p:spPr>
          <a:xfrm>
            <a:off x="7605253" y="6442674"/>
            <a:ext cx="1360508" cy="153888"/>
          </a:xfrm>
          <a:prstGeom prst="rect">
            <a:avLst/>
          </a:prstGeom>
          <a:noFill/>
        </p:spPr>
        <p:txBody>
          <a:bodyPr wrap="square" lIns="0" tIns="0" rIns="0" bIns="0" rtlCol="0">
            <a:spAutoFit/>
          </a:bodyPr>
          <a:lstStyle/>
          <a:p>
            <a:pPr algn="r"/>
            <a:r>
              <a:rPr lang="en-US" sz="1000" b="1" spc="20" baseline="0" dirty="0">
                <a:solidFill>
                  <a:schemeClr val="bg1"/>
                </a:solidFill>
                <a:latin typeface="Arial Narrow" panose="020B0606020202030204" pitchFamily="34" charset="0"/>
              </a:rPr>
              <a:t>WatchGuard Training</a:t>
            </a:r>
          </a:p>
        </p:txBody>
      </p:sp>
      <p:sp>
        <p:nvSpPr>
          <p:cNvPr id="8" name="TextBox 9"/>
          <p:cNvSpPr txBox="1">
            <a:spLocks noChangeArrowheads="1"/>
          </p:cNvSpPr>
          <p:nvPr userDrawn="1"/>
        </p:nvSpPr>
        <p:spPr bwMode="auto">
          <a:xfrm>
            <a:off x="6305550" y="6588125"/>
            <a:ext cx="27559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sz="600" dirty="0">
                <a:solidFill>
                  <a:schemeClr val="bg1"/>
                </a:solidFill>
                <a:latin typeface="Calibri" panose="020F0502020204030204" pitchFamily="34" charset="0"/>
              </a:rPr>
              <a:t>Copyright ©2017 WatchGuard Technologies, Inc. All Rights Reserved</a:t>
            </a:r>
          </a:p>
        </p:txBody>
      </p:sp>
      <p:sp>
        <p:nvSpPr>
          <p:cNvPr id="9" name="TextBox 8"/>
          <p:cNvSpPr txBox="1"/>
          <p:nvPr userDrawn="1"/>
        </p:nvSpPr>
        <p:spPr>
          <a:xfrm>
            <a:off x="7605253" y="6442674"/>
            <a:ext cx="1360508" cy="153888"/>
          </a:xfrm>
          <a:prstGeom prst="rect">
            <a:avLst/>
          </a:prstGeom>
          <a:noFill/>
        </p:spPr>
        <p:txBody>
          <a:bodyPr wrap="square" lIns="0" tIns="0" rIns="0" bIns="0" rtlCol="0">
            <a:spAutoFit/>
          </a:bodyPr>
          <a:lstStyle/>
          <a:p>
            <a:pPr algn="r"/>
            <a:r>
              <a:rPr lang="en-US" sz="1000" b="1" spc="20" baseline="0" dirty="0">
                <a:solidFill>
                  <a:schemeClr val="bg1"/>
                </a:solidFill>
                <a:latin typeface="Arial Narrow" panose="020B0606020202030204" pitchFamily="34" charset="0"/>
              </a:rPr>
              <a:t>WatchGuard Training</a:t>
            </a:r>
          </a:p>
        </p:txBody>
      </p:sp>
    </p:spTree>
    <p:extLst>
      <p:ext uri="{BB962C8B-B14F-4D97-AF65-F5344CB8AC3E}">
        <p14:creationId xmlns:p14="http://schemas.microsoft.com/office/powerpoint/2010/main" val="1773835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Divider — World">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2" y="-14287"/>
            <a:ext cx="9139237"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 y="2957513"/>
            <a:ext cx="9144002" cy="1298575"/>
          </a:xfrm>
          <a:prstGeom prst="rect">
            <a:avLst/>
          </a:prstGeom>
          <a:solidFill>
            <a:schemeClr val="tx1">
              <a:alpha val="61176"/>
            </a:schemeClr>
          </a:solidFill>
          <a:ln w="9525">
            <a:solidFill>
              <a:srgbClr val="B31F12"/>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dirty="0">
              <a:solidFill>
                <a:srgbClr val="FFFFFF"/>
              </a:solidFill>
            </a:endParaRPr>
          </a:p>
        </p:txBody>
      </p:sp>
      <p:sp>
        <p:nvSpPr>
          <p:cNvPr id="6" name="Rectangle 5"/>
          <p:cNvSpPr>
            <a:spLocks noChangeArrowheads="1"/>
          </p:cNvSpPr>
          <p:nvPr/>
        </p:nvSpPr>
        <p:spPr bwMode="auto">
          <a:xfrm>
            <a:off x="2381" y="2957513"/>
            <a:ext cx="9139238" cy="1298575"/>
          </a:xfrm>
          <a:prstGeom prst="rect">
            <a:avLst/>
          </a:prstGeom>
          <a:solidFill>
            <a:schemeClr val="accent1">
              <a:alpha val="61000"/>
            </a:schemeClr>
          </a:solidFill>
          <a:ln w="9525">
            <a:solidFill>
              <a:srgbClr val="B31F12"/>
            </a:solidFill>
            <a:miter lim="800000"/>
            <a:headEnd/>
            <a:tailEnd/>
          </a:ln>
          <a:effectLst>
            <a:outerShdw blurRad="40000" dist="23000" dir="5400000" rotWithShape="0">
              <a:srgbClr val="808080">
                <a:alpha val="34998"/>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dirty="0">
              <a:solidFill>
                <a:srgbClr val="FFFFFF"/>
              </a:solidFill>
            </a:endParaRPr>
          </a:p>
        </p:txBody>
      </p:sp>
      <p:sp>
        <p:nvSpPr>
          <p:cNvPr id="2" name="Title 1"/>
          <p:cNvSpPr>
            <a:spLocks noGrp="1"/>
          </p:cNvSpPr>
          <p:nvPr>
            <p:ph type="title"/>
          </p:nvPr>
        </p:nvSpPr>
        <p:spPr>
          <a:xfrm>
            <a:off x="2646" y="2970008"/>
            <a:ext cx="9138708" cy="1299078"/>
          </a:xfrm>
          <a:ln>
            <a:noFill/>
          </a:ln>
        </p:spPr>
        <p:txBody>
          <a:bodyPr/>
          <a:lstStyle>
            <a:lvl1pPr algn="ctr">
              <a:defRPr sz="3600" b="1">
                <a:solidFill>
                  <a:schemeClr val="bg1"/>
                </a:solidFill>
              </a:defRPr>
            </a:lvl1pPr>
          </a:lstStyle>
          <a:p>
            <a:r>
              <a:rPr lang="en-US"/>
              <a:t>Click to edit Master title style</a:t>
            </a:r>
            <a:endParaRPr lang="en-US" dirty="0"/>
          </a:p>
        </p:txBody>
      </p:sp>
      <p:sp>
        <p:nvSpPr>
          <p:cNvPr id="7" name="TextBox 9"/>
          <p:cNvSpPr txBox="1">
            <a:spLocks noChangeArrowheads="1"/>
          </p:cNvSpPr>
          <p:nvPr/>
        </p:nvSpPr>
        <p:spPr bwMode="auto">
          <a:xfrm>
            <a:off x="6305550" y="6588125"/>
            <a:ext cx="27559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sz="600" dirty="0">
                <a:solidFill>
                  <a:schemeClr val="bg1"/>
                </a:solidFill>
                <a:latin typeface="Calibri" panose="020F0502020204030204" pitchFamily="34" charset="0"/>
              </a:rPr>
              <a:t>Copyright ©2017 WatchGuard Technologies, Inc. All Rights Reserved</a:t>
            </a:r>
          </a:p>
        </p:txBody>
      </p:sp>
      <p:sp>
        <p:nvSpPr>
          <p:cNvPr id="8" name="TextBox 7"/>
          <p:cNvSpPr txBox="1"/>
          <p:nvPr/>
        </p:nvSpPr>
        <p:spPr>
          <a:xfrm>
            <a:off x="7605253" y="6442674"/>
            <a:ext cx="1360508" cy="153888"/>
          </a:xfrm>
          <a:prstGeom prst="rect">
            <a:avLst/>
          </a:prstGeom>
          <a:noFill/>
        </p:spPr>
        <p:txBody>
          <a:bodyPr wrap="square" lIns="0" tIns="0" rIns="0" bIns="0" rtlCol="0">
            <a:spAutoFit/>
          </a:bodyPr>
          <a:lstStyle/>
          <a:p>
            <a:pPr algn="r"/>
            <a:r>
              <a:rPr lang="en-US" sz="1000" b="1" spc="20" baseline="0" dirty="0">
                <a:solidFill>
                  <a:schemeClr val="bg1"/>
                </a:solidFill>
                <a:latin typeface="Arial Narrow" panose="020B0606020202030204" pitchFamily="34" charset="0"/>
              </a:rPr>
              <a:t>WatchGuard Training</a:t>
            </a:r>
          </a:p>
        </p:txBody>
      </p:sp>
      <p:pic>
        <p:nvPicPr>
          <p:cNvPr id="1026" name="Picture 2" descr="https://www.watchguard.com/sites/default/files/wgrd_logo_1c_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92" y="6272784"/>
            <a:ext cx="1399032" cy="4094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userDrawn="1"/>
        </p:nvSpPr>
        <p:spPr bwMode="auto">
          <a:xfrm>
            <a:off x="6305550" y="6588125"/>
            <a:ext cx="27559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sz="600" dirty="0">
                <a:solidFill>
                  <a:schemeClr val="bg1"/>
                </a:solidFill>
                <a:latin typeface="Calibri" panose="020F0502020204030204" pitchFamily="34" charset="0"/>
              </a:rPr>
              <a:t>Copyright ©2017 WatchGuard Technologies, Inc. All Rights Reserved</a:t>
            </a:r>
          </a:p>
        </p:txBody>
      </p:sp>
      <p:sp>
        <p:nvSpPr>
          <p:cNvPr id="11" name="TextBox 10"/>
          <p:cNvSpPr txBox="1"/>
          <p:nvPr userDrawn="1"/>
        </p:nvSpPr>
        <p:spPr>
          <a:xfrm>
            <a:off x="7605253" y="6442674"/>
            <a:ext cx="1360508" cy="153888"/>
          </a:xfrm>
          <a:prstGeom prst="rect">
            <a:avLst/>
          </a:prstGeom>
          <a:noFill/>
        </p:spPr>
        <p:txBody>
          <a:bodyPr wrap="square" lIns="0" tIns="0" rIns="0" bIns="0" rtlCol="0">
            <a:spAutoFit/>
          </a:bodyPr>
          <a:lstStyle/>
          <a:p>
            <a:pPr algn="r"/>
            <a:r>
              <a:rPr lang="en-US" sz="1000" b="1" spc="20" baseline="0" dirty="0">
                <a:solidFill>
                  <a:schemeClr val="bg1"/>
                </a:solidFill>
                <a:latin typeface="Arial Narrow" panose="020B0606020202030204" pitchFamily="34" charset="0"/>
              </a:rPr>
              <a:t>WatchGuard Training</a:t>
            </a:r>
          </a:p>
        </p:txBody>
      </p:sp>
      <p:pic>
        <p:nvPicPr>
          <p:cNvPr id="12" name="Picture 2" descr="https://www.watchguard.com/sites/default/files/wgrd_logo_1c_white.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4592" y="6272784"/>
            <a:ext cx="1399032" cy="40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2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othing Gets Past Red.">
    <p:spTree>
      <p:nvGrpSpPr>
        <p:cNvPr id="1" name=""/>
        <p:cNvGrpSpPr/>
        <p:nvPr/>
      </p:nvGrpSpPr>
      <p:grpSpPr>
        <a:xfrm>
          <a:off x="0" y="0"/>
          <a:ext cx="0" cy="0"/>
          <a:chOff x="0" y="0"/>
          <a:chExt cx="0" cy="0"/>
        </a:xfrm>
      </p:grpSpPr>
      <p:pic>
        <p:nvPicPr>
          <p:cNvPr id="2" name="Picture 7" descr="attitued-lion_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6553200"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NOTHING_GETS_PAST_RED.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888" y="325438"/>
            <a:ext cx="41767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824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on on Right">
    <p:spTree>
      <p:nvGrpSpPr>
        <p:cNvPr id="1" name=""/>
        <p:cNvGrpSpPr/>
        <p:nvPr/>
      </p:nvGrpSpPr>
      <p:grpSpPr>
        <a:xfrm>
          <a:off x="0" y="0"/>
          <a:ext cx="0" cy="0"/>
          <a:chOff x="0" y="0"/>
          <a:chExt cx="0" cy="0"/>
        </a:xfrm>
      </p:grpSpPr>
      <p:pic>
        <p:nvPicPr>
          <p:cNvPr id="5" name="Picture 7" descr="roaring lion_transparent_S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7275" y="38100"/>
            <a:ext cx="300672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457200" y="274638"/>
            <a:ext cx="6034508" cy="675101"/>
          </a:xfrm>
        </p:spPr>
        <p:txBody>
          <a:bodyPr/>
          <a:lstStyle>
            <a:lvl1pPr>
              <a:defRPr sz="3600"/>
            </a:lvl1pPr>
          </a:lstStyle>
          <a:p>
            <a:r>
              <a:rPr lang="en-US" dirty="0"/>
              <a:t>Click to add Presentation title</a:t>
            </a:r>
          </a:p>
        </p:txBody>
      </p:sp>
      <p:sp>
        <p:nvSpPr>
          <p:cNvPr id="4" name="Content Placeholder 3"/>
          <p:cNvSpPr>
            <a:spLocks noGrp="1"/>
          </p:cNvSpPr>
          <p:nvPr>
            <p:ph sz="half" idx="2" hasCustomPrompt="1"/>
          </p:nvPr>
        </p:nvSpPr>
        <p:spPr>
          <a:xfrm>
            <a:off x="457199" y="1207008"/>
            <a:ext cx="5799910" cy="4919472"/>
          </a:xfrm>
        </p:spPr>
        <p:txBody>
          <a:bodyPr/>
          <a:lstStyle>
            <a:lvl1pPr>
              <a:defRPr sz="22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40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add topics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8"/>
          <p:cNvSpPr>
            <a:spLocks noGrp="1"/>
          </p:cNvSpPr>
          <p:nvPr>
            <p:ph type="sldNum" sz="quarter" idx="10"/>
          </p:nvPr>
        </p:nvSpPr>
        <p:spPr/>
        <p:txBody>
          <a:bodyPr/>
          <a:lstStyle>
            <a:lvl1pPr>
              <a:defRPr/>
            </a:lvl1pPr>
          </a:lstStyle>
          <a:p>
            <a:fld id="{C6248E04-842A-430B-8894-B6253DABC9E2}" type="slidenum">
              <a:rPr lang="en-US" smtClean="0"/>
              <a:pPr/>
              <a:t>‹#›</a:t>
            </a:fld>
            <a:endParaRPr lang="en-US" dirty="0"/>
          </a:p>
        </p:txBody>
      </p:sp>
    </p:spTree>
    <p:extLst>
      <p:ext uri="{BB962C8B-B14F-4D97-AF65-F5344CB8AC3E}">
        <p14:creationId xmlns:p14="http://schemas.microsoft.com/office/powerpoint/2010/main" val="3560140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57200" y="1207008"/>
            <a:ext cx="8229600" cy="4919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B0093543-1604-46AF-A6FA-9E7B09989DCD}" type="slidenum">
              <a:rPr lang="en-US" smtClean="0"/>
              <a:pPr/>
              <a:t>‹#›</a:t>
            </a:fld>
            <a:endParaRPr lang="en-US" dirty="0"/>
          </a:p>
        </p:txBody>
      </p:sp>
    </p:spTree>
    <p:extLst>
      <p:ext uri="{BB962C8B-B14F-4D97-AF65-F5344CB8AC3E}">
        <p14:creationId xmlns:p14="http://schemas.microsoft.com/office/powerpoint/2010/main" val="316086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_Content_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57200" y="1207008"/>
            <a:ext cx="3657600" cy="4919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B0093543-1604-46AF-A6FA-9E7B09989DCD}" type="slidenum">
              <a:rPr lang="en-US" smtClean="0"/>
              <a:pPr/>
              <a:t>‹#›</a:t>
            </a:fld>
            <a:endParaRPr lang="en-US" dirty="0"/>
          </a:p>
        </p:txBody>
      </p:sp>
    </p:spTree>
    <p:extLst>
      <p:ext uri="{BB962C8B-B14F-4D97-AF65-F5344CB8AC3E}">
        <p14:creationId xmlns:p14="http://schemas.microsoft.com/office/powerpoint/2010/main" val="216893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_Content-2/3_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57200" y="1207008"/>
            <a:ext cx="5511114" cy="4919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B0093543-1604-46AF-A6FA-9E7B09989DCD}" type="slidenum">
              <a:rPr lang="en-US" smtClean="0"/>
              <a:pPr/>
              <a:t>‹#›</a:t>
            </a:fld>
            <a:endParaRPr lang="en-US" dirty="0"/>
          </a:p>
        </p:txBody>
      </p:sp>
    </p:spTree>
    <p:extLst>
      <p:ext uri="{BB962C8B-B14F-4D97-AF65-F5344CB8AC3E}">
        <p14:creationId xmlns:p14="http://schemas.microsoft.com/office/powerpoint/2010/main" val="259439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standing-lion_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81893" y="9526"/>
            <a:ext cx="4562106"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WG_logo_Color.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788" y="277813"/>
            <a:ext cx="32893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93725" y="4406900"/>
            <a:ext cx="4411663"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25413" y="6227763"/>
            <a:ext cx="1511300" cy="488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hasCustomPrompt="1"/>
          </p:nvPr>
        </p:nvSpPr>
        <p:spPr>
          <a:xfrm>
            <a:off x="482306" y="4464850"/>
            <a:ext cx="4523113" cy="1446110"/>
          </a:xfrm>
        </p:spPr>
        <p:txBody>
          <a:bodyPr anchor="t"/>
          <a:lstStyle>
            <a:lvl1pPr algn="l">
              <a:defRPr sz="2000" b="0" cap="none" baseline="0">
                <a:solidFill>
                  <a:schemeClr val="tx2"/>
                </a:solidFill>
              </a:defRPr>
            </a:lvl1pPr>
          </a:lstStyle>
          <a:p>
            <a:r>
              <a:rPr lang="en-US" dirty="0"/>
              <a:t>Click to add Section description</a:t>
            </a:r>
          </a:p>
        </p:txBody>
      </p:sp>
      <p:sp>
        <p:nvSpPr>
          <p:cNvPr id="3" name="Text Placeholder 2"/>
          <p:cNvSpPr>
            <a:spLocks noGrp="1"/>
          </p:cNvSpPr>
          <p:nvPr>
            <p:ph type="body" idx="1" hasCustomPrompt="1"/>
          </p:nvPr>
        </p:nvSpPr>
        <p:spPr>
          <a:xfrm>
            <a:off x="482306" y="3802221"/>
            <a:ext cx="4523113" cy="604679"/>
          </a:xfrm>
        </p:spPr>
        <p:txBody>
          <a:bodyPr anchor="b">
            <a:noAutofit/>
          </a:bodyPr>
          <a:lstStyle>
            <a:lvl1pPr marL="0" indent="0">
              <a:buNone/>
              <a:defRPr sz="3200" b="1" baseline="0">
                <a:solidFill>
                  <a:schemeClr val="tx1"/>
                </a:solidFill>
                <a:latin typeface="Arial Narrow" panose="020B0606020202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Section Title</a:t>
            </a:r>
          </a:p>
        </p:txBody>
      </p:sp>
      <p:sp>
        <p:nvSpPr>
          <p:cNvPr id="9" name="Slide Number Placeholder 5"/>
          <p:cNvSpPr>
            <a:spLocks noGrp="1"/>
          </p:cNvSpPr>
          <p:nvPr>
            <p:ph type="sldNum" sz="quarter" idx="10"/>
          </p:nvPr>
        </p:nvSpPr>
        <p:spPr/>
        <p:txBody>
          <a:bodyPr/>
          <a:lstStyle>
            <a:lvl1pPr>
              <a:defRPr/>
            </a:lvl1pPr>
          </a:lstStyle>
          <a:p>
            <a:fld id="{BC067BE2-D363-4E66-9871-07F3D6A61C58}" type="slidenum">
              <a:rPr lang="en-US" smtClean="0"/>
              <a:pPr/>
              <a:t>‹#›</a:t>
            </a:fld>
            <a:endParaRPr lang="en-US" dirty="0"/>
          </a:p>
        </p:txBody>
      </p:sp>
    </p:spTree>
    <p:extLst>
      <p:ext uri="{BB962C8B-B14F-4D97-AF65-F5344CB8AC3E}">
        <p14:creationId xmlns:p14="http://schemas.microsoft.com/office/powerpoint/2010/main" val="256525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207008"/>
            <a:ext cx="8229600" cy="4919472"/>
          </a:xfrm>
        </p:spPr>
        <p:txBody>
          <a:bodyPr numCol="2" spcCol="228600"/>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p:cNvSpPr>
            <a:spLocks noGrp="1"/>
          </p:cNvSpPr>
          <p:nvPr>
            <p:ph type="sldNum" sz="quarter" idx="10"/>
          </p:nvPr>
        </p:nvSpPr>
        <p:spPr/>
        <p:txBody>
          <a:bodyPr/>
          <a:lstStyle>
            <a:lvl1pPr>
              <a:defRPr/>
            </a:lvl1pPr>
          </a:lstStyle>
          <a:p>
            <a:fld id="{D2E8491C-4105-4EEB-AAD4-BAD027EADA13}" type="slidenum">
              <a:rPr lang="en-US" smtClean="0"/>
              <a:pPr/>
              <a:t>‹#›</a:t>
            </a:fld>
            <a:endParaRPr lang="en-US" dirty="0"/>
          </a:p>
        </p:txBody>
      </p:sp>
    </p:spTree>
    <p:extLst>
      <p:ext uri="{BB962C8B-B14F-4D97-AF65-F5344CB8AC3E}">
        <p14:creationId xmlns:p14="http://schemas.microsoft.com/office/powerpoint/2010/main" val="405261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57200" y="1207008"/>
            <a:ext cx="8229600" cy="4919472"/>
          </a:xfrm>
        </p:spPr>
        <p:txBody>
          <a:bodyPr numCol="2" spcCol="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B0093543-1604-46AF-A6FA-9E7B09989DCD}" type="slidenum">
              <a:rPr lang="en-US" smtClean="0"/>
              <a:pPr/>
              <a:t>‹#›</a:t>
            </a:fld>
            <a:endParaRPr lang="en-US" dirty="0"/>
          </a:p>
        </p:txBody>
      </p:sp>
    </p:spTree>
    <p:extLst>
      <p:ext uri="{BB962C8B-B14F-4D97-AF65-F5344CB8AC3E}">
        <p14:creationId xmlns:p14="http://schemas.microsoft.com/office/powerpoint/2010/main" val="3188619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4" name="Slide Number Placeholder 4"/>
          <p:cNvSpPr>
            <a:spLocks noGrp="1"/>
          </p:cNvSpPr>
          <p:nvPr>
            <p:ph type="sldNum" sz="quarter" idx="10"/>
          </p:nvPr>
        </p:nvSpPr>
        <p:spPr/>
        <p:txBody>
          <a:bodyPr/>
          <a:lstStyle>
            <a:lvl1pPr>
              <a:defRPr/>
            </a:lvl1pPr>
          </a:lstStyle>
          <a:p>
            <a:fld id="{F2EB2E29-07A9-43F3-A5F0-5788123346A5}" type="slidenum">
              <a:rPr lang="en-US" smtClean="0"/>
              <a:pPr/>
              <a:t>‹#›</a:t>
            </a:fld>
            <a:endParaRPr lang="en-US" dirty="0"/>
          </a:p>
        </p:txBody>
      </p:sp>
    </p:spTree>
    <p:extLst>
      <p:ext uri="{BB962C8B-B14F-4D97-AF65-F5344CB8AC3E}">
        <p14:creationId xmlns:p14="http://schemas.microsoft.com/office/powerpoint/2010/main" val="2040474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6767513"/>
            <a:ext cx="9144000" cy="90487"/>
          </a:xfrm>
          <a:prstGeom prst="rect">
            <a:avLst/>
          </a:prstGeom>
          <a:solidFill>
            <a:srgbClr val="CD09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7" name="Title Placeholder 1"/>
          <p:cNvSpPr>
            <a:spLocks noGrp="1"/>
          </p:cNvSpPr>
          <p:nvPr>
            <p:ph type="title"/>
          </p:nvPr>
        </p:nvSpPr>
        <p:spPr bwMode="auto">
          <a:xfrm>
            <a:off x="457200" y="274638"/>
            <a:ext cx="82296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457200" y="1204913"/>
            <a:ext cx="82296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28050" y="19050"/>
            <a:ext cx="592138" cy="325438"/>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tx2">
                    <a:lumMod val="60000"/>
                    <a:lumOff val="40000"/>
                  </a:schemeClr>
                </a:solidFill>
                <a:latin typeface="Arial" panose="020B0604020202020204" pitchFamily="34" charset="0"/>
              </a:defRPr>
            </a:lvl1pPr>
          </a:lstStyle>
          <a:p>
            <a:fld id="{7E1B02D2-C929-40C1-8491-4864915DBE76}" type="slidenum">
              <a:rPr lang="en-US" smtClean="0"/>
              <a:pPr/>
              <a:t>‹#›</a:t>
            </a:fld>
            <a:endParaRPr lang="en-US" dirty="0"/>
          </a:p>
        </p:txBody>
      </p:sp>
      <p:sp>
        <p:nvSpPr>
          <p:cNvPr id="1030" name="TextBox 9"/>
          <p:cNvSpPr txBox="1">
            <a:spLocks noChangeArrowheads="1"/>
          </p:cNvSpPr>
          <p:nvPr/>
        </p:nvSpPr>
        <p:spPr bwMode="auto">
          <a:xfrm>
            <a:off x="5916613" y="6588125"/>
            <a:ext cx="31448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sz="600" dirty="0">
                <a:solidFill>
                  <a:srgbClr val="3A3A3A"/>
                </a:solidFill>
                <a:latin typeface="Calibri" panose="020F0502020204030204" pitchFamily="34" charset="0"/>
              </a:rPr>
              <a:t>Copyright ©2017 WatchGuard Technologies, Inc. All Rights Reserved</a:t>
            </a:r>
          </a:p>
        </p:txBody>
      </p:sp>
      <p:pic>
        <p:nvPicPr>
          <p:cNvPr id="1031" name="Picture 3" descr="WG_logo_Color_3in.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66688" y="6270625"/>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605253" y="6442674"/>
            <a:ext cx="1360508" cy="153888"/>
          </a:xfrm>
          <a:prstGeom prst="rect">
            <a:avLst/>
          </a:prstGeom>
          <a:noFill/>
        </p:spPr>
        <p:txBody>
          <a:bodyPr wrap="square" lIns="0" tIns="0" rIns="0" bIns="0" rtlCol="0">
            <a:spAutoFit/>
          </a:bodyPr>
          <a:lstStyle/>
          <a:p>
            <a:pPr algn="r"/>
            <a:r>
              <a:rPr lang="en-US" sz="1000" b="1" spc="20" baseline="0" dirty="0">
                <a:solidFill>
                  <a:srgbClr val="ED2E34"/>
                </a:solidFill>
                <a:latin typeface="Arial Narrow" panose="020B0606020202030204" pitchFamily="34" charset="0"/>
              </a:rPr>
              <a:t>WatchGuard Training</a:t>
            </a:r>
          </a:p>
        </p:txBody>
      </p:sp>
      <p:sp>
        <p:nvSpPr>
          <p:cNvPr id="9" name="TextBox 8"/>
          <p:cNvSpPr txBox="1"/>
          <p:nvPr userDrawn="1"/>
        </p:nvSpPr>
        <p:spPr>
          <a:xfrm>
            <a:off x="7605253" y="6442674"/>
            <a:ext cx="1360508" cy="153888"/>
          </a:xfrm>
          <a:prstGeom prst="rect">
            <a:avLst/>
          </a:prstGeom>
          <a:noFill/>
        </p:spPr>
        <p:txBody>
          <a:bodyPr wrap="square" lIns="0" tIns="0" rIns="0" bIns="0" rtlCol="0">
            <a:spAutoFit/>
          </a:bodyPr>
          <a:lstStyle/>
          <a:p>
            <a:pPr algn="r"/>
            <a:r>
              <a:rPr lang="en-US" sz="1000" b="1" spc="20" baseline="0" dirty="0">
                <a:solidFill>
                  <a:srgbClr val="ED2E34"/>
                </a:solidFill>
                <a:latin typeface="Arial Narrow" panose="020B0606020202030204" pitchFamily="34" charset="0"/>
              </a:rPr>
              <a:t>WatchGuard Training</a:t>
            </a:r>
          </a:p>
        </p:txBody>
      </p:sp>
    </p:spTree>
    <p:extLst>
      <p:ext uri="{BB962C8B-B14F-4D97-AF65-F5344CB8AC3E}">
        <p14:creationId xmlns:p14="http://schemas.microsoft.com/office/powerpoint/2010/main" val="25646702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hdr="0" ftr="0" dt="0"/>
  <p:txStyles>
    <p:titleStyle>
      <a:lvl1pPr algn="l" defTabSz="457200" rtl="0" eaLnBrk="1" fontAlgn="base" hangingPunct="1">
        <a:spcBef>
          <a:spcPct val="0"/>
        </a:spcBef>
        <a:spcAft>
          <a:spcPct val="0"/>
        </a:spcAft>
        <a:defRPr sz="3600" b="1" kern="1200">
          <a:solidFill>
            <a:schemeClr val="tx1"/>
          </a:solidFill>
          <a:latin typeface="Arial Narrow" panose="020B0606020202030204" pitchFamily="34" charset="0"/>
          <a:ea typeface="MS PGothic" panose="020B0600070205080204" pitchFamily="34" charset="-128"/>
          <a:cs typeface="+mj-cs"/>
        </a:defRPr>
      </a:lvl1pPr>
      <a:lvl2pPr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2pPr>
      <a:lvl3pPr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3pPr>
      <a:lvl4pPr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4pPr>
      <a:lvl5pPr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5pPr>
      <a:lvl6pPr marL="457200"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914400"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1371600"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1828800" algn="l" defTabSz="457200" rtl="0" eaLnBrk="1" fontAlgn="base" hangingPunct="1">
        <a:spcBef>
          <a:spcPct val="0"/>
        </a:spcBef>
        <a:spcAft>
          <a:spcPct val="0"/>
        </a:spcAft>
        <a:defRPr sz="2800">
          <a:solidFill>
            <a:schemeClr val="tx1"/>
          </a:solidFill>
          <a:latin typeface="Arial" panose="020B0604020202020204" pitchFamily="34" charset="0"/>
          <a:ea typeface="MS PGothic" panose="020B0600070205080204" pitchFamily="34" charset="-128"/>
        </a:defRPr>
      </a:lvl9pPr>
    </p:titleStyle>
    <p:bodyStyle>
      <a:lvl1pPr marL="342900" indent="-342900" algn="l" defTabSz="457200" rtl="0" eaLnBrk="1" fontAlgn="base" hangingPunct="1">
        <a:spcBef>
          <a:spcPts val="600"/>
        </a:spcBef>
        <a:spcAft>
          <a:spcPts val="600"/>
        </a:spcAft>
        <a:buClr>
          <a:srgbClr val="A6A6A6"/>
        </a:buClr>
        <a:buFont typeface="Wingdings" panose="05000000000000000000" pitchFamily="2" charset="2"/>
        <a:buChar char="§"/>
        <a:defRPr sz="2200" kern="1200">
          <a:solidFill>
            <a:schemeClr val="tx2"/>
          </a:solidFill>
          <a:latin typeface="Arial" panose="020B0604020202020204" pitchFamily="34" charset="0"/>
          <a:ea typeface="MS PGothic" panose="020B0600070205080204" pitchFamily="34" charset="-128"/>
          <a:cs typeface="+mn-cs"/>
        </a:defRPr>
      </a:lvl1pPr>
      <a:lvl2pPr marL="742950" indent="-285750" algn="l" defTabSz="457200" rtl="0" eaLnBrk="1" fontAlgn="base" hangingPunct="1">
        <a:spcBef>
          <a:spcPts val="600"/>
        </a:spcBef>
        <a:spcAft>
          <a:spcPts val="600"/>
        </a:spcAft>
        <a:buClr>
          <a:srgbClr val="A6A6A6"/>
        </a:buClr>
        <a:buSzPct val="110000"/>
        <a:buFont typeface="Arial" panose="020B0604020202020204" pitchFamily="34" charset="0"/>
        <a:buChar char="•"/>
        <a:defRPr sz="2000" kern="1200">
          <a:solidFill>
            <a:schemeClr val="tx2"/>
          </a:solidFill>
          <a:latin typeface="Arial" panose="020B0604020202020204" pitchFamily="34" charset="0"/>
          <a:ea typeface="MS PGothic" panose="020B0600070205080204" pitchFamily="34" charset="-128"/>
          <a:cs typeface="+mn-cs"/>
        </a:defRPr>
      </a:lvl2pPr>
      <a:lvl3pPr marL="1143000" indent="-228600" algn="l" defTabSz="457200" rtl="0" eaLnBrk="1" fontAlgn="base" hangingPunct="1">
        <a:spcBef>
          <a:spcPts val="600"/>
        </a:spcBef>
        <a:spcAft>
          <a:spcPts val="600"/>
        </a:spcAft>
        <a:buClr>
          <a:srgbClr val="A6A6A6"/>
        </a:buClr>
        <a:buSzPct val="115000"/>
        <a:buFont typeface="Arial" panose="020B0604020202020204" pitchFamily="34" charset="0"/>
        <a:buChar char="–"/>
        <a:defRPr kern="1200">
          <a:solidFill>
            <a:schemeClr val="tx2"/>
          </a:solidFill>
          <a:latin typeface="Arial" panose="020B0604020202020204" pitchFamily="34" charset="0"/>
          <a:ea typeface="MS PGothic" panose="020B0600070205080204" pitchFamily="34" charset="-128"/>
          <a:cs typeface="+mn-cs"/>
        </a:defRPr>
      </a:lvl3pPr>
      <a:lvl4pPr marL="1600200" indent="-228600" algn="l" defTabSz="457200" rtl="0" eaLnBrk="1" fontAlgn="base" hangingPunct="1">
        <a:spcBef>
          <a:spcPts val="600"/>
        </a:spcBef>
        <a:spcAft>
          <a:spcPts val="600"/>
        </a:spcAft>
        <a:buClr>
          <a:srgbClr val="A6A6A6"/>
        </a:buClr>
        <a:buFont typeface="Courier New" panose="02070309020205020404" pitchFamily="49" charset="0"/>
        <a:buChar char="o"/>
        <a:defRPr sz="1600" kern="1200">
          <a:solidFill>
            <a:schemeClr val="tx2"/>
          </a:solidFill>
          <a:latin typeface="Arial" panose="020B0604020202020204" pitchFamily="34" charset="0"/>
          <a:ea typeface="MS PGothic" panose="020B0600070205080204" pitchFamily="34" charset="-128"/>
          <a:cs typeface="+mn-cs"/>
        </a:defRPr>
      </a:lvl4pPr>
      <a:lvl5pPr marL="2057400" indent="-228600" algn="l" defTabSz="457200" rtl="0" eaLnBrk="1" fontAlgn="base" hangingPunct="1">
        <a:spcBef>
          <a:spcPts val="600"/>
        </a:spcBef>
        <a:spcAft>
          <a:spcPts val="600"/>
        </a:spcAft>
        <a:buClr>
          <a:srgbClr val="A6A6A6"/>
        </a:buClr>
        <a:buFont typeface="Arial" panose="020B0604020202020204" pitchFamily="34" charset="0"/>
        <a:buChar char="»"/>
        <a:defRPr sz="1400" kern="1200">
          <a:solidFill>
            <a:schemeClr val="tx2"/>
          </a:solidFill>
          <a:latin typeface="Arial" panose="020B0604020202020204" pitchFamily="34" charset="0"/>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What’s New in Fireware v12.1</a:t>
            </a:r>
          </a:p>
        </p:txBody>
      </p:sp>
      <p:sp>
        <p:nvSpPr>
          <p:cNvPr id="3" name="Slide Number Placeholder 2">
            <a:extLst>
              <a:ext uri="{FF2B5EF4-FFF2-40B4-BE49-F238E27FC236}">
                <a16:creationId xmlns:a16="http://schemas.microsoft.com/office/drawing/2014/main" id="{F9B9B352-1602-4F95-92EB-7E6B328E85F1}"/>
              </a:ext>
            </a:extLst>
          </p:cNvPr>
          <p:cNvSpPr>
            <a:spLocks noGrp="1"/>
          </p:cNvSpPr>
          <p:nvPr>
            <p:ph type="sldNum" sz="quarter" idx="10"/>
          </p:nvPr>
        </p:nvSpPr>
        <p:spPr/>
        <p:txBody>
          <a:bodyPr/>
          <a:lstStyle/>
          <a:p>
            <a:fld id="{F2EB2E29-07A9-43F3-A5F0-5788123346A5}"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26D9-C639-4E4A-85A8-1847EB265953}"/>
              </a:ext>
            </a:extLst>
          </p:cNvPr>
          <p:cNvSpPr>
            <a:spLocks noGrp="1"/>
          </p:cNvSpPr>
          <p:nvPr>
            <p:ph type="title"/>
          </p:nvPr>
        </p:nvSpPr>
        <p:spPr/>
        <p:txBody>
          <a:bodyPr/>
          <a:lstStyle/>
          <a:p>
            <a:r>
              <a:rPr lang="en-US" dirty="0"/>
              <a:t>Access Portal — Shared Settings</a:t>
            </a:r>
          </a:p>
        </p:txBody>
      </p:sp>
      <p:sp>
        <p:nvSpPr>
          <p:cNvPr id="3" name="Content Placeholder 2">
            <a:extLst>
              <a:ext uri="{FF2B5EF4-FFF2-40B4-BE49-F238E27FC236}">
                <a16:creationId xmlns:a16="http://schemas.microsoft.com/office/drawing/2014/main" id="{41EC395B-DCA5-4116-8B2D-210C0BB03AB0}"/>
              </a:ext>
            </a:extLst>
          </p:cNvPr>
          <p:cNvSpPr>
            <a:spLocks noGrp="1"/>
          </p:cNvSpPr>
          <p:nvPr>
            <p:ph idx="1"/>
          </p:nvPr>
        </p:nvSpPr>
        <p:spPr/>
        <p:txBody>
          <a:bodyPr/>
          <a:lstStyle/>
          <a:p>
            <a:r>
              <a:rPr lang="en-US" dirty="0"/>
              <a:t>Access Portal, Mobile VPN with SSL, and Management Tunnels over SSL share the </a:t>
            </a:r>
            <a:r>
              <a:rPr lang="en-US" i="1" dirty="0"/>
              <a:t>WatchGuard SSLVPN</a:t>
            </a:r>
            <a:r>
              <a:rPr lang="en-US" dirty="0"/>
              <a:t> firewall policy</a:t>
            </a:r>
          </a:p>
          <a:p>
            <a:r>
              <a:rPr lang="en-US" dirty="0"/>
              <a:t>Any-External is the only available interface for the Access Portal if Mobile VPN with SSL has not been configured on the Firebox</a:t>
            </a:r>
          </a:p>
          <a:p>
            <a:r>
              <a:rPr lang="en-US" dirty="0"/>
              <a:t>Any-External, Any-Trusted, and Any-Optional interfaces are available if the Access Portal is enabled, and Mobile VPN with SSL is enabled (or was enabled previously) with the default interface settings</a:t>
            </a:r>
          </a:p>
          <a:p>
            <a:r>
              <a:rPr lang="en-US" dirty="0"/>
              <a:t>Shared SSL/TLS settings affect several Firebox features and are described in more detail in the </a:t>
            </a:r>
            <a:r>
              <a:rPr lang="en-US" i="1" dirty="0"/>
              <a:t>SSL/TLS Shared Settings</a:t>
            </a:r>
            <a:r>
              <a:rPr lang="en-US" dirty="0"/>
              <a:t> section</a:t>
            </a:r>
          </a:p>
          <a:p>
            <a:endParaRPr lang="en-US" dirty="0"/>
          </a:p>
        </p:txBody>
      </p:sp>
      <p:sp>
        <p:nvSpPr>
          <p:cNvPr id="4" name="Slide Number Placeholder 3">
            <a:extLst>
              <a:ext uri="{FF2B5EF4-FFF2-40B4-BE49-F238E27FC236}">
                <a16:creationId xmlns:a16="http://schemas.microsoft.com/office/drawing/2014/main" id="{94BDBA69-D241-4237-BB7F-349F10501813}"/>
              </a:ext>
            </a:extLst>
          </p:cNvPr>
          <p:cNvSpPr>
            <a:spLocks noGrp="1"/>
          </p:cNvSpPr>
          <p:nvPr>
            <p:ph type="sldNum" sz="quarter" idx="10"/>
          </p:nvPr>
        </p:nvSpPr>
        <p:spPr/>
        <p:txBody>
          <a:bodyPr/>
          <a:lstStyle/>
          <a:p>
            <a:fld id="{B0093543-1604-46AF-A6FA-9E7B09989DCD}" type="slidenum">
              <a:rPr lang="en-US" smtClean="0"/>
              <a:pPr/>
              <a:t>10</a:t>
            </a:fld>
            <a:endParaRPr lang="en-US" dirty="0"/>
          </a:p>
        </p:txBody>
      </p:sp>
    </p:spTree>
    <p:extLst>
      <p:ext uri="{BB962C8B-B14F-4D97-AF65-F5344CB8AC3E}">
        <p14:creationId xmlns:p14="http://schemas.microsoft.com/office/powerpoint/2010/main" val="17152495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8F27-92BC-4CF8-9FAC-CFFBDDEAF958}"/>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A227C328-B7F9-4F6A-A4E5-BD9D127508E2}"/>
              </a:ext>
            </a:extLst>
          </p:cNvPr>
          <p:cNvSpPr>
            <a:spLocks noGrp="1"/>
          </p:cNvSpPr>
          <p:nvPr>
            <p:ph idx="1"/>
          </p:nvPr>
        </p:nvSpPr>
        <p:spPr/>
        <p:txBody>
          <a:bodyPr/>
          <a:lstStyle/>
          <a:p>
            <a:r>
              <a:rPr lang="en-US" dirty="0"/>
              <a:t>To edit the interfaces in the WG-VPN-Portal alias, you must edit the </a:t>
            </a:r>
            <a:r>
              <a:rPr lang="en-US" b="1" dirty="0"/>
              <a:t>Interfaces</a:t>
            </a:r>
            <a:r>
              <a:rPr lang="en-US" dirty="0"/>
              <a:t> setting in the VPN Portal settings</a:t>
            </a:r>
          </a:p>
        </p:txBody>
      </p:sp>
      <p:sp>
        <p:nvSpPr>
          <p:cNvPr id="4" name="Slide Number Placeholder 3">
            <a:extLst>
              <a:ext uri="{FF2B5EF4-FFF2-40B4-BE49-F238E27FC236}">
                <a16:creationId xmlns:a16="http://schemas.microsoft.com/office/drawing/2014/main" id="{33FEFB10-E051-4325-A079-1FDBDEC56CD3}"/>
              </a:ext>
            </a:extLst>
          </p:cNvPr>
          <p:cNvSpPr>
            <a:spLocks noGrp="1"/>
          </p:cNvSpPr>
          <p:nvPr>
            <p:ph type="sldNum" sz="quarter" idx="10"/>
          </p:nvPr>
        </p:nvSpPr>
        <p:spPr/>
        <p:txBody>
          <a:bodyPr/>
          <a:lstStyle/>
          <a:p>
            <a:fld id="{B0093543-1604-46AF-A6FA-9E7B09989DCD}" type="slidenum">
              <a:rPr lang="en-US" smtClean="0"/>
              <a:pPr/>
              <a:t>100</a:t>
            </a:fld>
            <a:endParaRPr lang="en-US" dirty="0"/>
          </a:p>
        </p:txBody>
      </p:sp>
    </p:spTree>
    <p:extLst>
      <p:ext uri="{BB962C8B-B14F-4D97-AF65-F5344CB8AC3E}">
        <p14:creationId xmlns:p14="http://schemas.microsoft.com/office/powerpoint/2010/main" val="20272868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2D1C-98FB-4940-931D-D4A16D5D24CE}"/>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92A7744D-33DB-4C17-BF3F-92C1DDDCAEF0}"/>
              </a:ext>
            </a:extLst>
          </p:cNvPr>
          <p:cNvSpPr>
            <a:spLocks noGrp="1"/>
          </p:cNvSpPr>
          <p:nvPr>
            <p:ph idx="1"/>
          </p:nvPr>
        </p:nvSpPr>
        <p:spPr/>
        <p:txBody>
          <a:bodyPr/>
          <a:lstStyle/>
          <a:p>
            <a:r>
              <a:rPr lang="en-US" b="1" dirty="0"/>
              <a:t>Example 1 </a:t>
            </a:r>
            <a:r>
              <a:rPr lang="en-US" dirty="0"/>
              <a:t>— Management Tunnel over SSL on a hub device, </a:t>
            </a:r>
            <a:r>
              <a:rPr lang="nl-NL" dirty="0"/>
              <a:t>BOVPN over TLS in Server mode, Mobile VPN with SSL, and Access Portal are enabled</a:t>
            </a:r>
          </a:p>
          <a:p>
            <a:r>
              <a:rPr lang="nl-NL" dirty="0"/>
              <a:t>These settings are not configurable:</a:t>
            </a:r>
          </a:p>
          <a:p>
            <a:pPr lvl="1"/>
            <a:r>
              <a:rPr lang="nl-NL" dirty="0"/>
              <a:t>BOVPN over TLS in Server mode — Firebox IP addresses, virtual IP address pool, data channel protocol and port, and renegotiate data channel</a:t>
            </a:r>
          </a:p>
          <a:p>
            <a:pPr lvl="1"/>
            <a:r>
              <a:rPr lang="nl-NL" dirty="0"/>
              <a:t>Mobile VPN with SSL — Firebox IP addresses, networking method, virtual IP address pool, VPN resources, data channel, authentication, encryption, and timers</a:t>
            </a:r>
          </a:p>
          <a:p>
            <a:pPr lvl="1"/>
            <a:r>
              <a:rPr lang="nl-NL" dirty="0"/>
              <a:t>Access Portal — VPN Portal port</a:t>
            </a:r>
          </a:p>
          <a:p>
            <a:pPr marL="0" indent="0">
              <a:buNone/>
            </a:pPr>
            <a:endParaRPr lang="en-US" dirty="0"/>
          </a:p>
        </p:txBody>
      </p:sp>
      <p:sp>
        <p:nvSpPr>
          <p:cNvPr id="4" name="Slide Number Placeholder 3">
            <a:extLst>
              <a:ext uri="{FF2B5EF4-FFF2-40B4-BE49-F238E27FC236}">
                <a16:creationId xmlns:a16="http://schemas.microsoft.com/office/drawing/2014/main" id="{E2718DF7-CDE5-4CA1-877F-705AEA9BF252}"/>
              </a:ext>
            </a:extLst>
          </p:cNvPr>
          <p:cNvSpPr>
            <a:spLocks noGrp="1"/>
          </p:cNvSpPr>
          <p:nvPr>
            <p:ph type="sldNum" sz="quarter" idx="10"/>
          </p:nvPr>
        </p:nvSpPr>
        <p:spPr/>
        <p:txBody>
          <a:bodyPr/>
          <a:lstStyle/>
          <a:p>
            <a:fld id="{B0093543-1604-46AF-A6FA-9E7B09989DCD}" type="slidenum">
              <a:rPr lang="en-US" smtClean="0"/>
              <a:pPr/>
              <a:t>101</a:t>
            </a:fld>
            <a:endParaRPr lang="en-US" dirty="0"/>
          </a:p>
        </p:txBody>
      </p:sp>
    </p:spTree>
    <p:extLst>
      <p:ext uri="{BB962C8B-B14F-4D97-AF65-F5344CB8AC3E}">
        <p14:creationId xmlns:p14="http://schemas.microsoft.com/office/powerpoint/2010/main" val="18734536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2B96-CBCD-40BD-8953-14BC98CE6229}"/>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0AB62976-9782-4ACB-A817-222D15D9D5B5}"/>
              </a:ext>
            </a:extLst>
          </p:cNvPr>
          <p:cNvSpPr>
            <a:spLocks noGrp="1"/>
          </p:cNvSpPr>
          <p:nvPr>
            <p:ph idx="1"/>
          </p:nvPr>
        </p:nvSpPr>
        <p:spPr/>
        <p:txBody>
          <a:bodyPr/>
          <a:lstStyle/>
          <a:p>
            <a:r>
              <a:rPr lang="en-US" dirty="0"/>
              <a:t>BOVPN over TLS in Server mode</a:t>
            </a:r>
          </a:p>
          <a:p>
            <a:endParaRPr lang="en-US" dirty="0"/>
          </a:p>
        </p:txBody>
      </p:sp>
      <p:sp>
        <p:nvSpPr>
          <p:cNvPr id="4" name="Slide Number Placeholder 3">
            <a:extLst>
              <a:ext uri="{FF2B5EF4-FFF2-40B4-BE49-F238E27FC236}">
                <a16:creationId xmlns:a16="http://schemas.microsoft.com/office/drawing/2014/main" id="{30CDF827-B290-4200-815E-EACBC5FA81E1}"/>
              </a:ext>
            </a:extLst>
          </p:cNvPr>
          <p:cNvSpPr>
            <a:spLocks noGrp="1"/>
          </p:cNvSpPr>
          <p:nvPr>
            <p:ph type="sldNum" sz="quarter" idx="10"/>
          </p:nvPr>
        </p:nvSpPr>
        <p:spPr/>
        <p:txBody>
          <a:bodyPr/>
          <a:lstStyle/>
          <a:p>
            <a:fld id="{B0093543-1604-46AF-A6FA-9E7B09989DCD}" type="slidenum">
              <a:rPr lang="en-US" smtClean="0"/>
              <a:pPr/>
              <a:t>102</a:t>
            </a:fld>
            <a:endParaRPr lang="en-US" dirty="0"/>
          </a:p>
        </p:txBody>
      </p:sp>
      <p:pic>
        <p:nvPicPr>
          <p:cNvPr id="5" name="Picture 4">
            <a:extLst>
              <a:ext uri="{FF2B5EF4-FFF2-40B4-BE49-F238E27FC236}">
                <a16:creationId xmlns:a16="http://schemas.microsoft.com/office/drawing/2014/main" id="{8B2C6ED1-8FA5-4F9F-B19E-21C8D85BA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88" y="1751304"/>
            <a:ext cx="6707122" cy="1465422"/>
          </a:xfrm>
          <a:prstGeom prst="rect">
            <a:avLst/>
          </a:prstGeom>
        </p:spPr>
      </p:pic>
      <p:sp>
        <p:nvSpPr>
          <p:cNvPr id="6" name="Rectangle: Rounded Corners 5">
            <a:extLst>
              <a:ext uri="{FF2B5EF4-FFF2-40B4-BE49-F238E27FC236}">
                <a16:creationId xmlns:a16="http://schemas.microsoft.com/office/drawing/2014/main" id="{1749922E-C2BF-46AA-8EE0-77872D4D2730}"/>
              </a:ext>
            </a:extLst>
          </p:cNvPr>
          <p:cNvSpPr/>
          <p:nvPr/>
        </p:nvSpPr>
        <p:spPr>
          <a:xfrm>
            <a:off x="932688" y="2386584"/>
            <a:ext cx="5797296" cy="512064"/>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43694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65D1-694B-45DB-9786-EEC6920416EA}"/>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16668A42-3D0B-4028-A922-C98CCD31F8F8}"/>
              </a:ext>
            </a:extLst>
          </p:cNvPr>
          <p:cNvSpPr>
            <a:spLocks noGrp="1"/>
          </p:cNvSpPr>
          <p:nvPr>
            <p:ph idx="1"/>
          </p:nvPr>
        </p:nvSpPr>
        <p:spPr/>
        <p:txBody>
          <a:bodyPr/>
          <a:lstStyle/>
          <a:p>
            <a:r>
              <a:rPr lang="en-US" dirty="0"/>
              <a:t>Mobile VPN with SSL</a:t>
            </a:r>
          </a:p>
          <a:p>
            <a:pPr marL="0" indent="0">
              <a:buNone/>
            </a:pPr>
            <a:endParaRPr lang="en-US" dirty="0"/>
          </a:p>
        </p:txBody>
      </p:sp>
      <p:sp>
        <p:nvSpPr>
          <p:cNvPr id="4" name="Slide Number Placeholder 3">
            <a:extLst>
              <a:ext uri="{FF2B5EF4-FFF2-40B4-BE49-F238E27FC236}">
                <a16:creationId xmlns:a16="http://schemas.microsoft.com/office/drawing/2014/main" id="{4C931430-4283-4197-A4CB-D992F4905149}"/>
              </a:ext>
            </a:extLst>
          </p:cNvPr>
          <p:cNvSpPr>
            <a:spLocks noGrp="1"/>
          </p:cNvSpPr>
          <p:nvPr>
            <p:ph type="sldNum" sz="quarter" idx="10"/>
          </p:nvPr>
        </p:nvSpPr>
        <p:spPr/>
        <p:txBody>
          <a:bodyPr/>
          <a:lstStyle/>
          <a:p>
            <a:fld id="{B0093543-1604-46AF-A6FA-9E7B09989DCD}" type="slidenum">
              <a:rPr lang="en-US" smtClean="0"/>
              <a:pPr/>
              <a:t>103</a:t>
            </a:fld>
            <a:endParaRPr lang="en-US" dirty="0"/>
          </a:p>
        </p:txBody>
      </p:sp>
      <p:pic>
        <p:nvPicPr>
          <p:cNvPr id="5" name="Picture 4">
            <a:extLst>
              <a:ext uri="{FF2B5EF4-FFF2-40B4-BE49-F238E27FC236}">
                <a16:creationId xmlns:a16="http://schemas.microsoft.com/office/drawing/2014/main" id="{EA66D234-DEAE-40A1-8F47-2869CDA18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196" y="1743276"/>
            <a:ext cx="6986500" cy="1949459"/>
          </a:xfrm>
          <a:prstGeom prst="rect">
            <a:avLst/>
          </a:prstGeom>
        </p:spPr>
      </p:pic>
      <p:sp>
        <p:nvSpPr>
          <p:cNvPr id="6" name="Rectangle: Rounded Corners 5">
            <a:extLst>
              <a:ext uri="{FF2B5EF4-FFF2-40B4-BE49-F238E27FC236}">
                <a16:creationId xmlns:a16="http://schemas.microsoft.com/office/drawing/2014/main" id="{B8DF840C-1F0B-46A9-9D76-72EC87576716}"/>
              </a:ext>
            </a:extLst>
          </p:cNvPr>
          <p:cNvSpPr/>
          <p:nvPr/>
        </p:nvSpPr>
        <p:spPr>
          <a:xfrm>
            <a:off x="868196" y="2688336"/>
            <a:ext cx="5715484" cy="109728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16150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ADB9-766F-4006-AE90-5B8F3AB97040}"/>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48DC04C1-8138-4674-B7B4-2C6512A7E12E}"/>
              </a:ext>
            </a:extLst>
          </p:cNvPr>
          <p:cNvSpPr>
            <a:spLocks noGrp="1"/>
          </p:cNvSpPr>
          <p:nvPr>
            <p:ph idx="1"/>
          </p:nvPr>
        </p:nvSpPr>
        <p:spPr/>
        <p:txBody>
          <a:bodyPr/>
          <a:lstStyle/>
          <a:p>
            <a:r>
              <a:rPr lang="en-US" dirty="0"/>
              <a:t>VPN Portal Port</a:t>
            </a:r>
          </a:p>
          <a:p>
            <a:pPr marL="0" indent="0">
              <a:buNone/>
            </a:pPr>
            <a:endParaRPr lang="en-US" dirty="0"/>
          </a:p>
        </p:txBody>
      </p:sp>
      <p:sp>
        <p:nvSpPr>
          <p:cNvPr id="4" name="Slide Number Placeholder 3">
            <a:extLst>
              <a:ext uri="{FF2B5EF4-FFF2-40B4-BE49-F238E27FC236}">
                <a16:creationId xmlns:a16="http://schemas.microsoft.com/office/drawing/2014/main" id="{B6A0095A-1808-40F5-A38D-C5928F3E1F9A}"/>
              </a:ext>
            </a:extLst>
          </p:cNvPr>
          <p:cNvSpPr>
            <a:spLocks noGrp="1"/>
          </p:cNvSpPr>
          <p:nvPr>
            <p:ph type="sldNum" sz="quarter" idx="10"/>
          </p:nvPr>
        </p:nvSpPr>
        <p:spPr/>
        <p:txBody>
          <a:bodyPr/>
          <a:lstStyle/>
          <a:p>
            <a:fld id="{B0093543-1604-46AF-A6FA-9E7B09989DCD}" type="slidenum">
              <a:rPr lang="en-US" smtClean="0"/>
              <a:pPr/>
              <a:t>104</a:t>
            </a:fld>
            <a:endParaRPr lang="en-US" dirty="0"/>
          </a:p>
        </p:txBody>
      </p:sp>
      <p:pic>
        <p:nvPicPr>
          <p:cNvPr id="5" name="Picture 4">
            <a:extLst>
              <a:ext uri="{FF2B5EF4-FFF2-40B4-BE49-F238E27FC236}">
                <a16:creationId xmlns:a16="http://schemas.microsoft.com/office/drawing/2014/main" id="{4AB8122B-583D-46B6-A0BE-7EA5B52A2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095" y="1797137"/>
            <a:ext cx="6724577" cy="1279838"/>
          </a:xfrm>
          <a:prstGeom prst="rect">
            <a:avLst/>
          </a:prstGeom>
        </p:spPr>
      </p:pic>
      <p:sp>
        <p:nvSpPr>
          <p:cNvPr id="6" name="Rectangle: Rounded Corners 5">
            <a:extLst>
              <a:ext uri="{FF2B5EF4-FFF2-40B4-BE49-F238E27FC236}">
                <a16:creationId xmlns:a16="http://schemas.microsoft.com/office/drawing/2014/main" id="{F7AAF6A6-17C3-45D4-A1E5-E809989068BC}"/>
              </a:ext>
            </a:extLst>
          </p:cNvPr>
          <p:cNvSpPr/>
          <p:nvPr/>
        </p:nvSpPr>
        <p:spPr>
          <a:xfrm>
            <a:off x="938095" y="2295144"/>
            <a:ext cx="6569129" cy="36576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54957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64CD-4D47-4D52-B085-305D1C8D3376}"/>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550AA617-3C08-4A78-839B-F7407190889B}"/>
              </a:ext>
            </a:extLst>
          </p:cNvPr>
          <p:cNvSpPr>
            <a:spLocks noGrp="1"/>
          </p:cNvSpPr>
          <p:nvPr>
            <p:ph idx="1"/>
          </p:nvPr>
        </p:nvSpPr>
        <p:spPr/>
        <p:txBody>
          <a:bodyPr/>
          <a:lstStyle/>
          <a:p>
            <a:r>
              <a:rPr lang="en-US" b="1" dirty="0"/>
              <a:t>Example 2 </a:t>
            </a:r>
            <a:r>
              <a:rPr lang="en-US" dirty="0"/>
              <a:t>— </a:t>
            </a:r>
            <a:r>
              <a:rPr lang="nl-NL" dirty="0"/>
              <a:t>BOVPN over TLS in Server mode, Mobile VPN with SSL, and Access Portal are enabled</a:t>
            </a:r>
          </a:p>
          <a:p>
            <a:r>
              <a:rPr lang="nl-NL" dirty="0"/>
              <a:t>These settings are not configurable:</a:t>
            </a:r>
          </a:p>
          <a:p>
            <a:pPr lvl="1"/>
            <a:r>
              <a:rPr lang="nl-NL" dirty="0"/>
              <a:t>Mobile VPN with SSL — Firebox IP addresses, networking method, virtual IP address pool, VPN resources, data channel, authentication, encryption, and timers</a:t>
            </a:r>
          </a:p>
          <a:p>
            <a:pPr lvl="1"/>
            <a:r>
              <a:rPr lang="nl-NL" dirty="0"/>
              <a:t>Access Portal — VPN Portal port</a:t>
            </a:r>
          </a:p>
          <a:p>
            <a:r>
              <a:rPr lang="en-US" dirty="0"/>
              <a:t>In the BOVPN over TLS settings, you can configure the Data Channel for TCP or UDP</a:t>
            </a:r>
          </a:p>
          <a:p>
            <a:pPr lvl="1"/>
            <a:r>
              <a:rPr lang="en-US" dirty="0"/>
              <a:t>The Data Channel setting affects the Data Channel setting for Mobile VPN with SSL</a:t>
            </a:r>
          </a:p>
          <a:p>
            <a:pPr marL="0" indent="0">
              <a:buNone/>
            </a:pPr>
            <a:endParaRPr lang="en-US" dirty="0"/>
          </a:p>
        </p:txBody>
      </p:sp>
      <p:sp>
        <p:nvSpPr>
          <p:cNvPr id="4" name="Slide Number Placeholder 3">
            <a:extLst>
              <a:ext uri="{FF2B5EF4-FFF2-40B4-BE49-F238E27FC236}">
                <a16:creationId xmlns:a16="http://schemas.microsoft.com/office/drawing/2014/main" id="{26F65FC0-5774-4198-8726-CAB3381CDBA3}"/>
              </a:ext>
            </a:extLst>
          </p:cNvPr>
          <p:cNvSpPr>
            <a:spLocks noGrp="1"/>
          </p:cNvSpPr>
          <p:nvPr>
            <p:ph type="sldNum" sz="quarter" idx="10"/>
          </p:nvPr>
        </p:nvSpPr>
        <p:spPr/>
        <p:txBody>
          <a:bodyPr/>
          <a:lstStyle/>
          <a:p>
            <a:fld id="{B0093543-1604-46AF-A6FA-9E7B09989DCD}" type="slidenum">
              <a:rPr lang="en-US" smtClean="0"/>
              <a:pPr/>
              <a:t>105</a:t>
            </a:fld>
            <a:endParaRPr lang="en-US" dirty="0"/>
          </a:p>
        </p:txBody>
      </p:sp>
    </p:spTree>
    <p:extLst>
      <p:ext uri="{BB962C8B-B14F-4D97-AF65-F5344CB8AC3E}">
        <p14:creationId xmlns:p14="http://schemas.microsoft.com/office/powerpoint/2010/main" val="17232667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1FA34-4E45-42BF-B5D2-9F87717DD366}"/>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DE4C421D-9C2B-4F3E-966B-FB1C3936C269}"/>
              </a:ext>
            </a:extLst>
          </p:cNvPr>
          <p:cNvSpPr>
            <a:spLocks noGrp="1"/>
          </p:cNvSpPr>
          <p:nvPr>
            <p:ph idx="1"/>
          </p:nvPr>
        </p:nvSpPr>
        <p:spPr/>
        <p:txBody>
          <a:bodyPr/>
          <a:lstStyle/>
          <a:p>
            <a:r>
              <a:rPr lang="en-US" dirty="0"/>
              <a:t>If the BOVPN over TLS Data Channel is configured for TCP:</a:t>
            </a:r>
          </a:p>
          <a:p>
            <a:pPr lvl="1"/>
            <a:r>
              <a:rPr lang="en-US" dirty="0"/>
              <a:t>Data Channel port for BOVPN over TLS is 443 and cannot be configured</a:t>
            </a:r>
          </a:p>
          <a:p>
            <a:pPr lvl="1"/>
            <a:r>
              <a:rPr lang="en-US" dirty="0"/>
              <a:t>Data Channel for Mobile VPN with SSL is TCP 443 and cannot be configured</a:t>
            </a:r>
          </a:p>
          <a:p>
            <a:pPr lvl="1"/>
            <a:r>
              <a:rPr lang="en-US" dirty="0"/>
              <a:t>VPN Portal port is 443 and cannot be configured</a:t>
            </a:r>
          </a:p>
          <a:p>
            <a:pPr marL="0" indent="0">
              <a:buNone/>
            </a:pPr>
            <a:endParaRPr lang="en-US" dirty="0"/>
          </a:p>
        </p:txBody>
      </p:sp>
      <p:sp>
        <p:nvSpPr>
          <p:cNvPr id="4" name="Slide Number Placeholder 3">
            <a:extLst>
              <a:ext uri="{FF2B5EF4-FFF2-40B4-BE49-F238E27FC236}">
                <a16:creationId xmlns:a16="http://schemas.microsoft.com/office/drawing/2014/main" id="{D1DD29E6-8FD6-4629-8FA4-E3D3E88EB08B}"/>
              </a:ext>
            </a:extLst>
          </p:cNvPr>
          <p:cNvSpPr>
            <a:spLocks noGrp="1"/>
          </p:cNvSpPr>
          <p:nvPr>
            <p:ph type="sldNum" sz="quarter" idx="10"/>
          </p:nvPr>
        </p:nvSpPr>
        <p:spPr/>
        <p:txBody>
          <a:bodyPr/>
          <a:lstStyle/>
          <a:p>
            <a:fld id="{B0093543-1604-46AF-A6FA-9E7B09989DCD}" type="slidenum">
              <a:rPr lang="en-US" smtClean="0"/>
              <a:pPr/>
              <a:t>106</a:t>
            </a:fld>
            <a:endParaRPr lang="en-US" dirty="0"/>
          </a:p>
        </p:txBody>
      </p:sp>
    </p:spTree>
    <p:extLst>
      <p:ext uri="{BB962C8B-B14F-4D97-AF65-F5344CB8AC3E}">
        <p14:creationId xmlns:p14="http://schemas.microsoft.com/office/powerpoint/2010/main" val="13559137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27BE-2DB7-4554-A7FA-69AF2860E46F}"/>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5DCF1C13-9822-4E86-A47F-ACE50050FDCD}"/>
              </a:ext>
            </a:extLst>
          </p:cNvPr>
          <p:cNvSpPr>
            <a:spLocks noGrp="1"/>
          </p:cNvSpPr>
          <p:nvPr>
            <p:ph idx="1"/>
          </p:nvPr>
        </p:nvSpPr>
        <p:spPr/>
        <p:txBody>
          <a:bodyPr/>
          <a:lstStyle/>
          <a:p>
            <a:r>
              <a:rPr lang="en-US" dirty="0"/>
              <a:t>BOVPN over TLS Data Channel</a:t>
            </a:r>
          </a:p>
          <a:p>
            <a:pPr marL="0" indent="0">
              <a:buNone/>
            </a:pPr>
            <a:endParaRPr lang="en-US" dirty="0"/>
          </a:p>
        </p:txBody>
      </p:sp>
      <p:sp>
        <p:nvSpPr>
          <p:cNvPr id="4" name="Slide Number Placeholder 3">
            <a:extLst>
              <a:ext uri="{FF2B5EF4-FFF2-40B4-BE49-F238E27FC236}">
                <a16:creationId xmlns:a16="http://schemas.microsoft.com/office/drawing/2014/main" id="{4931DEEA-4A5D-417A-9E9B-5876C23F67D5}"/>
              </a:ext>
            </a:extLst>
          </p:cNvPr>
          <p:cNvSpPr>
            <a:spLocks noGrp="1"/>
          </p:cNvSpPr>
          <p:nvPr>
            <p:ph type="sldNum" sz="quarter" idx="10"/>
          </p:nvPr>
        </p:nvSpPr>
        <p:spPr/>
        <p:txBody>
          <a:bodyPr/>
          <a:lstStyle/>
          <a:p>
            <a:fld id="{B0093543-1604-46AF-A6FA-9E7B09989DCD}" type="slidenum">
              <a:rPr lang="en-US" smtClean="0"/>
              <a:pPr/>
              <a:t>107</a:t>
            </a:fld>
            <a:endParaRPr lang="en-US" dirty="0"/>
          </a:p>
        </p:txBody>
      </p:sp>
      <p:pic>
        <p:nvPicPr>
          <p:cNvPr id="5" name="Picture 4">
            <a:extLst>
              <a:ext uri="{FF2B5EF4-FFF2-40B4-BE49-F238E27FC236}">
                <a16:creationId xmlns:a16="http://schemas.microsoft.com/office/drawing/2014/main" id="{C1EC4020-9E56-4AD9-9F93-9910867F2096}"/>
              </a:ext>
            </a:extLst>
          </p:cNvPr>
          <p:cNvPicPr>
            <a:picLocks noChangeAspect="1"/>
          </p:cNvPicPr>
          <p:nvPr/>
        </p:nvPicPr>
        <p:blipFill rotWithShape="1">
          <a:blip r:embed="rId2"/>
          <a:srcRect l="32805" t="20165" r="32805" b="52836"/>
          <a:stretch/>
        </p:blipFill>
        <p:spPr>
          <a:xfrm>
            <a:off x="932688" y="1777297"/>
            <a:ext cx="4739200" cy="1999876"/>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C192295E-8354-458F-AD73-E20330BA4C4A}"/>
              </a:ext>
            </a:extLst>
          </p:cNvPr>
          <p:cNvSpPr/>
          <p:nvPr/>
        </p:nvSpPr>
        <p:spPr>
          <a:xfrm>
            <a:off x="1581912" y="3355848"/>
            <a:ext cx="3401568" cy="530352"/>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33505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090E-1B94-4749-8722-6892CB95A252}"/>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0DA8A5F5-1FB9-40C8-9FDD-1EB3F565DDAA}"/>
              </a:ext>
            </a:extLst>
          </p:cNvPr>
          <p:cNvSpPr>
            <a:spLocks noGrp="1"/>
          </p:cNvSpPr>
          <p:nvPr>
            <p:ph idx="1"/>
          </p:nvPr>
        </p:nvSpPr>
        <p:spPr/>
        <p:txBody>
          <a:bodyPr/>
          <a:lstStyle/>
          <a:p>
            <a:r>
              <a:rPr lang="en-US" dirty="0"/>
              <a:t>Mobile VPN with SSL Data Channel</a:t>
            </a:r>
          </a:p>
          <a:p>
            <a:pPr marL="0" indent="0">
              <a:buNone/>
            </a:pPr>
            <a:endParaRPr lang="en-US" dirty="0"/>
          </a:p>
        </p:txBody>
      </p:sp>
      <p:sp>
        <p:nvSpPr>
          <p:cNvPr id="4" name="Slide Number Placeholder 3">
            <a:extLst>
              <a:ext uri="{FF2B5EF4-FFF2-40B4-BE49-F238E27FC236}">
                <a16:creationId xmlns:a16="http://schemas.microsoft.com/office/drawing/2014/main" id="{AE940D7D-54AB-4817-A59D-298D80C26C81}"/>
              </a:ext>
            </a:extLst>
          </p:cNvPr>
          <p:cNvSpPr>
            <a:spLocks noGrp="1"/>
          </p:cNvSpPr>
          <p:nvPr>
            <p:ph type="sldNum" sz="quarter" idx="10"/>
          </p:nvPr>
        </p:nvSpPr>
        <p:spPr/>
        <p:txBody>
          <a:bodyPr/>
          <a:lstStyle/>
          <a:p>
            <a:fld id="{B0093543-1604-46AF-A6FA-9E7B09989DCD}" type="slidenum">
              <a:rPr lang="en-US" smtClean="0"/>
              <a:pPr/>
              <a:t>108</a:t>
            </a:fld>
            <a:endParaRPr lang="en-US" dirty="0"/>
          </a:p>
        </p:txBody>
      </p:sp>
      <p:pic>
        <p:nvPicPr>
          <p:cNvPr id="5" name="Content Placeholder 4">
            <a:extLst>
              <a:ext uri="{FF2B5EF4-FFF2-40B4-BE49-F238E27FC236}">
                <a16:creationId xmlns:a16="http://schemas.microsoft.com/office/drawing/2014/main" id="{6F6C046C-CE49-460D-8DA5-C3A1D430C769}"/>
              </a:ext>
            </a:extLst>
          </p:cNvPr>
          <p:cNvPicPr>
            <a:picLocks noChangeAspect="1"/>
          </p:cNvPicPr>
          <p:nvPr/>
        </p:nvPicPr>
        <p:blipFill rotWithShape="1">
          <a:blip r:embed="rId2"/>
          <a:srcRect l="25311" t="20813" r="6636" b="36748"/>
          <a:stretch/>
        </p:blipFill>
        <p:spPr bwMode="auto">
          <a:xfrm>
            <a:off x="907091" y="1728797"/>
            <a:ext cx="7329817" cy="352320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A6D9167-6729-416B-AB7E-0224C322EF20}"/>
              </a:ext>
            </a:extLst>
          </p:cNvPr>
          <p:cNvSpPr/>
          <p:nvPr/>
        </p:nvSpPr>
        <p:spPr>
          <a:xfrm>
            <a:off x="907091" y="2770632"/>
            <a:ext cx="4743901" cy="475488"/>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AF41813-35A7-4E51-96FA-C60A84DC173D}"/>
              </a:ext>
            </a:extLst>
          </p:cNvPr>
          <p:cNvSpPr/>
          <p:nvPr/>
        </p:nvSpPr>
        <p:spPr>
          <a:xfrm>
            <a:off x="1764792" y="4809744"/>
            <a:ext cx="4014216" cy="521208"/>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05128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FD17-DAC2-4EDF-9D58-731D2600A77E}"/>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85510C43-05B6-473D-8346-F613F87D89F7}"/>
              </a:ext>
            </a:extLst>
          </p:cNvPr>
          <p:cNvSpPr>
            <a:spLocks noGrp="1"/>
          </p:cNvSpPr>
          <p:nvPr>
            <p:ph idx="1"/>
          </p:nvPr>
        </p:nvSpPr>
        <p:spPr/>
        <p:txBody>
          <a:bodyPr/>
          <a:lstStyle/>
          <a:p>
            <a:r>
              <a:rPr lang="en-US" dirty="0"/>
              <a:t>VPN Portal Port</a:t>
            </a:r>
          </a:p>
          <a:p>
            <a:pPr marL="0" indent="0">
              <a:buNone/>
            </a:pPr>
            <a:endParaRPr lang="en-US" dirty="0"/>
          </a:p>
        </p:txBody>
      </p:sp>
      <p:sp>
        <p:nvSpPr>
          <p:cNvPr id="4" name="Slide Number Placeholder 3">
            <a:extLst>
              <a:ext uri="{FF2B5EF4-FFF2-40B4-BE49-F238E27FC236}">
                <a16:creationId xmlns:a16="http://schemas.microsoft.com/office/drawing/2014/main" id="{54BB8F87-4C3F-4000-A860-AB60A644C313}"/>
              </a:ext>
            </a:extLst>
          </p:cNvPr>
          <p:cNvSpPr>
            <a:spLocks noGrp="1"/>
          </p:cNvSpPr>
          <p:nvPr>
            <p:ph type="sldNum" sz="quarter" idx="10"/>
          </p:nvPr>
        </p:nvSpPr>
        <p:spPr/>
        <p:txBody>
          <a:bodyPr/>
          <a:lstStyle/>
          <a:p>
            <a:fld id="{B0093543-1604-46AF-A6FA-9E7B09989DCD}" type="slidenum">
              <a:rPr lang="en-US" smtClean="0"/>
              <a:pPr/>
              <a:t>109</a:t>
            </a:fld>
            <a:endParaRPr lang="en-US" dirty="0"/>
          </a:p>
        </p:txBody>
      </p:sp>
      <p:pic>
        <p:nvPicPr>
          <p:cNvPr id="5" name="Picture 4">
            <a:extLst>
              <a:ext uri="{FF2B5EF4-FFF2-40B4-BE49-F238E27FC236}">
                <a16:creationId xmlns:a16="http://schemas.microsoft.com/office/drawing/2014/main" id="{5A061014-E280-4235-971D-AEA522B2C345}"/>
              </a:ext>
            </a:extLst>
          </p:cNvPr>
          <p:cNvPicPr>
            <a:picLocks noChangeAspect="1"/>
          </p:cNvPicPr>
          <p:nvPr/>
        </p:nvPicPr>
        <p:blipFill rotWithShape="1">
          <a:blip r:embed="rId2"/>
          <a:srcRect l="26502" t="58049" r="4852" b="19837"/>
          <a:stretch/>
        </p:blipFill>
        <p:spPr>
          <a:xfrm>
            <a:off x="896511" y="1766351"/>
            <a:ext cx="6230856" cy="1629610"/>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788C18CA-CDA0-4FB8-91FA-97835D56693F}"/>
              </a:ext>
            </a:extLst>
          </p:cNvPr>
          <p:cNvSpPr/>
          <p:nvPr/>
        </p:nvSpPr>
        <p:spPr>
          <a:xfrm>
            <a:off x="991743" y="2450592"/>
            <a:ext cx="5687568" cy="1024128"/>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2083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38D9-D0F9-4DB8-92A5-95A26CE9A029}"/>
              </a:ext>
            </a:extLst>
          </p:cNvPr>
          <p:cNvSpPr>
            <a:spLocks noGrp="1"/>
          </p:cNvSpPr>
          <p:nvPr>
            <p:ph type="title"/>
          </p:nvPr>
        </p:nvSpPr>
        <p:spPr/>
        <p:txBody>
          <a:bodyPr/>
          <a:lstStyle/>
          <a:p>
            <a:r>
              <a:rPr lang="en-US" dirty="0"/>
              <a:t>Access Portal — Configure</a:t>
            </a:r>
          </a:p>
        </p:txBody>
      </p:sp>
      <p:sp>
        <p:nvSpPr>
          <p:cNvPr id="3" name="Content Placeholder 2">
            <a:extLst>
              <a:ext uri="{FF2B5EF4-FFF2-40B4-BE49-F238E27FC236}">
                <a16:creationId xmlns:a16="http://schemas.microsoft.com/office/drawing/2014/main" id="{0C261F43-4079-4639-BA6C-013217238960}"/>
              </a:ext>
            </a:extLst>
          </p:cNvPr>
          <p:cNvSpPr>
            <a:spLocks noGrp="1"/>
          </p:cNvSpPr>
          <p:nvPr>
            <p:ph idx="1"/>
          </p:nvPr>
        </p:nvSpPr>
        <p:spPr/>
        <p:txBody>
          <a:bodyPr/>
          <a:lstStyle/>
          <a:p>
            <a:r>
              <a:rPr lang="en-US" dirty="0"/>
              <a:t>Add web apps, RDP hosts, and SSH hosts on the Firebox</a:t>
            </a:r>
          </a:p>
          <a:p>
            <a:endParaRPr lang="en-US" dirty="0"/>
          </a:p>
        </p:txBody>
      </p:sp>
      <p:sp>
        <p:nvSpPr>
          <p:cNvPr id="4" name="Slide Number Placeholder 3">
            <a:extLst>
              <a:ext uri="{FF2B5EF4-FFF2-40B4-BE49-F238E27FC236}">
                <a16:creationId xmlns:a16="http://schemas.microsoft.com/office/drawing/2014/main" id="{28B125D3-B4AA-4AE7-A81A-3DB3CE1B664D}"/>
              </a:ext>
            </a:extLst>
          </p:cNvPr>
          <p:cNvSpPr>
            <a:spLocks noGrp="1"/>
          </p:cNvSpPr>
          <p:nvPr>
            <p:ph type="sldNum" sz="quarter" idx="10"/>
          </p:nvPr>
        </p:nvSpPr>
        <p:spPr/>
        <p:txBody>
          <a:bodyPr/>
          <a:lstStyle/>
          <a:p>
            <a:fld id="{B0093543-1604-46AF-A6FA-9E7B09989DCD}" type="slidenum">
              <a:rPr lang="en-US" smtClean="0"/>
              <a:pPr/>
              <a:t>11</a:t>
            </a:fld>
            <a:endParaRPr lang="en-US" dirty="0"/>
          </a:p>
        </p:txBody>
      </p:sp>
      <p:pic>
        <p:nvPicPr>
          <p:cNvPr id="5" name="Picture 4">
            <a:extLst>
              <a:ext uri="{FF2B5EF4-FFF2-40B4-BE49-F238E27FC236}">
                <a16:creationId xmlns:a16="http://schemas.microsoft.com/office/drawing/2014/main" id="{EBB52E4C-CBAF-46A5-89E9-1B12E9D8217A}"/>
              </a:ext>
            </a:extLst>
          </p:cNvPr>
          <p:cNvPicPr>
            <a:picLocks noChangeAspect="1"/>
          </p:cNvPicPr>
          <p:nvPr/>
        </p:nvPicPr>
        <p:blipFill rotWithShape="1">
          <a:blip r:embed="rId2"/>
          <a:srcRect l="19339" t="25030" r="4057" b="11236"/>
          <a:stretch/>
        </p:blipFill>
        <p:spPr>
          <a:xfrm>
            <a:off x="879175" y="1726648"/>
            <a:ext cx="7004650" cy="4304582"/>
          </a:xfrm>
          <a:prstGeom prst="rect">
            <a:avLst/>
          </a:prstGeom>
          <a:ln>
            <a:solidFill>
              <a:schemeClr val="bg1">
                <a:lumMod val="75000"/>
              </a:schemeClr>
            </a:solidFill>
          </a:ln>
        </p:spPr>
      </p:pic>
    </p:spTree>
    <p:extLst>
      <p:ext uri="{BB962C8B-B14F-4D97-AF65-F5344CB8AC3E}">
        <p14:creationId xmlns:p14="http://schemas.microsoft.com/office/powerpoint/2010/main" val="2043368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BB9C-A73F-4832-9C67-53471F5AB87D}"/>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64D0E44B-C86C-4494-B27D-CC200572E50E}"/>
              </a:ext>
            </a:extLst>
          </p:cNvPr>
          <p:cNvSpPr>
            <a:spLocks noGrp="1"/>
          </p:cNvSpPr>
          <p:nvPr>
            <p:ph idx="1"/>
          </p:nvPr>
        </p:nvSpPr>
        <p:spPr/>
        <p:txBody>
          <a:bodyPr/>
          <a:lstStyle/>
          <a:p>
            <a:r>
              <a:rPr lang="en-US" dirty="0"/>
              <a:t>If the BOVPN over TLS Data Channel is UDP:</a:t>
            </a:r>
          </a:p>
          <a:p>
            <a:pPr lvl="1"/>
            <a:r>
              <a:rPr lang="en-US" dirty="0"/>
              <a:t>Data Channel for BOVPN over TLS can be a port other than 443</a:t>
            </a:r>
          </a:p>
          <a:p>
            <a:pPr lvl="1"/>
            <a:r>
              <a:rPr lang="en-US" dirty="0"/>
              <a:t>Data Channel for Mobile VPN with SSL changes to UDP, and the port changes to the port you specified for the BOVPN over TLS Data Channel</a:t>
            </a:r>
          </a:p>
          <a:p>
            <a:pPr lvl="1"/>
            <a:r>
              <a:rPr lang="en-US" dirty="0"/>
              <a:t>VPN Portal port is 443 and cannot be configured</a:t>
            </a:r>
          </a:p>
          <a:p>
            <a:pPr lvl="1"/>
            <a:r>
              <a:rPr lang="en-US" dirty="0"/>
              <a:t>The </a:t>
            </a:r>
            <a:r>
              <a:rPr lang="en-US" i="1" dirty="0"/>
              <a:t>WatchGuard SSLVPN </a:t>
            </a:r>
            <a:r>
              <a:rPr lang="en-US" dirty="0"/>
              <a:t>policy includes the UDP and TCP ports</a:t>
            </a:r>
          </a:p>
          <a:p>
            <a:pPr marL="0" indent="0">
              <a:buNone/>
            </a:pPr>
            <a:endParaRPr lang="en-US" dirty="0"/>
          </a:p>
        </p:txBody>
      </p:sp>
      <p:sp>
        <p:nvSpPr>
          <p:cNvPr id="4" name="Slide Number Placeholder 3">
            <a:extLst>
              <a:ext uri="{FF2B5EF4-FFF2-40B4-BE49-F238E27FC236}">
                <a16:creationId xmlns:a16="http://schemas.microsoft.com/office/drawing/2014/main" id="{5603A388-C210-4CAC-9CA3-3E32217C8B43}"/>
              </a:ext>
            </a:extLst>
          </p:cNvPr>
          <p:cNvSpPr>
            <a:spLocks noGrp="1"/>
          </p:cNvSpPr>
          <p:nvPr>
            <p:ph type="sldNum" sz="quarter" idx="10"/>
          </p:nvPr>
        </p:nvSpPr>
        <p:spPr/>
        <p:txBody>
          <a:bodyPr/>
          <a:lstStyle/>
          <a:p>
            <a:fld id="{B0093543-1604-46AF-A6FA-9E7B09989DCD}" type="slidenum">
              <a:rPr lang="en-US" smtClean="0"/>
              <a:pPr/>
              <a:t>110</a:t>
            </a:fld>
            <a:endParaRPr lang="en-US" dirty="0"/>
          </a:p>
        </p:txBody>
      </p:sp>
    </p:spTree>
    <p:extLst>
      <p:ext uri="{BB962C8B-B14F-4D97-AF65-F5344CB8AC3E}">
        <p14:creationId xmlns:p14="http://schemas.microsoft.com/office/powerpoint/2010/main" val="1356285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00D1-11B9-4BCF-B1C0-59A42A1647E0}"/>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05C057C1-4FC0-4B2C-B0EB-EC023764A2F1}"/>
              </a:ext>
            </a:extLst>
          </p:cNvPr>
          <p:cNvSpPr>
            <a:spLocks noGrp="1"/>
          </p:cNvSpPr>
          <p:nvPr>
            <p:ph idx="1"/>
          </p:nvPr>
        </p:nvSpPr>
        <p:spPr/>
        <p:txBody>
          <a:bodyPr/>
          <a:lstStyle/>
          <a:p>
            <a:r>
              <a:rPr lang="en-US" dirty="0"/>
              <a:t>BOVPN over TLS Data Channel</a:t>
            </a:r>
          </a:p>
          <a:p>
            <a:pPr marL="0" indent="0">
              <a:buNone/>
            </a:pPr>
            <a:endParaRPr lang="en-US" dirty="0"/>
          </a:p>
        </p:txBody>
      </p:sp>
      <p:sp>
        <p:nvSpPr>
          <p:cNvPr id="4" name="Slide Number Placeholder 3">
            <a:extLst>
              <a:ext uri="{FF2B5EF4-FFF2-40B4-BE49-F238E27FC236}">
                <a16:creationId xmlns:a16="http://schemas.microsoft.com/office/drawing/2014/main" id="{9E1A2EDA-F932-4138-B1DB-FDA944F19FF5}"/>
              </a:ext>
            </a:extLst>
          </p:cNvPr>
          <p:cNvSpPr>
            <a:spLocks noGrp="1"/>
          </p:cNvSpPr>
          <p:nvPr>
            <p:ph type="sldNum" sz="quarter" idx="10"/>
          </p:nvPr>
        </p:nvSpPr>
        <p:spPr/>
        <p:txBody>
          <a:bodyPr/>
          <a:lstStyle/>
          <a:p>
            <a:fld id="{B0093543-1604-46AF-A6FA-9E7B09989DCD}" type="slidenum">
              <a:rPr lang="en-US" smtClean="0"/>
              <a:pPr/>
              <a:t>111</a:t>
            </a:fld>
            <a:endParaRPr lang="en-US" dirty="0"/>
          </a:p>
        </p:txBody>
      </p:sp>
      <p:pic>
        <p:nvPicPr>
          <p:cNvPr id="5" name="Picture 4">
            <a:extLst>
              <a:ext uri="{FF2B5EF4-FFF2-40B4-BE49-F238E27FC236}">
                <a16:creationId xmlns:a16="http://schemas.microsoft.com/office/drawing/2014/main" id="{DC48A5DC-BA90-493C-9339-A7156EAFAD81}"/>
              </a:ext>
            </a:extLst>
          </p:cNvPr>
          <p:cNvPicPr>
            <a:picLocks noChangeAspect="1"/>
          </p:cNvPicPr>
          <p:nvPr/>
        </p:nvPicPr>
        <p:blipFill rotWithShape="1">
          <a:blip r:embed="rId2"/>
          <a:srcRect l="22674" t="22602" r="31254" b="47805"/>
          <a:stretch/>
        </p:blipFill>
        <p:spPr>
          <a:xfrm>
            <a:off x="886969" y="1728440"/>
            <a:ext cx="4306823" cy="2245964"/>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944282FA-39E4-4323-B990-2E2DAA116740}"/>
              </a:ext>
            </a:extLst>
          </p:cNvPr>
          <p:cNvSpPr/>
          <p:nvPr/>
        </p:nvSpPr>
        <p:spPr>
          <a:xfrm>
            <a:off x="1591056" y="3520440"/>
            <a:ext cx="3675888" cy="521208"/>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9614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219F-23F4-4420-9967-71253676DE77}"/>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8247139B-5A43-45D6-94E4-A6A501767355}"/>
              </a:ext>
            </a:extLst>
          </p:cNvPr>
          <p:cNvSpPr>
            <a:spLocks noGrp="1"/>
          </p:cNvSpPr>
          <p:nvPr>
            <p:ph idx="1"/>
          </p:nvPr>
        </p:nvSpPr>
        <p:spPr/>
        <p:txBody>
          <a:bodyPr/>
          <a:lstStyle/>
          <a:p>
            <a:r>
              <a:rPr lang="en-US" dirty="0"/>
              <a:t>Mobile VPN with SSL Data Channel</a:t>
            </a:r>
          </a:p>
          <a:p>
            <a:pPr marL="0" indent="0">
              <a:buNone/>
            </a:pPr>
            <a:endParaRPr lang="en-US" dirty="0"/>
          </a:p>
        </p:txBody>
      </p:sp>
      <p:sp>
        <p:nvSpPr>
          <p:cNvPr id="4" name="Slide Number Placeholder 3">
            <a:extLst>
              <a:ext uri="{FF2B5EF4-FFF2-40B4-BE49-F238E27FC236}">
                <a16:creationId xmlns:a16="http://schemas.microsoft.com/office/drawing/2014/main" id="{D4CBEC64-4ADB-4F09-BC28-F4DB71A50407}"/>
              </a:ext>
            </a:extLst>
          </p:cNvPr>
          <p:cNvSpPr>
            <a:spLocks noGrp="1"/>
          </p:cNvSpPr>
          <p:nvPr>
            <p:ph type="sldNum" sz="quarter" idx="10"/>
          </p:nvPr>
        </p:nvSpPr>
        <p:spPr/>
        <p:txBody>
          <a:bodyPr/>
          <a:lstStyle/>
          <a:p>
            <a:fld id="{B0093543-1604-46AF-A6FA-9E7B09989DCD}" type="slidenum">
              <a:rPr lang="en-US" smtClean="0"/>
              <a:pPr/>
              <a:t>112</a:t>
            </a:fld>
            <a:endParaRPr lang="en-US" dirty="0"/>
          </a:p>
        </p:txBody>
      </p:sp>
      <p:pic>
        <p:nvPicPr>
          <p:cNvPr id="5" name="Picture 4">
            <a:extLst>
              <a:ext uri="{FF2B5EF4-FFF2-40B4-BE49-F238E27FC236}">
                <a16:creationId xmlns:a16="http://schemas.microsoft.com/office/drawing/2014/main" id="{79D40CC9-A7E8-4067-AFA2-EF553B04F044}"/>
              </a:ext>
            </a:extLst>
          </p:cNvPr>
          <p:cNvPicPr>
            <a:picLocks noChangeAspect="1"/>
          </p:cNvPicPr>
          <p:nvPr/>
        </p:nvPicPr>
        <p:blipFill rotWithShape="1">
          <a:blip r:embed="rId2"/>
          <a:srcRect l="26851" t="20650" r="4893" b="36586"/>
          <a:stretch/>
        </p:blipFill>
        <p:spPr>
          <a:xfrm>
            <a:off x="905256" y="1726209"/>
            <a:ext cx="6272784" cy="3197176"/>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D537457E-2BA9-4960-81E5-C1BADC00043C}"/>
              </a:ext>
            </a:extLst>
          </p:cNvPr>
          <p:cNvSpPr/>
          <p:nvPr/>
        </p:nvSpPr>
        <p:spPr>
          <a:xfrm>
            <a:off x="1700783" y="4480560"/>
            <a:ext cx="5147691" cy="442825"/>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27163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431A-9A10-480B-BD8C-7CE33013C172}"/>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1FE1962A-1C7D-4F36-A21F-C4E37AC37C01}"/>
              </a:ext>
            </a:extLst>
          </p:cNvPr>
          <p:cNvSpPr>
            <a:spLocks noGrp="1"/>
          </p:cNvSpPr>
          <p:nvPr>
            <p:ph idx="1"/>
          </p:nvPr>
        </p:nvSpPr>
        <p:spPr/>
        <p:txBody>
          <a:bodyPr/>
          <a:lstStyle/>
          <a:p>
            <a:r>
              <a:rPr lang="en-US" dirty="0"/>
              <a:t>VPN Portal Port</a:t>
            </a:r>
          </a:p>
          <a:p>
            <a:pPr marL="0" indent="0">
              <a:buNone/>
            </a:pPr>
            <a:endParaRPr lang="en-US" dirty="0"/>
          </a:p>
        </p:txBody>
      </p:sp>
      <p:sp>
        <p:nvSpPr>
          <p:cNvPr id="4" name="Slide Number Placeholder 3">
            <a:extLst>
              <a:ext uri="{FF2B5EF4-FFF2-40B4-BE49-F238E27FC236}">
                <a16:creationId xmlns:a16="http://schemas.microsoft.com/office/drawing/2014/main" id="{412C0043-DAFF-42D4-A0AA-FE7490126466}"/>
              </a:ext>
            </a:extLst>
          </p:cNvPr>
          <p:cNvSpPr>
            <a:spLocks noGrp="1"/>
          </p:cNvSpPr>
          <p:nvPr>
            <p:ph type="sldNum" sz="quarter" idx="10"/>
          </p:nvPr>
        </p:nvSpPr>
        <p:spPr/>
        <p:txBody>
          <a:bodyPr/>
          <a:lstStyle/>
          <a:p>
            <a:fld id="{B0093543-1604-46AF-A6FA-9E7B09989DCD}" type="slidenum">
              <a:rPr lang="en-US" smtClean="0"/>
              <a:pPr/>
              <a:t>113</a:t>
            </a:fld>
            <a:endParaRPr lang="en-US" dirty="0"/>
          </a:p>
        </p:txBody>
      </p:sp>
      <p:pic>
        <p:nvPicPr>
          <p:cNvPr id="5" name="Picture 4">
            <a:extLst>
              <a:ext uri="{FF2B5EF4-FFF2-40B4-BE49-F238E27FC236}">
                <a16:creationId xmlns:a16="http://schemas.microsoft.com/office/drawing/2014/main" id="{CBD5BBE2-9132-4655-9576-D679064A3C23}"/>
              </a:ext>
            </a:extLst>
          </p:cNvPr>
          <p:cNvPicPr>
            <a:picLocks noChangeAspect="1"/>
          </p:cNvPicPr>
          <p:nvPr/>
        </p:nvPicPr>
        <p:blipFill rotWithShape="1">
          <a:blip r:embed="rId2"/>
          <a:srcRect l="26587" t="43252" r="5026" b="35284"/>
          <a:stretch/>
        </p:blipFill>
        <p:spPr>
          <a:xfrm>
            <a:off x="898137" y="1795347"/>
            <a:ext cx="6302763" cy="1609216"/>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A5F2D0A7-12B0-4C1D-885F-F32C7BA98453}"/>
              </a:ext>
            </a:extLst>
          </p:cNvPr>
          <p:cNvSpPr/>
          <p:nvPr/>
        </p:nvSpPr>
        <p:spPr>
          <a:xfrm>
            <a:off x="1019556" y="2450592"/>
            <a:ext cx="5815584" cy="953971"/>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81797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4D2-4522-4AC7-8662-BAD710651D20}"/>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C3780272-5751-479A-AFE8-8684E8E0A1AD}"/>
              </a:ext>
            </a:extLst>
          </p:cNvPr>
          <p:cNvSpPr>
            <a:spLocks noGrp="1"/>
          </p:cNvSpPr>
          <p:nvPr>
            <p:ph idx="1"/>
          </p:nvPr>
        </p:nvSpPr>
        <p:spPr/>
        <p:txBody>
          <a:bodyPr/>
          <a:lstStyle/>
          <a:p>
            <a:r>
              <a:rPr lang="en-US" i="1" dirty="0"/>
              <a:t>WatchGuard SSLVPN </a:t>
            </a:r>
            <a:r>
              <a:rPr lang="en-US" dirty="0"/>
              <a:t>policy</a:t>
            </a:r>
          </a:p>
          <a:p>
            <a:pPr marL="0" indent="0">
              <a:buNone/>
            </a:pPr>
            <a:endParaRPr lang="en-US" dirty="0"/>
          </a:p>
        </p:txBody>
      </p:sp>
      <p:sp>
        <p:nvSpPr>
          <p:cNvPr id="4" name="Slide Number Placeholder 3">
            <a:extLst>
              <a:ext uri="{FF2B5EF4-FFF2-40B4-BE49-F238E27FC236}">
                <a16:creationId xmlns:a16="http://schemas.microsoft.com/office/drawing/2014/main" id="{8D70B0E4-8A2B-4477-AE59-D85A8DA8795E}"/>
              </a:ext>
            </a:extLst>
          </p:cNvPr>
          <p:cNvSpPr>
            <a:spLocks noGrp="1"/>
          </p:cNvSpPr>
          <p:nvPr>
            <p:ph type="sldNum" sz="quarter" idx="10"/>
          </p:nvPr>
        </p:nvSpPr>
        <p:spPr/>
        <p:txBody>
          <a:bodyPr/>
          <a:lstStyle/>
          <a:p>
            <a:fld id="{B0093543-1604-46AF-A6FA-9E7B09989DCD}" type="slidenum">
              <a:rPr lang="en-US" smtClean="0"/>
              <a:pPr/>
              <a:t>114</a:t>
            </a:fld>
            <a:endParaRPr lang="en-US" dirty="0"/>
          </a:p>
        </p:txBody>
      </p:sp>
      <p:pic>
        <p:nvPicPr>
          <p:cNvPr id="5" name="Picture 4">
            <a:extLst>
              <a:ext uri="{FF2B5EF4-FFF2-40B4-BE49-F238E27FC236}">
                <a16:creationId xmlns:a16="http://schemas.microsoft.com/office/drawing/2014/main" id="{81503AF5-880F-4C56-AD15-4FF73DDDBA34}"/>
              </a:ext>
            </a:extLst>
          </p:cNvPr>
          <p:cNvPicPr>
            <a:picLocks noChangeAspect="1"/>
          </p:cNvPicPr>
          <p:nvPr/>
        </p:nvPicPr>
        <p:blipFill rotWithShape="1">
          <a:blip r:embed="rId2"/>
          <a:srcRect l="26587" t="21300" r="17989" b="22439"/>
          <a:stretch/>
        </p:blipFill>
        <p:spPr>
          <a:xfrm>
            <a:off x="950977" y="1737583"/>
            <a:ext cx="4672584" cy="3858506"/>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EEB25954-CFFE-4DD1-B2FD-C818C7A82543}"/>
              </a:ext>
            </a:extLst>
          </p:cNvPr>
          <p:cNvSpPr/>
          <p:nvPr/>
        </p:nvSpPr>
        <p:spPr>
          <a:xfrm>
            <a:off x="3319272" y="2962656"/>
            <a:ext cx="1737360" cy="1024128"/>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79343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Modem as an External Interface</a:t>
            </a:r>
          </a:p>
        </p:txBody>
      </p:sp>
    </p:spTree>
    <p:extLst>
      <p:ext uri="{BB962C8B-B14F-4D97-AF65-F5344CB8AC3E}">
        <p14:creationId xmlns:p14="http://schemas.microsoft.com/office/powerpoint/2010/main" val="8480281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C126-DCB4-4A1A-B7BF-351F16DD4F2B}"/>
              </a:ext>
            </a:extLst>
          </p:cNvPr>
          <p:cNvSpPr>
            <a:spLocks noGrp="1"/>
          </p:cNvSpPr>
          <p:nvPr>
            <p:ph type="title"/>
          </p:nvPr>
        </p:nvSpPr>
        <p:spPr/>
        <p:txBody>
          <a:bodyPr/>
          <a:lstStyle/>
          <a:p>
            <a:r>
              <a:rPr lang="en-US" dirty="0"/>
              <a:t>Modem as an External Interface</a:t>
            </a:r>
          </a:p>
        </p:txBody>
      </p:sp>
      <p:sp>
        <p:nvSpPr>
          <p:cNvPr id="3" name="Content Placeholder 2">
            <a:extLst>
              <a:ext uri="{FF2B5EF4-FFF2-40B4-BE49-F238E27FC236}">
                <a16:creationId xmlns:a16="http://schemas.microsoft.com/office/drawing/2014/main" id="{B3494180-AECD-445D-A9FA-0ACF6D5A34A9}"/>
              </a:ext>
            </a:extLst>
          </p:cNvPr>
          <p:cNvSpPr>
            <a:spLocks noGrp="1"/>
          </p:cNvSpPr>
          <p:nvPr>
            <p:ph idx="1"/>
          </p:nvPr>
        </p:nvSpPr>
        <p:spPr/>
        <p:txBody>
          <a:bodyPr/>
          <a:lstStyle/>
          <a:p>
            <a:r>
              <a:rPr lang="en-US" dirty="0"/>
              <a:t>You can now enable a modem as an external interface </a:t>
            </a:r>
          </a:p>
          <a:p>
            <a:r>
              <a:rPr lang="en-US" dirty="0"/>
              <a:t>If your business operates in areas with weak ISP coverage, or you have non-traditional methods for internet access, a dedicated modem interface can increase your network flexibility</a:t>
            </a:r>
          </a:p>
          <a:p>
            <a:r>
              <a:rPr lang="en-US" dirty="0"/>
              <a:t>The modem interface can perform as a dedicated interface and support multi-WAN scenarios</a:t>
            </a:r>
          </a:p>
          <a:p>
            <a:r>
              <a:rPr lang="en-US" dirty="0"/>
              <a:t>3G/4G cellular modems currently supported for failover are supported as external interfaces</a:t>
            </a:r>
          </a:p>
        </p:txBody>
      </p:sp>
      <p:sp>
        <p:nvSpPr>
          <p:cNvPr id="4" name="Slide Number Placeholder 3">
            <a:extLst>
              <a:ext uri="{FF2B5EF4-FFF2-40B4-BE49-F238E27FC236}">
                <a16:creationId xmlns:a16="http://schemas.microsoft.com/office/drawing/2014/main" id="{5959EF13-E4F4-44A9-8770-1CA83943E47B}"/>
              </a:ext>
            </a:extLst>
          </p:cNvPr>
          <p:cNvSpPr>
            <a:spLocks noGrp="1"/>
          </p:cNvSpPr>
          <p:nvPr>
            <p:ph type="sldNum" sz="quarter" idx="10"/>
          </p:nvPr>
        </p:nvSpPr>
        <p:spPr/>
        <p:txBody>
          <a:bodyPr/>
          <a:lstStyle/>
          <a:p>
            <a:fld id="{B0093543-1604-46AF-A6FA-9E7B09989DCD}" type="slidenum">
              <a:rPr lang="en-US" smtClean="0"/>
              <a:pPr/>
              <a:t>116</a:t>
            </a:fld>
            <a:endParaRPr lang="en-US" dirty="0"/>
          </a:p>
        </p:txBody>
      </p:sp>
    </p:spTree>
    <p:extLst>
      <p:ext uri="{BB962C8B-B14F-4D97-AF65-F5344CB8AC3E}">
        <p14:creationId xmlns:p14="http://schemas.microsoft.com/office/powerpoint/2010/main" val="13152023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49E1-A280-4BEB-A708-F3977EA18139}"/>
              </a:ext>
            </a:extLst>
          </p:cNvPr>
          <p:cNvSpPr>
            <a:spLocks noGrp="1"/>
          </p:cNvSpPr>
          <p:nvPr>
            <p:ph type="title"/>
          </p:nvPr>
        </p:nvSpPr>
        <p:spPr/>
        <p:txBody>
          <a:bodyPr/>
          <a:lstStyle/>
          <a:p>
            <a:r>
              <a:rPr lang="en-US" dirty="0"/>
              <a:t>Modem as an External Interface</a:t>
            </a:r>
          </a:p>
        </p:txBody>
      </p:sp>
      <p:sp>
        <p:nvSpPr>
          <p:cNvPr id="3" name="Content Placeholder 2">
            <a:extLst>
              <a:ext uri="{FF2B5EF4-FFF2-40B4-BE49-F238E27FC236}">
                <a16:creationId xmlns:a16="http://schemas.microsoft.com/office/drawing/2014/main" id="{840494F3-B514-4EBF-9776-AD7BF68F2B29}"/>
              </a:ext>
            </a:extLst>
          </p:cNvPr>
          <p:cNvSpPr>
            <a:spLocks noGrp="1"/>
          </p:cNvSpPr>
          <p:nvPr>
            <p:ph idx="1"/>
          </p:nvPr>
        </p:nvSpPr>
        <p:spPr/>
        <p:txBody>
          <a:bodyPr/>
          <a:lstStyle/>
          <a:p>
            <a:r>
              <a:rPr lang="en-US" dirty="0"/>
              <a:t>When you enable a modem, it appears in the list of interfaces as modem0</a:t>
            </a:r>
          </a:p>
        </p:txBody>
      </p:sp>
      <p:sp>
        <p:nvSpPr>
          <p:cNvPr id="4" name="Slide Number Placeholder 3">
            <a:extLst>
              <a:ext uri="{FF2B5EF4-FFF2-40B4-BE49-F238E27FC236}">
                <a16:creationId xmlns:a16="http://schemas.microsoft.com/office/drawing/2014/main" id="{AE338F7E-62FC-448C-ACF8-9E96BC30B35C}"/>
              </a:ext>
            </a:extLst>
          </p:cNvPr>
          <p:cNvSpPr>
            <a:spLocks noGrp="1"/>
          </p:cNvSpPr>
          <p:nvPr>
            <p:ph type="sldNum" sz="quarter" idx="10"/>
          </p:nvPr>
        </p:nvSpPr>
        <p:spPr/>
        <p:txBody>
          <a:bodyPr/>
          <a:lstStyle/>
          <a:p>
            <a:fld id="{B0093543-1604-46AF-A6FA-9E7B09989DCD}" type="slidenum">
              <a:rPr lang="en-US" smtClean="0"/>
              <a:pPr/>
              <a:t>117</a:t>
            </a:fld>
            <a:endParaRPr lang="en-US" dirty="0"/>
          </a:p>
        </p:txBody>
      </p:sp>
      <p:pic>
        <p:nvPicPr>
          <p:cNvPr id="5" name="Picture 4">
            <a:extLst>
              <a:ext uri="{FF2B5EF4-FFF2-40B4-BE49-F238E27FC236}">
                <a16:creationId xmlns:a16="http://schemas.microsoft.com/office/drawing/2014/main" id="{0DEAF7B2-8338-42BF-B36A-91F03A8633D0}"/>
              </a:ext>
            </a:extLst>
          </p:cNvPr>
          <p:cNvPicPr>
            <a:picLocks noChangeAspect="1"/>
          </p:cNvPicPr>
          <p:nvPr/>
        </p:nvPicPr>
        <p:blipFill rotWithShape="1">
          <a:blip r:embed="rId2"/>
          <a:srcRect l="23490" t="38923" r="4246" b="15751"/>
          <a:stretch/>
        </p:blipFill>
        <p:spPr>
          <a:xfrm>
            <a:off x="948904" y="2158327"/>
            <a:ext cx="5947054" cy="2779432"/>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40F98750-23DE-4B83-9A1F-F4B205625C0A}"/>
              </a:ext>
            </a:extLst>
          </p:cNvPr>
          <p:cNvSpPr/>
          <p:nvPr/>
        </p:nvSpPr>
        <p:spPr>
          <a:xfrm>
            <a:off x="1035169" y="4634109"/>
            <a:ext cx="3623096" cy="30365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4846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8AD4B-64C5-44FF-B20A-B9185252233B}"/>
              </a:ext>
            </a:extLst>
          </p:cNvPr>
          <p:cNvSpPr>
            <a:spLocks noGrp="1"/>
          </p:cNvSpPr>
          <p:nvPr>
            <p:ph type="title"/>
          </p:nvPr>
        </p:nvSpPr>
        <p:spPr/>
        <p:txBody>
          <a:bodyPr/>
          <a:lstStyle/>
          <a:p>
            <a:r>
              <a:rPr lang="en-US" dirty="0"/>
              <a:t>Modem as an External Interface</a:t>
            </a:r>
          </a:p>
        </p:txBody>
      </p:sp>
      <p:sp>
        <p:nvSpPr>
          <p:cNvPr id="3" name="Content Placeholder 2">
            <a:extLst>
              <a:ext uri="{FF2B5EF4-FFF2-40B4-BE49-F238E27FC236}">
                <a16:creationId xmlns:a16="http://schemas.microsoft.com/office/drawing/2014/main" id="{4C63C9F3-7759-4045-85F1-EE586AFDBE50}"/>
              </a:ext>
            </a:extLst>
          </p:cNvPr>
          <p:cNvSpPr>
            <a:spLocks noGrp="1"/>
          </p:cNvSpPr>
          <p:nvPr>
            <p:ph idx="1"/>
          </p:nvPr>
        </p:nvSpPr>
        <p:spPr/>
        <p:txBody>
          <a:bodyPr/>
          <a:lstStyle/>
          <a:p>
            <a:r>
              <a:rPr lang="en-US" dirty="0"/>
              <a:t>When you select to edit the modem interface, the </a:t>
            </a:r>
            <a:r>
              <a:rPr lang="en-US" b="1" dirty="0"/>
              <a:t>Modem</a:t>
            </a:r>
            <a:r>
              <a:rPr lang="en-US" dirty="0"/>
              <a:t> configuration page appears</a:t>
            </a:r>
          </a:p>
        </p:txBody>
      </p:sp>
      <p:sp>
        <p:nvSpPr>
          <p:cNvPr id="4" name="Slide Number Placeholder 3">
            <a:extLst>
              <a:ext uri="{FF2B5EF4-FFF2-40B4-BE49-F238E27FC236}">
                <a16:creationId xmlns:a16="http://schemas.microsoft.com/office/drawing/2014/main" id="{02B9DACA-BB95-4ABF-906C-A1F99070E5FE}"/>
              </a:ext>
            </a:extLst>
          </p:cNvPr>
          <p:cNvSpPr>
            <a:spLocks noGrp="1"/>
          </p:cNvSpPr>
          <p:nvPr>
            <p:ph type="sldNum" sz="quarter" idx="10"/>
          </p:nvPr>
        </p:nvSpPr>
        <p:spPr/>
        <p:txBody>
          <a:bodyPr/>
          <a:lstStyle/>
          <a:p>
            <a:fld id="{B0093543-1604-46AF-A6FA-9E7B09989DCD}" type="slidenum">
              <a:rPr lang="en-US" smtClean="0"/>
              <a:pPr/>
              <a:t>118</a:t>
            </a:fld>
            <a:endParaRPr lang="en-US" dirty="0"/>
          </a:p>
        </p:txBody>
      </p:sp>
      <p:pic>
        <p:nvPicPr>
          <p:cNvPr id="5" name="Picture 4">
            <a:extLst>
              <a:ext uri="{FF2B5EF4-FFF2-40B4-BE49-F238E27FC236}">
                <a16:creationId xmlns:a16="http://schemas.microsoft.com/office/drawing/2014/main" id="{99211CD1-BA80-41F8-B20D-56FAC8C91018}"/>
              </a:ext>
            </a:extLst>
          </p:cNvPr>
          <p:cNvPicPr>
            <a:picLocks noChangeAspect="1"/>
          </p:cNvPicPr>
          <p:nvPr/>
        </p:nvPicPr>
        <p:blipFill rotWithShape="1">
          <a:blip r:embed="rId2"/>
          <a:srcRect l="20095" t="35299" r="46320" b="18072"/>
          <a:stretch/>
        </p:blipFill>
        <p:spPr>
          <a:xfrm>
            <a:off x="940280" y="2061713"/>
            <a:ext cx="3071004" cy="2941608"/>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2942CD9A-5C78-49AE-88BA-34EC44816D7B}"/>
              </a:ext>
            </a:extLst>
          </p:cNvPr>
          <p:cNvPicPr>
            <a:picLocks noChangeAspect="1"/>
          </p:cNvPicPr>
          <p:nvPr/>
        </p:nvPicPr>
        <p:blipFill rotWithShape="1">
          <a:blip r:embed="rId3"/>
          <a:srcRect l="32959" t="21258" r="15917" b="10148"/>
          <a:stretch/>
        </p:blipFill>
        <p:spPr>
          <a:xfrm>
            <a:off x="5489289" y="1884009"/>
            <a:ext cx="3197511" cy="4242471"/>
          </a:xfrm>
          <a:prstGeom prst="rect">
            <a:avLst/>
          </a:prstGeom>
          <a:ln>
            <a:solidFill>
              <a:schemeClr val="bg1">
                <a:lumMod val="75000"/>
              </a:schemeClr>
            </a:solidFill>
          </a:ln>
        </p:spPr>
      </p:pic>
      <p:sp>
        <p:nvSpPr>
          <p:cNvPr id="7" name="Rectangle: Rounded Corners 6">
            <a:extLst>
              <a:ext uri="{FF2B5EF4-FFF2-40B4-BE49-F238E27FC236}">
                <a16:creationId xmlns:a16="http://schemas.microsoft.com/office/drawing/2014/main" id="{ED03E2D2-A6C9-4EDF-93F9-A7F86F6BD465}"/>
              </a:ext>
            </a:extLst>
          </p:cNvPr>
          <p:cNvSpPr/>
          <p:nvPr/>
        </p:nvSpPr>
        <p:spPr>
          <a:xfrm>
            <a:off x="871268" y="4373592"/>
            <a:ext cx="3243532" cy="724619"/>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FB20F39E-D285-4CEE-8F57-DC9BAE3FBA29}"/>
              </a:ext>
            </a:extLst>
          </p:cNvPr>
          <p:cNvCxnSpPr>
            <a:cxnSpLocks/>
            <a:endCxn id="6" idx="1"/>
          </p:cNvCxnSpPr>
          <p:nvPr/>
        </p:nvCxnSpPr>
        <p:spPr>
          <a:xfrm flipV="1">
            <a:off x="4114800" y="4005245"/>
            <a:ext cx="1374489" cy="730656"/>
          </a:xfrm>
          <a:prstGeom prst="straightConnector1">
            <a:avLst/>
          </a:prstGeom>
          <a:ln w="38100">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24989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F772-23AE-4637-8C1C-5FA4EF411555}"/>
              </a:ext>
            </a:extLst>
          </p:cNvPr>
          <p:cNvSpPr>
            <a:spLocks noGrp="1"/>
          </p:cNvSpPr>
          <p:nvPr>
            <p:ph type="title"/>
          </p:nvPr>
        </p:nvSpPr>
        <p:spPr/>
        <p:txBody>
          <a:bodyPr/>
          <a:lstStyle/>
          <a:p>
            <a:r>
              <a:rPr lang="en-US" dirty="0"/>
              <a:t>Modem as an External Interface</a:t>
            </a:r>
          </a:p>
        </p:txBody>
      </p:sp>
      <p:sp>
        <p:nvSpPr>
          <p:cNvPr id="3" name="Content Placeholder 2">
            <a:extLst>
              <a:ext uri="{FF2B5EF4-FFF2-40B4-BE49-F238E27FC236}">
                <a16:creationId xmlns:a16="http://schemas.microsoft.com/office/drawing/2014/main" id="{5469EB74-2791-4B9F-BEA5-E3DDD8D471AF}"/>
              </a:ext>
            </a:extLst>
          </p:cNvPr>
          <p:cNvSpPr>
            <a:spLocks noGrp="1"/>
          </p:cNvSpPr>
          <p:nvPr>
            <p:ph idx="1"/>
          </p:nvPr>
        </p:nvSpPr>
        <p:spPr/>
        <p:txBody>
          <a:bodyPr/>
          <a:lstStyle/>
          <a:p>
            <a:r>
              <a:rPr lang="en-US" dirty="0"/>
              <a:t>When you enable a modem, it appears in the list of aliases</a:t>
            </a:r>
          </a:p>
          <a:p>
            <a:pPr lvl="1"/>
            <a:r>
              <a:rPr lang="en-US" dirty="0"/>
              <a:t>You can add the modem to a policy</a:t>
            </a:r>
          </a:p>
          <a:p>
            <a:r>
              <a:rPr lang="en-US" dirty="0"/>
              <a:t>The modem appears as an interface option in these configurations:</a:t>
            </a:r>
          </a:p>
          <a:p>
            <a:pPr lvl="1"/>
            <a:r>
              <a:rPr lang="en-US" dirty="0"/>
              <a:t>BOVPN and BOVPN virtual interfaces</a:t>
            </a:r>
          </a:p>
          <a:p>
            <a:pPr lvl="1"/>
            <a:r>
              <a:rPr lang="en-US" dirty="0"/>
              <a:t>Dynamic DNS</a:t>
            </a:r>
          </a:p>
          <a:p>
            <a:pPr lvl="1"/>
            <a:r>
              <a:rPr lang="en-US" dirty="0"/>
              <a:t>1-to-1 NAT</a:t>
            </a:r>
          </a:p>
          <a:p>
            <a:pPr lvl="1"/>
            <a:r>
              <a:rPr lang="en-US" dirty="0"/>
              <a:t>SNAT</a:t>
            </a:r>
          </a:p>
          <a:p>
            <a:pPr lvl="1"/>
            <a:r>
              <a:rPr lang="en-US" dirty="0"/>
              <a:t>Dynamic NAT</a:t>
            </a:r>
          </a:p>
          <a:p>
            <a:pPr lvl="1"/>
            <a:r>
              <a:rPr lang="en-US" dirty="0"/>
              <a:t>Traffic management</a:t>
            </a:r>
          </a:p>
          <a:p>
            <a:pPr lvl="2"/>
            <a:r>
              <a:rPr lang="en-US" dirty="0"/>
              <a:t>Applies to modem interfaces for outgoing traffic only</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FCDF21D0-BA35-4D27-AD4D-8BC8888E793D}"/>
              </a:ext>
            </a:extLst>
          </p:cNvPr>
          <p:cNvSpPr>
            <a:spLocks noGrp="1"/>
          </p:cNvSpPr>
          <p:nvPr>
            <p:ph type="sldNum" sz="quarter" idx="10"/>
          </p:nvPr>
        </p:nvSpPr>
        <p:spPr/>
        <p:txBody>
          <a:bodyPr/>
          <a:lstStyle/>
          <a:p>
            <a:fld id="{B0093543-1604-46AF-A6FA-9E7B09989DCD}" type="slidenum">
              <a:rPr lang="en-US" smtClean="0"/>
              <a:pPr/>
              <a:t>119</a:t>
            </a:fld>
            <a:endParaRPr lang="en-US" dirty="0"/>
          </a:p>
        </p:txBody>
      </p:sp>
    </p:spTree>
    <p:extLst>
      <p:ext uri="{BB962C8B-B14F-4D97-AF65-F5344CB8AC3E}">
        <p14:creationId xmlns:p14="http://schemas.microsoft.com/office/powerpoint/2010/main" val="420259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E991-A791-453B-91D3-AA7368514EB1}"/>
              </a:ext>
            </a:extLst>
          </p:cNvPr>
          <p:cNvSpPr>
            <a:spLocks noGrp="1"/>
          </p:cNvSpPr>
          <p:nvPr>
            <p:ph type="title"/>
          </p:nvPr>
        </p:nvSpPr>
        <p:spPr/>
        <p:txBody>
          <a:bodyPr/>
          <a:lstStyle/>
          <a:p>
            <a:r>
              <a:rPr lang="en-US"/>
              <a:t>Access Portal — Configure</a:t>
            </a:r>
            <a:endParaRPr lang="en-US" dirty="0"/>
          </a:p>
        </p:txBody>
      </p:sp>
      <p:sp>
        <p:nvSpPr>
          <p:cNvPr id="3" name="Content Placeholder 2">
            <a:extLst>
              <a:ext uri="{FF2B5EF4-FFF2-40B4-BE49-F238E27FC236}">
                <a16:creationId xmlns:a16="http://schemas.microsoft.com/office/drawing/2014/main" id="{28F979F3-697D-475B-8473-33023BCD28AF}"/>
              </a:ext>
            </a:extLst>
          </p:cNvPr>
          <p:cNvSpPr>
            <a:spLocks noGrp="1"/>
          </p:cNvSpPr>
          <p:nvPr>
            <p:ph idx="1"/>
          </p:nvPr>
        </p:nvSpPr>
        <p:spPr/>
        <p:txBody>
          <a:bodyPr/>
          <a:lstStyle/>
          <a:p>
            <a:r>
              <a:rPr lang="en-US" dirty="0"/>
              <a:t>Specify which apps users and groups can connect to</a:t>
            </a:r>
          </a:p>
        </p:txBody>
      </p:sp>
      <p:sp>
        <p:nvSpPr>
          <p:cNvPr id="4" name="Slide Number Placeholder 3">
            <a:extLst>
              <a:ext uri="{FF2B5EF4-FFF2-40B4-BE49-F238E27FC236}">
                <a16:creationId xmlns:a16="http://schemas.microsoft.com/office/drawing/2014/main" id="{300B0157-D301-49BD-AEAC-77F41B92E580}"/>
              </a:ext>
            </a:extLst>
          </p:cNvPr>
          <p:cNvSpPr>
            <a:spLocks noGrp="1"/>
          </p:cNvSpPr>
          <p:nvPr>
            <p:ph type="sldNum" sz="quarter" idx="10"/>
          </p:nvPr>
        </p:nvSpPr>
        <p:spPr/>
        <p:txBody>
          <a:bodyPr/>
          <a:lstStyle/>
          <a:p>
            <a:fld id="{B0093543-1604-46AF-A6FA-9E7B09989DCD}" type="slidenum">
              <a:rPr lang="en-US" smtClean="0"/>
              <a:pPr/>
              <a:t>12</a:t>
            </a:fld>
            <a:endParaRPr lang="en-US" dirty="0"/>
          </a:p>
        </p:txBody>
      </p:sp>
      <p:pic>
        <p:nvPicPr>
          <p:cNvPr id="5" name="Picture 4">
            <a:extLst>
              <a:ext uri="{FF2B5EF4-FFF2-40B4-BE49-F238E27FC236}">
                <a16:creationId xmlns:a16="http://schemas.microsoft.com/office/drawing/2014/main" id="{662B2684-F8D7-4523-9054-362AE18C3DE2}"/>
              </a:ext>
            </a:extLst>
          </p:cNvPr>
          <p:cNvPicPr>
            <a:picLocks noChangeAspect="1"/>
          </p:cNvPicPr>
          <p:nvPr/>
        </p:nvPicPr>
        <p:blipFill rotWithShape="1">
          <a:blip r:embed="rId2"/>
          <a:srcRect l="18019" t="21138" r="41604" b="20856"/>
          <a:stretch/>
        </p:blipFill>
        <p:spPr>
          <a:xfrm>
            <a:off x="3943350" y="1361676"/>
            <a:ext cx="4743449" cy="4555040"/>
          </a:xfrm>
          <a:prstGeom prst="rect">
            <a:avLst/>
          </a:prstGeom>
          <a:ln>
            <a:solidFill>
              <a:schemeClr val="bg1">
                <a:lumMod val="75000"/>
              </a:schemeClr>
            </a:solidFill>
          </a:ln>
        </p:spPr>
      </p:pic>
    </p:spTree>
    <p:extLst>
      <p:ext uri="{BB962C8B-B14F-4D97-AF65-F5344CB8AC3E}">
        <p14:creationId xmlns:p14="http://schemas.microsoft.com/office/powerpoint/2010/main" val="6888896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BCF3A-BE66-4209-9F39-E28CD52E0644}"/>
              </a:ext>
            </a:extLst>
          </p:cNvPr>
          <p:cNvSpPr>
            <a:spLocks noGrp="1"/>
          </p:cNvSpPr>
          <p:nvPr>
            <p:ph type="title"/>
          </p:nvPr>
        </p:nvSpPr>
        <p:spPr/>
        <p:txBody>
          <a:bodyPr/>
          <a:lstStyle/>
          <a:p>
            <a:r>
              <a:rPr lang="en-US" dirty="0"/>
              <a:t>Modem as an External Interface</a:t>
            </a:r>
          </a:p>
        </p:txBody>
      </p:sp>
      <p:sp>
        <p:nvSpPr>
          <p:cNvPr id="3" name="Content Placeholder 2">
            <a:extLst>
              <a:ext uri="{FF2B5EF4-FFF2-40B4-BE49-F238E27FC236}">
                <a16:creationId xmlns:a16="http://schemas.microsoft.com/office/drawing/2014/main" id="{84FA44E1-1A31-44E8-9621-1B5E2E4A194B}"/>
              </a:ext>
            </a:extLst>
          </p:cNvPr>
          <p:cNvSpPr>
            <a:spLocks noGrp="1"/>
          </p:cNvSpPr>
          <p:nvPr>
            <p:ph idx="1"/>
          </p:nvPr>
        </p:nvSpPr>
        <p:spPr/>
        <p:txBody>
          <a:bodyPr/>
          <a:lstStyle/>
          <a:p>
            <a:r>
              <a:rPr lang="en-US" dirty="0"/>
              <a:t>Modem failover is supported for BOVPN and BOVPN virtual interfaces</a:t>
            </a:r>
          </a:p>
          <a:p>
            <a:r>
              <a:rPr lang="en-US" dirty="0"/>
              <a:t>If you configure a modem interface as a BOVPN gateway, the </a:t>
            </a:r>
            <a:r>
              <a:rPr lang="en-US" b="1" dirty="0"/>
              <a:t>Use Modem for failover</a:t>
            </a:r>
            <a:r>
              <a:rPr lang="en-US" dirty="0"/>
              <a:t> option is not available</a:t>
            </a:r>
          </a:p>
          <a:p>
            <a:pPr lvl="2"/>
            <a:endParaRPr lang="en-US" dirty="0"/>
          </a:p>
          <a:p>
            <a:pPr lvl="2"/>
            <a:endParaRPr lang="en-US" dirty="0"/>
          </a:p>
        </p:txBody>
      </p:sp>
      <p:sp>
        <p:nvSpPr>
          <p:cNvPr id="4" name="Slide Number Placeholder 3">
            <a:extLst>
              <a:ext uri="{FF2B5EF4-FFF2-40B4-BE49-F238E27FC236}">
                <a16:creationId xmlns:a16="http://schemas.microsoft.com/office/drawing/2014/main" id="{E3CC925C-4A82-4128-B9C9-3CC332095CCF}"/>
              </a:ext>
            </a:extLst>
          </p:cNvPr>
          <p:cNvSpPr>
            <a:spLocks noGrp="1"/>
          </p:cNvSpPr>
          <p:nvPr>
            <p:ph type="sldNum" sz="quarter" idx="10"/>
          </p:nvPr>
        </p:nvSpPr>
        <p:spPr/>
        <p:txBody>
          <a:bodyPr/>
          <a:lstStyle/>
          <a:p>
            <a:fld id="{B0093543-1604-46AF-A6FA-9E7B09989DCD}" type="slidenum">
              <a:rPr lang="en-US" smtClean="0"/>
              <a:pPr/>
              <a:t>120</a:t>
            </a:fld>
            <a:endParaRPr lang="en-US" dirty="0"/>
          </a:p>
        </p:txBody>
      </p:sp>
      <p:pic>
        <p:nvPicPr>
          <p:cNvPr id="6" name="Content Placeholder 4">
            <a:extLst>
              <a:ext uri="{FF2B5EF4-FFF2-40B4-BE49-F238E27FC236}">
                <a16:creationId xmlns:a16="http://schemas.microsoft.com/office/drawing/2014/main" id="{99B8E9FF-A588-4C27-A985-3AE2397E8437}"/>
              </a:ext>
            </a:extLst>
          </p:cNvPr>
          <p:cNvPicPr>
            <a:picLocks noChangeAspect="1"/>
          </p:cNvPicPr>
          <p:nvPr/>
        </p:nvPicPr>
        <p:blipFill rotWithShape="1">
          <a:blip r:embed="rId2"/>
          <a:srcRect l="21410" t="19312" r="7892" b="11251"/>
          <a:stretch/>
        </p:blipFill>
        <p:spPr bwMode="auto">
          <a:xfrm>
            <a:off x="893072" y="2799809"/>
            <a:ext cx="4964803" cy="3326671"/>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090141A-FF42-4EC9-B9A1-F71AEFF342DB}"/>
              </a:ext>
            </a:extLst>
          </p:cNvPr>
          <p:cNvSpPr/>
          <p:nvPr/>
        </p:nvSpPr>
        <p:spPr>
          <a:xfrm>
            <a:off x="841316" y="5848210"/>
            <a:ext cx="4327704" cy="174752"/>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D5F3587A-AC65-45E2-9875-90C4C2C0E379}"/>
              </a:ext>
            </a:extLst>
          </p:cNvPr>
          <p:cNvSpPr/>
          <p:nvPr/>
        </p:nvSpPr>
        <p:spPr>
          <a:xfrm>
            <a:off x="1167567" y="5206581"/>
            <a:ext cx="755226" cy="362448"/>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2688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20169-C953-460F-9940-00863B5976B3}"/>
              </a:ext>
            </a:extLst>
          </p:cNvPr>
          <p:cNvSpPr>
            <a:spLocks noGrp="1"/>
          </p:cNvSpPr>
          <p:nvPr>
            <p:ph type="title"/>
          </p:nvPr>
        </p:nvSpPr>
        <p:spPr/>
        <p:txBody>
          <a:bodyPr/>
          <a:lstStyle/>
          <a:p>
            <a:r>
              <a:rPr lang="en-US" dirty="0"/>
              <a:t>Modem as an External Interface</a:t>
            </a:r>
          </a:p>
        </p:txBody>
      </p:sp>
      <p:sp>
        <p:nvSpPr>
          <p:cNvPr id="3" name="Content Placeholder 2">
            <a:extLst>
              <a:ext uri="{FF2B5EF4-FFF2-40B4-BE49-F238E27FC236}">
                <a16:creationId xmlns:a16="http://schemas.microsoft.com/office/drawing/2014/main" id="{115A6EDD-9C00-4CBE-AF88-F6AA77BFDE65}"/>
              </a:ext>
            </a:extLst>
          </p:cNvPr>
          <p:cNvSpPr>
            <a:spLocks noGrp="1"/>
          </p:cNvSpPr>
          <p:nvPr>
            <p:ph idx="1"/>
          </p:nvPr>
        </p:nvSpPr>
        <p:spPr/>
        <p:txBody>
          <a:bodyPr/>
          <a:lstStyle/>
          <a:p>
            <a:r>
              <a:rPr lang="en-US" dirty="0"/>
              <a:t>If you select </a:t>
            </a:r>
            <a:r>
              <a:rPr lang="en-US" b="1" dirty="0"/>
              <a:t>Use Modem for failover</a:t>
            </a:r>
            <a:r>
              <a:rPr lang="en-US" dirty="0"/>
              <a:t> for a BOVPN gateway, the modem does not appear in the </a:t>
            </a:r>
            <a:r>
              <a:rPr lang="en-US" b="1" dirty="0"/>
              <a:t>External Interface</a:t>
            </a:r>
            <a:r>
              <a:rPr lang="en-US" dirty="0"/>
              <a:t> list in the local gateway settings</a:t>
            </a:r>
          </a:p>
          <a:p>
            <a:endParaRPr lang="en-US" dirty="0"/>
          </a:p>
        </p:txBody>
      </p:sp>
      <p:sp>
        <p:nvSpPr>
          <p:cNvPr id="4" name="Slide Number Placeholder 3">
            <a:extLst>
              <a:ext uri="{FF2B5EF4-FFF2-40B4-BE49-F238E27FC236}">
                <a16:creationId xmlns:a16="http://schemas.microsoft.com/office/drawing/2014/main" id="{E2AA6126-5806-4ECA-BC51-5E040C3A4348}"/>
              </a:ext>
            </a:extLst>
          </p:cNvPr>
          <p:cNvSpPr>
            <a:spLocks noGrp="1"/>
          </p:cNvSpPr>
          <p:nvPr>
            <p:ph type="sldNum" sz="quarter" idx="10"/>
          </p:nvPr>
        </p:nvSpPr>
        <p:spPr/>
        <p:txBody>
          <a:bodyPr/>
          <a:lstStyle/>
          <a:p>
            <a:fld id="{B0093543-1604-46AF-A6FA-9E7B09989DCD}" type="slidenum">
              <a:rPr lang="en-US" smtClean="0"/>
              <a:pPr/>
              <a:t>121</a:t>
            </a:fld>
            <a:endParaRPr lang="en-US" dirty="0"/>
          </a:p>
        </p:txBody>
      </p:sp>
      <p:pic>
        <p:nvPicPr>
          <p:cNvPr id="5" name="Picture 4">
            <a:extLst>
              <a:ext uri="{FF2B5EF4-FFF2-40B4-BE49-F238E27FC236}">
                <a16:creationId xmlns:a16="http://schemas.microsoft.com/office/drawing/2014/main" id="{225395C3-FEB5-41DA-8EA9-7E7A31483319}"/>
              </a:ext>
            </a:extLst>
          </p:cNvPr>
          <p:cNvPicPr>
            <a:picLocks noChangeAspect="1"/>
          </p:cNvPicPr>
          <p:nvPr/>
        </p:nvPicPr>
        <p:blipFill rotWithShape="1">
          <a:blip r:embed="rId2"/>
          <a:srcRect l="20189" t="61145" r="51226" b="21625"/>
          <a:stretch/>
        </p:blipFill>
        <p:spPr>
          <a:xfrm>
            <a:off x="974785" y="2475780"/>
            <a:ext cx="2613804" cy="1086929"/>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76B1C613-6338-49FF-B7F6-59239106CF08}"/>
              </a:ext>
            </a:extLst>
          </p:cNvPr>
          <p:cNvPicPr>
            <a:picLocks noChangeAspect="1"/>
          </p:cNvPicPr>
          <p:nvPr/>
        </p:nvPicPr>
        <p:blipFill rotWithShape="1">
          <a:blip r:embed="rId3"/>
          <a:srcRect l="29528" t="21351" r="29529" b="31060"/>
          <a:stretch/>
        </p:blipFill>
        <p:spPr>
          <a:xfrm>
            <a:off x="4942936" y="2475780"/>
            <a:ext cx="3743864" cy="3001992"/>
          </a:xfrm>
          <a:prstGeom prst="rect">
            <a:avLst/>
          </a:prstGeom>
          <a:ln>
            <a:solidFill>
              <a:schemeClr val="bg1">
                <a:lumMod val="75000"/>
              </a:schemeClr>
            </a:solidFill>
          </a:ln>
        </p:spPr>
      </p:pic>
      <p:cxnSp>
        <p:nvCxnSpPr>
          <p:cNvPr id="10" name="Straight Arrow Connector 9">
            <a:extLst>
              <a:ext uri="{FF2B5EF4-FFF2-40B4-BE49-F238E27FC236}">
                <a16:creationId xmlns:a16="http://schemas.microsoft.com/office/drawing/2014/main" id="{C51E0AAA-F9C5-461C-890B-FA32F6CDF40F}"/>
              </a:ext>
            </a:extLst>
          </p:cNvPr>
          <p:cNvCxnSpPr>
            <a:cxnSpLocks/>
            <a:stCxn id="5" idx="3"/>
            <a:endCxn id="6" idx="1"/>
          </p:cNvCxnSpPr>
          <p:nvPr/>
        </p:nvCxnSpPr>
        <p:spPr>
          <a:xfrm>
            <a:off x="3588589" y="3019245"/>
            <a:ext cx="1354347" cy="957531"/>
          </a:xfrm>
          <a:prstGeom prst="straightConnector1">
            <a:avLst/>
          </a:prstGeom>
          <a:ln w="38100">
            <a:tailEnd type="stealth" w="lg" len="lg"/>
          </a:ln>
          <a:effectLst/>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2378A039-F2EC-4785-9DE2-D2A6FA3FB596}"/>
              </a:ext>
            </a:extLst>
          </p:cNvPr>
          <p:cNvSpPr/>
          <p:nvPr/>
        </p:nvSpPr>
        <p:spPr>
          <a:xfrm>
            <a:off x="966159" y="3226279"/>
            <a:ext cx="1164566" cy="189781"/>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E9FEAFC2-C69D-457B-A214-3E229A575C06}"/>
              </a:ext>
            </a:extLst>
          </p:cNvPr>
          <p:cNvSpPr/>
          <p:nvPr/>
        </p:nvSpPr>
        <p:spPr>
          <a:xfrm>
            <a:off x="6185141" y="3425201"/>
            <a:ext cx="1155938" cy="594704"/>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83741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E5FB-8047-43B0-890C-F5F6B48272AA}"/>
              </a:ext>
            </a:extLst>
          </p:cNvPr>
          <p:cNvSpPr>
            <a:spLocks noGrp="1"/>
          </p:cNvSpPr>
          <p:nvPr>
            <p:ph type="title"/>
          </p:nvPr>
        </p:nvSpPr>
        <p:spPr/>
        <p:txBody>
          <a:bodyPr/>
          <a:lstStyle/>
          <a:p>
            <a:r>
              <a:rPr lang="en-US" dirty="0"/>
              <a:t>Modem as an External Interface</a:t>
            </a:r>
          </a:p>
        </p:txBody>
      </p:sp>
      <p:sp>
        <p:nvSpPr>
          <p:cNvPr id="3" name="Content Placeholder 2">
            <a:extLst>
              <a:ext uri="{FF2B5EF4-FFF2-40B4-BE49-F238E27FC236}">
                <a16:creationId xmlns:a16="http://schemas.microsoft.com/office/drawing/2014/main" id="{0CAE42FA-CE4A-4F66-8758-A07B98EA5D55}"/>
              </a:ext>
            </a:extLst>
          </p:cNvPr>
          <p:cNvSpPr>
            <a:spLocks noGrp="1"/>
          </p:cNvSpPr>
          <p:nvPr>
            <p:ph idx="1"/>
          </p:nvPr>
        </p:nvSpPr>
        <p:spPr/>
        <p:txBody>
          <a:bodyPr/>
          <a:lstStyle/>
          <a:p>
            <a:r>
              <a:rPr lang="en-US" dirty="0"/>
              <a:t>Multi-WAN and Link Monitor features are updated</a:t>
            </a:r>
          </a:p>
          <a:p>
            <a:pPr lvl="1"/>
            <a:r>
              <a:rPr lang="en-US" dirty="0"/>
              <a:t>You can now add a modem interface to Multi-WAN</a:t>
            </a:r>
          </a:p>
          <a:p>
            <a:pPr lvl="1"/>
            <a:r>
              <a:rPr lang="en-US" dirty="0"/>
              <a:t>By default, modems do not participate in Multi-WAN</a:t>
            </a:r>
          </a:p>
          <a:p>
            <a:pPr lvl="1"/>
            <a:r>
              <a:rPr lang="en-US" dirty="0"/>
              <a:t>You can enable Link Monitor for a modem that participates in Multi-WAN</a:t>
            </a:r>
          </a:p>
          <a:p>
            <a:pPr lvl="1"/>
            <a:r>
              <a:rPr lang="en-US" dirty="0"/>
              <a:t>By default, Link Monitor is disabled for modem interfaces to prevent bandwidth consumption</a:t>
            </a:r>
          </a:p>
          <a:p>
            <a:pPr lvl="1"/>
            <a:r>
              <a:rPr lang="en-US" dirty="0"/>
              <a:t>The </a:t>
            </a:r>
            <a:r>
              <a:rPr lang="en-US" b="1" dirty="0"/>
              <a:t>Link Monitor</a:t>
            </a:r>
            <a:r>
              <a:rPr lang="en-US" dirty="0"/>
              <a:t> tab was removed from the </a:t>
            </a:r>
            <a:r>
              <a:rPr lang="en-US" b="1" dirty="0"/>
              <a:t>Network &gt; Modem</a:t>
            </a:r>
            <a:r>
              <a:rPr lang="en-US" dirty="0"/>
              <a:t> configuration page </a:t>
            </a:r>
          </a:p>
          <a:p>
            <a:r>
              <a:rPr lang="en-US" dirty="0"/>
              <a:t>Link Monitor updates affect all interface types and are described in more detail in the next section</a:t>
            </a:r>
          </a:p>
          <a:p>
            <a:endParaRPr lang="en-US" dirty="0"/>
          </a:p>
        </p:txBody>
      </p:sp>
      <p:sp>
        <p:nvSpPr>
          <p:cNvPr id="4" name="Slide Number Placeholder 3">
            <a:extLst>
              <a:ext uri="{FF2B5EF4-FFF2-40B4-BE49-F238E27FC236}">
                <a16:creationId xmlns:a16="http://schemas.microsoft.com/office/drawing/2014/main" id="{D7FE9553-C524-4FDE-A52D-B547B12B4565}"/>
              </a:ext>
            </a:extLst>
          </p:cNvPr>
          <p:cNvSpPr>
            <a:spLocks noGrp="1"/>
          </p:cNvSpPr>
          <p:nvPr>
            <p:ph type="sldNum" sz="quarter" idx="10"/>
          </p:nvPr>
        </p:nvSpPr>
        <p:spPr/>
        <p:txBody>
          <a:bodyPr/>
          <a:lstStyle/>
          <a:p>
            <a:fld id="{B0093543-1604-46AF-A6FA-9E7B09989DCD}" type="slidenum">
              <a:rPr lang="en-US" smtClean="0"/>
              <a:pPr/>
              <a:t>122</a:t>
            </a:fld>
            <a:endParaRPr lang="en-US" dirty="0"/>
          </a:p>
        </p:txBody>
      </p:sp>
    </p:spTree>
    <p:extLst>
      <p:ext uri="{BB962C8B-B14F-4D97-AF65-F5344CB8AC3E}">
        <p14:creationId xmlns:p14="http://schemas.microsoft.com/office/powerpoint/2010/main" val="13659918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4E3C7-50EA-4B6C-ACB7-B3D859C577CB}"/>
              </a:ext>
            </a:extLst>
          </p:cNvPr>
          <p:cNvSpPr>
            <a:spLocks noGrp="1"/>
          </p:cNvSpPr>
          <p:nvPr>
            <p:ph type="title"/>
          </p:nvPr>
        </p:nvSpPr>
        <p:spPr/>
        <p:txBody>
          <a:bodyPr/>
          <a:lstStyle/>
          <a:p>
            <a:r>
              <a:rPr lang="en-US" dirty="0"/>
              <a:t>Modem as an External Interface</a:t>
            </a:r>
          </a:p>
        </p:txBody>
      </p:sp>
      <p:sp>
        <p:nvSpPr>
          <p:cNvPr id="3" name="Content Placeholder 2">
            <a:extLst>
              <a:ext uri="{FF2B5EF4-FFF2-40B4-BE49-F238E27FC236}">
                <a16:creationId xmlns:a16="http://schemas.microsoft.com/office/drawing/2014/main" id="{7A49F664-97FE-418D-853B-ADC48F1CAE44}"/>
              </a:ext>
            </a:extLst>
          </p:cNvPr>
          <p:cNvSpPr>
            <a:spLocks noGrp="1"/>
          </p:cNvSpPr>
          <p:nvPr>
            <p:ph idx="1"/>
          </p:nvPr>
        </p:nvSpPr>
        <p:spPr/>
        <p:txBody>
          <a:bodyPr/>
          <a:lstStyle/>
          <a:p>
            <a:r>
              <a:rPr lang="en-US" dirty="0"/>
              <a:t>Unsupported features:</a:t>
            </a:r>
          </a:p>
          <a:p>
            <a:pPr lvl="1"/>
            <a:r>
              <a:rPr lang="en-US" dirty="0"/>
              <a:t>FireCluster</a:t>
            </a:r>
          </a:p>
          <a:p>
            <a:pPr lvl="1"/>
            <a:r>
              <a:rPr lang="en-US" dirty="0"/>
              <a:t>RapidDeploy</a:t>
            </a:r>
          </a:p>
          <a:p>
            <a:pPr lvl="1"/>
            <a:r>
              <a:rPr lang="en-US" dirty="0"/>
              <a:t>VLANs</a:t>
            </a:r>
          </a:p>
          <a:p>
            <a:pPr lvl="1"/>
            <a:r>
              <a:rPr lang="en-US" dirty="0"/>
              <a:t>Bridge mode</a:t>
            </a:r>
          </a:p>
          <a:p>
            <a:pPr lvl="1"/>
            <a:r>
              <a:rPr lang="en-US" dirty="0"/>
              <a:t>Multiple modem interfaces</a:t>
            </a:r>
          </a:p>
          <a:p>
            <a:endParaRPr lang="en-US" dirty="0"/>
          </a:p>
          <a:p>
            <a:endParaRPr lang="en-US" dirty="0"/>
          </a:p>
        </p:txBody>
      </p:sp>
      <p:sp>
        <p:nvSpPr>
          <p:cNvPr id="4" name="Slide Number Placeholder 3">
            <a:extLst>
              <a:ext uri="{FF2B5EF4-FFF2-40B4-BE49-F238E27FC236}">
                <a16:creationId xmlns:a16="http://schemas.microsoft.com/office/drawing/2014/main" id="{487DD8B5-7E53-48EE-989B-13BCB4DF46D4}"/>
              </a:ext>
            </a:extLst>
          </p:cNvPr>
          <p:cNvSpPr>
            <a:spLocks noGrp="1"/>
          </p:cNvSpPr>
          <p:nvPr>
            <p:ph type="sldNum" sz="quarter" idx="10"/>
          </p:nvPr>
        </p:nvSpPr>
        <p:spPr/>
        <p:txBody>
          <a:bodyPr/>
          <a:lstStyle/>
          <a:p>
            <a:fld id="{B0093543-1604-46AF-A6FA-9E7B09989DCD}" type="slidenum">
              <a:rPr lang="en-US" smtClean="0"/>
              <a:pPr/>
              <a:t>123</a:t>
            </a:fld>
            <a:endParaRPr lang="en-US" dirty="0"/>
          </a:p>
        </p:txBody>
      </p:sp>
    </p:spTree>
    <p:extLst>
      <p:ext uri="{BB962C8B-B14F-4D97-AF65-F5344CB8AC3E}">
        <p14:creationId xmlns:p14="http://schemas.microsoft.com/office/powerpoint/2010/main" val="40115385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D8E9-CAAD-4F0D-8077-71D09F673E6B}"/>
              </a:ext>
            </a:extLst>
          </p:cNvPr>
          <p:cNvSpPr>
            <a:spLocks noGrp="1"/>
          </p:cNvSpPr>
          <p:nvPr>
            <p:ph type="title"/>
          </p:nvPr>
        </p:nvSpPr>
        <p:spPr/>
        <p:txBody>
          <a:bodyPr/>
          <a:lstStyle/>
          <a:p>
            <a:r>
              <a:rPr lang="en-US" dirty="0"/>
              <a:t>Multi-WAN Link Monitor</a:t>
            </a:r>
          </a:p>
        </p:txBody>
      </p:sp>
    </p:spTree>
    <p:extLst>
      <p:ext uri="{BB962C8B-B14F-4D97-AF65-F5344CB8AC3E}">
        <p14:creationId xmlns:p14="http://schemas.microsoft.com/office/powerpoint/2010/main" val="14277628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00AD26-5FD7-4406-A2D1-159FDED6B472}"/>
              </a:ext>
            </a:extLst>
          </p:cNvPr>
          <p:cNvPicPr>
            <a:picLocks noChangeAspect="1"/>
          </p:cNvPicPr>
          <p:nvPr/>
        </p:nvPicPr>
        <p:blipFill rotWithShape="1">
          <a:blip r:embed="rId2"/>
          <a:srcRect l="32927" t="20391" r="33414" b="18803"/>
          <a:stretch/>
        </p:blipFill>
        <p:spPr>
          <a:xfrm>
            <a:off x="4270917" y="1806497"/>
            <a:ext cx="4415883" cy="4287885"/>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FE69DE8E-0129-4234-9D99-1375430EAF39}"/>
              </a:ext>
            </a:extLst>
          </p:cNvPr>
          <p:cNvSpPr>
            <a:spLocks noGrp="1"/>
          </p:cNvSpPr>
          <p:nvPr>
            <p:ph type="title"/>
          </p:nvPr>
        </p:nvSpPr>
        <p:spPr/>
        <p:txBody>
          <a:bodyPr/>
          <a:lstStyle/>
          <a:p>
            <a:r>
              <a:rPr lang="en-US" dirty="0"/>
              <a:t>Multi-WAN Link Monitor Updates</a:t>
            </a:r>
          </a:p>
        </p:txBody>
      </p:sp>
      <p:sp>
        <p:nvSpPr>
          <p:cNvPr id="3" name="Content Placeholder 2">
            <a:extLst>
              <a:ext uri="{FF2B5EF4-FFF2-40B4-BE49-F238E27FC236}">
                <a16:creationId xmlns:a16="http://schemas.microsoft.com/office/drawing/2014/main" id="{DE6A7453-7C30-4380-B8E8-046AEB4C49B4}"/>
              </a:ext>
            </a:extLst>
          </p:cNvPr>
          <p:cNvSpPr>
            <a:spLocks noGrp="1"/>
          </p:cNvSpPr>
          <p:nvPr>
            <p:ph idx="1"/>
          </p:nvPr>
        </p:nvSpPr>
        <p:spPr/>
        <p:txBody>
          <a:bodyPr/>
          <a:lstStyle/>
          <a:p>
            <a:r>
              <a:rPr lang="en-US" dirty="0"/>
              <a:t>You can now disable Link Monitor for any interface</a:t>
            </a:r>
          </a:p>
          <a:p>
            <a:r>
              <a:rPr lang="en-US" dirty="0" err="1"/>
              <a:t>Fireware</a:t>
            </a:r>
            <a:r>
              <a:rPr lang="en-US" dirty="0"/>
              <a:t> Web UI:</a:t>
            </a:r>
          </a:p>
        </p:txBody>
      </p:sp>
      <p:sp>
        <p:nvSpPr>
          <p:cNvPr id="4" name="Slide Number Placeholder 3">
            <a:extLst>
              <a:ext uri="{FF2B5EF4-FFF2-40B4-BE49-F238E27FC236}">
                <a16:creationId xmlns:a16="http://schemas.microsoft.com/office/drawing/2014/main" id="{D981D0A1-AB82-4C0D-A824-D3D4EC677C53}"/>
              </a:ext>
            </a:extLst>
          </p:cNvPr>
          <p:cNvSpPr>
            <a:spLocks noGrp="1"/>
          </p:cNvSpPr>
          <p:nvPr>
            <p:ph type="sldNum" sz="quarter" idx="10"/>
          </p:nvPr>
        </p:nvSpPr>
        <p:spPr/>
        <p:txBody>
          <a:bodyPr/>
          <a:lstStyle/>
          <a:p>
            <a:fld id="{B0093543-1604-46AF-A6FA-9E7B09989DCD}" type="slidenum">
              <a:rPr lang="en-US" smtClean="0"/>
              <a:pPr/>
              <a:t>125</a:t>
            </a:fld>
            <a:endParaRPr lang="en-US" dirty="0"/>
          </a:p>
        </p:txBody>
      </p:sp>
      <p:sp>
        <p:nvSpPr>
          <p:cNvPr id="11" name="Rectangle: Rounded Corners 10">
            <a:extLst>
              <a:ext uri="{FF2B5EF4-FFF2-40B4-BE49-F238E27FC236}">
                <a16:creationId xmlns:a16="http://schemas.microsoft.com/office/drawing/2014/main" id="{6AE15E29-22A1-4CA7-BB4C-99498A41A416}"/>
              </a:ext>
            </a:extLst>
          </p:cNvPr>
          <p:cNvSpPr/>
          <p:nvPr/>
        </p:nvSpPr>
        <p:spPr>
          <a:xfrm>
            <a:off x="4270917" y="2923840"/>
            <a:ext cx="1283268" cy="237227"/>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61551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558C-4D75-4644-A146-B54EBDBA928A}"/>
              </a:ext>
            </a:extLst>
          </p:cNvPr>
          <p:cNvSpPr>
            <a:spLocks noGrp="1"/>
          </p:cNvSpPr>
          <p:nvPr>
            <p:ph type="title"/>
          </p:nvPr>
        </p:nvSpPr>
        <p:spPr/>
        <p:txBody>
          <a:bodyPr/>
          <a:lstStyle/>
          <a:p>
            <a:r>
              <a:rPr lang="en-US" dirty="0"/>
              <a:t>Multi-WAN Link Monitor Updates</a:t>
            </a:r>
          </a:p>
        </p:txBody>
      </p:sp>
      <p:sp>
        <p:nvSpPr>
          <p:cNvPr id="3" name="Content Placeholder 2">
            <a:extLst>
              <a:ext uri="{FF2B5EF4-FFF2-40B4-BE49-F238E27FC236}">
                <a16:creationId xmlns:a16="http://schemas.microsoft.com/office/drawing/2014/main" id="{A09E63F9-D146-49B3-AC8E-EECD142E9FDA}"/>
              </a:ext>
            </a:extLst>
          </p:cNvPr>
          <p:cNvSpPr>
            <a:spLocks noGrp="1"/>
          </p:cNvSpPr>
          <p:nvPr>
            <p:ph idx="1"/>
          </p:nvPr>
        </p:nvSpPr>
        <p:spPr/>
        <p:txBody>
          <a:bodyPr/>
          <a:lstStyle/>
          <a:p>
            <a:r>
              <a:rPr lang="en-US" dirty="0"/>
              <a:t>Policy Manager:</a:t>
            </a:r>
          </a:p>
        </p:txBody>
      </p:sp>
      <p:sp>
        <p:nvSpPr>
          <p:cNvPr id="4" name="Slide Number Placeholder 3">
            <a:extLst>
              <a:ext uri="{FF2B5EF4-FFF2-40B4-BE49-F238E27FC236}">
                <a16:creationId xmlns:a16="http://schemas.microsoft.com/office/drawing/2014/main" id="{A4C8FE82-A9AB-4E7D-ACE3-0FD03E461A8C}"/>
              </a:ext>
            </a:extLst>
          </p:cNvPr>
          <p:cNvSpPr>
            <a:spLocks noGrp="1"/>
          </p:cNvSpPr>
          <p:nvPr>
            <p:ph type="sldNum" sz="quarter" idx="10"/>
          </p:nvPr>
        </p:nvSpPr>
        <p:spPr/>
        <p:txBody>
          <a:bodyPr/>
          <a:lstStyle/>
          <a:p>
            <a:fld id="{B0093543-1604-46AF-A6FA-9E7B09989DCD}" type="slidenum">
              <a:rPr lang="en-US" smtClean="0"/>
              <a:pPr/>
              <a:t>126</a:t>
            </a:fld>
            <a:endParaRPr lang="en-US" dirty="0"/>
          </a:p>
        </p:txBody>
      </p:sp>
      <p:pic>
        <p:nvPicPr>
          <p:cNvPr id="5" name="Picture 4">
            <a:extLst>
              <a:ext uri="{FF2B5EF4-FFF2-40B4-BE49-F238E27FC236}">
                <a16:creationId xmlns:a16="http://schemas.microsoft.com/office/drawing/2014/main" id="{823C7E1F-55D6-4387-8E13-FBCEE1B53C2C}"/>
              </a:ext>
            </a:extLst>
          </p:cNvPr>
          <p:cNvPicPr>
            <a:picLocks noChangeAspect="1"/>
          </p:cNvPicPr>
          <p:nvPr/>
        </p:nvPicPr>
        <p:blipFill>
          <a:blip r:embed="rId2"/>
          <a:stretch>
            <a:fillRect/>
          </a:stretch>
        </p:blipFill>
        <p:spPr>
          <a:xfrm>
            <a:off x="3460115" y="1302163"/>
            <a:ext cx="5226685" cy="4364395"/>
          </a:xfrm>
          <a:prstGeom prst="rect">
            <a:avLst/>
          </a:prstGeom>
        </p:spPr>
      </p:pic>
      <p:sp>
        <p:nvSpPr>
          <p:cNvPr id="6" name="Rectangle: Rounded Corners 5">
            <a:extLst>
              <a:ext uri="{FF2B5EF4-FFF2-40B4-BE49-F238E27FC236}">
                <a16:creationId xmlns:a16="http://schemas.microsoft.com/office/drawing/2014/main" id="{56B87A20-6018-4ED7-AF70-936EC86ED049}"/>
              </a:ext>
            </a:extLst>
          </p:cNvPr>
          <p:cNvSpPr/>
          <p:nvPr/>
        </p:nvSpPr>
        <p:spPr>
          <a:xfrm>
            <a:off x="4599678" y="2982403"/>
            <a:ext cx="1000664" cy="250166"/>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40524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9CC268-2111-4D99-AC05-3A088F2F8AA1}"/>
              </a:ext>
            </a:extLst>
          </p:cNvPr>
          <p:cNvPicPr>
            <a:picLocks noChangeAspect="1"/>
          </p:cNvPicPr>
          <p:nvPr/>
        </p:nvPicPr>
        <p:blipFill rotWithShape="1">
          <a:blip r:embed="rId2"/>
          <a:srcRect l="32805" t="20845" r="33415" b="18804"/>
          <a:stretch/>
        </p:blipFill>
        <p:spPr>
          <a:xfrm>
            <a:off x="989736" y="2165701"/>
            <a:ext cx="3609995" cy="3466639"/>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C00EC02A-5CB2-40A7-85DD-0F41F4E720A4}"/>
              </a:ext>
            </a:extLst>
          </p:cNvPr>
          <p:cNvSpPr>
            <a:spLocks noGrp="1"/>
          </p:cNvSpPr>
          <p:nvPr>
            <p:ph type="title"/>
          </p:nvPr>
        </p:nvSpPr>
        <p:spPr/>
        <p:txBody>
          <a:bodyPr/>
          <a:lstStyle/>
          <a:p>
            <a:r>
              <a:rPr lang="en-US" dirty="0"/>
              <a:t>Multi-WAN Link Monitor Updates</a:t>
            </a:r>
          </a:p>
        </p:txBody>
      </p:sp>
      <p:sp>
        <p:nvSpPr>
          <p:cNvPr id="3" name="Content Placeholder 2">
            <a:extLst>
              <a:ext uri="{FF2B5EF4-FFF2-40B4-BE49-F238E27FC236}">
                <a16:creationId xmlns:a16="http://schemas.microsoft.com/office/drawing/2014/main" id="{11411C49-A7CE-4829-972E-E42613073E53}"/>
              </a:ext>
            </a:extLst>
          </p:cNvPr>
          <p:cNvSpPr>
            <a:spLocks noGrp="1"/>
          </p:cNvSpPr>
          <p:nvPr>
            <p:ph idx="1"/>
          </p:nvPr>
        </p:nvSpPr>
        <p:spPr/>
        <p:txBody>
          <a:bodyPr/>
          <a:lstStyle/>
          <a:p>
            <a:r>
              <a:rPr lang="en-US" dirty="0"/>
              <a:t>When you add a new interface, Link Monitor is enabled by default for all interfaces except modems</a:t>
            </a:r>
          </a:p>
        </p:txBody>
      </p:sp>
      <p:sp>
        <p:nvSpPr>
          <p:cNvPr id="4" name="Slide Number Placeholder 3">
            <a:extLst>
              <a:ext uri="{FF2B5EF4-FFF2-40B4-BE49-F238E27FC236}">
                <a16:creationId xmlns:a16="http://schemas.microsoft.com/office/drawing/2014/main" id="{E34E5F11-0C4E-484B-A56D-8BF2A062BE01}"/>
              </a:ext>
            </a:extLst>
          </p:cNvPr>
          <p:cNvSpPr>
            <a:spLocks noGrp="1"/>
          </p:cNvSpPr>
          <p:nvPr>
            <p:ph type="sldNum" sz="quarter" idx="10"/>
          </p:nvPr>
        </p:nvSpPr>
        <p:spPr/>
        <p:txBody>
          <a:bodyPr/>
          <a:lstStyle/>
          <a:p>
            <a:fld id="{B0093543-1604-46AF-A6FA-9E7B09989DCD}" type="slidenum">
              <a:rPr lang="en-US" smtClean="0"/>
              <a:pPr/>
              <a:t>127</a:t>
            </a:fld>
            <a:endParaRPr lang="en-US" dirty="0"/>
          </a:p>
        </p:txBody>
      </p:sp>
      <p:pic>
        <p:nvPicPr>
          <p:cNvPr id="5" name="Picture 4">
            <a:extLst>
              <a:ext uri="{FF2B5EF4-FFF2-40B4-BE49-F238E27FC236}">
                <a16:creationId xmlns:a16="http://schemas.microsoft.com/office/drawing/2014/main" id="{4AAFC418-D2EC-42C2-9178-3538E6980EE7}"/>
              </a:ext>
            </a:extLst>
          </p:cNvPr>
          <p:cNvPicPr>
            <a:picLocks noChangeAspect="1"/>
          </p:cNvPicPr>
          <p:nvPr/>
        </p:nvPicPr>
        <p:blipFill rotWithShape="1">
          <a:blip r:embed="rId3"/>
          <a:srcRect l="35943" t="18737" r="36604" b="30929"/>
          <a:stretch/>
        </p:blipFill>
        <p:spPr>
          <a:xfrm>
            <a:off x="4765634" y="2165701"/>
            <a:ext cx="3433314" cy="3409717"/>
          </a:xfrm>
          <a:prstGeom prst="rect">
            <a:avLst/>
          </a:prstGeom>
          <a:ln>
            <a:solidFill>
              <a:schemeClr val="bg1">
                <a:lumMod val="75000"/>
              </a:schemeClr>
            </a:solidFill>
          </a:ln>
        </p:spPr>
      </p:pic>
      <p:sp>
        <p:nvSpPr>
          <p:cNvPr id="7" name="Rectangle: Rounded Corners 6">
            <a:extLst>
              <a:ext uri="{FF2B5EF4-FFF2-40B4-BE49-F238E27FC236}">
                <a16:creationId xmlns:a16="http://schemas.microsoft.com/office/drawing/2014/main" id="{B215BA28-4000-440F-BDE9-DBA8B333C889}"/>
              </a:ext>
            </a:extLst>
          </p:cNvPr>
          <p:cNvSpPr/>
          <p:nvPr/>
        </p:nvSpPr>
        <p:spPr>
          <a:xfrm>
            <a:off x="962799" y="2745479"/>
            <a:ext cx="1226733" cy="507803"/>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5322A86-F8B3-4D20-A59B-6C839C8307A0}"/>
              </a:ext>
            </a:extLst>
          </p:cNvPr>
          <p:cNvSpPr/>
          <p:nvPr/>
        </p:nvSpPr>
        <p:spPr>
          <a:xfrm>
            <a:off x="4735046" y="2741727"/>
            <a:ext cx="1176291" cy="507803"/>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68945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8C4A-8EC0-4F17-9701-E65740C45554}"/>
              </a:ext>
            </a:extLst>
          </p:cNvPr>
          <p:cNvSpPr>
            <a:spLocks noGrp="1"/>
          </p:cNvSpPr>
          <p:nvPr>
            <p:ph type="title"/>
          </p:nvPr>
        </p:nvSpPr>
        <p:spPr/>
        <p:txBody>
          <a:bodyPr/>
          <a:lstStyle/>
          <a:p>
            <a:r>
              <a:rPr lang="en-US" dirty="0"/>
              <a:t>Wildcard IPv4 Addresses</a:t>
            </a:r>
          </a:p>
        </p:txBody>
      </p:sp>
    </p:spTree>
    <p:extLst>
      <p:ext uri="{BB962C8B-B14F-4D97-AF65-F5344CB8AC3E}">
        <p14:creationId xmlns:p14="http://schemas.microsoft.com/office/powerpoint/2010/main" val="32729105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895-D4CC-495D-ADCB-A6121731B714}"/>
              </a:ext>
            </a:extLst>
          </p:cNvPr>
          <p:cNvSpPr>
            <a:spLocks noGrp="1"/>
          </p:cNvSpPr>
          <p:nvPr>
            <p:ph type="title"/>
          </p:nvPr>
        </p:nvSpPr>
        <p:spPr/>
        <p:txBody>
          <a:bodyPr/>
          <a:lstStyle/>
          <a:p>
            <a:r>
              <a:rPr lang="en-US" dirty="0"/>
              <a:t>Wildcard IPv4 Addresses</a:t>
            </a:r>
          </a:p>
        </p:txBody>
      </p:sp>
      <p:sp>
        <p:nvSpPr>
          <p:cNvPr id="3" name="Content Placeholder 2">
            <a:extLst>
              <a:ext uri="{FF2B5EF4-FFF2-40B4-BE49-F238E27FC236}">
                <a16:creationId xmlns:a16="http://schemas.microsoft.com/office/drawing/2014/main" id="{883EFB2B-BD2C-4493-BA69-339D719BAADC}"/>
              </a:ext>
            </a:extLst>
          </p:cNvPr>
          <p:cNvSpPr>
            <a:spLocks noGrp="1"/>
          </p:cNvSpPr>
          <p:nvPr>
            <p:ph idx="1"/>
          </p:nvPr>
        </p:nvSpPr>
        <p:spPr/>
        <p:txBody>
          <a:bodyPr/>
          <a:lstStyle/>
          <a:p>
            <a:r>
              <a:rPr lang="en-US" dirty="0"/>
              <a:t>You can now specify wildcard IPv4 address in aliases and in policies</a:t>
            </a:r>
          </a:p>
          <a:p>
            <a:r>
              <a:rPr lang="en-US" dirty="0"/>
              <a:t>If you create templates for repetitive IPv4 address patterns in your distributed enterprise, wildcard IPv4 addresses add convenience</a:t>
            </a:r>
          </a:p>
          <a:p>
            <a:pPr lvl="1"/>
            <a:r>
              <a:rPr lang="en-US" dirty="0"/>
              <a:t>On the Firebox, you can specify the wildcard IPv4 address in a policy rather than type each individual IPv4 address</a:t>
            </a:r>
          </a:p>
          <a:p>
            <a:r>
              <a:rPr lang="en-US" dirty="0"/>
              <a:t>A built-in IP address calculator helps you determine IPv4 address ranges</a:t>
            </a:r>
          </a:p>
          <a:p>
            <a:r>
              <a:rPr lang="en-US" dirty="0"/>
              <a:t>Wildcard IPv4 addresses in aliases and polices are also supported in Device Configuration Templates </a:t>
            </a:r>
          </a:p>
          <a:p>
            <a:endParaRPr lang="en-US" dirty="0"/>
          </a:p>
          <a:p>
            <a:endParaRPr lang="en-US" dirty="0"/>
          </a:p>
        </p:txBody>
      </p:sp>
      <p:sp>
        <p:nvSpPr>
          <p:cNvPr id="4" name="Slide Number Placeholder 3">
            <a:extLst>
              <a:ext uri="{FF2B5EF4-FFF2-40B4-BE49-F238E27FC236}">
                <a16:creationId xmlns:a16="http://schemas.microsoft.com/office/drawing/2014/main" id="{A08D9E16-EE1D-4FF0-A84B-74D3F24E0401}"/>
              </a:ext>
            </a:extLst>
          </p:cNvPr>
          <p:cNvSpPr>
            <a:spLocks noGrp="1"/>
          </p:cNvSpPr>
          <p:nvPr>
            <p:ph type="sldNum" sz="quarter" idx="10"/>
          </p:nvPr>
        </p:nvSpPr>
        <p:spPr/>
        <p:txBody>
          <a:bodyPr/>
          <a:lstStyle/>
          <a:p>
            <a:fld id="{B0093543-1604-46AF-A6FA-9E7B09989DCD}" type="slidenum">
              <a:rPr lang="en-US" smtClean="0"/>
              <a:pPr/>
              <a:t>129</a:t>
            </a:fld>
            <a:endParaRPr lang="en-US" dirty="0"/>
          </a:p>
        </p:txBody>
      </p:sp>
    </p:spTree>
    <p:extLst>
      <p:ext uri="{BB962C8B-B14F-4D97-AF65-F5344CB8AC3E}">
        <p14:creationId xmlns:p14="http://schemas.microsoft.com/office/powerpoint/2010/main" val="2623003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B3C6-C676-49C7-BDA5-46B0A1B3BC54}"/>
              </a:ext>
            </a:extLst>
          </p:cNvPr>
          <p:cNvSpPr>
            <a:spLocks noGrp="1"/>
          </p:cNvSpPr>
          <p:nvPr>
            <p:ph type="title"/>
          </p:nvPr>
        </p:nvSpPr>
        <p:spPr/>
        <p:txBody>
          <a:bodyPr/>
          <a:lstStyle/>
          <a:p>
            <a:r>
              <a:rPr lang="en-US" dirty="0"/>
              <a:t>Access Portal — Configure</a:t>
            </a:r>
          </a:p>
        </p:txBody>
      </p:sp>
      <p:sp>
        <p:nvSpPr>
          <p:cNvPr id="3" name="Content Placeholder 2">
            <a:extLst>
              <a:ext uri="{FF2B5EF4-FFF2-40B4-BE49-F238E27FC236}">
                <a16:creationId xmlns:a16="http://schemas.microsoft.com/office/drawing/2014/main" id="{EFBF64EB-0540-48E0-8828-29ED4BD8BE1A}"/>
              </a:ext>
            </a:extLst>
          </p:cNvPr>
          <p:cNvSpPr>
            <a:spLocks noGrp="1"/>
          </p:cNvSpPr>
          <p:nvPr>
            <p:ph idx="1"/>
          </p:nvPr>
        </p:nvSpPr>
        <p:spPr/>
        <p:txBody>
          <a:bodyPr/>
          <a:lstStyle/>
          <a:p>
            <a:r>
              <a:rPr lang="en-US" dirty="0"/>
              <a:t>You can customize these elements of the login and portal pages:</a:t>
            </a:r>
          </a:p>
          <a:p>
            <a:pPr lvl="1"/>
            <a:r>
              <a:rPr lang="en-US" dirty="0"/>
              <a:t>Page title</a:t>
            </a:r>
          </a:p>
          <a:p>
            <a:pPr lvl="1"/>
            <a:r>
              <a:rPr lang="en-US" dirty="0"/>
              <a:t>Login logo</a:t>
            </a:r>
          </a:p>
          <a:p>
            <a:pPr lvl="1"/>
            <a:r>
              <a:rPr lang="en-US" dirty="0"/>
              <a:t>Header logo</a:t>
            </a:r>
          </a:p>
          <a:p>
            <a:pPr lvl="1"/>
            <a:r>
              <a:rPr lang="en-US" dirty="0"/>
              <a:t>Background image</a:t>
            </a:r>
          </a:p>
          <a:p>
            <a:r>
              <a:rPr lang="en-US" dirty="0"/>
              <a:t>You can also upload a custom .CSS file to customize page elements, such as buttons</a:t>
            </a:r>
          </a:p>
        </p:txBody>
      </p:sp>
      <p:sp>
        <p:nvSpPr>
          <p:cNvPr id="4" name="Slide Number Placeholder 3">
            <a:extLst>
              <a:ext uri="{FF2B5EF4-FFF2-40B4-BE49-F238E27FC236}">
                <a16:creationId xmlns:a16="http://schemas.microsoft.com/office/drawing/2014/main" id="{E18E5119-FAAA-4330-85C8-18C95AE8686D}"/>
              </a:ext>
            </a:extLst>
          </p:cNvPr>
          <p:cNvSpPr>
            <a:spLocks noGrp="1"/>
          </p:cNvSpPr>
          <p:nvPr>
            <p:ph type="sldNum" sz="quarter" idx="10"/>
          </p:nvPr>
        </p:nvSpPr>
        <p:spPr/>
        <p:txBody>
          <a:bodyPr/>
          <a:lstStyle/>
          <a:p>
            <a:fld id="{B0093543-1604-46AF-A6FA-9E7B09989DCD}" type="slidenum">
              <a:rPr lang="en-US" smtClean="0"/>
              <a:pPr/>
              <a:t>13</a:t>
            </a:fld>
            <a:endParaRPr lang="en-US" dirty="0"/>
          </a:p>
        </p:txBody>
      </p:sp>
      <p:pic>
        <p:nvPicPr>
          <p:cNvPr id="5" name="Picture 4">
            <a:extLst>
              <a:ext uri="{FF2B5EF4-FFF2-40B4-BE49-F238E27FC236}">
                <a16:creationId xmlns:a16="http://schemas.microsoft.com/office/drawing/2014/main" id="{C3C01B15-E372-4F9A-8989-84C4C074BB32}"/>
              </a:ext>
            </a:extLst>
          </p:cNvPr>
          <p:cNvPicPr>
            <a:picLocks noChangeAspect="1"/>
          </p:cNvPicPr>
          <p:nvPr/>
        </p:nvPicPr>
        <p:blipFill rotWithShape="1">
          <a:blip r:embed="rId2"/>
          <a:srcRect l="26413" t="22012" r="24043" b="3647"/>
          <a:stretch/>
        </p:blipFill>
        <p:spPr>
          <a:xfrm>
            <a:off x="5454353" y="1314449"/>
            <a:ext cx="3232446" cy="4812031"/>
          </a:xfrm>
          <a:prstGeom prst="rect">
            <a:avLst/>
          </a:prstGeom>
          <a:ln>
            <a:solidFill>
              <a:schemeClr val="bg1">
                <a:lumMod val="75000"/>
              </a:schemeClr>
            </a:solidFill>
          </a:ln>
        </p:spPr>
      </p:pic>
    </p:spTree>
    <p:extLst>
      <p:ext uri="{BB962C8B-B14F-4D97-AF65-F5344CB8AC3E}">
        <p14:creationId xmlns:p14="http://schemas.microsoft.com/office/powerpoint/2010/main" val="28948910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17456-6A4B-4428-81F2-EC942DEE0B82}"/>
              </a:ext>
            </a:extLst>
          </p:cNvPr>
          <p:cNvSpPr>
            <a:spLocks noGrp="1"/>
          </p:cNvSpPr>
          <p:nvPr>
            <p:ph type="title"/>
          </p:nvPr>
        </p:nvSpPr>
        <p:spPr/>
        <p:txBody>
          <a:bodyPr/>
          <a:lstStyle/>
          <a:p>
            <a:r>
              <a:rPr lang="en-US" dirty="0"/>
              <a:t>Wildcard IPv4 Addresses</a:t>
            </a:r>
          </a:p>
        </p:txBody>
      </p:sp>
      <p:sp>
        <p:nvSpPr>
          <p:cNvPr id="3" name="Content Placeholder 2">
            <a:extLst>
              <a:ext uri="{FF2B5EF4-FFF2-40B4-BE49-F238E27FC236}">
                <a16:creationId xmlns:a16="http://schemas.microsoft.com/office/drawing/2014/main" id="{E0C60095-913A-4520-8813-26B9A502C0CE}"/>
              </a:ext>
            </a:extLst>
          </p:cNvPr>
          <p:cNvSpPr>
            <a:spLocks noGrp="1"/>
          </p:cNvSpPr>
          <p:nvPr>
            <p:ph idx="1"/>
          </p:nvPr>
        </p:nvSpPr>
        <p:spPr/>
        <p:txBody>
          <a:bodyPr/>
          <a:lstStyle/>
          <a:p>
            <a:r>
              <a:rPr lang="en-US" dirty="0"/>
              <a:t>Example — The 10.0.0.5/255.255.0.255 wildcard IPv4 address generates a list of 256 IPv4 addresses in this sequence:</a:t>
            </a:r>
          </a:p>
          <a:p>
            <a:pPr lvl="1"/>
            <a:r>
              <a:rPr lang="en-US" dirty="0"/>
              <a:t>10.0.1.5</a:t>
            </a:r>
          </a:p>
          <a:p>
            <a:pPr lvl="1"/>
            <a:r>
              <a:rPr lang="en-US" dirty="0"/>
              <a:t>10.0.2.5</a:t>
            </a:r>
          </a:p>
          <a:p>
            <a:pPr lvl="1"/>
            <a:r>
              <a:rPr lang="en-US" dirty="0"/>
              <a:t>10.0.3.5</a:t>
            </a:r>
          </a:p>
          <a:p>
            <a:pPr lvl="1"/>
            <a:r>
              <a:rPr lang="en-US" dirty="0"/>
              <a:t>10.0.4.5</a:t>
            </a:r>
          </a:p>
          <a:p>
            <a:r>
              <a:rPr lang="en-US" dirty="0"/>
              <a:t>In a distributed enterprise, you can assign these addresses to hosts at remote sites </a:t>
            </a:r>
          </a:p>
          <a:p>
            <a:pPr lvl="1"/>
            <a:r>
              <a:rPr lang="en-US" dirty="0"/>
              <a:t>In our example, you can use the third octet to identify each site</a:t>
            </a:r>
          </a:p>
          <a:p>
            <a:pPr lvl="1"/>
            <a:r>
              <a:rPr lang="en-US" dirty="0"/>
              <a:t>To create a Firebox policy with these IP addresses, you type the wildcard IPv4 address in the policy </a:t>
            </a:r>
          </a:p>
        </p:txBody>
      </p:sp>
      <p:sp>
        <p:nvSpPr>
          <p:cNvPr id="4" name="Slide Number Placeholder 3">
            <a:extLst>
              <a:ext uri="{FF2B5EF4-FFF2-40B4-BE49-F238E27FC236}">
                <a16:creationId xmlns:a16="http://schemas.microsoft.com/office/drawing/2014/main" id="{3D8C0EBE-F996-4FDE-9AE7-E3CE3345C466}"/>
              </a:ext>
            </a:extLst>
          </p:cNvPr>
          <p:cNvSpPr>
            <a:spLocks noGrp="1"/>
          </p:cNvSpPr>
          <p:nvPr>
            <p:ph type="sldNum" sz="quarter" idx="10"/>
          </p:nvPr>
        </p:nvSpPr>
        <p:spPr/>
        <p:txBody>
          <a:bodyPr/>
          <a:lstStyle/>
          <a:p>
            <a:fld id="{B0093543-1604-46AF-A6FA-9E7B09989DCD}" type="slidenum">
              <a:rPr lang="en-US" smtClean="0"/>
              <a:pPr/>
              <a:t>130</a:t>
            </a:fld>
            <a:endParaRPr lang="en-US" dirty="0"/>
          </a:p>
        </p:txBody>
      </p:sp>
    </p:spTree>
    <p:extLst>
      <p:ext uri="{BB962C8B-B14F-4D97-AF65-F5344CB8AC3E}">
        <p14:creationId xmlns:p14="http://schemas.microsoft.com/office/powerpoint/2010/main" val="38123766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9BF2-EE77-4557-9C22-220E69EC2D7B}"/>
              </a:ext>
            </a:extLst>
          </p:cNvPr>
          <p:cNvSpPr>
            <a:spLocks noGrp="1"/>
          </p:cNvSpPr>
          <p:nvPr>
            <p:ph type="title"/>
          </p:nvPr>
        </p:nvSpPr>
        <p:spPr/>
        <p:txBody>
          <a:bodyPr/>
          <a:lstStyle/>
          <a:p>
            <a:r>
              <a:rPr lang="en-US" dirty="0"/>
              <a:t>Wildcard IPv4 Addresses</a:t>
            </a:r>
          </a:p>
        </p:txBody>
      </p:sp>
      <p:sp>
        <p:nvSpPr>
          <p:cNvPr id="3" name="Content Placeholder 2">
            <a:extLst>
              <a:ext uri="{FF2B5EF4-FFF2-40B4-BE49-F238E27FC236}">
                <a16:creationId xmlns:a16="http://schemas.microsoft.com/office/drawing/2014/main" id="{E5065114-1DC4-4516-9BF6-44ECA9BF1BAA}"/>
              </a:ext>
            </a:extLst>
          </p:cNvPr>
          <p:cNvSpPr>
            <a:spLocks noGrp="1"/>
          </p:cNvSpPr>
          <p:nvPr>
            <p:ph idx="1"/>
          </p:nvPr>
        </p:nvSpPr>
        <p:spPr/>
        <p:txBody>
          <a:bodyPr/>
          <a:lstStyle/>
          <a:p>
            <a:r>
              <a:rPr lang="en-US" dirty="0"/>
              <a:t>Example — HTTPS policy with a wildcard IPv4 address</a:t>
            </a:r>
          </a:p>
        </p:txBody>
      </p:sp>
      <p:sp>
        <p:nvSpPr>
          <p:cNvPr id="4" name="Slide Number Placeholder 3">
            <a:extLst>
              <a:ext uri="{FF2B5EF4-FFF2-40B4-BE49-F238E27FC236}">
                <a16:creationId xmlns:a16="http://schemas.microsoft.com/office/drawing/2014/main" id="{948C43B8-EF56-44F3-8211-368C35568B34}"/>
              </a:ext>
            </a:extLst>
          </p:cNvPr>
          <p:cNvSpPr>
            <a:spLocks noGrp="1"/>
          </p:cNvSpPr>
          <p:nvPr>
            <p:ph type="sldNum" sz="quarter" idx="10"/>
          </p:nvPr>
        </p:nvSpPr>
        <p:spPr/>
        <p:txBody>
          <a:bodyPr/>
          <a:lstStyle/>
          <a:p>
            <a:fld id="{B0093543-1604-46AF-A6FA-9E7B09989DCD}" type="slidenum">
              <a:rPr lang="en-US" smtClean="0"/>
              <a:pPr/>
              <a:t>131</a:t>
            </a:fld>
            <a:endParaRPr lang="en-US" dirty="0"/>
          </a:p>
        </p:txBody>
      </p:sp>
      <p:pic>
        <p:nvPicPr>
          <p:cNvPr id="5" name="Picture 4">
            <a:extLst>
              <a:ext uri="{FF2B5EF4-FFF2-40B4-BE49-F238E27FC236}">
                <a16:creationId xmlns:a16="http://schemas.microsoft.com/office/drawing/2014/main" id="{5AD92016-D715-40A1-A967-082066191D51}"/>
              </a:ext>
            </a:extLst>
          </p:cNvPr>
          <p:cNvPicPr>
            <a:picLocks noChangeAspect="1"/>
          </p:cNvPicPr>
          <p:nvPr/>
        </p:nvPicPr>
        <p:blipFill rotWithShape="1">
          <a:blip r:embed="rId2"/>
          <a:srcRect l="35849" t="18041" r="35566" b="36154"/>
          <a:stretch/>
        </p:blipFill>
        <p:spPr>
          <a:xfrm>
            <a:off x="907561" y="1704442"/>
            <a:ext cx="3760158" cy="3263768"/>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ACAD8D09-7EF2-45C4-905A-8D75436C084E}"/>
              </a:ext>
            </a:extLst>
          </p:cNvPr>
          <p:cNvPicPr>
            <a:picLocks noChangeAspect="1"/>
          </p:cNvPicPr>
          <p:nvPr/>
        </p:nvPicPr>
        <p:blipFill rotWithShape="1">
          <a:blip r:embed="rId3"/>
          <a:srcRect l="27290" t="15849" r="5243" b="32453"/>
          <a:stretch/>
        </p:blipFill>
        <p:spPr>
          <a:xfrm>
            <a:off x="4404586" y="2372264"/>
            <a:ext cx="4194503" cy="3393584"/>
          </a:xfrm>
          <a:prstGeom prst="rect">
            <a:avLst/>
          </a:prstGeom>
          <a:ln>
            <a:solidFill>
              <a:schemeClr val="bg1">
                <a:lumMod val="75000"/>
              </a:schemeClr>
            </a:solidFill>
          </a:ln>
        </p:spPr>
      </p:pic>
      <p:sp>
        <p:nvSpPr>
          <p:cNvPr id="7" name="Rectangle: Rounded Corners 6">
            <a:extLst>
              <a:ext uri="{FF2B5EF4-FFF2-40B4-BE49-F238E27FC236}">
                <a16:creationId xmlns:a16="http://schemas.microsoft.com/office/drawing/2014/main" id="{C7398355-4558-4B8E-8714-706E406A0CE6}"/>
              </a:ext>
            </a:extLst>
          </p:cNvPr>
          <p:cNvSpPr/>
          <p:nvPr/>
        </p:nvSpPr>
        <p:spPr>
          <a:xfrm>
            <a:off x="2130725" y="2038350"/>
            <a:ext cx="1759788" cy="860125"/>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06F6306B-A5EB-4474-B330-AF3BE8CF253A}"/>
              </a:ext>
            </a:extLst>
          </p:cNvPr>
          <p:cNvSpPr/>
          <p:nvPr/>
        </p:nvSpPr>
        <p:spPr>
          <a:xfrm>
            <a:off x="6150634" y="4252823"/>
            <a:ext cx="1518249" cy="465826"/>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33342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D16CB9-AC87-49E3-8D60-2FD35F0188D1}"/>
              </a:ext>
            </a:extLst>
          </p:cNvPr>
          <p:cNvSpPr>
            <a:spLocks noGrp="1"/>
          </p:cNvSpPr>
          <p:nvPr>
            <p:ph type="title"/>
          </p:nvPr>
        </p:nvSpPr>
        <p:spPr/>
        <p:txBody>
          <a:bodyPr/>
          <a:lstStyle/>
          <a:p>
            <a:r>
              <a:rPr lang="en-US" dirty="0"/>
              <a:t>Gateway Wireless Controller </a:t>
            </a:r>
            <a:br>
              <a:rPr lang="en-US" dirty="0"/>
            </a:br>
            <a:r>
              <a:rPr lang="en-US" dirty="0"/>
              <a:t>Enhancements</a:t>
            </a:r>
          </a:p>
        </p:txBody>
      </p:sp>
      <p:sp>
        <p:nvSpPr>
          <p:cNvPr id="4" name="Slide Number Placeholder 3">
            <a:extLst>
              <a:ext uri="{FF2B5EF4-FFF2-40B4-BE49-F238E27FC236}">
                <a16:creationId xmlns:a16="http://schemas.microsoft.com/office/drawing/2014/main" id="{84A252A4-C3F5-457D-8E38-F8D8C3A84A2C}"/>
              </a:ext>
            </a:extLst>
          </p:cNvPr>
          <p:cNvSpPr>
            <a:spLocks noGrp="1"/>
          </p:cNvSpPr>
          <p:nvPr>
            <p:ph type="sldNum" sz="quarter" idx="4294967295"/>
          </p:nvPr>
        </p:nvSpPr>
        <p:spPr>
          <a:xfrm>
            <a:off x="8551863" y="19050"/>
            <a:ext cx="592137" cy="325438"/>
          </a:xfrm>
        </p:spPr>
        <p:txBody>
          <a:bodyPr/>
          <a:lstStyle/>
          <a:p>
            <a:fld id="{B0093543-1604-46AF-A6FA-9E7B09989DCD}" type="slidenum">
              <a:rPr lang="en-US" smtClean="0"/>
              <a:pPr/>
              <a:t>132</a:t>
            </a:fld>
            <a:endParaRPr lang="en-US" dirty="0"/>
          </a:p>
        </p:txBody>
      </p:sp>
    </p:spTree>
    <p:extLst>
      <p:ext uri="{BB962C8B-B14F-4D97-AF65-F5344CB8AC3E}">
        <p14:creationId xmlns:p14="http://schemas.microsoft.com/office/powerpoint/2010/main" val="15124065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BE1C-1CAC-40A6-A5AE-16D2E3776FAF}"/>
              </a:ext>
            </a:extLst>
          </p:cNvPr>
          <p:cNvSpPr>
            <a:spLocks noGrp="1"/>
          </p:cNvSpPr>
          <p:nvPr>
            <p:ph type="title"/>
          </p:nvPr>
        </p:nvSpPr>
        <p:spPr/>
        <p:txBody>
          <a:bodyPr/>
          <a:lstStyle/>
          <a:p>
            <a:r>
              <a:rPr lang="en-US" dirty="0"/>
              <a:t>Min. Association RSSI and Smart Steering</a:t>
            </a:r>
          </a:p>
        </p:txBody>
      </p:sp>
      <p:sp>
        <p:nvSpPr>
          <p:cNvPr id="4" name="Content Placeholder 3">
            <a:extLst>
              <a:ext uri="{FF2B5EF4-FFF2-40B4-BE49-F238E27FC236}">
                <a16:creationId xmlns:a16="http://schemas.microsoft.com/office/drawing/2014/main" id="{564C4E48-4EE5-4404-AE0B-C76944631FDF}"/>
              </a:ext>
            </a:extLst>
          </p:cNvPr>
          <p:cNvSpPr>
            <a:spLocks noGrp="1"/>
          </p:cNvSpPr>
          <p:nvPr>
            <p:ph idx="1"/>
          </p:nvPr>
        </p:nvSpPr>
        <p:spPr/>
        <p:txBody>
          <a:bodyPr/>
          <a:lstStyle/>
          <a:p>
            <a:r>
              <a:rPr lang="en-US" dirty="0"/>
              <a:t>AP120, AP300, AP320, AP322, and AP420 now support minimum association RSSI and smart steering on the Gateway Wireless Controller</a:t>
            </a:r>
          </a:p>
          <a:p>
            <a:r>
              <a:rPr lang="en-US" dirty="0"/>
              <a:t>Formerly known as </a:t>
            </a:r>
            <a:r>
              <a:rPr lang="en-US" i="1" dirty="0"/>
              <a:t>Fast Handover</a:t>
            </a:r>
            <a:r>
              <a:rPr lang="en-US" dirty="0"/>
              <a:t>, these options are now configured for each SSID</a:t>
            </a:r>
          </a:p>
          <a:p>
            <a:endParaRPr lang="en-US" dirty="0"/>
          </a:p>
        </p:txBody>
      </p:sp>
      <p:sp>
        <p:nvSpPr>
          <p:cNvPr id="7" name="Slide Number Placeholder 6">
            <a:extLst>
              <a:ext uri="{FF2B5EF4-FFF2-40B4-BE49-F238E27FC236}">
                <a16:creationId xmlns:a16="http://schemas.microsoft.com/office/drawing/2014/main" id="{4A0E710E-A175-4314-BECA-E3482CA2B76C}"/>
              </a:ext>
            </a:extLst>
          </p:cNvPr>
          <p:cNvSpPr>
            <a:spLocks noGrp="1"/>
          </p:cNvSpPr>
          <p:nvPr>
            <p:ph type="sldNum" sz="quarter" idx="10"/>
          </p:nvPr>
        </p:nvSpPr>
        <p:spPr/>
        <p:txBody>
          <a:bodyPr/>
          <a:lstStyle/>
          <a:p>
            <a:fld id="{B0093543-1604-46AF-A6FA-9E7B09989DCD}" type="slidenum">
              <a:rPr lang="en-US" smtClean="0"/>
              <a:pPr/>
              <a:t>133</a:t>
            </a:fld>
            <a:endParaRPr lang="en-US" dirty="0"/>
          </a:p>
        </p:txBody>
      </p:sp>
      <p:pic>
        <p:nvPicPr>
          <p:cNvPr id="6" name="Picture 5">
            <a:extLst>
              <a:ext uri="{FF2B5EF4-FFF2-40B4-BE49-F238E27FC236}">
                <a16:creationId xmlns:a16="http://schemas.microsoft.com/office/drawing/2014/main" id="{AAA1BB81-F279-4D74-BA6A-DBC1119FA3A1}"/>
              </a:ext>
            </a:extLst>
          </p:cNvPr>
          <p:cNvPicPr>
            <a:picLocks noChangeAspect="1"/>
          </p:cNvPicPr>
          <p:nvPr/>
        </p:nvPicPr>
        <p:blipFill>
          <a:blip r:embed="rId2"/>
          <a:stretch>
            <a:fillRect/>
          </a:stretch>
        </p:blipFill>
        <p:spPr>
          <a:xfrm>
            <a:off x="4189545" y="1262333"/>
            <a:ext cx="4716145" cy="3894457"/>
          </a:xfrm>
          <a:prstGeom prst="rect">
            <a:avLst/>
          </a:prstGeom>
        </p:spPr>
      </p:pic>
      <p:sp>
        <p:nvSpPr>
          <p:cNvPr id="2" name="Rectangle: Rounded Corners 1">
            <a:extLst>
              <a:ext uri="{FF2B5EF4-FFF2-40B4-BE49-F238E27FC236}">
                <a16:creationId xmlns:a16="http://schemas.microsoft.com/office/drawing/2014/main" id="{0CD8D12F-0EDD-49E3-A39F-A7FE77F0EC9F}"/>
              </a:ext>
            </a:extLst>
          </p:cNvPr>
          <p:cNvSpPr/>
          <p:nvPr/>
        </p:nvSpPr>
        <p:spPr>
          <a:xfrm>
            <a:off x="4189545" y="4381500"/>
            <a:ext cx="1611180" cy="77529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03051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BE1C-1CAC-40A6-A5AE-16D2E3776FAF}"/>
              </a:ext>
            </a:extLst>
          </p:cNvPr>
          <p:cNvSpPr>
            <a:spLocks noGrp="1"/>
          </p:cNvSpPr>
          <p:nvPr>
            <p:ph type="title"/>
          </p:nvPr>
        </p:nvSpPr>
        <p:spPr/>
        <p:txBody>
          <a:bodyPr/>
          <a:lstStyle/>
          <a:p>
            <a:r>
              <a:rPr lang="en-US"/>
              <a:t>Min. Association RSSI and Smart Steering</a:t>
            </a:r>
            <a:endParaRPr lang="en-US" dirty="0"/>
          </a:p>
        </p:txBody>
      </p:sp>
      <p:sp>
        <p:nvSpPr>
          <p:cNvPr id="4" name="Content Placeholder 3">
            <a:extLst>
              <a:ext uri="{FF2B5EF4-FFF2-40B4-BE49-F238E27FC236}">
                <a16:creationId xmlns:a16="http://schemas.microsoft.com/office/drawing/2014/main" id="{564C4E48-4EE5-4404-AE0B-C76944631FDF}"/>
              </a:ext>
            </a:extLst>
          </p:cNvPr>
          <p:cNvSpPr>
            <a:spLocks noGrp="1"/>
          </p:cNvSpPr>
          <p:nvPr>
            <p:ph idx="1"/>
          </p:nvPr>
        </p:nvSpPr>
        <p:spPr/>
        <p:txBody>
          <a:bodyPr/>
          <a:lstStyle/>
          <a:p>
            <a:r>
              <a:rPr lang="en-US" dirty="0"/>
              <a:t>Min. Association RSSI </a:t>
            </a:r>
          </a:p>
          <a:p>
            <a:pPr lvl="1"/>
            <a:r>
              <a:rPr lang="en-US" dirty="0"/>
              <a:t>Minimum signal strength required to associate with an AP</a:t>
            </a:r>
          </a:p>
          <a:p>
            <a:pPr lvl="1"/>
            <a:r>
              <a:rPr lang="en-US" dirty="0"/>
              <a:t>Will not actively disconnect a client if signal strength falls below the minimum association RSSI</a:t>
            </a:r>
          </a:p>
          <a:p>
            <a:pPr lvl="2"/>
            <a:r>
              <a:rPr lang="en-US" dirty="0"/>
              <a:t>For the AP300, this is a global option. If one or more SSIDs with Min. Association RSSI enabled are assigned to an AP300, the option becomes global on all SSIDs for that AP, including those that do not have Min. Association RSSI enabled.</a:t>
            </a:r>
          </a:p>
          <a:p>
            <a:r>
              <a:rPr lang="en-US" dirty="0"/>
              <a:t>Smart Steering </a:t>
            </a:r>
          </a:p>
          <a:p>
            <a:pPr lvl="1"/>
            <a:r>
              <a:rPr lang="en-US" dirty="0"/>
              <a:t>Can enable only if Min. Association RSSI is enabled</a:t>
            </a:r>
          </a:p>
          <a:p>
            <a:pPr lvl="1"/>
            <a:r>
              <a:rPr lang="en-US" dirty="0"/>
              <a:t>Prevents clients from staying connected to the current AP even though there is an AP with better signal strength in the vicinity</a:t>
            </a:r>
          </a:p>
          <a:p>
            <a:pPr lvl="1"/>
            <a:r>
              <a:rPr lang="en-US" dirty="0"/>
              <a:t>Proactively steers the client to a better AP for a better connection</a:t>
            </a:r>
          </a:p>
          <a:p>
            <a:endParaRPr lang="en-US" dirty="0"/>
          </a:p>
        </p:txBody>
      </p:sp>
      <p:sp>
        <p:nvSpPr>
          <p:cNvPr id="6" name="Slide Number Placeholder 5">
            <a:extLst>
              <a:ext uri="{FF2B5EF4-FFF2-40B4-BE49-F238E27FC236}">
                <a16:creationId xmlns:a16="http://schemas.microsoft.com/office/drawing/2014/main" id="{35C62483-EB56-4980-A42E-E67F1B6578DB}"/>
              </a:ext>
            </a:extLst>
          </p:cNvPr>
          <p:cNvSpPr>
            <a:spLocks noGrp="1"/>
          </p:cNvSpPr>
          <p:nvPr>
            <p:ph type="sldNum" sz="quarter" idx="10"/>
          </p:nvPr>
        </p:nvSpPr>
        <p:spPr/>
        <p:txBody>
          <a:bodyPr/>
          <a:lstStyle/>
          <a:p>
            <a:fld id="{B0093543-1604-46AF-A6FA-9E7B09989DCD}" type="slidenum">
              <a:rPr lang="en-US" smtClean="0"/>
              <a:pPr/>
              <a:t>134</a:t>
            </a:fld>
            <a:endParaRPr lang="en-US" dirty="0"/>
          </a:p>
        </p:txBody>
      </p:sp>
    </p:spTree>
    <p:extLst>
      <p:ext uri="{BB962C8B-B14F-4D97-AF65-F5344CB8AC3E}">
        <p14:creationId xmlns:p14="http://schemas.microsoft.com/office/powerpoint/2010/main" val="35768393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BE1C-1CAC-40A6-A5AE-16D2E3776FAF}"/>
              </a:ext>
            </a:extLst>
          </p:cNvPr>
          <p:cNvSpPr>
            <a:spLocks noGrp="1"/>
          </p:cNvSpPr>
          <p:nvPr>
            <p:ph type="title"/>
          </p:nvPr>
        </p:nvSpPr>
        <p:spPr/>
        <p:txBody>
          <a:bodyPr/>
          <a:lstStyle/>
          <a:p>
            <a:r>
              <a:rPr lang="en-US" dirty="0"/>
              <a:t>Min. Association RSSI and Smart Steering</a:t>
            </a:r>
          </a:p>
        </p:txBody>
      </p:sp>
      <p:sp>
        <p:nvSpPr>
          <p:cNvPr id="4" name="Content Placeholder 3">
            <a:extLst>
              <a:ext uri="{FF2B5EF4-FFF2-40B4-BE49-F238E27FC236}">
                <a16:creationId xmlns:a16="http://schemas.microsoft.com/office/drawing/2014/main" id="{564C4E48-4EE5-4404-AE0B-C76944631FDF}"/>
              </a:ext>
            </a:extLst>
          </p:cNvPr>
          <p:cNvSpPr>
            <a:spLocks noGrp="1"/>
          </p:cNvSpPr>
          <p:nvPr>
            <p:ph idx="1"/>
          </p:nvPr>
        </p:nvSpPr>
        <p:spPr/>
        <p:txBody>
          <a:bodyPr/>
          <a:lstStyle/>
          <a:p>
            <a:r>
              <a:rPr lang="en-US" dirty="0"/>
              <a:t>Parameters and thresholds for Min. Association RSSI and Smart Steering options are configured in the AP settings</a:t>
            </a:r>
          </a:p>
          <a:p>
            <a:endParaRPr lang="en-US" dirty="0"/>
          </a:p>
        </p:txBody>
      </p:sp>
      <p:pic>
        <p:nvPicPr>
          <p:cNvPr id="2" name="Picture 1">
            <a:extLst>
              <a:ext uri="{FF2B5EF4-FFF2-40B4-BE49-F238E27FC236}">
                <a16:creationId xmlns:a16="http://schemas.microsoft.com/office/drawing/2014/main" id="{ED36957A-6FE3-4E16-9515-7FEFAA7D163B}"/>
              </a:ext>
            </a:extLst>
          </p:cNvPr>
          <p:cNvPicPr>
            <a:picLocks noChangeAspect="1"/>
          </p:cNvPicPr>
          <p:nvPr/>
        </p:nvPicPr>
        <p:blipFill>
          <a:blip r:embed="rId2"/>
          <a:stretch>
            <a:fillRect/>
          </a:stretch>
        </p:blipFill>
        <p:spPr>
          <a:xfrm>
            <a:off x="899844" y="2088412"/>
            <a:ext cx="7628206" cy="2901293"/>
          </a:xfrm>
          <a:prstGeom prst="rect">
            <a:avLst/>
          </a:prstGeom>
        </p:spPr>
      </p:pic>
      <p:sp>
        <p:nvSpPr>
          <p:cNvPr id="7" name="Slide Number Placeholder 6">
            <a:extLst>
              <a:ext uri="{FF2B5EF4-FFF2-40B4-BE49-F238E27FC236}">
                <a16:creationId xmlns:a16="http://schemas.microsoft.com/office/drawing/2014/main" id="{CD12F2A6-A633-476F-8F5C-6AF6C554BFA5}"/>
              </a:ext>
            </a:extLst>
          </p:cNvPr>
          <p:cNvSpPr>
            <a:spLocks noGrp="1"/>
          </p:cNvSpPr>
          <p:nvPr>
            <p:ph type="sldNum" sz="quarter" idx="10"/>
          </p:nvPr>
        </p:nvSpPr>
        <p:spPr/>
        <p:txBody>
          <a:bodyPr/>
          <a:lstStyle/>
          <a:p>
            <a:fld id="{B0093543-1604-46AF-A6FA-9E7B09989DCD}" type="slidenum">
              <a:rPr lang="en-US" smtClean="0"/>
              <a:pPr/>
              <a:t>135</a:t>
            </a:fld>
            <a:endParaRPr lang="en-US" dirty="0"/>
          </a:p>
        </p:txBody>
      </p:sp>
    </p:spTree>
    <p:extLst>
      <p:ext uri="{BB962C8B-B14F-4D97-AF65-F5344CB8AC3E}">
        <p14:creationId xmlns:p14="http://schemas.microsoft.com/office/powerpoint/2010/main" val="7334477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BE1C-1CAC-40A6-A5AE-16D2E3776FAF}"/>
              </a:ext>
            </a:extLst>
          </p:cNvPr>
          <p:cNvSpPr>
            <a:spLocks noGrp="1"/>
          </p:cNvSpPr>
          <p:nvPr>
            <p:ph type="title"/>
          </p:nvPr>
        </p:nvSpPr>
        <p:spPr/>
        <p:txBody>
          <a:bodyPr/>
          <a:lstStyle/>
          <a:p>
            <a:r>
              <a:rPr lang="en-US" dirty="0"/>
              <a:t>Band Steering</a:t>
            </a:r>
          </a:p>
        </p:txBody>
      </p:sp>
      <p:sp>
        <p:nvSpPr>
          <p:cNvPr id="4" name="Content Placeholder 3">
            <a:extLst>
              <a:ext uri="{FF2B5EF4-FFF2-40B4-BE49-F238E27FC236}">
                <a16:creationId xmlns:a16="http://schemas.microsoft.com/office/drawing/2014/main" id="{564C4E48-4EE5-4404-AE0B-C76944631FDF}"/>
              </a:ext>
            </a:extLst>
          </p:cNvPr>
          <p:cNvSpPr>
            <a:spLocks noGrp="1"/>
          </p:cNvSpPr>
          <p:nvPr>
            <p:ph idx="1"/>
          </p:nvPr>
        </p:nvSpPr>
        <p:spPr/>
        <p:txBody>
          <a:bodyPr/>
          <a:lstStyle/>
          <a:p>
            <a:r>
              <a:rPr lang="en-US" dirty="0"/>
              <a:t>When an SSID is configured in both the 2.4 GHz and 5 GHz bands, clients can be steered towards the less congested </a:t>
            </a:r>
            <a:br>
              <a:rPr lang="en-US" dirty="0"/>
            </a:br>
            <a:r>
              <a:rPr lang="en-US" dirty="0"/>
              <a:t>5 GHz band</a:t>
            </a:r>
          </a:p>
          <a:p>
            <a:r>
              <a:rPr lang="en-US" dirty="0"/>
              <a:t>Helps to evenly distribute the wireless clients between the two bands on an AP</a:t>
            </a:r>
          </a:p>
          <a:p>
            <a:r>
              <a:rPr lang="en-US" dirty="0"/>
              <a:t>Band Steering has been moved from the AP settings to the SSID settings with the new Min. Association RSSI and Smart Steering options</a:t>
            </a:r>
          </a:p>
        </p:txBody>
      </p:sp>
      <p:sp>
        <p:nvSpPr>
          <p:cNvPr id="6" name="Slide Number Placeholder 5">
            <a:extLst>
              <a:ext uri="{FF2B5EF4-FFF2-40B4-BE49-F238E27FC236}">
                <a16:creationId xmlns:a16="http://schemas.microsoft.com/office/drawing/2014/main" id="{35C62483-EB56-4980-A42E-E67F1B6578DB}"/>
              </a:ext>
            </a:extLst>
          </p:cNvPr>
          <p:cNvSpPr>
            <a:spLocks noGrp="1"/>
          </p:cNvSpPr>
          <p:nvPr>
            <p:ph type="sldNum" sz="quarter" idx="10"/>
          </p:nvPr>
        </p:nvSpPr>
        <p:spPr/>
        <p:txBody>
          <a:bodyPr/>
          <a:lstStyle/>
          <a:p>
            <a:fld id="{B0093543-1604-46AF-A6FA-9E7B09989DCD}" type="slidenum">
              <a:rPr lang="en-US" smtClean="0"/>
              <a:pPr/>
              <a:t>136</a:t>
            </a:fld>
            <a:endParaRPr lang="en-US" dirty="0"/>
          </a:p>
        </p:txBody>
      </p:sp>
    </p:spTree>
    <p:extLst>
      <p:ext uri="{BB962C8B-B14F-4D97-AF65-F5344CB8AC3E}">
        <p14:creationId xmlns:p14="http://schemas.microsoft.com/office/powerpoint/2010/main" val="9797947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2E6E-DE43-4DE5-9CB5-677B9CBDBD24}"/>
              </a:ext>
            </a:extLst>
          </p:cNvPr>
          <p:cNvSpPr>
            <a:spLocks noGrp="1"/>
          </p:cNvSpPr>
          <p:nvPr>
            <p:ph type="title"/>
          </p:nvPr>
        </p:nvSpPr>
        <p:spPr/>
        <p:txBody>
          <a:bodyPr/>
          <a:lstStyle/>
          <a:p>
            <a:r>
              <a:rPr lang="en-US" dirty="0"/>
              <a:t>Improved AP Passphrase Security</a:t>
            </a:r>
          </a:p>
        </p:txBody>
      </p:sp>
      <p:sp>
        <p:nvSpPr>
          <p:cNvPr id="3" name="Content Placeholder 2">
            <a:extLst>
              <a:ext uri="{FF2B5EF4-FFF2-40B4-BE49-F238E27FC236}">
                <a16:creationId xmlns:a16="http://schemas.microsoft.com/office/drawing/2014/main" id="{AADC2C04-F28D-464B-9A73-26651DFD27FD}"/>
              </a:ext>
            </a:extLst>
          </p:cNvPr>
          <p:cNvSpPr>
            <a:spLocks noGrp="1"/>
          </p:cNvSpPr>
          <p:nvPr>
            <p:ph idx="1"/>
          </p:nvPr>
        </p:nvSpPr>
        <p:spPr/>
        <p:txBody>
          <a:bodyPr/>
          <a:lstStyle/>
          <a:p>
            <a:r>
              <a:rPr lang="en-US" dirty="0"/>
              <a:t>Improved Gateway Wireless Controller and AP passphrase security</a:t>
            </a:r>
          </a:p>
          <a:p>
            <a:r>
              <a:rPr lang="en-US" dirty="0"/>
              <a:t>Must always enter a passphrase when you enable the Gateway Wireless Controller for AP management</a:t>
            </a:r>
          </a:p>
          <a:p>
            <a:r>
              <a:rPr lang="en-US" dirty="0"/>
              <a:t>The Gateway Wireless Controller automatically generates a unique passphrase for each AP</a:t>
            </a:r>
          </a:p>
        </p:txBody>
      </p:sp>
      <p:sp>
        <p:nvSpPr>
          <p:cNvPr id="4" name="Slide Number Placeholder 3">
            <a:extLst>
              <a:ext uri="{FF2B5EF4-FFF2-40B4-BE49-F238E27FC236}">
                <a16:creationId xmlns:a16="http://schemas.microsoft.com/office/drawing/2014/main" id="{B4DD7EC4-2954-44A2-95C6-76FE9441A6A8}"/>
              </a:ext>
            </a:extLst>
          </p:cNvPr>
          <p:cNvSpPr>
            <a:spLocks noGrp="1"/>
          </p:cNvSpPr>
          <p:nvPr>
            <p:ph type="sldNum" sz="quarter" idx="10"/>
          </p:nvPr>
        </p:nvSpPr>
        <p:spPr/>
        <p:txBody>
          <a:bodyPr/>
          <a:lstStyle/>
          <a:p>
            <a:fld id="{B0093543-1604-46AF-A6FA-9E7B09989DCD}" type="slidenum">
              <a:rPr lang="en-US" smtClean="0"/>
              <a:pPr/>
              <a:t>137</a:t>
            </a:fld>
            <a:endParaRPr lang="en-US" dirty="0"/>
          </a:p>
        </p:txBody>
      </p:sp>
    </p:spTree>
    <p:extLst>
      <p:ext uri="{BB962C8B-B14F-4D97-AF65-F5344CB8AC3E}">
        <p14:creationId xmlns:p14="http://schemas.microsoft.com/office/powerpoint/2010/main" val="32330625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2E6E-DE43-4DE5-9CB5-677B9CBDBD24}"/>
              </a:ext>
            </a:extLst>
          </p:cNvPr>
          <p:cNvSpPr>
            <a:spLocks noGrp="1"/>
          </p:cNvSpPr>
          <p:nvPr>
            <p:ph type="title"/>
          </p:nvPr>
        </p:nvSpPr>
        <p:spPr/>
        <p:txBody>
          <a:bodyPr/>
          <a:lstStyle/>
          <a:p>
            <a:r>
              <a:rPr lang="en-US" dirty="0"/>
              <a:t>Deprecated Wireless Options</a:t>
            </a:r>
          </a:p>
        </p:txBody>
      </p:sp>
      <p:sp>
        <p:nvSpPr>
          <p:cNvPr id="3" name="Content Placeholder 2">
            <a:extLst>
              <a:ext uri="{FF2B5EF4-FFF2-40B4-BE49-F238E27FC236}">
                <a16:creationId xmlns:a16="http://schemas.microsoft.com/office/drawing/2014/main" id="{AADC2C04-F28D-464B-9A73-26651DFD27FD}"/>
              </a:ext>
            </a:extLst>
          </p:cNvPr>
          <p:cNvSpPr>
            <a:spLocks noGrp="1"/>
          </p:cNvSpPr>
          <p:nvPr>
            <p:ph idx="1"/>
          </p:nvPr>
        </p:nvSpPr>
        <p:spPr/>
        <p:txBody>
          <a:bodyPr/>
          <a:lstStyle/>
          <a:p>
            <a:r>
              <a:rPr lang="en-US" dirty="0"/>
              <a:t>These wireless options are deprecated in </a:t>
            </a:r>
            <a:r>
              <a:rPr lang="en-US" dirty="0" err="1"/>
              <a:t>Fireware</a:t>
            </a:r>
            <a:r>
              <a:rPr lang="en-US" dirty="0"/>
              <a:t> v12.1:</a:t>
            </a:r>
          </a:p>
          <a:p>
            <a:pPr lvl="1"/>
            <a:r>
              <a:rPr lang="en-US" dirty="0"/>
              <a:t>Telecommuter mode for remote VPN deployment</a:t>
            </a:r>
          </a:p>
          <a:p>
            <a:pPr lvl="1"/>
            <a:r>
              <a:rPr lang="en-US" dirty="0"/>
              <a:t>Band Steering for the AP300</a:t>
            </a:r>
          </a:p>
          <a:p>
            <a:pPr lvl="1"/>
            <a:r>
              <a:rPr lang="en-US" dirty="0"/>
              <a:t>Deployment over wireless (AP300 only feature)</a:t>
            </a:r>
          </a:p>
        </p:txBody>
      </p:sp>
      <p:sp>
        <p:nvSpPr>
          <p:cNvPr id="4" name="Slide Number Placeholder 3">
            <a:extLst>
              <a:ext uri="{FF2B5EF4-FFF2-40B4-BE49-F238E27FC236}">
                <a16:creationId xmlns:a16="http://schemas.microsoft.com/office/drawing/2014/main" id="{B4DD7EC4-2954-44A2-95C6-76FE9441A6A8}"/>
              </a:ext>
            </a:extLst>
          </p:cNvPr>
          <p:cNvSpPr>
            <a:spLocks noGrp="1"/>
          </p:cNvSpPr>
          <p:nvPr>
            <p:ph type="sldNum" sz="quarter" idx="10"/>
          </p:nvPr>
        </p:nvSpPr>
        <p:spPr/>
        <p:txBody>
          <a:bodyPr/>
          <a:lstStyle/>
          <a:p>
            <a:fld id="{B0093543-1604-46AF-A6FA-9E7B09989DCD}" type="slidenum">
              <a:rPr lang="en-US" smtClean="0"/>
              <a:pPr/>
              <a:t>138</a:t>
            </a:fld>
            <a:endParaRPr lang="en-US" dirty="0"/>
          </a:p>
        </p:txBody>
      </p:sp>
    </p:spTree>
    <p:extLst>
      <p:ext uri="{BB962C8B-B14F-4D97-AF65-F5344CB8AC3E}">
        <p14:creationId xmlns:p14="http://schemas.microsoft.com/office/powerpoint/2010/main" val="12175936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0E4D-2B61-4EE4-B5B0-CB840A5BF1AE}"/>
              </a:ext>
            </a:extLst>
          </p:cNvPr>
          <p:cNvSpPr>
            <a:spLocks noGrp="1"/>
          </p:cNvSpPr>
          <p:nvPr>
            <p:ph type="title"/>
          </p:nvPr>
        </p:nvSpPr>
        <p:spPr/>
        <p:txBody>
          <a:bodyPr/>
          <a:lstStyle/>
          <a:p>
            <a:r>
              <a:rPr lang="en-US" dirty="0"/>
              <a:t>AP325 Support</a:t>
            </a:r>
          </a:p>
        </p:txBody>
      </p:sp>
      <p:sp>
        <p:nvSpPr>
          <p:cNvPr id="3" name="Content Placeholder 2">
            <a:extLst>
              <a:ext uri="{FF2B5EF4-FFF2-40B4-BE49-F238E27FC236}">
                <a16:creationId xmlns:a16="http://schemas.microsoft.com/office/drawing/2014/main" id="{97F08B6F-6789-4436-819D-1F16F0E450B5}"/>
              </a:ext>
            </a:extLst>
          </p:cNvPr>
          <p:cNvSpPr>
            <a:spLocks noGrp="1"/>
          </p:cNvSpPr>
          <p:nvPr>
            <p:ph idx="1"/>
          </p:nvPr>
        </p:nvSpPr>
        <p:spPr/>
        <p:txBody>
          <a:bodyPr/>
          <a:lstStyle/>
          <a:p>
            <a:pPr lvl="0"/>
            <a:r>
              <a:rPr lang="en-US" dirty="0"/>
              <a:t>Support added for the upcoming AP325</a:t>
            </a:r>
          </a:p>
          <a:p>
            <a:pPr lvl="0"/>
            <a:r>
              <a:rPr lang="en-US" dirty="0"/>
              <a:t>802.11ac 2x2 MU-MIMO Wave 2 access point </a:t>
            </a:r>
          </a:p>
          <a:p>
            <a:pPr lvl="0"/>
            <a:r>
              <a:rPr lang="en-US" dirty="0"/>
              <a:t>Ideal for low to medium density deployments</a:t>
            </a:r>
          </a:p>
        </p:txBody>
      </p:sp>
      <p:sp>
        <p:nvSpPr>
          <p:cNvPr id="4" name="Slide Number Placeholder 3">
            <a:extLst>
              <a:ext uri="{FF2B5EF4-FFF2-40B4-BE49-F238E27FC236}">
                <a16:creationId xmlns:a16="http://schemas.microsoft.com/office/drawing/2014/main" id="{8E11BD68-2E86-4955-A58D-3FE3AD56D8F6}"/>
              </a:ext>
            </a:extLst>
          </p:cNvPr>
          <p:cNvSpPr>
            <a:spLocks noGrp="1"/>
          </p:cNvSpPr>
          <p:nvPr>
            <p:ph type="sldNum" sz="quarter" idx="10"/>
          </p:nvPr>
        </p:nvSpPr>
        <p:spPr/>
        <p:txBody>
          <a:bodyPr/>
          <a:lstStyle/>
          <a:p>
            <a:fld id="{B0093543-1604-46AF-A6FA-9E7B09989DCD}" type="slidenum">
              <a:rPr lang="en-US" smtClean="0"/>
              <a:pPr/>
              <a:t>139</a:t>
            </a:fld>
            <a:endParaRPr lang="en-US" dirty="0"/>
          </a:p>
        </p:txBody>
      </p:sp>
      <p:pic>
        <p:nvPicPr>
          <p:cNvPr id="5" name="Picture 4">
            <a:extLst>
              <a:ext uri="{FF2B5EF4-FFF2-40B4-BE49-F238E27FC236}">
                <a16:creationId xmlns:a16="http://schemas.microsoft.com/office/drawing/2014/main" id="{2FF7533B-3676-4CA7-A2A5-1BBE38983E92}"/>
              </a:ext>
            </a:extLst>
          </p:cNvPr>
          <p:cNvPicPr>
            <a:picLocks noChangeAspect="1"/>
          </p:cNvPicPr>
          <p:nvPr/>
        </p:nvPicPr>
        <p:blipFill>
          <a:blip r:embed="rId2"/>
          <a:stretch>
            <a:fillRect/>
          </a:stretch>
        </p:blipFill>
        <p:spPr>
          <a:xfrm>
            <a:off x="4625681" y="1098588"/>
            <a:ext cx="4061119" cy="3700131"/>
          </a:xfrm>
          <a:prstGeom prst="rect">
            <a:avLst/>
          </a:prstGeom>
        </p:spPr>
      </p:pic>
    </p:spTree>
    <p:extLst>
      <p:ext uri="{BB962C8B-B14F-4D97-AF65-F5344CB8AC3E}">
        <p14:creationId xmlns:p14="http://schemas.microsoft.com/office/powerpoint/2010/main" val="1573049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E991-A791-453B-91D3-AA7368514EB1}"/>
              </a:ext>
            </a:extLst>
          </p:cNvPr>
          <p:cNvSpPr>
            <a:spLocks noGrp="1"/>
          </p:cNvSpPr>
          <p:nvPr>
            <p:ph type="title"/>
          </p:nvPr>
        </p:nvSpPr>
        <p:spPr/>
        <p:txBody>
          <a:bodyPr/>
          <a:lstStyle/>
          <a:p>
            <a:r>
              <a:rPr lang="en-US" dirty="0"/>
              <a:t>Access Portal — Configure</a:t>
            </a:r>
          </a:p>
        </p:txBody>
      </p:sp>
      <p:sp>
        <p:nvSpPr>
          <p:cNvPr id="3" name="Content Placeholder 2">
            <a:extLst>
              <a:ext uri="{FF2B5EF4-FFF2-40B4-BE49-F238E27FC236}">
                <a16:creationId xmlns:a16="http://schemas.microsoft.com/office/drawing/2014/main" id="{28F979F3-697D-475B-8473-33023BCD28AF}"/>
              </a:ext>
            </a:extLst>
          </p:cNvPr>
          <p:cNvSpPr>
            <a:spLocks noGrp="1"/>
          </p:cNvSpPr>
          <p:nvPr>
            <p:ph idx="1"/>
          </p:nvPr>
        </p:nvSpPr>
        <p:spPr/>
        <p:txBody>
          <a:bodyPr/>
          <a:lstStyle/>
          <a:p>
            <a:r>
              <a:rPr lang="en-US" dirty="0"/>
              <a:t>Configure the interface, authentication server, and port settings</a:t>
            </a:r>
          </a:p>
          <a:p>
            <a:r>
              <a:rPr lang="en-US" dirty="0"/>
              <a:t>These settings are shared with Mobile VPN with SSL</a:t>
            </a:r>
          </a:p>
          <a:p>
            <a:r>
              <a:rPr lang="en-US" dirty="0"/>
              <a:t>The Access Portal appears at </a:t>
            </a:r>
            <a:br>
              <a:rPr lang="en-US" dirty="0"/>
            </a:br>
            <a:r>
              <a:rPr lang="en-US" dirty="0">
                <a:latin typeface="Courier New" panose="02070309020205020404" pitchFamily="49" charset="0"/>
                <a:cs typeface="Courier New" panose="02070309020205020404" pitchFamily="49" charset="0"/>
              </a:rPr>
              <a:t>https://&lt;host name or IP address of the Firebox&gt; </a:t>
            </a:r>
            <a:r>
              <a:rPr lang="en-US" dirty="0"/>
              <a:t>unless you change the port number</a:t>
            </a:r>
          </a:p>
          <a:p>
            <a:endParaRPr lang="en-US" dirty="0"/>
          </a:p>
        </p:txBody>
      </p:sp>
      <p:sp>
        <p:nvSpPr>
          <p:cNvPr id="4" name="Slide Number Placeholder 3">
            <a:extLst>
              <a:ext uri="{FF2B5EF4-FFF2-40B4-BE49-F238E27FC236}">
                <a16:creationId xmlns:a16="http://schemas.microsoft.com/office/drawing/2014/main" id="{300B0157-D301-49BD-AEAC-77F41B92E580}"/>
              </a:ext>
            </a:extLst>
          </p:cNvPr>
          <p:cNvSpPr>
            <a:spLocks noGrp="1"/>
          </p:cNvSpPr>
          <p:nvPr>
            <p:ph type="sldNum" sz="quarter" idx="10"/>
          </p:nvPr>
        </p:nvSpPr>
        <p:spPr/>
        <p:txBody>
          <a:bodyPr/>
          <a:lstStyle/>
          <a:p>
            <a:fld id="{B0093543-1604-46AF-A6FA-9E7B09989DCD}" type="slidenum">
              <a:rPr lang="en-US" smtClean="0"/>
              <a:pPr/>
              <a:t>14</a:t>
            </a:fld>
            <a:endParaRPr lang="en-US" dirty="0"/>
          </a:p>
        </p:txBody>
      </p:sp>
      <p:pic>
        <p:nvPicPr>
          <p:cNvPr id="8" name="Picture 7">
            <a:extLst>
              <a:ext uri="{FF2B5EF4-FFF2-40B4-BE49-F238E27FC236}">
                <a16:creationId xmlns:a16="http://schemas.microsoft.com/office/drawing/2014/main" id="{55982F7B-DDFF-4D23-8E8E-B62A9BA7535A}"/>
              </a:ext>
            </a:extLst>
          </p:cNvPr>
          <p:cNvPicPr>
            <a:picLocks noChangeAspect="1"/>
          </p:cNvPicPr>
          <p:nvPr/>
        </p:nvPicPr>
        <p:blipFill rotWithShape="1">
          <a:blip r:embed="rId2"/>
          <a:srcRect l="23672" t="15975" r="5571" b="4025"/>
          <a:stretch/>
        </p:blipFill>
        <p:spPr>
          <a:xfrm>
            <a:off x="4114800" y="1204913"/>
            <a:ext cx="4566010" cy="4823891"/>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B9B3AF58-0343-4D02-85F2-CDF6F346EBBE}"/>
              </a:ext>
            </a:extLst>
          </p:cNvPr>
          <p:cNvSpPr/>
          <p:nvPr/>
        </p:nvSpPr>
        <p:spPr>
          <a:xfrm>
            <a:off x="4017804" y="3762296"/>
            <a:ext cx="4668996" cy="758728"/>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E9CCDBE1-3F54-4B9D-B96D-70C0F6A98CB0}"/>
              </a:ext>
            </a:extLst>
          </p:cNvPr>
          <p:cNvSpPr/>
          <p:nvPr/>
        </p:nvSpPr>
        <p:spPr>
          <a:xfrm>
            <a:off x="4017804" y="1971675"/>
            <a:ext cx="2411571" cy="1273692"/>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38CB9C9C-3DB5-4B0F-96A7-480132489735}"/>
              </a:ext>
            </a:extLst>
          </p:cNvPr>
          <p:cNvSpPr/>
          <p:nvPr/>
        </p:nvSpPr>
        <p:spPr>
          <a:xfrm>
            <a:off x="4114800" y="5579493"/>
            <a:ext cx="2518913" cy="527937"/>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71188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p:txBody>
          <a:bodyPr/>
          <a:lstStyle/>
          <a:p>
            <a:r>
              <a:rPr lang="en-US" dirty="0"/>
              <a:t>Thank You!</a:t>
            </a:r>
          </a:p>
        </p:txBody>
      </p:sp>
      <p:sp>
        <p:nvSpPr>
          <p:cNvPr id="17410" name="Slide Number Placeholder 2"/>
          <p:cNvSpPr>
            <a:spLocks noGrp="1"/>
          </p:cNvSpPr>
          <p:nvPr>
            <p:ph type="sldNum" sz="quarter" idx="4294967295"/>
          </p:nvPr>
        </p:nvSpPr>
        <p:spPr bwMode="auto">
          <a:xfrm>
            <a:off x="8551863" y="-39688"/>
            <a:ext cx="592137" cy="3651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56F55B3-6202-4063-AE26-146CC181DC62}" type="slidenum">
              <a:rPr lang="en-US">
                <a:solidFill>
                  <a:srgbClr val="3A3A3A"/>
                </a:solidFill>
              </a:rPr>
              <a:pPr/>
              <a:t>140</a:t>
            </a:fld>
            <a:endParaRPr lang="en-US" dirty="0">
              <a:solidFill>
                <a:srgbClr val="3A3A3A"/>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CA34-E894-47D9-B141-C8D0DA7FE65A}"/>
              </a:ext>
            </a:extLst>
          </p:cNvPr>
          <p:cNvSpPr>
            <a:spLocks noGrp="1"/>
          </p:cNvSpPr>
          <p:nvPr>
            <p:ph type="title"/>
          </p:nvPr>
        </p:nvSpPr>
        <p:spPr/>
        <p:txBody>
          <a:bodyPr/>
          <a:lstStyle/>
          <a:p>
            <a:r>
              <a:rPr lang="en-US" dirty="0"/>
              <a:t>Access Portal — Configure</a:t>
            </a:r>
          </a:p>
        </p:txBody>
      </p:sp>
      <p:sp>
        <p:nvSpPr>
          <p:cNvPr id="3" name="Content Placeholder 2">
            <a:extLst>
              <a:ext uri="{FF2B5EF4-FFF2-40B4-BE49-F238E27FC236}">
                <a16:creationId xmlns:a16="http://schemas.microsoft.com/office/drawing/2014/main" id="{10782878-2B00-45BF-8FE9-E5A9CCBF0A76}"/>
              </a:ext>
            </a:extLst>
          </p:cNvPr>
          <p:cNvSpPr>
            <a:spLocks noGrp="1"/>
          </p:cNvSpPr>
          <p:nvPr>
            <p:ph idx="1"/>
          </p:nvPr>
        </p:nvSpPr>
        <p:spPr/>
        <p:txBody>
          <a:bodyPr/>
          <a:lstStyle/>
          <a:p>
            <a:r>
              <a:rPr lang="en-US" dirty="0"/>
              <a:t>You cannot change the VPN Portal Port if the Access Portal and Mobile VPN with SSL are both enabled</a:t>
            </a:r>
          </a:p>
          <a:p>
            <a:r>
              <a:rPr lang="en-US" dirty="0"/>
              <a:t>If you change the TCP data channel for Mobile VPN with SSL, the VPN Portal port inherits that setting </a:t>
            </a:r>
          </a:p>
          <a:p>
            <a:endParaRPr lang="en-US" dirty="0"/>
          </a:p>
        </p:txBody>
      </p:sp>
      <p:sp>
        <p:nvSpPr>
          <p:cNvPr id="4" name="Slide Number Placeholder 3">
            <a:extLst>
              <a:ext uri="{FF2B5EF4-FFF2-40B4-BE49-F238E27FC236}">
                <a16:creationId xmlns:a16="http://schemas.microsoft.com/office/drawing/2014/main" id="{FF1B50CE-2F52-49D6-80C7-615B679CF1A2}"/>
              </a:ext>
            </a:extLst>
          </p:cNvPr>
          <p:cNvSpPr>
            <a:spLocks noGrp="1"/>
          </p:cNvSpPr>
          <p:nvPr>
            <p:ph type="sldNum" sz="quarter" idx="10"/>
          </p:nvPr>
        </p:nvSpPr>
        <p:spPr/>
        <p:txBody>
          <a:bodyPr/>
          <a:lstStyle/>
          <a:p>
            <a:fld id="{B0093543-1604-46AF-A6FA-9E7B09989DCD}" type="slidenum">
              <a:rPr lang="en-US" smtClean="0"/>
              <a:pPr/>
              <a:t>15</a:t>
            </a:fld>
            <a:endParaRPr lang="en-US" dirty="0"/>
          </a:p>
        </p:txBody>
      </p:sp>
      <p:pic>
        <p:nvPicPr>
          <p:cNvPr id="5" name="Content Placeholder 4">
            <a:extLst>
              <a:ext uri="{FF2B5EF4-FFF2-40B4-BE49-F238E27FC236}">
                <a16:creationId xmlns:a16="http://schemas.microsoft.com/office/drawing/2014/main" id="{122264F8-FE2C-42F4-B5BF-30645045976C}"/>
              </a:ext>
            </a:extLst>
          </p:cNvPr>
          <p:cNvPicPr>
            <a:picLocks noChangeAspect="1"/>
          </p:cNvPicPr>
          <p:nvPr/>
        </p:nvPicPr>
        <p:blipFill rotWithShape="1">
          <a:blip r:embed="rId2"/>
          <a:srcRect l="25261" t="24780" r="14047" b="52955"/>
          <a:stretch/>
        </p:blipFill>
        <p:spPr bwMode="auto">
          <a:xfrm>
            <a:off x="931653" y="2925019"/>
            <a:ext cx="5129242" cy="172934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9185711-246F-4C29-80D3-AB9451262255}"/>
              </a:ext>
            </a:extLst>
          </p:cNvPr>
          <p:cNvPicPr>
            <a:picLocks noChangeAspect="1"/>
          </p:cNvPicPr>
          <p:nvPr/>
        </p:nvPicPr>
        <p:blipFill rotWithShape="1">
          <a:blip r:embed="rId3"/>
          <a:srcRect l="26464" t="67421" r="5198" b="16227"/>
          <a:stretch/>
        </p:blipFill>
        <p:spPr>
          <a:xfrm>
            <a:off x="931653" y="4783208"/>
            <a:ext cx="5615245" cy="1276192"/>
          </a:xfrm>
          <a:prstGeom prst="rect">
            <a:avLst/>
          </a:prstGeom>
          <a:ln>
            <a:solidFill>
              <a:schemeClr val="bg1">
                <a:lumMod val="75000"/>
              </a:schemeClr>
            </a:solidFill>
          </a:ln>
        </p:spPr>
      </p:pic>
      <p:sp>
        <p:nvSpPr>
          <p:cNvPr id="7" name="Rectangle: Rounded Corners 6">
            <a:extLst>
              <a:ext uri="{FF2B5EF4-FFF2-40B4-BE49-F238E27FC236}">
                <a16:creationId xmlns:a16="http://schemas.microsoft.com/office/drawing/2014/main" id="{FB4C5674-8B36-453D-B596-4AF4B1B49747}"/>
              </a:ext>
            </a:extLst>
          </p:cNvPr>
          <p:cNvSpPr/>
          <p:nvPr/>
        </p:nvSpPr>
        <p:spPr>
          <a:xfrm>
            <a:off x="1617272" y="4326008"/>
            <a:ext cx="4468483" cy="328359"/>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A02711E-9FF4-4002-9C58-112FE033EC3A}"/>
              </a:ext>
            </a:extLst>
          </p:cNvPr>
          <p:cNvSpPr/>
          <p:nvPr/>
        </p:nvSpPr>
        <p:spPr>
          <a:xfrm>
            <a:off x="1476458" y="5648432"/>
            <a:ext cx="2808175" cy="387874"/>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8938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F5A3-B1A8-4EE1-B25E-CF2C4FF8A403}"/>
              </a:ext>
            </a:extLst>
          </p:cNvPr>
          <p:cNvSpPr>
            <a:spLocks noGrp="1"/>
          </p:cNvSpPr>
          <p:nvPr>
            <p:ph type="title"/>
          </p:nvPr>
        </p:nvSpPr>
        <p:spPr/>
        <p:txBody>
          <a:bodyPr/>
          <a:lstStyle/>
          <a:p>
            <a:r>
              <a:rPr lang="en-US" dirty="0"/>
              <a:t>Access Portal — Configure</a:t>
            </a:r>
          </a:p>
        </p:txBody>
      </p:sp>
      <p:sp>
        <p:nvSpPr>
          <p:cNvPr id="3" name="Content Placeholder 2">
            <a:extLst>
              <a:ext uri="{FF2B5EF4-FFF2-40B4-BE49-F238E27FC236}">
                <a16:creationId xmlns:a16="http://schemas.microsoft.com/office/drawing/2014/main" id="{F47CE3B8-6FC4-40C7-A95D-C04EA23EEE82}"/>
              </a:ext>
            </a:extLst>
          </p:cNvPr>
          <p:cNvSpPr>
            <a:spLocks noGrp="1"/>
          </p:cNvSpPr>
          <p:nvPr>
            <p:ph idx="1"/>
          </p:nvPr>
        </p:nvSpPr>
        <p:spPr/>
        <p:txBody>
          <a:bodyPr/>
          <a:lstStyle/>
          <a:p>
            <a:r>
              <a:rPr lang="en-US" dirty="0"/>
              <a:t>If you select UDP for the Mobile VPN with SSL data channel, you can specify a different VPN Portal port</a:t>
            </a:r>
          </a:p>
        </p:txBody>
      </p:sp>
      <p:sp>
        <p:nvSpPr>
          <p:cNvPr id="4" name="Slide Number Placeholder 3">
            <a:extLst>
              <a:ext uri="{FF2B5EF4-FFF2-40B4-BE49-F238E27FC236}">
                <a16:creationId xmlns:a16="http://schemas.microsoft.com/office/drawing/2014/main" id="{C8B55A62-4DC0-47E2-8A9E-F6A3F704AF60}"/>
              </a:ext>
            </a:extLst>
          </p:cNvPr>
          <p:cNvSpPr>
            <a:spLocks noGrp="1"/>
          </p:cNvSpPr>
          <p:nvPr>
            <p:ph type="sldNum" sz="quarter" idx="10"/>
          </p:nvPr>
        </p:nvSpPr>
        <p:spPr/>
        <p:txBody>
          <a:bodyPr/>
          <a:lstStyle/>
          <a:p>
            <a:fld id="{B0093543-1604-46AF-A6FA-9E7B09989DCD}" type="slidenum">
              <a:rPr lang="en-US" smtClean="0"/>
              <a:pPr/>
              <a:t>16</a:t>
            </a:fld>
            <a:endParaRPr lang="en-US" dirty="0"/>
          </a:p>
        </p:txBody>
      </p:sp>
      <p:pic>
        <p:nvPicPr>
          <p:cNvPr id="5" name="Picture 4">
            <a:extLst>
              <a:ext uri="{FF2B5EF4-FFF2-40B4-BE49-F238E27FC236}">
                <a16:creationId xmlns:a16="http://schemas.microsoft.com/office/drawing/2014/main" id="{9010D90C-F30F-43C9-8D3C-B1630B264EC7}"/>
              </a:ext>
            </a:extLst>
          </p:cNvPr>
          <p:cNvPicPr>
            <a:picLocks noChangeAspect="1"/>
          </p:cNvPicPr>
          <p:nvPr/>
        </p:nvPicPr>
        <p:blipFill rotWithShape="1">
          <a:blip r:embed="rId2"/>
          <a:srcRect l="22919" t="63899" r="17671" b="26164"/>
          <a:stretch/>
        </p:blipFill>
        <p:spPr>
          <a:xfrm>
            <a:off x="909808" y="3947563"/>
            <a:ext cx="5991323" cy="836246"/>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16429D92-CE4B-42FA-B886-64962D43BE03}"/>
              </a:ext>
            </a:extLst>
          </p:cNvPr>
          <p:cNvPicPr>
            <a:picLocks noChangeAspect="1"/>
          </p:cNvPicPr>
          <p:nvPr/>
        </p:nvPicPr>
        <p:blipFill rotWithShape="1">
          <a:blip r:embed="rId3"/>
          <a:srcRect l="25027" t="24528" r="15198" b="53711"/>
          <a:stretch/>
        </p:blipFill>
        <p:spPr>
          <a:xfrm>
            <a:off x="909808" y="2138241"/>
            <a:ext cx="4824086" cy="1614250"/>
          </a:xfrm>
          <a:prstGeom prst="rect">
            <a:avLst/>
          </a:prstGeom>
          <a:ln>
            <a:solidFill>
              <a:schemeClr val="bg1">
                <a:lumMod val="75000"/>
              </a:schemeClr>
            </a:solidFill>
          </a:ln>
        </p:spPr>
      </p:pic>
      <p:sp>
        <p:nvSpPr>
          <p:cNvPr id="7" name="Rectangle: Rounded Corners 6">
            <a:extLst>
              <a:ext uri="{FF2B5EF4-FFF2-40B4-BE49-F238E27FC236}">
                <a16:creationId xmlns:a16="http://schemas.microsoft.com/office/drawing/2014/main" id="{66685698-9EA0-4AB8-9BD0-789FB6F376A1}"/>
              </a:ext>
            </a:extLst>
          </p:cNvPr>
          <p:cNvSpPr/>
          <p:nvPr/>
        </p:nvSpPr>
        <p:spPr>
          <a:xfrm>
            <a:off x="1488775" y="4395619"/>
            <a:ext cx="3001993" cy="38819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FBF2119C-7F2E-45F8-970D-2CD413B01431}"/>
              </a:ext>
            </a:extLst>
          </p:cNvPr>
          <p:cNvSpPr/>
          <p:nvPr/>
        </p:nvSpPr>
        <p:spPr>
          <a:xfrm>
            <a:off x="1513753" y="3440139"/>
            <a:ext cx="4252825" cy="310554"/>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7318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E991-A791-453B-91D3-AA7368514EB1}"/>
              </a:ext>
            </a:extLst>
          </p:cNvPr>
          <p:cNvSpPr>
            <a:spLocks noGrp="1"/>
          </p:cNvSpPr>
          <p:nvPr>
            <p:ph type="title"/>
          </p:nvPr>
        </p:nvSpPr>
        <p:spPr/>
        <p:txBody>
          <a:bodyPr/>
          <a:lstStyle/>
          <a:p>
            <a:r>
              <a:rPr lang="en-US" dirty="0"/>
              <a:t>Access Portal — SAML Single Sign-On</a:t>
            </a:r>
          </a:p>
        </p:txBody>
      </p:sp>
      <p:sp>
        <p:nvSpPr>
          <p:cNvPr id="3" name="Content Placeholder 2">
            <a:extLst>
              <a:ext uri="{FF2B5EF4-FFF2-40B4-BE49-F238E27FC236}">
                <a16:creationId xmlns:a16="http://schemas.microsoft.com/office/drawing/2014/main" id="{28F979F3-697D-475B-8473-33023BCD28AF}"/>
              </a:ext>
            </a:extLst>
          </p:cNvPr>
          <p:cNvSpPr>
            <a:spLocks noGrp="1"/>
          </p:cNvSpPr>
          <p:nvPr>
            <p:ph idx="1"/>
          </p:nvPr>
        </p:nvSpPr>
        <p:spPr/>
        <p:txBody>
          <a:bodyPr/>
          <a:lstStyle/>
          <a:p>
            <a:r>
              <a:rPr lang="en-US" dirty="0"/>
              <a:t>SAML 2.0 is the single sign-on (SSO) standard for easy access to web applications through SSO technologies</a:t>
            </a:r>
          </a:p>
          <a:p>
            <a:r>
              <a:rPr lang="en-US" dirty="0"/>
              <a:t>Access Portal offers a centralized sign-in experience with the convenience of SAML 2.0 for IT administrators who require a convenient and authenticated solution</a:t>
            </a:r>
          </a:p>
          <a:p>
            <a:r>
              <a:rPr lang="en-US" dirty="0"/>
              <a:t>SAML authentication occurs between a Service Provider (SP) and an Identity Provider (IdP)</a:t>
            </a:r>
          </a:p>
          <a:p>
            <a:pPr lvl="1"/>
            <a:r>
              <a:rPr lang="en-US" dirty="0"/>
              <a:t>The Firebox is the SP</a:t>
            </a:r>
          </a:p>
          <a:p>
            <a:pPr lvl="1"/>
            <a:r>
              <a:rPr lang="en-US" dirty="0"/>
              <a:t>A third-party identity provider that you specify, such as Okta or OneLogin, is the IdP</a:t>
            </a:r>
          </a:p>
          <a:p>
            <a:endParaRPr lang="en-US" dirty="0"/>
          </a:p>
        </p:txBody>
      </p:sp>
      <p:sp>
        <p:nvSpPr>
          <p:cNvPr id="4" name="Slide Number Placeholder 3">
            <a:extLst>
              <a:ext uri="{FF2B5EF4-FFF2-40B4-BE49-F238E27FC236}">
                <a16:creationId xmlns:a16="http://schemas.microsoft.com/office/drawing/2014/main" id="{300B0157-D301-49BD-AEAC-77F41B92E580}"/>
              </a:ext>
            </a:extLst>
          </p:cNvPr>
          <p:cNvSpPr>
            <a:spLocks noGrp="1"/>
          </p:cNvSpPr>
          <p:nvPr>
            <p:ph type="sldNum" sz="quarter" idx="10"/>
          </p:nvPr>
        </p:nvSpPr>
        <p:spPr/>
        <p:txBody>
          <a:bodyPr/>
          <a:lstStyle/>
          <a:p>
            <a:fld id="{B0093543-1604-46AF-A6FA-9E7B09989DCD}" type="slidenum">
              <a:rPr lang="en-US" smtClean="0"/>
              <a:pPr/>
              <a:t>17</a:t>
            </a:fld>
            <a:endParaRPr lang="en-US" dirty="0"/>
          </a:p>
        </p:txBody>
      </p:sp>
    </p:spTree>
    <p:extLst>
      <p:ext uri="{BB962C8B-B14F-4D97-AF65-F5344CB8AC3E}">
        <p14:creationId xmlns:p14="http://schemas.microsoft.com/office/powerpoint/2010/main" val="3884314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6DDBF-61A2-4884-80BA-906FF668CF5B}"/>
              </a:ext>
            </a:extLst>
          </p:cNvPr>
          <p:cNvSpPr>
            <a:spLocks noGrp="1"/>
          </p:cNvSpPr>
          <p:nvPr>
            <p:ph type="title"/>
          </p:nvPr>
        </p:nvSpPr>
        <p:spPr/>
        <p:txBody>
          <a:bodyPr/>
          <a:lstStyle/>
          <a:p>
            <a:r>
              <a:rPr lang="en-US" dirty="0"/>
              <a:t>Access Portal — SAML Single Sign-On</a:t>
            </a:r>
          </a:p>
        </p:txBody>
      </p:sp>
      <p:sp>
        <p:nvSpPr>
          <p:cNvPr id="3" name="Content Placeholder 2">
            <a:extLst>
              <a:ext uri="{FF2B5EF4-FFF2-40B4-BE49-F238E27FC236}">
                <a16:creationId xmlns:a16="http://schemas.microsoft.com/office/drawing/2014/main" id="{7A7992A4-2DBD-413D-9551-CE81F125C813}"/>
              </a:ext>
            </a:extLst>
          </p:cNvPr>
          <p:cNvSpPr>
            <a:spLocks noGrp="1"/>
          </p:cNvSpPr>
          <p:nvPr>
            <p:ph idx="1"/>
          </p:nvPr>
        </p:nvSpPr>
        <p:spPr/>
        <p:txBody>
          <a:bodyPr/>
          <a:lstStyle/>
          <a:p>
            <a:r>
              <a:rPr lang="en-US" dirty="0"/>
              <a:t>To enable SAML for the Access Portal:</a:t>
            </a:r>
          </a:p>
          <a:p>
            <a:pPr lvl="1"/>
            <a:r>
              <a:rPr lang="en-US" dirty="0"/>
              <a:t>Configure the SAML settings on your Firebox</a:t>
            </a:r>
          </a:p>
          <a:p>
            <a:pPr lvl="2"/>
            <a:r>
              <a:rPr lang="en-US" dirty="0"/>
              <a:t>You can specify the optional IdP metadata URL if your IdP can send metadata to service providers</a:t>
            </a:r>
          </a:p>
          <a:p>
            <a:pPr lvl="1"/>
            <a:r>
              <a:rPr lang="en-US" dirty="0"/>
              <a:t>Give the Firebox SAML information to your IdP administrator</a:t>
            </a:r>
          </a:p>
          <a:p>
            <a:pPr lvl="2"/>
            <a:r>
              <a:rPr lang="en-US" dirty="0"/>
              <a:t>The Firebox automatically generates a webpage at </a:t>
            </a:r>
            <a:br>
              <a:rPr lang="en-US" dirty="0"/>
            </a:br>
            <a:r>
              <a:rPr lang="en-US" dirty="0">
                <a:latin typeface="Courier New" panose="02070309020205020404" pitchFamily="49" charset="0"/>
                <a:cs typeface="Courier New" panose="02070309020205020404" pitchFamily="49" charset="0"/>
              </a:rPr>
              <a:t>https://&lt;SAML hostname or Firebox IP address&gt;/auth/saml</a:t>
            </a:r>
            <a:r>
              <a:rPr lang="en-US" dirty="0"/>
              <a:t> that shows the Firebox SAML URLs and certificate</a:t>
            </a:r>
          </a:p>
          <a:p>
            <a:pPr lvl="1"/>
            <a:r>
              <a:rPr lang="en-US" dirty="0"/>
              <a:t>The IdP administrator must configure your IdP account with the Firebox SAML URLs and certificate</a:t>
            </a:r>
          </a:p>
          <a:p>
            <a:endParaRPr lang="en-US" dirty="0"/>
          </a:p>
        </p:txBody>
      </p:sp>
      <p:sp>
        <p:nvSpPr>
          <p:cNvPr id="4" name="Slide Number Placeholder 3">
            <a:extLst>
              <a:ext uri="{FF2B5EF4-FFF2-40B4-BE49-F238E27FC236}">
                <a16:creationId xmlns:a16="http://schemas.microsoft.com/office/drawing/2014/main" id="{076FA83E-0CAD-45DB-8D5F-D78BA167E5D3}"/>
              </a:ext>
            </a:extLst>
          </p:cNvPr>
          <p:cNvSpPr>
            <a:spLocks noGrp="1"/>
          </p:cNvSpPr>
          <p:nvPr>
            <p:ph type="sldNum" sz="quarter" idx="10"/>
          </p:nvPr>
        </p:nvSpPr>
        <p:spPr/>
        <p:txBody>
          <a:bodyPr/>
          <a:lstStyle/>
          <a:p>
            <a:fld id="{B0093543-1604-46AF-A6FA-9E7B09989DCD}" type="slidenum">
              <a:rPr lang="en-US" smtClean="0"/>
              <a:pPr/>
              <a:t>18</a:t>
            </a:fld>
            <a:endParaRPr lang="en-US" dirty="0"/>
          </a:p>
        </p:txBody>
      </p:sp>
    </p:spTree>
    <p:extLst>
      <p:ext uri="{BB962C8B-B14F-4D97-AF65-F5344CB8AC3E}">
        <p14:creationId xmlns:p14="http://schemas.microsoft.com/office/powerpoint/2010/main" val="1112731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2236-C58C-4D70-B1CE-D0D6702AB56C}"/>
              </a:ext>
            </a:extLst>
          </p:cNvPr>
          <p:cNvSpPr>
            <a:spLocks noGrp="1"/>
          </p:cNvSpPr>
          <p:nvPr>
            <p:ph type="title"/>
          </p:nvPr>
        </p:nvSpPr>
        <p:spPr/>
        <p:txBody>
          <a:bodyPr/>
          <a:lstStyle/>
          <a:p>
            <a:r>
              <a:rPr lang="en-US" dirty="0"/>
              <a:t>Access Portal — SAML Single Sign-On</a:t>
            </a:r>
          </a:p>
        </p:txBody>
      </p:sp>
      <p:sp>
        <p:nvSpPr>
          <p:cNvPr id="3" name="Content Placeholder 2">
            <a:extLst>
              <a:ext uri="{FF2B5EF4-FFF2-40B4-BE49-F238E27FC236}">
                <a16:creationId xmlns:a16="http://schemas.microsoft.com/office/drawing/2014/main" id="{B0791B41-D7C6-4FC2-8CF2-543B106DA18E}"/>
              </a:ext>
            </a:extLst>
          </p:cNvPr>
          <p:cNvSpPr>
            <a:spLocks noGrp="1"/>
          </p:cNvSpPr>
          <p:nvPr>
            <p:ph idx="1"/>
          </p:nvPr>
        </p:nvSpPr>
        <p:spPr/>
        <p:txBody>
          <a:bodyPr/>
          <a:lstStyle/>
          <a:p>
            <a:r>
              <a:rPr lang="en-US" dirty="0"/>
              <a:t>SAML settings on the Firebox (Web UI)</a:t>
            </a:r>
          </a:p>
        </p:txBody>
      </p:sp>
      <p:sp>
        <p:nvSpPr>
          <p:cNvPr id="4" name="Slide Number Placeholder 3">
            <a:extLst>
              <a:ext uri="{FF2B5EF4-FFF2-40B4-BE49-F238E27FC236}">
                <a16:creationId xmlns:a16="http://schemas.microsoft.com/office/drawing/2014/main" id="{6D091464-FA03-467F-91E7-5C1934DDF5AD}"/>
              </a:ext>
            </a:extLst>
          </p:cNvPr>
          <p:cNvSpPr>
            <a:spLocks noGrp="1"/>
          </p:cNvSpPr>
          <p:nvPr>
            <p:ph type="sldNum" sz="quarter" idx="10"/>
          </p:nvPr>
        </p:nvSpPr>
        <p:spPr/>
        <p:txBody>
          <a:bodyPr/>
          <a:lstStyle/>
          <a:p>
            <a:fld id="{B0093543-1604-46AF-A6FA-9E7B09989DCD}" type="slidenum">
              <a:rPr lang="en-US" smtClean="0"/>
              <a:pPr/>
              <a:t>19</a:t>
            </a:fld>
            <a:endParaRPr lang="en-US" dirty="0"/>
          </a:p>
        </p:txBody>
      </p:sp>
      <p:pic>
        <p:nvPicPr>
          <p:cNvPr id="5" name="Picture 4">
            <a:extLst>
              <a:ext uri="{FF2B5EF4-FFF2-40B4-BE49-F238E27FC236}">
                <a16:creationId xmlns:a16="http://schemas.microsoft.com/office/drawing/2014/main" id="{383C4420-8895-4D6B-9F4E-6BFF4E7D7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358" y="1793758"/>
            <a:ext cx="7243184" cy="4219728"/>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85F3D29D-515F-423F-9A72-1A1EBFECDDA1}"/>
              </a:ext>
            </a:extLst>
          </p:cNvPr>
          <p:cNvSpPr/>
          <p:nvPr/>
        </p:nvSpPr>
        <p:spPr>
          <a:xfrm>
            <a:off x="1654476" y="3267614"/>
            <a:ext cx="2760452" cy="366519"/>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D378E04F-40C3-4EA6-BF8A-D3B5983A1EA2}"/>
              </a:ext>
            </a:extLst>
          </p:cNvPr>
          <p:cNvSpPr/>
          <p:nvPr/>
        </p:nvSpPr>
        <p:spPr>
          <a:xfrm>
            <a:off x="1654475" y="3848686"/>
            <a:ext cx="2760453" cy="329614"/>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DBA18ADF-C250-4CDD-9B66-75F01B027CD1}"/>
              </a:ext>
            </a:extLst>
          </p:cNvPr>
          <p:cNvSpPr/>
          <p:nvPr/>
        </p:nvSpPr>
        <p:spPr>
          <a:xfrm>
            <a:off x="5125441" y="4130365"/>
            <a:ext cx="1936611" cy="319665"/>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7760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dirty="0"/>
              <a:t>What’s New in Fireware v12.1</a:t>
            </a:r>
          </a:p>
        </p:txBody>
      </p:sp>
      <p:sp>
        <p:nvSpPr>
          <p:cNvPr id="13314" name="Content Placeholder 2"/>
          <p:cNvSpPr>
            <a:spLocks noGrp="1"/>
          </p:cNvSpPr>
          <p:nvPr>
            <p:ph sz="half" idx="2"/>
          </p:nvPr>
        </p:nvSpPr>
        <p:spPr/>
        <p:txBody>
          <a:bodyPr/>
          <a:lstStyle/>
          <a:p>
            <a:r>
              <a:rPr lang="en-US" dirty="0"/>
              <a:t>Access Portal and SAML Single Sign-On</a:t>
            </a:r>
          </a:p>
          <a:p>
            <a:r>
              <a:rPr lang="en-US" dirty="0"/>
              <a:t>HTTPS Content Inspection Enhancements</a:t>
            </a:r>
          </a:p>
          <a:p>
            <a:r>
              <a:rPr lang="en-US" dirty="0"/>
              <a:t>Secure IMAP (IMAPS) Proxy</a:t>
            </a:r>
          </a:p>
          <a:p>
            <a:r>
              <a:rPr lang="en-US" dirty="0"/>
              <a:t>WebBlocker UX/UI Enhancements</a:t>
            </a:r>
          </a:p>
          <a:p>
            <a:r>
              <a:rPr lang="en-US" dirty="0"/>
              <a:t>Mobile VPN with SSL Portal Updates</a:t>
            </a:r>
          </a:p>
          <a:p>
            <a:r>
              <a:rPr lang="en-US" dirty="0"/>
              <a:t>Mobile VPN with IKEv2</a:t>
            </a:r>
          </a:p>
          <a:p>
            <a:r>
              <a:rPr lang="en-US" dirty="0"/>
              <a:t>BOVPN over TLS</a:t>
            </a:r>
          </a:p>
          <a:p>
            <a:r>
              <a:rPr lang="en-US" dirty="0"/>
              <a:t>SSL/TLS Shared Settings</a:t>
            </a:r>
          </a:p>
          <a:p>
            <a:r>
              <a:rPr lang="en-US" dirty="0"/>
              <a:t>Modem as an External Interface</a:t>
            </a:r>
          </a:p>
        </p:txBody>
      </p:sp>
      <p:sp>
        <p:nvSpPr>
          <p:cNvPr id="5" name="Slide Number Placeholder 4">
            <a:extLst>
              <a:ext uri="{FF2B5EF4-FFF2-40B4-BE49-F238E27FC236}">
                <a16:creationId xmlns:a16="http://schemas.microsoft.com/office/drawing/2014/main" id="{860278AD-F6EC-464B-8D2F-3AB96AADBBED}"/>
              </a:ext>
            </a:extLst>
          </p:cNvPr>
          <p:cNvSpPr>
            <a:spLocks noGrp="1"/>
          </p:cNvSpPr>
          <p:nvPr>
            <p:ph type="sldNum" sz="quarter" idx="10"/>
          </p:nvPr>
        </p:nvSpPr>
        <p:spPr/>
        <p:txBody>
          <a:bodyPr/>
          <a:lstStyle/>
          <a:p>
            <a:fld id="{C6248E04-842A-430B-8894-B6253DABC9E2}" type="slidenum">
              <a:rPr lang="en-US" smtClean="0"/>
              <a:pPr/>
              <a:t>2</a:t>
            </a:fld>
            <a:endParaRPr lang="en-US" dirty="0"/>
          </a:p>
        </p:txBody>
      </p:sp>
    </p:spTree>
    <p:extLst>
      <p:ext uri="{BB962C8B-B14F-4D97-AF65-F5344CB8AC3E}">
        <p14:creationId xmlns:p14="http://schemas.microsoft.com/office/powerpoint/2010/main" val="30907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1615-85F4-4273-B4E3-597BABA99A5C}"/>
              </a:ext>
            </a:extLst>
          </p:cNvPr>
          <p:cNvSpPr>
            <a:spLocks noGrp="1"/>
          </p:cNvSpPr>
          <p:nvPr>
            <p:ph type="title"/>
          </p:nvPr>
        </p:nvSpPr>
        <p:spPr/>
        <p:txBody>
          <a:bodyPr/>
          <a:lstStyle/>
          <a:p>
            <a:r>
              <a:rPr lang="en-US" dirty="0"/>
              <a:t>Access Portal — SAML Single Sign-On</a:t>
            </a:r>
          </a:p>
        </p:txBody>
      </p:sp>
      <p:sp>
        <p:nvSpPr>
          <p:cNvPr id="3" name="Content Placeholder 2">
            <a:extLst>
              <a:ext uri="{FF2B5EF4-FFF2-40B4-BE49-F238E27FC236}">
                <a16:creationId xmlns:a16="http://schemas.microsoft.com/office/drawing/2014/main" id="{417CD04D-A294-43F9-9C8B-8DFF9448AFEA}"/>
              </a:ext>
            </a:extLst>
          </p:cNvPr>
          <p:cNvSpPr>
            <a:spLocks noGrp="1"/>
          </p:cNvSpPr>
          <p:nvPr>
            <p:ph idx="1"/>
          </p:nvPr>
        </p:nvSpPr>
        <p:spPr/>
        <p:txBody>
          <a:bodyPr/>
          <a:lstStyle/>
          <a:p>
            <a:r>
              <a:rPr lang="en-US" dirty="0"/>
              <a:t>SAML IdP instructions appear on a webpage generated from the SAML host name you specify</a:t>
            </a:r>
          </a:p>
          <a:p>
            <a:endParaRPr lang="en-US" dirty="0"/>
          </a:p>
        </p:txBody>
      </p:sp>
      <p:sp>
        <p:nvSpPr>
          <p:cNvPr id="4" name="Slide Number Placeholder 3">
            <a:extLst>
              <a:ext uri="{FF2B5EF4-FFF2-40B4-BE49-F238E27FC236}">
                <a16:creationId xmlns:a16="http://schemas.microsoft.com/office/drawing/2014/main" id="{502C18FF-DB19-40E5-B7D0-937CDE698CF2}"/>
              </a:ext>
            </a:extLst>
          </p:cNvPr>
          <p:cNvSpPr>
            <a:spLocks noGrp="1"/>
          </p:cNvSpPr>
          <p:nvPr>
            <p:ph type="sldNum" sz="quarter" idx="10"/>
          </p:nvPr>
        </p:nvSpPr>
        <p:spPr/>
        <p:txBody>
          <a:bodyPr/>
          <a:lstStyle/>
          <a:p>
            <a:fld id="{B0093543-1604-46AF-A6FA-9E7B09989DCD}" type="slidenum">
              <a:rPr lang="en-US" smtClean="0"/>
              <a:pPr/>
              <a:t>20</a:t>
            </a:fld>
            <a:endParaRPr lang="en-US" dirty="0"/>
          </a:p>
        </p:txBody>
      </p:sp>
      <p:pic>
        <p:nvPicPr>
          <p:cNvPr id="5" name="Picture 4">
            <a:extLst>
              <a:ext uri="{FF2B5EF4-FFF2-40B4-BE49-F238E27FC236}">
                <a16:creationId xmlns:a16="http://schemas.microsoft.com/office/drawing/2014/main" id="{4AD77731-A557-46D3-9845-501275EA17A8}"/>
              </a:ext>
            </a:extLst>
          </p:cNvPr>
          <p:cNvPicPr>
            <a:picLocks noChangeAspect="1"/>
          </p:cNvPicPr>
          <p:nvPr/>
        </p:nvPicPr>
        <p:blipFill rotWithShape="1">
          <a:blip r:embed="rId2"/>
          <a:srcRect l="2227" t="6427" r="37651" b="4228"/>
          <a:stretch/>
        </p:blipFill>
        <p:spPr>
          <a:xfrm>
            <a:off x="5233708" y="1375865"/>
            <a:ext cx="3453092" cy="4357390"/>
          </a:xfrm>
          <a:prstGeom prst="rect">
            <a:avLst/>
          </a:prstGeom>
          <a:ln>
            <a:solidFill>
              <a:schemeClr val="bg1">
                <a:lumMod val="75000"/>
              </a:schemeClr>
            </a:solidFill>
          </a:ln>
        </p:spPr>
      </p:pic>
      <p:sp>
        <p:nvSpPr>
          <p:cNvPr id="6" name="TextBox 5">
            <a:extLst>
              <a:ext uri="{FF2B5EF4-FFF2-40B4-BE49-F238E27FC236}">
                <a16:creationId xmlns:a16="http://schemas.microsoft.com/office/drawing/2014/main" id="{466C0076-C626-4433-A153-A8E37AD2C522}"/>
              </a:ext>
            </a:extLst>
          </p:cNvPr>
          <p:cNvSpPr txBox="1"/>
          <p:nvPr/>
        </p:nvSpPr>
        <p:spPr>
          <a:xfrm>
            <a:off x="903249" y="3339117"/>
            <a:ext cx="3632469" cy="430887"/>
          </a:xfrm>
          <a:prstGeom prst="rect">
            <a:avLst/>
          </a:prstGeom>
          <a:noFill/>
        </p:spPr>
        <p:txBody>
          <a:bodyPr wrap="none" rtlCol="0">
            <a:spAutoFit/>
          </a:bodyPr>
          <a:lstStyle/>
          <a:p>
            <a:r>
              <a:rPr lang="en-US" sz="2200" i="1" dirty="0">
                <a:solidFill>
                  <a:schemeClr val="accent1"/>
                </a:solidFill>
              </a:rPr>
              <a:t>Automatic IdP configuration</a:t>
            </a:r>
          </a:p>
        </p:txBody>
      </p:sp>
      <p:sp>
        <p:nvSpPr>
          <p:cNvPr id="7" name="TextBox 6">
            <a:extLst>
              <a:ext uri="{FF2B5EF4-FFF2-40B4-BE49-F238E27FC236}">
                <a16:creationId xmlns:a16="http://schemas.microsoft.com/office/drawing/2014/main" id="{CE9C0B0F-1012-41EF-A7F6-867A03DBEDAC}"/>
              </a:ext>
            </a:extLst>
          </p:cNvPr>
          <p:cNvSpPr txBox="1"/>
          <p:nvPr/>
        </p:nvSpPr>
        <p:spPr>
          <a:xfrm>
            <a:off x="892228" y="4273282"/>
            <a:ext cx="3433031" cy="430887"/>
          </a:xfrm>
          <a:prstGeom prst="rect">
            <a:avLst/>
          </a:prstGeom>
          <a:noFill/>
        </p:spPr>
        <p:txBody>
          <a:bodyPr wrap="square" rtlCol="0">
            <a:spAutoFit/>
          </a:bodyPr>
          <a:lstStyle/>
          <a:p>
            <a:r>
              <a:rPr lang="en-US" sz="2200" i="1" dirty="0">
                <a:solidFill>
                  <a:schemeClr val="accent1"/>
                </a:solidFill>
              </a:rPr>
              <a:t>Manual IdP configuration</a:t>
            </a:r>
          </a:p>
        </p:txBody>
      </p:sp>
      <p:cxnSp>
        <p:nvCxnSpPr>
          <p:cNvPr id="11" name="Straight Arrow Connector 10">
            <a:extLst>
              <a:ext uri="{FF2B5EF4-FFF2-40B4-BE49-F238E27FC236}">
                <a16:creationId xmlns:a16="http://schemas.microsoft.com/office/drawing/2014/main" id="{D1A677B7-78D3-48A3-B442-6A8642A9FB02}"/>
              </a:ext>
            </a:extLst>
          </p:cNvPr>
          <p:cNvCxnSpPr>
            <a:cxnSpLocks/>
            <a:stCxn id="6" idx="3"/>
          </p:cNvCxnSpPr>
          <p:nvPr/>
        </p:nvCxnSpPr>
        <p:spPr>
          <a:xfrm flipV="1">
            <a:off x="4535718" y="3000375"/>
            <a:ext cx="807807" cy="554186"/>
          </a:xfrm>
          <a:prstGeom prst="straightConnector1">
            <a:avLst/>
          </a:prstGeom>
          <a:ln w="38100">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165055A-EFA0-4C00-9DC0-C6AE6E0FA5F3}"/>
              </a:ext>
            </a:extLst>
          </p:cNvPr>
          <p:cNvCxnSpPr>
            <a:cxnSpLocks/>
            <a:stCxn id="7" idx="3"/>
          </p:cNvCxnSpPr>
          <p:nvPr/>
        </p:nvCxnSpPr>
        <p:spPr>
          <a:xfrm flipV="1">
            <a:off x="4325259" y="3893303"/>
            <a:ext cx="1018266" cy="595423"/>
          </a:xfrm>
          <a:prstGeom prst="straightConnector1">
            <a:avLst/>
          </a:prstGeom>
          <a:ln w="38100">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6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ECD4D-9133-4785-8B81-28F22B7CE456}"/>
              </a:ext>
            </a:extLst>
          </p:cNvPr>
          <p:cNvSpPr>
            <a:spLocks noGrp="1"/>
          </p:cNvSpPr>
          <p:nvPr>
            <p:ph type="title"/>
          </p:nvPr>
        </p:nvSpPr>
        <p:spPr/>
        <p:txBody>
          <a:bodyPr/>
          <a:lstStyle/>
          <a:p>
            <a:r>
              <a:rPr lang="en-US" dirty="0"/>
              <a:t>Access Portal</a:t>
            </a:r>
          </a:p>
        </p:txBody>
      </p:sp>
      <p:sp>
        <p:nvSpPr>
          <p:cNvPr id="3" name="Content Placeholder 2">
            <a:extLst>
              <a:ext uri="{FF2B5EF4-FFF2-40B4-BE49-F238E27FC236}">
                <a16:creationId xmlns:a16="http://schemas.microsoft.com/office/drawing/2014/main" id="{3B1156DD-FE8D-49BC-81B5-C8A04FB6C528}"/>
              </a:ext>
            </a:extLst>
          </p:cNvPr>
          <p:cNvSpPr>
            <a:spLocks noGrp="1"/>
          </p:cNvSpPr>
          <p:nvPr>
            <p:ph idx="1"/>
          </p:nvPr>
        </p:nvSpPr>
        <p:spPr/>
        <p:txBody>
          <a:bodyPr/>
          <a:lstStyle/>
          <a:p>
            <a:r>
              <a:rPr lang="en-US" dirty="0"/>
              <a:t>Users connect to the Access Portal at </a:t>
            </a:r>
            <a:br>
              <a:rPr lang="en-US" dirty="0"/>
            </a:br>
            <a:r>
              <a:rPr lang="en-US" dirty="0">
                <a:latin typeface="Courier New" panose="02070309020205020404" pitchFamily="49" charset="0"/>
                <a:cs typeface="Courier New" panose="02070309020205020404" pitchFamily="49" charset="0"/>
              </a:rPr>
              <a:t>https://&lt;host name or IP address of the Firebox&gt; </a:t>
            </a:r>
            <a:br>
              <a:rPr lang="en-US" dirty="0">
                <a:latin typeface="Courier New" panose="02070309020205020404" pitchFamily="49" charset="0"/>
                <a:cs typeface="Courier New" panose="02070309020205020404" pitchFamily="49" charset="0"/>
              </a:rPr>
            </a:br>
            <a:r>
              <a:rPr lang="en-US" dirty="0"/>
              <a:t>and authenticate to the authentication server you specified</a:t>
            </a:r>
          </a:p>
        </p:txBody>
      </p:sp>
      <p:sp>
        <p:nvSpPr>
          <p:cNvPr id="4" name="Slide Number Placeholder 3">
            <a:extLst>
              <a:ext uri="{FF2B5EF4-FFF2-40B4-BE49-F238E27FC236}">
                <a16:creationId xmlns:a16="http://schemas.microsoft.com/office/drawing/2014/main" id="{EC9E4AAF-2291-4B3A-B8D3-408074773C74}"/>
              </a:ext>
            </a:extLst>
          </p:cNvPr>
          <p:cNvSpPr>
            <a:spLocks noGrp="1"/>
          </p:cNvSpPr>
          <p:nvPr>
            <p:ph type="sldNum" sz="quarter" idx="10"/>
          </p:nvPr>
        </p:nvSpPr>
        <p:spPr/>
        <p:txBody>
          <a:bodyPr/>
          <a:lstStyle/>
          <a:p>
            <a:fld id="{B0093543-1604-46AF-A6FA-9E7B09989DCD}" type="slidenum">
              <a:rPr lang="en-US" smtClean="0"/>
              <a:pPr/>
              <a:t>21</a:t>
            </a:fld>
            <a:endParaRPr lang="en-US" dirty="0"/>
          </a:p>
        </p:txBody>
      </p:sp>
      <p:pic>
        <p:nvPicPr>
          <p:cNvPr id="5" name="Picture 4">
            <a:extLst>
              <a:ext uri="{FF2B5EF4-FFF2-40B4-BE49-F238E27FC236}">
                <a16:creationId xmlns:a16="http://schemas.microsoft.com/office/drawing/2014/main" id="{EFF6900C-34BF-4147-B5C1-C728B2A86698}"/>
              </a:ext>
            </a:extLst>
          </p:cNvPr>
          <p:cNvPicPr>
            <a:picLocks noChangeAspect="1"/>
          </p:cNvPicPr>
          <p:nvPr/>
        </p:nvPicPr>
        <p:blipFill rotWithShape="1">
          <a:blip r:embed="rId2"/>
          <a:srcRect l="2153" t="13842" r="1484" b="1887"/>
          <a:stretch/>
        </p:blipFill>
        <p:spPr>
          <a:xfrm>
            <a:off x="885824" y="2727789"/>
            <a:ext cx="5118699" cy="3398691"/>
          </a:xfrm>
          <a:prstGeom prst="rect">
            <a:avLst/>
          </a:prstGeom>
        </p:spPr>
      </p:pic>
      <p:sp>
        <p:nvSpPr>
          <p:cNvPr id="7" name="Rectangle: Rounded Corners 6">
            <a:extLst>
              <a:ext uri="{FF2B5EF4-FFF2-40B4-BE49-F238E27FC236}">
                <a16:creationId xmlns:a16="http://schemas.microsoft.com/office/drawing/2014/main" id="{95D62B7F-12B8-497A-BF4F-11BC146DE6FB}"/>
              </a:ext>
            </a:extLst>
          </p:cNvPr>
          <p:cNvSpPr/>
          <p:nvPr/>
        </p:nvSpPr>
        <p:spPr>
          <a:xfrm>
            <a:off x="4048125" y="4586700"/>
            <a:ext cx="1362076" cy="265295"/>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9946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ECD4D-9133-4785-8B81-28F22B7CE456}"/>
              </a:ext>
            </a:extLst>
          </p:cNvPr>
          <p:cNvSpPr>
            <a:spLocks noGrp="1"/>
          </p:cNvSpPr>
          <p:nvPr>
            <p:ph type="title"/>
          </p:nvPr>
        </p:nvSpPr>
        <p:spPr/>
        <p:txBody>
          <a:bodyPr/>
          <a:lstStyle/>
          <a:p>
            <a:r>
              <a:rPr lang="en-US" dirty="0"/>
              <a:t>Access Portal</a:t>
            </a:r>
          </a:p>
        </p:txBody>
      </p:sp>
      <p:sp>
        <p:nvSpPr>
          <p:cNvPr id="3" name="Content Placeholder 2">
            <a:extLst>
              <a:ext uri="{FF2B5EF4-FFF2-40B4-BE49-F238E27FC236}">
                <a16:creationId xmlns:a16="http://schemas.microsoft.com/office/drawing/2014/main" id="{3B1156DD-FE8D-49BC-81B5-C8A04FB6C528}"/>
              </a:ext>
            </a:extLst>
          </p:cNvPr>
          <p:cNvSpPr>
            <a:spLocks noGrp="1"/>
          </p:cNvSpPr>
          <p:nvPr>
            <p:ph idx="1"/>
          </p:nvPr>
        </p:nvSpPr>
        <p:spPr/>
        <p:txBody>
          <a:bodyPr/>
          <a:lstStyle/>
          <a:p>
            <a:r>
              <a:rPr lang="en-US" dirty="0"/>
              <a:t>If you enabled SAML, the SAML identity provider you specified appears in the list of authentication servers</a:t>
            </a:r>
          </a:p>
          <a:p>
            <a:endParaRPr lang="en-US" dirty="0"/>
          </a:p>
        </p:txBody>
      </p:sp>
      <p:sp>
        <p:nvSpPr>
          <p:cNvPr id="4" name="Slide Number Placeholder 3">
            <a:extLst>
              <a:ext uri="{FF2B5EF4-FFF2-40B4-BE49-F238E27FC236}">
                <a16:creationId xmlns:a16="http://schemas.microsoft.com/office/drawing/2014/main" id="{EC9E4AAF-2291-4B3A-B8D3-408074773C74}"/>
              </a:ext>
            </a:extLst>
          </p:cNvPr>
          <p:cNvSpPr>
            <a:spLocks noGrp="1"/>
          </p:cNvSpPr>
          <p:nvPr>
            <p:ph type="sldNum" sz="quarter" idx="10"/>
          </p:nvPr>
        </p:nvSpPr>
        <p:spPr/>
        <p:txBody>
          <a:bodyPr/>
          <a:lstStyle/>
          <a:p>
            <a:fld id="{B0093543-1604-46AF-A6FA-9E7B09989DCD}" type="slidenum">
              <a:rPr lang="en-US" smtClean="0"/>
              <a:pPr/>
              <a:t>22</a:t>
            </a:fld>
            <a:endParaRPr lang="en-US" dirty="0"/>
          </a:p>
        </p:txBody>
      </p:sp>
      <p:pic>
        <p:nvPicPr>
          <p:cNvPr id="6" name="Picture 5">
            <a:extLst>
              <a:ext uri="{FF2B5EF4-FFF2-40B4-BE49-F238E27FC236}">
                <a16:creationId xmlns:a16="http://schemas.microsoft.com/office/drawing/2014/main" id="{0075B061-50AF-4DA2-B641-888B62C03E8A}"/>
              </a:ext>
            </a:extLst>
          </p:cNvPr>
          <p:cNvPicPr>
            <a:picLocks noChangeAspect="1"/>
          </p:cNvPicPr>
          <p:nvPr/>
        </p:nvPicPr>
        <p:blipFill rotWithShape="1">
          <a:blip r:embed="rId2"/>
          <a:srcRect l="6059" t="8804" r="5660" b="4268"/>
          <a:stretch/>
        </p:blipFill>
        <p:spPr>
          <a:xfrm>
            <a:off x="899372" y="2122097"/>
            <a:ext cx="6373706" cy="3916393"/>
          </a:xfrm>
          <a:prstGeom prst="rect">
            <a:avLst/>
          </a:prstGeom>
        </p:spPr>
      </p:pic>
      <p:sp>
        <p:nvSpPr>
          <p:cNvPr id="8" name="Rectangle: Rounded Corners 7">
            <a:extLst>
              <a:ext uri="{FF2B5EF4-FFF2-40B4-BE49-F238E27FC236}">
                <a16:creationId xmlns:a16="http://schemas.microsoft.com/office/drawing/2014/main" id="{801BC6C3-8483-4D22-B72A-520D1344F9DD}"/>
              </a:ext>
            </a:extLst>
          </p:cNvPr>
          <p:cNvSpPr/>
          <p:nvPr/>
        </p:nvSpPr>
        <p:spPr>
          <a:xfrm>
            <a:off x="5311176" y="3464222"/>
            <a:ext cx="1104181" cy="664234"/>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416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0C89C-CE96-4AFB-9C2F-0D500C87E17A}"/>
              </a:ext>
            </a:extLst>
          </p:cNvPr>
          <p:cNvSpPr>
            <a:spLocks noGrp="1"/>
          </p:cNvSpPr>
          <p:nvPr>
            <p:ph type="title"/>
          </p:nvPr>
        </p:nvSpPr>
        <p:spPr/>
        <p:txBody>
          <a:bodyPr/>
          <a:lstStyle/>
          <a:p>
            <a:r>
              <a:rPr lang="en-US" dirty="0"/>
              <a:t>Access Portal</a:t>
            </a:r>
          </a:p>
        </p:txBody>
      </p:sp>
      <p:sp>
        <p:nvSpPr>
          <p:cNvPr id="3" name="Content Placeholder 2">
            <a:extLst>
              <a:ext uri="{FF2B5EF4-FFF2-40B4-BE49-F238E27FC236}">
                <a16:creationId xmlns:a16="http://schemas.microsoft.com/office/drawing/2014/main" id="{9570BF35-44E0-4FF2-B31B-EF35D3B8C3F8}"/>
              </a:ext>
            </a:extLst>
          </p:cNvPr>
          <p:cNvSpPr>
            <a:spLocks noGrp="1"/>
          </p:cNvSpPr>
          <p:nvPr>
            <p:ph idx="1"/>
          </p:nvPr>
        </p:nvSpPr>
        <p:spPr/>
        <p:txBody>
          <a:bodyPr/>
          <a:lstStyle/>
          <a:p>
            <a:r>
              <a:rPr lang="en-US" dirty="0"/>
              <a:t>After the user authenticates, apps appear in the portal that the user has permission to connect to</a:t>
            </a:r>
          </a:p>
          <a:p>
            <a:r>
              <a:rPr lang="en-US" dirty="0"/>
              <a:t>Click an app to connect</a:t>
            </a:r>
          </a:p>
        </p:txBody>
      </p:sp>
      <p:sp>
        <p:nvSpPr>
          <p:cNvPr id="4" name="Slide Number Placeholder 3">
            <a:extLst>
              <a:ext uri="{FF2B5EF4-FFF2-40B4-BE49-F238E27FC236}">
                <a16:creationId xmlns:a16="http://schemas.microsoft.com/office/drawing/2014/main" id="{E107DB78-607D-4121-950C-A0DA29FDF9CE}"/>
              </a:ext>
            </a:extLst>
          </p:cNvPr>
          <p:cNvSpPr>
            <a:spLocks noGrp="1"/>
          </p:cNvSpPr>
          <p:nvPr>
            <p:ph type="sldNum" sz="quarter" idx="10"/>
          </p:nvPr>
        </p:nvSpPr>
        <p:spPr/>
        <p:txBody>
          <a:bodyPr/>
          <a:lstStyle/>
          <a:p>
            <a:fld id="{B0093543-1604-46AF-A6FA-9E7B09989DCD}" type="slidenum">
              <a:rPr lang="en-US" smtClean="0"/>
              <a:pPr/>
              <a:t>23</a:t>
            </a:fld>
            <a:endParaRPr lang="en-US" dirty="0"/>
          </a:p>
        </p:txBody>
      </p:sp>
      <p:pic>
        <p:nvPicPr>
          <p:cNvPr id="7" name="Picture 6">
            <a:extLst>
              <a:ext uri="{FF2B5EF4-FFF2-40B4-BE49-F238E27FC236}">
                <a16:creationId xmlns:a16="http://schemas.microsoft.com/office/drawing/2014/main" id="{26C1EB72-FB87-477C-B76E-754A10E25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101" y="2559618"/>
            <a:ext cx="5478699" cy="3566862"/>
          </a:xfrm>
          <a:prstGeom prst="rect">
            <a:avLst/>
          </a:prstGeom>
        </p:spPr>
      </p:pic>
    </p:spTree>
    <p:extLst>
      <p:ext uri="{BB962C8B-B14F-4D97-AF65-F5344CB8AC3E}">
        <p14:creationId xmlns:p14="http://schemas.microsoft.com/office/powerpoint/2010/main" val="1398054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9672-CE47-427A-9474-FB070CC27445}"/>
              </a:ext>
            </a:extLst>
          </p:cNvPr>
          <p:cNvSpPr>
            <a:spLocks noGrp="1"/>
          </p:cNvSpPr>
          <p:nvPr>
            <p:ph type="title"/>
          </p:nvPr>
        </p:nvSpPr>
        <p:spPr/>
        <p:txBody>
          <a:bodyPr/>
          <a:lstStyle/>
          <a:p>
            <a:r>
              <a:rPr lang="en-US" dirty="0"/>
              <a:t>Access Portal — Authenticated Users</a:t>
            </a:r>
          </a:p>
        </p:txBody>
      </p:sp>
      <p:sp>
        <p:nvSpPr>
          <p:cNvPr id="3" name="Content Placeholder 2">
            <a:extLst>
              <a:ext uri="{FF2B5EF4-FFF2-40B4-BE49-F238E27FC236}">
                <a16:creationId xmlns:a16="http://schemas.microsoft.com/office/drawing/2014/main" id="{BDF18D55-DFC0-4C66-8E6B-825769C0D460}"/>
              </a:ext>
            </a:extLst>
          </p:cNvPr>
          <p:cNvSpPr>
            <a:spLocks noGrp="1"/>
          </p:cNvSpPr>
          <p:nvPr>
            <p:ph idx="1"/>
          </p:nvPr>
        </p:nvSpPr>
        <p:spPr/>
        <p:txBody>
          <a:bodyPr/>
          <a:lstStyle/>
          <a:p>
            <a:r>
              <a:rPr lang="en-US" dirty="0"/>
              <a:t>You can see the users that are connected to the Access Portal</a:t>
            </a:r>
          </a:p>
          <a:p>
            <a:r>
              <a:rPr lang="en-US" dirty="0"/>
              <a:t>From Fireware Web UI, on the </a:t>
            </a:r>
            <a:r>
              <a:rPr lang="en-US" b="1" dirty="0"/>
              <a:t>System Status &gt; Authentication List</a:t>
            </a:r>
            <a:r>
              <a:rPr lang="en-US" dirty="0"/>
              <a:t> page</a:t>
            </a:r>
          </a:p>
        </p:txBody>
      </p:sp>
      <p:sp>
        <p:nvSpPr>
          <p:cNvPr id="4" name="Slide Number Placeholder 3">
            <a:extLst>
              <a:ext uri="{FF2B5EF4-FFF2-40B4-BE49-F238E27FC236}">
                <a16:creationId xmlns:a16="http://schemas.microsoft.com/office/drawing/2014/main" id="{01614E1E-48E7-46A2-981D-13ED4F9DD385}"/>
              </a:ext>
            </a:extLst>
          </p:cNvPr>
          <p:cNvSpPr>
            <a:spLocks noGrp="1"/>
          </p:cNvSpPr>
          <p:nvPr>
            <p:ph type="sldNum" sz="quarter" idx="10"/>
          </p:nvPr>
        </p:nvSpPr>
        <p:spPr/>
        <p:txBody>
          <a:bodyPr/>
          <a:lstStyle/>
          <a:p>
            <a:fld id="{B0093543-1604-46AF-A6FA-9E7B09989DCD}" type="slidenum">
              <a:rPr lang="en-US" smtClean="0"/>
              <a:pPr/>
              <a:t>24</a:t>
            </a:fld>
            <a:endParaRPr lang="en-US" dirty="0"/>
          </a:p>
        </p:txBody>
      </p:sp>
      <p:pic>
        <p:nvPicPr>
          <p:cNvPr id="5" name="Picture 4">
            <a:extLst>
              <a:ext uri="{FF2B5EF4-FFF2-40B4-BE49-F238E27FC236}">
                <a16:creationId xmlns:a16="http://schemas.microsoft.com/office/drawing/2014/main" id="{C8A2BD92-ADB3-4E50-B7DD-2F3483B3A55D}"/>
              </a:ext>
            </a:extLst>
          </p:cNvPr>
          <p:cNvPicPr>
            <a:picLocks noChangeAspect="1"/>
          </p:cNvPicPr>
          <p:nvPr/>
        </p:nvPicPr>
        <p:blipFill>
          <a:blip r:embed="rId2"/>
          <a:stretch>
            <a:fillRect/>
          </a:stretch>
        </p:blipFill>
        <p:spPr>
          <a:xfrm>
            <a:off x="899666" y="2596581"/>
            <a:ext cx="7073982" cy="3284087"/>
          </a:xfrm>
          <a:prstGeom prst="rect">
            <a:avLst/>
          </a:prstGeom>
          <a:ln>
            <a:solidFill>
              <a:srgbClr val="ACACAC"/>
            </a:solidFill>
          </a:ln>
        </p:spPr>
      </p:pic>
      <p:sp>
        <p:nvSpPr>
          <p:cNvPr id="6" name="Rectangle: Rounded Corners 5">
            <a:extLst>
              <a:ext uri="{FF2B5EF4-FFF2-40B4-BE49-F238E27FC236}">
                <a16:creationId xmlns:a16="http://schemas.microsoft.com/office/drawing/2014/main" id="{D718C3F2-2213-436E-9915-B5E9350528BF}"/>
              </a:ext>
            </a:extLst>
          </p:cNvPr>
          <p:cNvSpPr/>
          <p:nvPr/>
        </p:nvSpPr>
        <p:spPr>
          <a:xfrm>
            <a:off x="3362325" y="3745163"/>
            <a:ext cx="800100" cy="24765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3339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2720-C2E1-4226-9763-D98174497AFD}"/>
              </a:ext>
            </a:extLst>
          </p:cNvPr>
          <p:cNvSpPr>
            <a:spLocks noGrp="1"/>
          </p:cNvSpPr>
          <p:nvPr>
            <p:ph type="title"/>
          </p:nvPr>
        </p:nvSpPr>
        <p:spPr/>
        <p:txBody>
          <a:bodyPr/>
          <a:lstStyle/>
          <a:p>
            <a:r>
              <a:rPr lang="en-US" dirty="0"/>
              <a:t>Access Portal — Authenticated Users</a:t>
            </a:r>
          </a:p>
        </p:txBody>
      </p:sp>
      <p:sp>
        <p:nvSpPr>
          <p:cNvPr id="3" name="Content Placeholder 2">
            <a:extLst>
              <a:ext uri="{FF2B5EF4-FFF2-40B4-BE49-F238E27FC236}">
                <a16:creationId xmlns:a16="http://schemas.microsoft.com/office/drawing/2014/main" id="{370781F0-B63A-4A95-B6A2-5B27ECD85F65}"/>
              </a:ext>
            </a:extLst>
          </p:cNvPr>
          <p:cNvSpPr>
            <a:spLocks noGrp="1"/>
          </p:cNvSpPr>
          <p:nvPr>
            <p:ph idx="1"/>
          </p:nvPr>
        </p:nvSpPr>
        <p:spPr/>
        <p:txBody>
          <a:bodyPr/>
          <a:lstStyle/>
          <a:p>
            <a:r>
              <a:rPr lang="en-US" dirty="0"/>
              <a:t>From Firebox System Manager, on the </a:t>
            </a:r>
            <a:r>
              <a:rPr lang="en-US" b="1" dirty="0"/>
              <a:t>Authentication List</a:t>
            </a:r>
            <a:r>
              <a:rPr lang="en-US" dirty="0"/>
              <a:t> tab</a:t>
            </a:r>
          </a:p>
          <a:p>
            <a:endParaRPr lang="en-US" dirty="0"/>
          </a:p>
        </p:txBody>
      </p:sp>
      <p:sp>
        <p:nvSpPr>
          <p:cNvPr id="4" name="Slide Number Placeholder 3">
            <a:extLst>
              <a:ext uri="{FF2B5EF4-FFF2-40B4-BE49-F238E27FC236}">
                <a16:creationId xmlns:a16="http://schemas.microsoft.com/office/drawing/2014/main" id="{6A885722-08BA-48F9-B014-77ED76776285}"/>
              </a:ext>
            </a:extLst>
          </p:cNvPr>
          <p:cNvSpPr>
            <a:spLocks noGrp="1"/>
          </p:cNvSpPr>
          <p:nvPr>
            <p:ph type="sldNum" sz="quarter" idx="10"/>
          </p:nvPr>
        </p:nvSpPr>
        <p:spPr/>
        <p:txBody>
          <a:bodyPr/>
          <a:lstStyle/>
          <a:p>
            <a:fld id="{B0093543-1604-46AF-A6FA-9E7B09989DCD}" type="slidenum">
              <a:rPr lang="en-US" smtClean="0"/>
              <a:pPr/>
              <a:t>25</a:t>
            </a:fld>
            <a:endParaRPr lang="en-US" dirty="0"/>
          </a:p>
        </p:txBody>
      </p:sp>
      <p:pic>
        <p:nvPicPr>
          <p:cNvPr id="6" name="Picture 5">
            <a:extLst>
              <a:ext uri="{FF2B5EF4-FFF2-40B4-BE49-F238E27FC236}">
                <a16:creationId xmlns:a16="http://schemas.microsoft.com/office/drawing/2014/main" id="{5BE6698E-A914-428D-B7B2-85CC89375417}"/>
              </a:ext>
            </a:extLst>
          </p:cNvPr>
          <p:cNvPicPr>
            <a:picLocks noChangeAspect="1"/>
          </p:cNvPicPr>
          <p:nvPr/>
        </p:nvPicPr>
        <p:blipFill>
          <a:blip r:embed="rId2"/>
          <a:stretch>
            <a:fillRect/>
          </a:stretch>
        </p:blipFill>
        <p:spPr>
          <a:xfrm>
            <a:off x="4291012" y="1380998"/>
            <a:ext cx="4395788" cy="4402582"/>
          </a:xfrm>
          <a:prstGeom prst="rect">
            <a:avLst/>
          </a:prstGeom>
        </p:spPr>
      </p:pic>
      <p:sp>
        <p:nvSpPr>
          <p:cNvPr id="7" name="Rectangle: Rounded Corners 6">
            <a:extLst>
              <a:ext uri="{FF2B5EF4-FFF2-40B4-BE49-F238E27FC236}">
                <a16:creationId xmlns:a16="http://schemas.microsoft.com/office/drawing/2014/main" id="{8A241454-4149-4753-B8F1-E3868F5F7A49}"/>
              </a:ext>
            </a:extLst>
          </p:cNvPr>
          <p:cNvSpPr/>
          <p:nvPr/>
        </p:nvSpPr>
        <p:spPr>
          <a:xfrm>
            <a:off x="4400549" y="2733675"/>
            <a:ext cx="990600" cy="17145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6878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AAC5-4C01-4FD1-B873-862D7034F6CC}"/>
              </a:ext>
            </a:extLst>
          </p:cNvPr>
          <p:cNvSpPr>
            <a:spLocks noGrp="1"/>
          </p:cNvSpPr>
          <p:nvPr>
            <p:ph type="title"/>
          </p:nvPr>
        </p:nvSpPr>
        <p:spPr/>
        <p:txBody>
          <a:bodyPr/>
          <a:lstStyle/>
          <a:p>
            <a:r>
              <a:rPr lang="en-US" dirty="0"/>
              <a:t>Access Portal — Diagnostic Log Level</a:t>
            </a:r>
          </a:p>
        </p:txBody>
      </p:sp>
      <p:sp>
        <p:nvSpPr>
          <p:cNvPr id="3" name="Content Placeholder 2">
            <a:extLst>
              <a:ext uri="{FF2B5EF4-FFF2-40B4-BE49-F238E27FC236}">
                <a16:creationId xmlns:a16="http://schemas.microsoft.com/office/drawing/2014/main" id="{F1A42672-B384-4A0A-AEDC-BE11D9B0C2D4}"/>
              </a:ext>
            </a:extLst>
          </p:cNvPr>
          <p:cNvSpPr>
            <a:spLocks noGrp="1"/>
          </p:cNvSpPr>
          <p:nvPr>
            <p:ph idx="1"/>
          </p:nvPr>
        </p:nvSpPr>
        <p:spPr/>
        <p:txBody>
          <a:bodyPr/>
          <a:lstStyle/>
          <a:p>
            <a:r>
              <a:rPr lang="en-US" dirty="0"/>
              <a:t>You can also set the diagnostic log level for Access Portal connections</a:t>
            </a:r>
          </a:p>
          <a:p>
            <a:r>
              <a:rPr lang="en-US" dirty="0"/>
              <a:t>Fireware Web UI:</a:t>
            </a:r>
          </a:p>
          <a:p>
            <a:pPr marL="914400" lvl="1" indent="-457200">
              <a:buFont typeface="+mj-lt"/>
              <a:buAutoNum type="arabicPeriod"/>
            </a:pPr>
            <a:r>
              <a:rPr lang="en-US" dirty="0"/>
              <a:t>Select </a:t>
            </a:r>
            <a:r>
              <a:rPr lang="en-US" b="1" dirty="0"/>
              <a:t>System &gt; Diagnostic Log</a:t>
            </a:r>
          </a:p>
          <a:p>
            <a:pPr marL="914400" lvl="1" indent="-457200">
              <a:buFont typeface="+mj-lt"/>
              <a:buAutoNum type="arabicPeriod"/>
            </a:pPr>
            <a:r>
              <a:rPr lang="en-US" dirty="0"/>
              <a:t>In the </a:t>
            </a:r>
            <a:r>
              <a:rPr lang="en-US" b="1" dirty="0"/>
              <a:t>Subscription Services</a:t>
            </a:r>
            <a:r>
              <a:rPr lang="en-US" dirty="0"/>
              <a:t> section, select the log level for the </a:t>
            </a:r>
            <a:r>
              <a:rPr lang="en-US" b="1" dirty="0"/>
              <a:t>Access Portal</a:t>
            </a:r>
            <a:r>
              <a:rPr lang="en-US" dirty="0"/>
              <a:t> option</a:t>
            </a:r>
          </a:p>
        </p:txBody>
      </p:sp>
      <p:sp>
        <p:nvSpPr>
          <p:cNvPr id="4" name="Slide Number Placeholder 3">
            <a:extLst>
              <a:ext uri="{FF2B5EF4-FFF2-40B4-BE49-F238E27FC236}">
                <a16:creationId xmlns:a16="http://schemas.microsoft.com/office/drawing/2014/main" id="{4AF56DF8-3786-4AD6-86D8-CC551EDC0A78}"/>
              </a:ext>
            </a:extLst>
          </p:cNvPr>
          <p:cNvSpPr>
            <a:spLocks noGrp="1"/>
          </p:cNvSpPr>
          <p:nvPr>
            <p:ph type="sldNum" sz="quarter" idx="10"/>
          </p:nvPr>
        </p:nvSpPr>
        <p:spPr/>
        <p:txBody>
          <a:bodyPr/>
          <a:lstStyle/>
          <a:p>
            <a:fld id="{B0093543-1604-46AF-A6FA-9E7B09989DCD}" type="slidenum">
              <a:rPr lang="en-US" smtClean="0"/>
              <a:pPr/>
              <a:t>26</a:t>
            </a:fld>
            <a:endParaRPr lang="en-US" dirty="0"/>
          </a:p>
        </p:txBody>
      </p:sp>
      <p:pic>
        <p:nvPicPr>
          <p:cNvPr id="5" name="Picture 4">
            <a:extLst>
              <a:ext uri="{FF2B5EF4-FFF2-40B4-BE49-F238E27FC236}">
                <a16:creationId xmlns:a16="http://schemas.microsoft.com/office/drawing/2014/main" id="{F5F10C29-CFCA-4459-9A66-FCDE58A27735}"/>
              </a:ext>
            </a:extLst>
          </p:cNvPr>
          <p:cNvPicPr>
            <a:picLocks noChangeAspect="1"/>
          </p:cNvPicPr>
          <p:nvPr/>
        </p:nvPicPr>
        <p:blipFill>
          <a:blip r:embed="rId2"/>
          <a:stretch>
            <a:fillRect/>
          </a:stretch>
        </p:blipFill>
        <p:spPr>
          <a:xfrm>
            <a:off x="1304925" y="3814763"/>
            <a:ext cx="4219575" cy="2057262"/>
          </a:xfrm>
          <a:prstGeom prst="rect">
            <a:avLst/>
          </a:prstGeom>
          <a:ln>
            <a:solidFill>
              <a:srgbClr val="ACACAC"/>
            </a:solidFill>
          </a:ln>
        </p:spPr>
      </p:pic>
      <p:sp>
        <p:nvSpPr>
          <p:cNvPr id="6" name="Rectangle: Rounded Corners 5">
            <a:extLst>
              <a:ext uri="{FF2B5EF4-FFF2-40B4-BE49-F238E27FC236}">
                <a16:creationId xmlns:a16="http://schemas.microsoft.com/office/drawing/2014/main" id="{3C6076FF-77DB-4DAA-8A7D-54E6FCD1E2A0}"/>
              </a:ext>
            </a:extLst>
          </p:cNvPr>
          <p:cNvSpPr/>
          <p:nvPr/>
        </p:nvSpPr>
        <p:spPr>
          <a:xfrm>
            <a:off x="1466849" y="4191000"/>
            <a:ext cx="3876675" cy="32385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1784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6D45E-7921-4054-BE3B-CEE850595B6C}"/>
              </a:ext>
            </a:extLst>
          </p:cNvPr>
          <p:cNvSpPr>
            <a:spLocks noGrp="1"/>
          </p:cNvSpPr>
          <p:nvPr>
            <p:ph type="title"/>
          </p:nvPr>
        </p:nvSpPr>
        <p:spPr/>
        <p:txBody>
          <a:bodyPr/>
          <a:lstStyle/>
          <a:p>
            <a:r>
              <a:rPr lang="en-US" dirty="0"/>
              <a:t>Access Portal — Diagnostic Log Level</a:t>
            </a:r>
          </a:p>
        </p:txBody>
      </p:sp>
      <p:sp>
        <p:nvSpPr>
          <p:cNvPr id="3" name="Content Placeholder 2">
            <a:extLst>
              <a:ext uri="{FF2B5EF4-FFF2-40B4-BE49-F238E27FC236}">
                <a16:creationId xmlns:a16="http://schemas.microsoft.com/office/drawing/2014/main" id="{55578326-EF8D-4109-BFEE-5E9DA0374BE0}"/>
              </a:ext>
            </a:extLst>
          </p:cNvPr>
          <p:cNvSpPr>
            <a:spLocks noGrp="1"/>
          </p:cNvSpPr>
          <p:nvPr>
            <p:ph idx="1"/>
          </p:nvPr>
        </p:nvSpPr>
        <p:spPr/>
        <p:txBody>
          <a:bodyPr/>
          <a:lstStyle/>
          <a:p>
            <a:r>
              <a:rPr lang="en-US" dirty="0"/>
              <a:t>Policy Manager:</a:t>
            </a:r>
          </a:p>
          <a:p>
            <a:pPr marL="914400" lvl="1" indent="-457200">
              <a:buFont typeface="+mj-lt"/>
              <a:buAutoNum type="arabicPeriod"/>
            </a:pPr>
            <a:r>
              <a:rPr lang="en-US" dirty="0"/>
              <a:t>Select </a:t>
            </a:r>
            <a:r>
              <a:rPr lang="en-US" b="1" dirty="0"/>
              <a:t>Setup &gt; Logging &gt; Diagnostic Log Level</a:t>
            </a:r>
          </a:p>
          <a:p>
            <a:pPr marL="914400" lvl="1" indent="-457200">
              <a:buFont typeface="+mj-lt"/>
              <a:buAutoNum type="arabicPeriod"/>
            </a:pPr>
            <a:r>
              <a:rPr lang="en-US" dirty="0"/>
              <a:t>Expand </a:t>
            </a:r>
            <a:r>
              <a:rPr lang="en-US" b="1" dirty="0"/>
              <a:t>Security Services</a:t>
            </a:r>
            <a:r>
              <a:rPr lang="en-US" dirty="0"/>
              <a:t> and select </a:t>
            </a:r>
            <a:r>
              <a:rPr lang="en-US" b="1" dirty="0"/>
              <a:t>Access Portal</a:t>
            </a:r>
          </a:p>
          <a:p>
            <a:pPr marL="914400" lvl="1" indent="-457200">
              <a:buFont typeface="+mj-lt"/>
              <a:buAutoNum type="arabicPeriod"/>
            </a:pPr>
            <a:r>
              <a:rPr lang="en-US" dirty="0"/>
              <a:t>This option is also available in Device Configuration Templates</a:t>
            </a:r>
          </a:p>
        </p:txBody>
      </p:sp>
      <p:sp>
        <p:nvSpPr>
          <p:cNvPr id="4" name="Slide Number Placeholder 3">
            <a:extLst>
              <a:ext uri="{FF2B5EF4-FFF2-40B4-BE49-F238E27FC236}">
                <a16:creationId xmlns:a16="http://schemas.microsoft.com/office/drawing/2014/main" id="{1086E8F0-BD48-46D9-8538-5E151AED5AA7}"/>
              </a:ext>
            </a:extLst>
          </p:cNvPr>
          <p:cNvSpPr>
            <a:spLocks noGrp="1"/>
          </p:cNvSpPr>
          <p:nvPr>
            <p:ph type="sldNum" sz="quarter" idx="10"/>
          </p:nvPr>
        </p:nvSpPr>
        <p:spPr/>
        <p:txBody>
          <a:bodyPr/>
          <a:lstStyle/>
          <a:p>
            <a:fld id="{B0093543-1604-46AF-A6FA-9E7B09989DCD}" type="slidenum">
              <a:rPr lang="en-US" smtClean="0"/>
              <a:pPr/>
              <a:t>27</a:t>
            </a:fld>
            <a:endParaRPr lang="en-US" dirty="0"/>
          </a:p>
        </p:txBody>
      </p:sp>
      <p:pic>
        <p:nvPicPr>
          <p:cNvPr id="5" name="Picture 4">
            <a:extLst>
              <a:ext uri="{FF2B5EF4-FFF2-40B4-BE49-F238E27FC236}">
                <a16:creationId xmlns:a16="http://schemas.microsoft.com/office/drawing/2014/main" id="{FF880DCC-9081-44B0-8A36-3A05AE748AE0}"/>
              </a:ext>
            </a:extLst>
          </p:cNvPr>
          <p:cNvPicPr>
            <a:picLocks noChangeAspect="1"/>
          </p:cNvPicPr>
          <p:nvPr/>
        </p:nvPicPr>
        <p:blipFill>
          <a:blip r:embed="rId2"/>
          <a:stretch>
            <a:fillRect/>
          </a:stretch>
        </p:blipFill>
        <p:spPr>
          <a:xfrm>
            <a:off x="4540402" y="1368599"/>
            <a:ext cx="4146398" cy="4470226"/>
          </a:xfrm>
          <a:prstGeom prst="rect">
            <a:avLst/>
          </a:prstGeom>
        </p:spPr>
      </p:pic>
    </p:spTree>
    <p:extLst>
      <p:ext uri="{BB962C8B-B14F-4D97-AF65-F5344CB8AC3E}">
        <p14:creationId xmlns:p14="http://schemas.microsoft.com/office/powerpoint/2010/main" val="4211637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HTTPS Content Inspection Enhancements</a:t>
            </a:r>
          </a:p>
        </p:txBody>
      </p:sp>
    </p:spTree>
    <p:extLst>
      <p:ext uri="{BB962C8B-B14F-4D97-AF65-F5344CB8AC3E}">
        <p14:creationId xmlns:p14="http://schemas.microsoft.com/office/powerpoint/2010/main" val="1659086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Content Inspection Exceptions List</a:t>
            </a:r>
          </a:p>
        </p:txBody>
      </p:sp>
      <p:sp>
        <p:nvSpPr>
          <p:cNvPr id="4" name="Content Placeholder 3"/>
          <p:cNvSpPr>
            <a:spLocks noGrp="1"/>
          </p:cNvSpPr>
          <p:nvPr>
            <p:ph idx="1"/>
          </p:nvPr>
        </p:nvSpPr>
        <p:spPr/>
        <p:txBody>
          <a:bodyPr/>
          <a:lstStyle/>
          <a:p>
            <a:r>
              <a:rPr lang="en-US" dirty="0"/>
              <a:t>Messaging applications and proxying technologies have led the way in non-standard HTTPS traffic</a:t>
            </a:r>
          </a:p>
          <a:p>
            <a:r>
              <a:rPr lang="en-US" dirty="0"/>
              <a:t>This can lead to problems for SSL inspection, which often burdens the IT administrator with error messages and cumbersome troubleshooting experiences</a:t>
            </a:r>
          </a:p>
          <a:p>
            <a:r>
              <a:rPr lang="en-US" dirty="0"/>
              <a:t>The Content Inspection Exceptions List is a predefined list of noncompliant, SSL-based, web applications that makes it easy to enable the HTTPS proxy with minimal interference in the end-user browsing experience, or a burden on the IT administrator</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29</a:t>
            </a:fld>
            <a:endParaRPr lang="en-US" dirty="0"/>
          </a:p>
        </p:txBody>
      </p:sp>
    </p:spTree>
    <p:extLst>
      <p:ext uri="{BB962C8B-B14F-4D97-AF65-F5344CB8AC3E}">
        <p14:creationId xmlns:p14="http://schemas.microsoft.com/office/powerpoint/2010/main" val="3313693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dirty="0"/>
              <a:t>What’s New in Fireware v12.1</a:t>
            </a:r>
          </a:p>
        </p:txBody>
      </p:sp>
      <p:sp>
        <p:nvSpPr>
          <p:cNvPr id="13314" name="Content Placeholder 2"/>
          <p:cNvSpPr>
            <a:spLocks noGrp="1"/>
          </p:cNvSpPr>
          <p:nvPr>
            <p:ph sz="half" idx="2"/>
          </p:nvPr>
        </p:nvSpPr>
        <p:spPr/>
        <p:txBody>
          <a:bodyPr/>
          <a:lstStyle/>
          <a:p>
            <a:r>
              <a:rPr lang="en-US" dirty="0"/>
              <a:t>Multi-WAN Link Monitor Updates</a:t>
            </a:r>
          </a:p>
          <a:p>
            <a:r>
              <a:rPr lang="en-US" dirty="0"/>
              <a:t>Wildcard Support for IPv4 Addresses</a:t>
            </a:r>
          </a:p>
          <a:p>
            <a:r>
              <a:rPr lang="en-US" dirty="0"/>
              <a:t>Gateway Wireless Controller Enhancements</a:t>
            </a:r>
          </a:p>
        </p:txBody>
      </p:sp>
      <p:sp>
        <p:nvSpPr>
          <p:cNvPr id="5" name="Slide Number Placeholder 4">
            <a:extLst>
              <a:ext uri="{FF2B5EF4-FFF2-40B4-BE49-F238E27FC236}">
                <a16:creationId xmlns:a16="http://schemas.microsoft.com/office/drawing/2014/main" id="{8C37B85F-D0F1-4876-A056-63132386B548}"/>
              </a:ext>
            </a:extLst>
          </p:cNvPr>
          <p:cNvSpPr>
            <a:spLocks noGrp="1"/>
          </p:cNvSpPr>
          <p:nvPr>
            <p:ph type="sldNum" sz="quarter" idx="10"/>
          </p:nvPr>
        </p:nvSpPr>
        <p:spPr/>
        <p:txBody>
          <a:bodyPr/>
          <a:lstStyle/>
          <a:p>
            <a:fld id="{C6248E04-842A-430B-8894-B6253DABC9E2}" type="slidenum">
              <a:rPr lang="en-US" smtClean="0"/>
              <a:pPr/>
              <a:t>3</a:t>
            </a:fld>
            <a:endParaRPr lang="en-US" dirty="0"/>
          </a:p>
        </p:txBody>
      </p:sp>
    </p:spTree>
    <p:extLst>
      <p:ext uri="{BB962C8B-B14F-4D97-AF65-F5344CB8AC3E}">
        <p14:creationId xmlns:p14="http://schemas.microsoft.com/office/powerpoint/2010/main" val="988919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Content Inspection Exceptions List</a:t>
            </a:r>
          </a:p>
        </p:txBody>
      </p:sp>
      <p:sp>
        <p:nvSpPr>
          <p:cNvPr id="4" name="Content Placeholder 3"/>
          <p:cNvSpPr>
            <a:spLocks noGrp="1"/>
          </p:cNvSpPr>
          <p:nvPr>
            <p:ph idx="1"/>
          </p:nvPr>
        </p:nvSpPr>
        <p:spPr/>
        <p:txBody>
          <a:bodyPr/>
          <a:lstStyle/>
          <a:p>
            <a:r>
              <a:rPr lang="en-US" dirty="0"/>
              <a:t>In the HTTPS-Client proxy action, the HTTPS Content Inspection settings now include a Predefined HTTPS Content Inspection Exceptions List</a:t>
            </a:r>
          </a:p>
          <a:p>
            <a:pPr lvl="1"/>
            <a:r>
              <a:rPr lang="en-US" dirty="0"/>
              <a:t>When Content Inspection is enabled, the HTTPS proxy does not inspect traffic for domains in the Predefined Exception List</a:t>
            </a:r>
          </a:p>
          <a:p>
            <a:pPr lvl="1"/>
            <a:r>
              <a:rPr lang="en-US" dirty="0"/>
              <a:t>The predefined list includes domain names associated with services that do not function correctly when content inspection is enabled</a:t>
            </a:r>
          </a:p>
          <a:p>
            <a:r>
              <a:rPr lang="en-US" dirty="0"/>
              <a:t>This change improves usability of HTTPS Content Inspection</a:t>
            </a:r>
          </a:p>
          <a:p>
            <a:pPr lvl="1"/>
            <a:r>
              <a:rPr lang="en-US" dirty="0"/>
              <a:t>The Predefined Exception List enables many services to function correctly when content inspection is enabled, without manual configuration of Domain Name rules</a:t>
            </a:r>
          </a:p>
          <a:p>
            <a:endParaRPr lang="en-US" dirty="0"/>
          </a:p>
        </p:txBody>
      </p:sp>
      <p:sp>
        <p:nvSpPr>
          <p:cNvPr id="14339" name="Slide Number Placeholder 3"/>
          <p:cNvSpPr>
            <a:spLocks noGrp="1"/>
          </p:cNvSpPr>
          <p:nvPr>
            <p:ph type="sldNum" sz="quarter" idx="10"/>
          </p:nvPr>
        </p:nvSpPr>
        <p:spPr/>
        <p:txBody>
          <a:bodyPr/>
          <a:lstStyle/>
          <a:p>
            <a:fld id="{C5C6741E-8CEC-449F-8D61-0D1CFDFA6482}" type="slidenum">
              <a:rPr lang="en-US" smtClean="0"/>
              <a:pPr/>
              <a:t>30</a:t>
            </a:fld>
            <a:endParaRPr lang="en-US" dirty="0"/>
          </a:p>
        </p:txBody>
      </p:sp>
    </p:spTree>
    <p:extLst>
      <p:ext uri="{BB962C8B-B14F-4D97-AF65-F5344CB8AC3E}">
        <p14:creationId xmlns:p14="http://schemas.microsoft.com/office/powerpoint/2010/main" val="1828824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Content Inspection Exceptions List</a:t>
            </a:r>
          </a:p>
        </p:txBody>
      </p:sp>
      <p:sp>
        <p:nvSpPr>
          <p:cNvPr id="4" name="Content Placeholder 3"/>
          <p:cNvSpPr>
            <a:spLocks noGrp="1"/>
          </p:cNvSpPr>
          <p:nvPr>
            <p:ph idx="1"/>
          </p:nvPr>
        </p:nvSpPr>
        <p:spPr/>
        <p:txBody>
          <a:bodyPr/>
          <a:lstStyle/>
          <a:p>
            <a:r>
              <a:rPr lang="en-US" dirty="0"/>
              <a:t>When you enable Content Inspection in a proxy action, the Predefined Content Inspection Exceptions List is enabled by default</a:t>
            </a:r>
          </a:p>
          <a:p>
            <a:r>
              <a:rPr lang="en-US" dirty="0"/>
              <a:t>If you do not want to allow connections to the domains in the exception list you can disable the entire exception list, or disable specific exceptions</a:t>
            </a:r>
          </a:p>
          <a:p>
            <a:pPr lvl="1"/>
            <a:r>
              <a:rPr lang="en-US" dirty="0"/>
              <a:t>To disable the predefined exceptions, clear the </a:t>
            </a:r>
            <a:r>
              <a:rPr lang="en-US" b="1" dirty="0"/>
              <a:t>Enable Predefined Content Inspection Exceptions</a:t>
            </a:r>
            <a:r>
              <a:rPr lang="en-US" dirty="0"/>
              <a:t> check box</a:t>
            </a:r>
          </a:p>
          <a:p>
            <a:pPr lvl="1"/>
            <a:r>
              <a:rPr lang="en-US" dirty="0"/>
              <a:t>To disable specific predefined exceptions, click </a:t>
            </a:r>
            <a:r>
              <a:rPr lang="en-US" b="1" dirty="0"/>
              <a:t>Manage Exceptions</a:t>
            </a:r>
            <a:r>
              <a:rPr lang="en-US" dirty="0"/>
              <a:t>, and then disable specific exceptions</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31</a:t>
            </a:fld>
            <a:endParaRPr lang="en-US" dirty="0"/>
          </a:p>
        </p:txBody>
      </p:sp>
    </p:spTree>
    <p:extLst>
      <p:ext uri="{BB962C8B-B14F-4D97-AF65-F5344CB8AC3E}">
        <p14:creationId xmlns:p14="http://schemas.microsoft.com/office/powerpoint/2010/main" val="3414122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D3E7-F69F-4362-BB37-474F4DB32774}"/>
              </a:ext>
            </a:extLst>
          </p:cNvPr>
          <p:cNvSpPr>
            <a:spLocks noGrp="1"/>
          </p:cNvSpPr>
          <p:nvPr>
            <p:ph type="title"/>
          </p:nvPr>
        </p:nvSpPr>
        <p:spPr/>
        <p:txBody>
          <a:bodyPr/>
          <a:lstStyle/>
          <a:p>
            <a:r>
              <a:rPr lang="en-US" dirty="0"/>
              <a:t>Content Inspection Exceptions List</a:t>
            </a:r>
          </a:p>
        </p:txBody>
      </p:sp>
      <p:sp>
        <p:nvSpPr>
          <p:cNvPr id="3" name="Content Placeholder 2">
            <a:extLst>
              <a:ext uri="{FF2B5EF4-FFF2-40B4-BE49-F238E27FC236}">
                <a16:creationId xmlns:a16="http://schemas.microsoft.com/office/drawing/2014/main" id="{D08BD0D1-A964-4955-A2FF-DE92FAC19773}"/>
              </a:ext>
            </a:extLst>
          </p:cNvPr>
          <p:cNvSpPr>
            <a:spLocks noGrp="1"/>
          </p:cNvSpPr>
          <p:nvPr>
            <p:ph idx="1"/>
          </p:nvPr>
        </p:nvSpPr>
        <p:spPr/>
        <p:txBody>
          <a:bodyPr/>
          <a:lstStyle/>
          <a:p>
            <a:r>
              <a:rPr lang="en-US" dirty="0"/>
              <a:t>The Predefined Content Inspection Exceptions List includes domain names used by services such as:</a:t>
            </a:r>
          </a:p>
          <a:p>
            <a:pPr lvl="1"/>
            <a:r>
              <a:rPr lang="en-US" dirty="0"/>
              <a:t>Microsoft services — Office Online, Skype, Teams, Exchange, Sharepoint, Onedrive, Product Activation</a:t>
            </a:r>
          </a:p>
          <a:p>
            <a:pPr lvl="1"/>
            <a:r>
              <a:rPr lang="en-US" dirty="0"/>
              <a:t>Apple services — iTunes, iCloud, App Store</a:t>
            </a:r>
          </a:p>
          <a:p>
            <a:pPr lvl="1"/>
            <a:r>
              <a:rPr lang="en-US" dirty="0"/>
              <a:t>Adobe services — Creative Cloud, Sign</a:t>
            </a:r>
          </a:p>
          <a:p>
            <a:pPr lvl="1"/>
            <a:r>
              <a:rPr lang="en-US" dirty="0"/>
              <a:t>Other services — Facebook, LinkedIn, Dropbox, </a:t>
            </a:r>
            <a:r>
              <a:rPr lang="en-US" dirty="0" err="1"/>
              <a:t>Okta</a:t>
            </a:r>
            <a:endParaRPr lang="en-US" dirty="0"/>
          </a:p>
          <a:p>
            <a:r>
              <a:rPr lang="en-US" dirty="0"/>
              <a:t>In the Content Inspection settings, you can see and manage the list of predefined exceptions</a:t>
            </a:r>
          </a:p>
        </p:txBody>
      </p:sp>
      <p:sp>
        <p:nvSpPr>
          <p:cNvPr id="4" name="Slide Number Placeholder 3">
            <a:extLst>
              <a:ext uri="{FF2B5EF4-FFF2-40B4-BE49-F238E27FC236}">
                <a16:creationId xmlns:a16="http://schemas.microsoft.com/office/drawing/2014/main" id="{5D6F6B8F-168A-4FCE-BCDA-489E3A661F57}"/>
              </a:ext>
            </a:extLst>
          </p:cNvPr>
          <p:cNvSpPr>
            <a:spLocks noGrp="1"/>
          </p:cNvSpPr>
          <p:nvPr>
            <p:ph type="sldNum" sz="quarter" idx="10"/>
          </p:nvPr>
        </p:nvSpPr>
        <p:spPr/>
        <p:txBody>
          <a:bodyPr/>
          <a:lstStyle/>
          <a:p>
            <a:fld id="{B0093543-1604-46AF-A6FA-9E7B09989DCD}" type="slidenum">
              <a:rPr lang="en-US" smtClean="0"/>
              <a:pPr/>
              <a:t>32</a:t>
            </a:fld>
            <a:endParaRPr lang="en-US" dirty="0"/>
          </a:p>
        </p:txBody>
      </p:sp>
    </p:spTree>
    <p:extLst>
      <p:ext uri="{BB962C8B-B14F-4D97-AF65-F5344CB8AC3E}">
        <p14:creationId xmlns:p14="http://schemas.microsoft.com/office/powerpoint/2010/main" val="2897045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Content Inspection Exceptions List</a:t>
            </a:r>
          </a:p>
        </p:txBody>
      </p:sp>
      <p:sp>
        <p:nvSpPr>
          <p:cNvPr id="4" name="Content Placeholder 3"/>
          <p:cNvSpPr>
            <a:spLocks noGrp="1"/>
          </p:cNvSpPr>
          <p:nvPr>
            <p:ph idx="1"/>
          </p:nvPr>
        </p:nvSpPr>
        <p:spPr/>
        <p:txBody>
          <a:bodyPr/>
          <a:lstStyle/>
          <a:p>
            <a:r>
              <a:rPr lang="en-US" dirty="0"/>
              <a:t>The Predefined Content Inspection Exceptions list is available with Fireware v12.1 and WatchGuard System Manager v12.1</a:t>
            </a:r>
          </a:p>
          <a:p>
            <a:r>
              <a:rPr lang="en-US" dirty="0"/>
              <a:t>The predefined exceptions list is created and maintained by WatchGuard</a:t>
            </a:r>
          </a:p>
          <a:p>
            <a:pPr lvl="1"/>
            <a:r>
              <a:rPr lang="en-US" dirty="0"/>
              <a:t>You can enable or disable the predefined exceptions</a:t>
            </a:r>
          </a:p>
          <a:p>
            <a:pPr lvl="1"/>
            <a:r>
              <a:rPr lang="en-US" dirty="0"/>
              <a:t>You cannot add or remove exceptions</a:t>
            </a:r>
          </a:p>
          <a:p>
            <a:pPr lvl="1"/>
            <a:r>
              <a:rPr lang="en-US" dirty="0"/>
              <a:t>You can use Domain Name rules to specify the action for other domains you do not want to inspect</a:t>
            </a:r>
          </a:p>
          <a:p>
            <a:endParaRPr lang="en-US" dirty="0"/>
          </a:p>
          <a:p>
            <a:endParaRPr lang="en-US" dirty="0"/>
          </a:p>
        </p:txBody>
      </p:sp>
      <p:sp>
        <p:nvSpPr>
          <p:cNvPr id="14339" name="Slide Number Placeholder 3"/>
          <p:cNvSpPr>
            <a:spLocks noGrp="1"/>
          </p:cNvSpPr>
          <p:nvPr>
            <p:ph type="sldNum" sz="quarter" idx="10"/>
          </p:nvPr>
        </p:nvSpPr>
        <p:spPr/>
        <p:txBody>
          <a:bodyPr/>
          <a:lstStyle/>
          <a:p>
            <a:fld id="{C5C6741E-8CEC-449F-8D61-0D1CFDFA6482}" type="slidenum">
              <a:rPr lang="en-US" smtClean="0"/>
              <a:pPr/>
              <a:t>33</a:t>
            </a:fld>
            <a:endParaRPr lang="en-US" dirty="0"/>
          </a:p>
        </p:txBody>
      </p:sp>
    </p:spTree>
    <p:extLst>
      <p:ext uri="{BB962C8B-B14F-4D97-AF65-F5344CB8AC3E}">
        <p14:creationId xmlns:p14="http://schemas.microsoft.com/office/powerpoint/2010/main" val="2539923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HTTPS Proxy Action UI Updates</a:t>
            </a:r>
          </a:p>
        </p:txBody>
      </p:sp>
      <p:sp>
        <p:nvSpPr>
          <p:cNvPr id="4" name="Content Placeholder 3"/>
          <p:cNvSpPr>
            <a:spLocks noGrp="1"/>
          </p:cNvSpPr>
          <p:nvPr>
            <p:ph idx="1"/>
          </p:nvPr>
        </p:nvSpPr>
        <p:spPr/>
        <p:txBody>
          <a:bodyPr/>
          <a:lstStyle/>
          <a:p>
            <a:r>
              <a:rPr lang="en-US" dirty="0"/>
              <a:t> Content Inspection — </a:t>
            </a:r>
            <a:r>
              <a:rPr lang="en-US" dirty="0" err="1"/>
              <a:t>Fireware</a:t>
            </a:r>
            <a:r>
              <a:rPr lang="en-US" dirty="0"/>
              <a:t> Web UI</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34</a:t>
            </a:fld>
            <a:endParaRPr lang="en-US" dirty="0"/>
          </a:p>
        </p:txBody>
      </p:sp>
      <p:pic>
        <p:nvPicPr>
          <p:cNvPr id="11" name="Picture 10">
            <a:extLst>
              <a:ext uri="{FF2B5EF4-FFF2-40B4-BE49-F238E27FC236}">
                <a16:creationId xmlns:a16="http://schemas.microsoft.com/office/drawing/2014/main" id="{98B4AE44-6BEB-4E1F-8232-EE8D6B497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76" y="1688912"/>
            <a:ext cx="6225409" cy="4370893"/>
          </a:xfrm>
          <a:prstGeom prst="rect">
            <a:avLst/>
          </a:prstGeom>
          <a:ln>
            <a:solidFill>
              <a:schemeClr val="bg1">
                <a:lumMod val="75000"/>
              </a:schemeClr>
            </a:solidFill>
          </a:ln>
        </p:spPr>
      </p:pic>
      <p:sp>
        <p:nvSpPr>
          <p:cNvPr id="9" name="Rectangle: Rounded Corners 8">
            <a:extLst>
              <a:ext uri="{FF2B5EF4-FFF2-40B4-BE49-F238E27FC236}">
                <a16:creationId xmlns:a16="http://schemas.microsoft.com/office/drawing/2014/main" id="{2AA4CE64-3497-43B0-8E4F-7A3473F10FCB}"/>
              </a:ext>
            </a:extLst>
          </p:cNvPr>
          <p:cNvSpPr/>
          <p:nvPr/>
        </p:nvSpPr>
        <p:spPr>
          <a:xfrm>
            <a:off x="1165655" y="4275416"/>
            <a:ext cx="3291841" cy="346510"/>
          </a:xfrm>
          <a:prstGeom prst="round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spTree>
    <p:extLst>
      <p:ext uri="{BB962C8B-B14F-4D97-AF65-F5344CB8AC3E}">
        <p14:creationId xmlns:p14="http://schemas.microsoft.com/office/powerpoint/2010/main" val="2028272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HTTPS Proxy Action UI Updates</a:t>
            </a:r>
          </a:p>
        </p:txBody>
      </p:sp>
      <p:sp>
        <p:nvSpPr>
          <p:cNvPr id="4" name="Content Placeholder 3"/>
          <p:cNvSpPr>
            <a:spLocks noGrp="1"/>
          </p:cNvSpPr>
          <p:nvPr>
            <p:ph idx="1"/>
          </p:nvPr>
        </p:nvSpPr>
        <p:spPr/>
        <p:txBody>
          <a:bodyPr/>
          <a:lstStyle/>
          <a:p>
            <a:r>
              <a:rPr lang="en-US" dirty="0"/>
              <a:t>Manage Content Inspection Exceptions</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35</a:t>
            </a:fld>
            <a:endParaRPr lang="en-US" dirty="0"/>
          </a:p>
        </p:txBody>
      </p:sp>
      <p:pic>
        <p:nvPicPr>
          <p:cNvPr id="3" name="Picture 2"/>
          <p:cNvPicPr>
            <a:picLocks noChangeAspect="1"/>
          </p:cNvPicPr>
          <p:nvPr/>
        </p:nvPicPr>
        <p:blipFill>
          <a:blip r:embed="rId3"/>
          <a:stretch>
            <a:fillRect/>
          </a:stretch>
        </p:blipFill>
        <p:spPr>
          <a:xfrm>
            <a:off x="902208" y="1776670"/>
            <a:ext cx="5508117" cy="4349810"/>
          </a:xfrm>
          <a:prstGeom prst="rect">
            <a:avLst/>
          </a:prstGeom>
          <a:ln>
            <a:solidFill>
              <a:srgbClr val="ACACAC"/>
            </a:solidFill>
          </a:ln>
        </p:spPr>
      </p:pic>
    </p:spTree>
    <p:extLst>
      <p:ext uri="{BB962C8B-B14F-4D97-AF65-F5344CB8AC3E}">
        <p14:creationId xmlns:p14="http://schemas.microsoft.com/office/powerpoint/2010/main" val="753547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634C-47AA-4503-BE8A-FAFD0B56CB54}"/>
              </a:ext>
            </a:extLst>
          </p:cNvPr>
          <p:cNvSpPr>
            <a:spLocks noGrp="1"/>
          </p:cNvSpPr>
          <p:nvPr>
            <p:ph type="title"/>
          </p:nvPr>
        </p:nvSpPr>
        <p:spPr/>
        <p:txBody>
          <a:bodyPr/>
          <a:lstStyle/>
          <a:p>
            <a:r>
              <a:rPr lang="en-US" dirty="0"/>
              <a:t>HTTPS Proxy Action UI Updates</a:t>
            </a:r>
          </a:p>
        </p:txBody>
      </p:sp>
      <p:sp>
        <p:nvSpPr>
          <p:cNvPr id="3" name="Content Placeholder 2">
            <a:extLst>
              <a:ext uri="{FF2B5EF4-FFF2-40B4-BE49-F238E27FC236}">
                <a16:creationId xmlns:a16="http://schemas.microsoft.com/office/drawing/2014/main" id="{B1AEF210-1FCF-43DD-9D41-D8ABDACDAC8E}"/>
              </a:ext>
            </a:extLst>
          </p:cNvPr>
          <p:cNvSpPr>
            <a:spLocks noGrp="1"/>
          </p:cNvSpPr>
          <p:nvPr>
            <p:ph idx="1"/>
          </p:nvPr>
        </p:nvSpPr>
        <p:spPr/>
        <p:txBody>
          <a:bodyPr/>
          <a:lstStyle/>
          <a:p>
            <a:r>
              <a:rPr lang="en-US" dirty="0"/>
              <a:t>Content Inspection — Policy Manager</a:t>
            </a:r>
          </a:p>
        </p:txBody>
      </p:sp>
      <p:sp>
        <p:nvSpPr>
          <p:cNvPr id="4" name="Slide Number Placeholder 3">
            <a:extLst>
              <a:ext uri="{FF2B5EF4-FFF2-40B4-BE49-F238E27FC236}">
                <a16:creationId xmlns:a16="http://schemas.microsoft.com/office/drawing/2014/main" id="{CE7FABC3-E592-405B-BD4E-A4CB7BD9B7D5}"/>
              </a:ext>
            </a:extLst>
          </p:cNvPr>
          <p:cNvSpPr>
            <a:spLocks noGrp="1"/>
          </p:cNvSpPr>
          <p:nvPr>
            <p:ph type="sldNum" sz="quarter" idx="10"/>
          </p:nvPr>
        </p:nvSpPr>
        <p:spPr/>
        <p:txBody>
          <a:bodyPr/>
          <a:lstStyle/>
          <a:p>
            <a:fld id="{B0093543-1604-46AF-A6FA-9E7B09989DCD}" type="slidenum">
              <a:rPr lang="en-US" smtClean="0"/>
              <a:pPr/>
              <a:t>36</a:t>
            </a:fld>
            <a:endParaRPr lang="en-US" dirty="0"/>
          </a:p>
        </p:txBody>
      </p:sp>
      <p:pic>
        <p:nvPicPr>
          <p:cNvPr id="8" name="Picture 7">
            <a:extLst>
              <a:ext uri="{FF2B5EF4-FFF2-40B4-BE49-F238E27FC236}">
                <a16:creationId xmlns:a16="http://schemas.microsoft.com/office/drawing/2014/main" id="{E592E639-6174-4BE9-8AD9-0D62BF2650CA}"/>
              </a:ext>
            </a:extLst>
          </p:cNvPr>
          <p:cNvPicPr>
            <a:picLocks noChangeAspect="1"/>
          </p:cNvPicPr>
          <p:nvPr/>
        </p:nvPicPr>
        <p:blipFill rotWithShape="1">
          <a:blip r:embed="rId2"/>
          <a:srcRect t="-2" b="7270"/>
          <a:stretch/>
        </p:blipFill>
        <p:spPr>
          <a:xfrm>
            <a:off x="886867" y="1800744"/>
            <a:ext cx="7235511" cy="4325736"/>
          </a:xfrm>
          <a:prstGeom prst="rect">
            <a:avLst/>
          </a:prstGeom>
          <a:ln>
            <a:solidFill>
              <a:schemeClr val="bg1">
                <a:lumMod val="75000"/>
              </a:schemeClr>
            </a:solidFill>
          </a:ln>
        </p:spPr>
      </p:pic>
      <p:sp>
        <p:nvSpPr>
          <p:cNvPr id="5" name="Rectangle: Rounded Corners 4"/>
          <p:cNvSpPr/>
          <p:nvPr/>
        </p:nvSpPr>
        <p:spPr>
          <a:xfrm>
            <a:off x="1864895" y="3019926"/>
            <a:ext cx="4331368" cy="288758"/>
          </a:xfrm>
          <a:prstGeom prst="round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278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HTTPS Proxy Action UI Updates</a:t>
            </a:r>
          </a:p>
        </p:txBody>
      </p:sp>
      <p:sp>
        <p:nvSpPr>
          <p:cNvPr id="4" name="Content Placeholder 3"/>
          <p:cNvSpPr>
            <a:spLocks noGrp="1"/>
          </p:cNvSpPr>
          <p:nvPr>
            <p:ph idx="1"/>
          </p:nvPr>
        </p:nvSpPr>
        <p:spPr/>
        <p:txBody>
          <a:bodyPr/>
          <a:lstStyle/>
          <a:p>
            <a:r>
              <a:rPr lang="en-US" dirty="0"/>
              <a:t>To disable an exception, clear the </a:t>
            </a:r>
            <a:r>
              <a:rPr lang="en-US" b="1" dirty="0"/>
              <a:t>Enabled</a:t>
            </a:r>
            <a:r>
              <a:rPr lang="en-US" dirty="0"/>
              <a:t> check box</a:t>
            </a:r>
          </a:p>
          <a:p>
            <a:r>
              <a:rPr lang="en-US" dirty="0"/>
              <a:t>To enable or disable multiple exceptions:</a:t>
            </a:r>
          </a:p>
          <a:p>
            <a:pPr lvl="1"/>
            <a:r>
              <a:rPr lang="en-US" dirty="0"/>
              <a:t>Select one or more domain names</a:t>
            </a:r>
          </a:p>
          <a:p>
            <a:pPr lvl="1"/>
            <a:r>
              <a:rPr lang="en-US" dirty="0"/>
              <a:t>Select the action </a:t>
            </a:r>
            <a:r>
              <a:rPr lang="en-US" b="1" dirty="0"/>
              <a:t>Enable</a:t>
            </a:r>
            <a:r>
              <a:rPr lang="en-US" dirty="0"/>
              <a:t> or </a:t>
            </a:r>
            <a:r>
              <a:rPr lang="en-US" b="1" dirty="0"/>
              <a:t>Disable</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37</a:t>
            </a:fld>
            <a:endParaRPr lang="en-US" dirty="0"/>
          </a:p>
        </p:txBody>
      </p:sp>
      <p:pic>
        <p:nvPicPr>
          <p:cNvPr id="9" name="Picture 8">
            <a:extLst>
              <a:ext uri="{FF2B5EF4-FFF2-40B4-BE49-F238E27FC236}">
                <a16:creationId xmlns:a16="http://schemas.microsoft.com/office/drawing/2014/main" id="{DC63DF7C-7C5A-44FB-9838-D2E05DA02C78}"/>
              </a:ext>
            </a:extLst>
          </p:cNvPr>
          <p:cNvPicPr>
            <a:picLocks noChangeAspect="1"/>
          </p:cNvPicPr>
          <p:nvPr/>
        </p:nvPicPr>
        <p:blipFill>
          <a:blip r:embed="rId3"/>
          <a:stretch>
            <a:fillRect/>
          </a:stretch>
        </p:blipFill>
        <p:spPr>
          <a:xfrm>
            <a:off x="4114800" y="1359408"/>
            <a:ext cx="4572000" cy="4109579"/>
          </a:xfrm>
          <a:prstGeom prst="rect">
            <a:avLst/>
          </a:prstGeom>
        </p:spPr>
      </p:pic>
    </p:spTree>
    <p:extLst>
      <p:ext uri="{BB962C8B-B14F-4D97-AF65-F5344CB8AC3E}">
        <p14:creationId xmlns:p14="http://schemas.microsoft.com/office/powerpoint/2010/main" val="3656571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66155" y="1176365"/>
            <a:ext cx="5043689" cy="4950115"/>
          </a:xfrm>
          <a:prstGeom prst="rect">
            <a:avLst/>
          </a:prstGeom>
        </p:spPr>
      </p:pic>
      <p:sp>
        <p:nvSpPr>
          <p:cNvPr id="14337" name="Title 4"/>
          <p:cNvSpPr>
            <a:spLocks noGrp="1"/>
          </p:cNvSpPr>
          <p:nvPr>
            <p:ph type="title"/>
          </p:nvPr>
        </p:nvSpPr>
        <p:spPr/>
        <p:txBody>
          <a:bodyPr/>
          <a:lstStyle/>
          <a:p>
            <a:r>
              <a:rPr lang="en-US" dirty="0"/>
              <a:t>HTTPS Proxy Flow Changes</a:t>
            </a:r>
          </a:p>
        </p:txBody>
      </p:sp>
      <p:sp>
        <p:nvSpPr>
          <p:cNvPr id="4" name="Content Placeholder 3"/>
          <p:cNvSpPr>
            <a:spLocks noGrp="1"/>
          </p:cNvSpPr>
          <p:nvPr>
            <p:ph sz="half" idx="1"/>
          </p:nvPr>
        </p:nvSpPr>
        <p:spPr/>
        <p:txBody>
          <a:bodyPr/>
          <a:lstStyle/>
          <a:p>
            <a:r>
              <a:rPr lang="en-US" dirty="0"/>
              <a:t>Domain name rules </a:t>
            </a:r>
            <a:br>
              <a:rPr lang="en-US" dirty="0"/>
            </a:br>
            <a:r>
              <a:rPr lang="en-US" dirty="0"/>
              <a:t>take higher precedence </a:t>
            </a:r>
            <a:br>
              <a:rPr lang="en-US" dirty="0"/>
            </a:br>
            <a:r>
              <a:rPr lang="en-US" dirty="0"/>
              <a:t>than any match in the </a:t>
            </a:r>
            <a:br>
              <a:rPr lang="en-US" dirty="0"/>
            </a:br>
            <a:r>
              <a:rPr lang="en-US" dirty="0"/>
              <a:t>predefined exception list</a:t>
            </a:r>
          </a:p>
          <a:p>
            <a:r>
              <a:rPr lang="en-US" dirty="0"/>
              <a:t>If a domain name rule is </a:t>
            </a:r>
            <a:br>
              <a:rPr lang="en-US" dirty="0"/>
            </a:br>
            <a:r>
              <a:rPr lang="en-US" dirty="0"/>
              <a:t>matched, the action from </a:t>
            </a:r>
            <a:br>
              <a:rPr lang="en-US" dirty="0"/>
            </a:br>
            <a:r>
              <a:rPr lang="en-US" dirty="0"/>
              <a:t>that rule will always be </a:t>
            </a:r>
            <a:br>
              <a:rPr lang="en-US" dirty="0"/>
            </a:br>
            <a:r>
              <a:rPr lang="en-US" dirty="0"/>
              <a:t>applied</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38</a:t>
            </a:fld>
            <a:endParaRPr lang="en-US" dirty="0"/>
          </a:p>
        </p:txBody>
      </p:sp>
    </p:spTree>
    <p:extLst>
      <p:ext uri="{BB962C8B-B14F-4D97-AF65-F5344CB8AC3E}">
        <p14:creationId xmlns:p14="http://schemas.microsoft.com/office/powerpoint/2010/main" val="4014735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Log Message Update</a:t>
            </a:r>
          </a:p>
        </p:txBody>
      </p:sp>
      <p:sp>
        <p:nvSpPr>
          <p:cNvPr id="4" name="Content Placeholder 3"/>
          <p:cNvSpPr>
            <a:spLocks noGrp="1"/>
          </p:cNvSpPr>
          <p:nvPr>
            <p:ph idx="1"/>
          </p:nvPr>
        </p:nvSpPr>
        <p:spPr>
          <a:xfrm>
            <a:off x="457200" y="1216533"/>
            <a:ext cx="8229600" cy="4919472"/>
          </a:xfrm>
        </p:spPr>
        <p:txBody>
          <a:bodyPr/>
          <a:lstStyle/>
          <a:p>
            <a:r>
              <a:rPr lang="en-US" dirty="0"/>
              <a:t>A new traffic log message is generated when an exception list match occurs</a:t>
            </a:r>
          </a:p>
          <a:p>
            <a:r>
              <a:rPr lang="en-US" dirty="0"/>
              <a:t>The log message text: </a:t>
            </a:r>
          </a:p>
          <a:p>
            <a:pPr marL="457200" lvl="1" indent="0">
              <a:buNone/>
            </a:pPr>
            <a:r>
              <a:rPr lang="en-US" dirty="0">
                <a:latin typeface="Courier New" panose="02070309020205020404" pitchFamily="49" charset="0"/>
                <a:cs typeface="Courier New" panose="02070309020205020404" pitchFamily="49" charset="0"/>
              </a:rPr>
              <a:t>msg=“ProxyAllow: HTTPS content inspection exception list match”</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39</a:t>
            </a:fld>
            <a:endParaRPr lang="en-US" dirty="0"/>
          </a:p>
        </p:txBody>
      </p:sp>
      <p:pic>
        <p:nvPicPr>
          <p:cNvPr id="7" name="Picture 6"/>
          <p:cNvPicPr>
            <a:picLocks noChangeAspect="1"/>
          </p:cNvPicPr>
          <p:nvPr/>
        </p:nvPicPr>
        <p:blipFill>
          <a:blip r:embed="rId3"/>
          <a:stretch>
            <a:fillRect/>
          </a:stretch>
        </p:blipFill>
        <p:spPr>
          <a:xfrm>
            <a:off x="981075" y="3285245"/>
            <a:ext cx="7705725" cy="471237"/>
          </a:xfrm>
          <a:prstGeom prst="rect">
            <a:avLst/>
          </a:prstGeom>
        </p:spPr>
      </p:pic>
    </p:spTree>
    <p:extLst>
      <p:ext uri="{BB962C8B-B14F-4D97-AF65-F5344CB8AC3E}">
        <p14:creationId xmlns:p14="http://schemas.microsoft.com/office/powerpoint/2010/main" val="216175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Access Portal</a:t>
            </a:r>
          </a:p>
        </p:txBody>
      </p:sp>
    </p:spTree>
    <p:extLst>
      <p:ext uri="{BB962C8B-B14F-4D97-AF65-F5344CB8AC3E}">
        <p14:creationId xmlns:p14="http://schemas.microsoft.com/office/powerpoint/2010/main" val="985622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IMAP (IMAPS)</a:t>
            </a:r>
          </a:p>
        </p:txBody>
      </p:sp>
    </p:spTree>
    <p:extLst>
      <p:ext uri="{BB962C8B-B14F-4D97-AF65-F5344CB8AC3E}">
        <p14:creationId xmlns:p14="http://schemas.microsoft.com/office/powerpoint/2010/main" val="197543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B4A397-7E7F-4F47-9E65-37E8E8EA352D}"/>
              </a:ext>
            </a:extLst>
          </p:cNvPr>
          <p:cNvSpPr>
            <a:spLocks noGrp="1"/>
          </p:cNvSpPr>
          <p:nvPr>
            <p:ph type="title"/>
          </p:nvPr>
        </p:nvSpPr>
        <p:spPr/>
        <p:txBody>
          <a:bodyPr/>
          <a:lstStyle/>
          <a:p>
            <a:r>
              <a:rPr lang="en-US" dirty="0"/>
              <a:t>Secure IMAP (IMAPS)</a:t>
            </a:r>
          </a:p>
        </p:txBody>
      </p:sp>
      <p:sp>
        <p:nvSpPr>
          <p:cNvPr id="4" name="Content Placeholder 3">
            <a:extLst>
              <a:ext uri="{FF2B5EF4-FFF2-40B4-BE49-F238E27FC236}">
                <a16:creationId xmlns:a16="http://schemas.microsoft.com/office/drawing/2014/main" id="{7AB1ADCD-908C-4BFF-B13C-DFCBF3BE7B6F}"/>
              </a:ext>
            </a:extLst>
          </p:cNvPr>
          <p:cNvSpPr>
            <a:spLocks noGrp="1"/>
          </p:cNvSpPr>
          <p:nvPr>
            <p:ph idx="1"/>
          </p:nvPr>
        </p:nvSpPr>
        <p:spPr/>
        <p:txBody>
          <a:bodyPr/>
          <a:lstStyle/>
          <a:p>
            <a:r>
              <a:rPr lang="en-US" dirty="0"/>
              <a:t>IMAP is an alternative to SMTP for mail traffic among popular email vendors (Apple, Google, etc.)</a:t>
            </a:r>
          </a:p>
          <a:p>
            <a:r>
              <a:rPr lang="en-US" dirty="0"/>
              <a:t>Secure IMAP (IMAPS) is an SSL-compliant proxy solution for the IMAP protocol</a:t>
            </a:r>
          </a:p>
          <a:p>
            <a:r>
              <a:rPr lang="en-US" dirty="0"/>
              <a:t>The IMAP proxy and TCP-UDP proxy now support Secure IMAP (IMAPS) </a:t>
            </a:r>
          </a:p>
          <a:p>
            <a:pPr lvl="1"/>
            <a:r>
              <a:rPr lang="en-US" dirty="0"/>
              <a:t>The IMAP proxy supports:</a:t>
            </a:r>
          </a:p>
          <a:p>
            <a:pPr lvl="2"/>
            <a:r>
              <a:rPr lang="en-US" dirty="0"/>
              <a:t>IMAP on TCP port 143</a:t>
            </a:r>
          </a:p>
          <a:p>
            <a:pPr lvl="2"/>
            <a:r>
              <a:rPr lang="en-US" dirty="0"/>
              <a:t>IMAP over TLS on TCP port 993 (new)</a:t>
            </a:r>
          </a:p>
          <a:p>
            <a:r>
              <a:rPr lang="en-US" dirty="0"/>
              <a:t>STARTTLS is not supported</a:t>
            </a:r>
          </a:p>
          <a:p>
            <a:endParaRPr lang="en-US" dirty="0"/>
          </a:p>
          <a:p>
            <a:pPr marL="0" indent="0">
              <a:buNone/>
            </a:pPr>
            <a:endParaRPr lang="en-US" dirty="0"/>
          </a:p>
        </p:txBody>
      </p:sp>
      <p:sp>
        <p:nvSpPr>
          <p:cNvPr id="6" name="Slide Number Placeholder 5">
            <a:extLst>
              <a:ext uri="{FF2B5EF4-FFF2-40B4-BE49-F238E27FC236}">
                <a16:creationId xmlns:a16="http://schemas.microsoft.com/office/drawing/2014/main" id="{304D82E5-3161-484B-B9FC-4D5BA0BB9AE5}"/>
              </a:ext>
            </a:extLst>
          </p:cNvPr>
          <p:cNvSpPr>
            <a:spLocks noGrp="1"/>
          </p:cNvSpPr>
          <p:nvPr>
            <p:ph type="sldNum" sz="quarter" idx="10"/>
          </p:nvPr>
        </p:nvSpPr>
        <p:spPr/>
        <p:txBody>
          <a:bodyPr/>
          <a:lstStyle/>
          <a:p>
            <a:fld id="{B0093543-1604-46AF-A6FA-9E7B09989DCD}" type="slidenum">
              <a:rPr lang="en-US" smtClean="0"/>
              <a:pPr/>
              <a:t>41</a:t>
            </a:fld>
            <a:endParaRPr lang="en-US" dirty="0"/>
          </a:p>
        </p:txBody>
      </p:sp>
    </p:spTree>
    <p:extLst>
      <p:ext uri="{BB962C8B-B14F-4D97-AF65-F5344CB8AC3E}">
        <p14:creationId xmlns:p14="http://schemas.microsoft.com/office/powerpoint/2010/main" val="857248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B4A397-7E7F-4F47-9E65-37E8E8EA352D}"/>
              </a:ext>
            </a:extLst>
          </p:cNvPr>
          <p:cNvSpPr>
            <a:spLocks noGrp="1"/>
          </p:cNvSpPr>
          <p:nvPr>
            <p:ph type="title"/>
          </p:nvPr>
        </p:nvSpPr>
        <p:spPr/>
        <p:txBody>
          <a:bodyPr/>
          <a:lstStyle/>
          <a:p>
            <a:r>
              <a:rPr lang="en-US" dirty="0"/>
              <a:t>Secure IMAP (IMAPS)</a:t>
            </a:r>
          </a:p>
        </p:txBody>
      </p:sp>
      <p:sp>
        <p:nvSpPr>
          <p:cNvPr id="4" name="Content Placeholder 3">
            <a:extLst>
              <a:ext uri="{FF2B5EF4-FFF2-40B4-BE49-F238E27FC236}">
                <a16:creationId xmlns:a16="http://schemas.microsoft.com/office/drawing/2014/main" id="{7AB1ADCD-908C-4BFF-B13C-DFCBF3BE7B6F}"/>
              </a:ext>
            </a:extLst>
          </p:cNvPr>
          <p:cNvSpPr>
            <a:spLocks noGrp="1"/>
          </p:cNvSpPr>
          <p:nvPr>
            <p:ph idx="1"/>
          </p:nvPr>
        </p:nvSpPr>
        <p:spPr/>
        <p:txBody>
          <a:bodyPr/>
          <a:lstStyle/>
          <a:p>
            <a:r>
              <a:rPr lang="en-US" dirty="0"/>
              <a:t>Options for enabling SSL inspection are:</a:t>
            </a:r>
          </a:p>
          <a:p>
            <a:pPr lvl="1"/>
            <a:r>
              <a:rPr lang="en-US" dirty="0"/>
              <a:t>IPS</a:t>
            </a:r>
          </a:p>
          <a:p>
            <a:pPr lvl="1"/>
            <a:r>
              <a:rPr lang="en-US" dirty="0"/>
              <a:t>URL filtering</a:t>
            </a:r>
          </a:p>
          <a:p>
            <a:pPr lvl="1"/>
            <a:r>
              <a:rPr lang="en-US" dirty="0"/>
              <a:t>App Control for IMAP — A protocol regularly used for Apple iOS, Gmail, and other mail service providers</a:t>
            </a:r>
          </a:p>
          <a:p>
            <a:endParaRPr lang="en-US" dirty="0"/>
          </a:p>
          <a:p>
            <a:endParaRPr lang="en-US" dirty="0"/>
          </a:p>
        </p:txBody>
      </p:sp>
      <p:sp>
        <p:nvSpPr>
          <p:cNvPr id="6" name="Slide Number Placeholder 5">
            <a:extLst>
              <a:ext uri="{FF2B5EF4-FFF2-40B4-BE49-F238E27FC236}">
                <a16:creationId xmlns:a16="http://schemas.microsoft.com/office/drawing/2014/main" id="{304D82E5-3161-484B-B9FC-4D5BA0BB9AE5}"/>
              </a:ext>
            </a:extLst>
          </p:cNvPr>
          <p:cNvSpPr>
            <a:spLocks noGrp="1"/>
          </p:cNvSpPr>
          <p:nvPr>
            <p:ph type="sldNum" sz="quarter" idx="10"/>
          </p:nvPr>
        </p:nvSpPr>
        <p:spPr/>
        <p:txBody>
          <a:bodyPr/>
          <a:lstStyle/>
          <a:p>
            <a:fld id="{B0093543-1604-46AF-A6FA-9E7B09989DCD}" type="slidenum">
              <a:rPr lang="en-US" smtClean="0"/>
              <a:pPr/>
              <a:t>42</a:t>
            </a:fld>
            <a:endParaRPr lang="en-US" dirty="0"/>
          </a:p>
        </p:txBody>
      </p:sp>
    </p:spTree>
    <p:extLst>
      <p:ext uri="{BB962C8B-B14F-4D97-AF65-F5344CB8AC3E}">
        <p14:creationId xmlns:p14="http://schemas.microsoft.com/office/powerpoint/2010/main" val="1651326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TLS Support in the IMAP Proxy</a:t>
            </a:r>
          </a:p>
        </p:txBody>
      </p:sp>
      <p:sp>
        <p:nvSpPr>
          <p:cNvPr id="4" name="Content Placeholder 3"/>
          <p:cNvSpPr>
            <a:spLocks noGrp="1"/>
          </p:cNvSpPr>
          <p:nvPr>
            <p:ph idx="1"/>
          </p:nvPr>
        </p:nvSpPr>
        <p:spPr>
          <a:xfrm>
            <a:off x="457200" y="1207008"/>
            <a:ext cx="4953000" cy="4919472"/>
          </a:xfrm>
        </p:spPr>
        <p:txBody>
          <a:bodyPr/>
          <a:lstStyle/>
          <a:p>
            <a:r>
              <a:rPr lang="en-US" dirty="0"/>
              <a:t>New </a:t>
            </a:r>
            <a:r>
              <a:rPr lang="en-US" b="1" dirty="0"/>
              <a:t>TLS Support</a:t>
            </a:r>
            <a:r>
              <a:rPr lang="en-US" dirty="0"/>
              <a:t> option on the IMAP policy </a:t>
            </a:r>
            <a:r>
              <a:rPr lang="en-US" b="1" dirty="0"/>
              <a:t>Properties</a:t>
            </a:r>
            <a:r>
              <a:rPr lang="en-US" dirty="0"/>
              <a:t> tab:</a:t>
            </a:r>
          </a:p>
          <a:p>
            <a:pPr lvl="1"/>
            <a:r>
              <a:rPr lang="en-US" b="1" dirty="0"/>
              <a:t>Disabled</a:t>
            </a:r>
            <a:r>
              <a:rPr lang="en-US" dirty="0"/>
              <a:t> — IMAP proxy listens on port 143 only</a:t>
            </a:r>
          </a:p>
          <a:p>
            <a:pPr lvl="1"/>
            <a:r>
              <a:rPr lang="en-US" b="1" dirty="0"/>
              <a:t>Enabled</a:t>
            </a:r>
            <a:r>
              <a:rPr lang="en-US" dirty="0"/>
              <a:t> (default ) — IMAP proxy listens on ports 143 and 993</a:t>
            </a:r>
          </a:p>
          <a:p>
            <a:pPr lvl="1"/>
            <a:r>
              <a:rPr lang="en-US" b="1" dirty="0"/>
              <a:t>Required</a:t>
            </a:r>
            <a:r>
              <a:rPr lang="en-US" dirty="0"/>
              <a:t> — IMAP proxy listens on port 993 only</a:t>
            </a:r>
          </a:p>
          <a:p>
            <a:r>
              <a:rPr lang="en-US" dirty="0"/>
              <a:t>The </a:t>
            </a:r>
            <a:r>
              <a:rPr lang="en-US" b="1" dirty="0"/>
              <a:t>Port</a:t>
            </a:r>
            <a:r>
              <a:rPr lang="en-US" dirty="0"/>
              <a:t> list is updated based on the configured TLS Support option</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43</a:t>
            </a:fld>
            <a:endParaRPr lang="en-US" dirty="0"/>
          </a:p>
        </p:txBody>
      </p:sp>
      <p:pic>
        <p:nvPicPr>
          <p:cNvPr id="2" name="Picture 1">
            <a:extLst>
              <a:ext uri="{FF2B5EF4-FFF2-40B4-BE49-F238E27FC236}">
                <a16:creationId xmlns:a16="http://schemas.microsoft.com/office/drawing/2014/main" id="{62CA89C5-3542-4E55-A52D-9793412344CE}"/>
              </a:ext>
            </a:extLst>
          </p:cNvPr>
          <p:cNvPicPr>
            <a:picLocks noChangeAspect="1"/>
          </p:cNvPicPr>
          <p:nvPr/>
        </p:nvPicPr>
        <p:blipFill rotWithShape="1">
          <a:blip r:embed="rId3"/>
          <a:srcRect t="-3" b="-695"/>
          <a:stretch/>
        </p:blipFill>
        <p:spPr>
          <a:xfrm>
            <a:off x="5554222" y="1323514"/>
            <a:ext cx="3113327" cy="3648536"/>
          </a:xfrm>
          <a:prstGeom prst="rect">
            <a:avLst/>
          </a:prstGeom>
          <a:ln>
            <a:noFill/>
          </a:ln>
        </p:spPr>
      </p:pic>
      <p:sp>
        <p:nvSpPr>
          <p:cNvPr id="3" name="Rectangle: Rounded Corners 2">
            <a:extLst>
              <a:ext uri="{FF2B5EF4-FFF2-40B4-BE49-F238E27FC236}">
                <a16:creationId xmlns:a16="http://schemas.microsoft.com/office/drawing/2014/main" id="{2CD7FD37-7AF3-4E39-B3C6-1A5282A760AD}"/>
              </a:ext>
            </a:extLst>
          </p:cNvPr>
          <p:cNvSpPr/>
          <p:nvPr/>
        </p:nvSpPr>
        <p:spPr>
          <a:xfrm>
            <a:off x="5554221" y="1924051"/>
            <a:ext cx="3113327" cy="857249"/>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3584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B4A397-7E7F-4F47-9E65-37E8E8EA352D}"/>
              </a:ext>
            </a:extLst>
          </p:cNvPr>
          <p:cNvSpPr>
            <a:spLocks noGrp="1"/>
          </p:cNvSpPr>
          <p:nvPr>
            <p:ph type="title"/>
          </p:nvPr>
        </p:nvSpPr>
        <p:spPr/>
        <p:txBody>
          <a:bodyPr/>
          <a:lstStyle/>
          <a:p>
            <a:r>
              <a:rPr lang="en-US" dirty="0"/>
              <a:t>IMAP Proxy Action TLS Settings</a:t>
            </a:r>
          </a:p>
        </p:txBody>
      </p:sp>
      <p:sp>
        <p:nvSpPr>
          <p:cNvPr id="4" name="Content Placeholder 3">
            <a:extLst>
              <a:ext uri="{FF2B5EF4-FFF2-40B4-BE49-F238E27FC236}">
                <a16:creationId xmlns:a16="http://schemas.microsoft.com/office/drawing/2014/main" id="{7AB1ADCD-908C-4BFF-B13C-DFCBF3BE7B6F}"/>
              </a:ext>
            </a:extLst>
          </p:cNvPr>
          <p:cNvSpPr>
            <a:spLocks noGrp="1"/>
          </p:cNvSpPr>
          <p:nvPr>
            <p:ph idx="1"/>
          </p:nvPr>
        </p:nvSpPr>
        <p:spPr/>
        <p:txBody>
          <a:bodyPr/>
          <a:lstStyle/>
          <a:p>
            <a:r>
              <a:rPr lang="en-US" dirty="0"/>
              <a:t>IMAP proxy actions now include a TLS category</a:t>
            </a:r>
          </a:p>
          <a:p>
            <a:pPr lvl="1"/>
            <a:r>
              <a:rPr lang="en-US" dirty="0"/>
              <a:t>TLS settings are configurable only when TLS Support is set to </a:t>
            </a:r>
            <a:r>
              <a:rPr lang="en-US" b="1" dirty="0"/>
              <a:t>Enabled</a:t>
            </a:r>
            <a:r>
              <a:rPr lang="en-US" dirty="0"/>
              <a:t> or </a:t>
            </a:r>
            <a:r>
              <a:rPr lang="en-US" b="1" dirty="0"/>
              <a:t>Required</a:t>
            </a:r>
            <a:r>
              <a:rPr lang="en-US" dirty="0"/>
              <a:t> in the IMAP policy </a:t>
            </a:r>
            <a:r>
              <a:rPr lang="en-US" b="1" dirty="0"/>
              <a:t>Properties</a:t>
            </a:r>
            <a:r>
              <a:rPr lang="en-US" dirty="0"/>
              <a:t> tab </a:t>
            </a:r>
          </a:p>
          <a:p>
            <a:r>
              <a:rPr lang="en-US" dirty="0"/>
              <a:t>The TLS settings in the proxy action include:</a:t>
            </a:r>
          </a:p>
          <a:p>
            <a:pPr lvl="1"/>
            <a:r>
              <a:rPr lang="en-US" b="1" dirty="0"/>
              <a:t>TLS Profile</a:t>
            </a:r>
            <a:r>
              <a:rPr lang="en-US" dirty="0"/>
              <a:t> </a:t>
            </a:r>
          </a:p>
          <a:p>
            <a:pPr lvl="1"/>
            <a:r>
              <a:rPr lang="en-US" b="1" dirty="0"/>
              <a:t>Action</a:t>
            </a:r>
          </a:p>
        </p:txBody>
      </p:sp>
      <p:sp>
        <p:nvSpPr>
          <p:cNvPr id="7" name="Slide Number Placeholder 6">
            <a:extLst>
              <a:ext uri="{FF2B5EF4-FFF2-40B4-BE49-F238E27FC236}">
                <a16:creationId xmlns:a16="http://schemas.microsoft.com/office/drawing/2014/main" id="{76199BC6-8D68-4D05-A1A6-53C47FF78083}"/>
              </a:ext>
            </a:extLst>
          </p:cNvPr>
          <p:cNvSpPr>
            <a:spLocks noGrp="1"/>
          </p:cNvSpPr>
          <p:nvPr>
            <p:ph type="sldNum" sz="quarter" idx="10"/>
          </p:nvPr>
        </p:nvSpPr>
        <p:spPr/>
        <p:txBody>
          <a:bodyPr/>
          <a:lstStyle/>
          <a:p>
            <a:fld id="{B0093543-1604-46AF-A6FA-9E7B09989DCD}" type="slidenum">
              <a:rPr lang="en-US" smtClean="0"/>
              <a:pPr/>
              <a:t>44</a:t>
            </a:fld>
            <a:endParaRPr lang="en-US" dirty="0"/>
          </a:p>
        </p:txBody>
      </p:sp>
      <p:pic>
        <p:nvPicPr>
          <p:cNvPr id="5" name="Picture 4">
            <a:extLst>
              <a:ext uri="{FF2B5EF4-FFF2-40B4-BE49-F238E27FC236}">
                <a16:creationId xmlns:a16="http://schemas.microsoft.com/office/drawing/2014/main" id="{34AB9E51-0D04-4031-9FD9-CEEE39539004}"/>
              </a:ext>
            </a:extLst>
          </p:cNvPr>
          <p:cNvPicPr>
            <a:picLocks noChangeAspect="1"/>
          </p:cNvPicPr>
          <p:nvPr/>
        </p:nvPicPr>
        <p:blipFill>
          <a:blip r:embed="rId2"/>
          <a:stretch>
            <a:fillRect/>
          </a:stretch>
        </p:blipFill>
        <p:spPr>
          <a:xfrm>
            <a:off x="3181350" y="3061674"/>
            <a:ext cx="5505450" cy="3064806"/>
          </a:xfrm>
          <a:prstGeom prst="rect">
            <a:avLst/>
          </a:prstGeom>
        </p:spPr>
      </p:pic>
    </p:spTree>
    <p:extLst>
      <p:ext uri="{BB962C8B-B14F-4D97-AF65-F5344CB8AC3E}">
        <p14:creationId xmlns:p14="http://schemas.microsoft.com/office/powerpoint/2010/main" val="2722624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TLS Profiles</a:t>
            </a:r>
          </a:p>
        </p:txBody>
      </p:sp>
      <p:sp>
        <p:nvSpPr>
          <p:cNvPr id="4" name="Content Placeholder 3"/>
          <p:cNvSpPr>
            <a:spLocks noGrp="1"/>
          </p:cNvSpPr>
          <p:nvPr>
            <p:ph idx="1"/>
          </p:nvPr>
        </p:nvSpPr>
        <p:spPr/>
        <p:txBody>
          <a:bodyPr/>
          <a:lstStyle/>
          <a:p>
            <a:r>
              <a:rPr lang="en-US" dirty="0"/>
              <a:t>A TLS Profile is a collection of </a:t>
            </a:r>
            <a:br>
              <a:rPr lang="en-US" dirty="0"/>
            </a:br>
            <a:r>
              <a:rPr lang="en-US" dirty="0"/>
              <a:t>TLS-related security settings:</a:t>
            </a:r>
          </a:p>
          <a:p>
            <a:pPr lvl="1"/>
            <a:r>
              <a:rPr lang="en-US" dirty="0"/>
              <a:t>Allow SSLv3</a:t>
            </a:r>
          </a:p>
          <a:p>
            <a:pPr lvl="1"/>
            <a:r>
              <a:rPr lang="en-US" dirty="0"/>
              <a:t>Allow only SSL compliant traffic</a:t>
            </a:r>
          </a:p>
          <a:p>
            <a:pPr lvl="1"/>
            <a:r>
              <a:rPr lang="en-US" dirty="0"/>
              <a:t>Certificate Validation (OCSP)</a:t>
            </a:r>
          </a:p>
          <a:p>
            <a:pPr lvl="1"/>
            <a:r>
              <a:rPr lang="en-US" dirty="0"/>
              <a:t>Perfect Forward Secrecy Ciphers</a:t>
            </a:r>
          </a:p>
          <a:p>
            <a:r>
              <a:rPr lang="en-US" dirty="0"/>
              <a:t>TLS profiles and default settings are client and server specific</a:t>
            </a:r>
          </a:p>
          <a:p>
            <a:r>
              <a:rPr lang="en-US" dirty="0"/>
              <a:t>You can select the same TLS profile </a:t>
            </a:r>
            <a:br>
              <a:rPr lang="en-US" dirty="0"/>
            </a:br>
            <a:r>
              <a:rPr lang="en-US" dirty="0"/>
              <a:t>in more than one IMAP proxy action</a:t>
            </a:r>
          </a:p>
          <a:p>
            <a:endParaRPr lang="en-US" dirty="0"/>
          </a:p>
        </p:txBody>
      </p:sp>
      <p:sp>
        <p:nvSpPr>
          <p:cNvPr id="14339" name="Slide Number Placeholder 3"/>
          <p:cNvSpPr>
            <a:spLocks noGrp="1"/>
          </p:cNvSpPr>
          <p:nvPr>
            <p:ph type="sldNum" sz="quarter" idx="10"/>
          </p:nvPr>
        </p:nvSpPr>
        <p:spPr/>
        <p:txBody>
          <a:bodyPr/>
          <a:lstStyle/>
          <a:p>
            <a:fld id="{C5C6741E-8CEC-449F-8D61-0D1CFDFA6482}" type="slidenum">
              <a:rPr lang="en-US" smtClean="0"/>
              <a:pPr/>
              <a:t>45</a:t>
            </a:fld>
            <a:endParaRPr lang="en-US" dirty="0"/>
          </a:p>
        </p:txBody>
      </p:sp>
      <p:pic>
        <p:nvPicPr>
          <p:cNvPr id="2" name="Picture 1">
            <a:extLst>
              <a:ext uri="{FF2B5EF4-FFF2-40B4-BE49-F238E27FC236}">
                <a16:creationId xmlns:a16="http://schemas.microsoft.com/office/drawing/2014/main" id="{12F6BC0E-DA99-431A-9B48-38553CD2A038}"/>
              </a:ext>
            </a:extLst>
          </p:cNvPr>
          <p:cNvPicPr>
            <a:picLocks noChangeAspect="1"/>
          </p:cNvPicPr>
          <p:nvPr/>
        </p:nvPicPr>
        <p:blipFill>
          <a:blip r:embed="rId3"/>
          <a:stretch>
            <a:fillRect/>
          </a:stretch>
        </p:blipFill>
        <p:spPr>
          <a:xfrm>
            <a:off x="5686425" y="1240562"/>
            <a:ext cx="3000375" cy="2366092"/>
          </a:xfrm>
          <a:prstGeom prst="rect">
            <a:avLst/>
          </a:prstGeom>
        </p:spPr>
      </p:pic>
      <p:pic>
        <p:nvPicPr>
          <p:cNvPr id="3" name="Picture 2">
            <a:extLst>
              <a:ext uri="{FF2B5EF4-FFF2-40B4-BE49-F238E27FC236}">
                <a16:creationId xmlns:a16="http://schemas.microsoft.com/office/drawing/2014/main" id="{8CB3EACD-1C75-47E4-87EE-69C7AE170708}"/>
              </a:ext>
            </a:extLst>
          </p:cNvPr>
          <p:cNvPicPr>
            <a:picLocks noChangeAspect="1"/>
          </p:cNvPicPr>
          <p:nvPr/>
        </p:nvPicPr>
        <p:blipFill>
          <a:blip r:embed="rId4"/>
          <a:stretch>
            <a:fillRect/>
          </a:stretch>
        </p:blipFill>
        <p:spPr>
          <a:xfrm>
            <a:off x="5686425" y="3739164"/>
            <a:ext cx="3000374" cy="2387316"/>
          </a:xfrm>
          <a:prstGeom prst="rect">
            <a:avLst/>
          </a:prstGeom>
        </p:spPr>
      </p:pic>
    </p:spTree>
    <p:extLst>
      <p:ext uri="{BB962C8B-B14F-4D97-AF65-F5344CB8AC3E}">
        <p14:creationId xmlns:p14="http://schemas.microsoft.com/office/powerpoint/2010/main" val="4040173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748ED-EBA9-4D4F-9092-5DC6386ED61D}"/>
              </a:ext>
            </a:extLst>
          </p:cNvPr>
          <p:cNvSpPr>
            <a:spLocks noGrp="1"/>
          </p:cNvSpPr>
          <p:nvPr>
            <p:ph type="title"/>
          </p:nvPr>
        </p:nvSpPr>
        <p:spPr/>
        <p:txBody>
          <a:bodyPr/>
          <a:lstStyle/>
          <a:p>
            <a:r>
              <a:rPr lang="en-US" dirty="0"/>
              <a:t>IMAP Proxy Action TLS Settings</a:t>
            </a:r>
          </a:p>
        </p:txBody>
      </p:sp>
      <p:sp>
        <p:nvSpPr>
          <p:cNvPr id="5" name="Content Placeholder 4">
            <a:extLst>
              <a:ext uri="{FF2B5EF4-FFF2-40B4-BE49-F238E27FC236}">
                <a16:creationId xmlns:a16="http://schemas.microsoft.com/office/drawing/2014/main" id="{3EB2DA01-A4B7-423E-997B-14901FD07E85}"/>
              </a:ext>
            </a:extLst>
          </p:cNvPr>
          <p:cNvSpPr>
            <a:spLocks noGrp="1"/>
          </p:cNvSpPr>
          <p:nvPr>
            <p:ph idx="1"/>
          </p:nvPr>
        </p:nvSpPr>
        <p:spPr/>
        <p:txBody>
          <a:bodyPr/>
          <a:lstStyle/>
          <a:p>
            <a:r>
              <a:rPr lang="en-US" dirty="0"/>
              <a:t>An IMAP proxy action can apply to more than one policy</a:t>
            </a:r>
          </a:p>
          <a:p>
            <a:pPr lvl="1"/>
            <a:r>
              <a:rPr lang="en-US" dirty="0"/>
              <a:t>TLS settings apply only when TLS Support is enabled or required in a policy</a:t>
            </a:r>
          </a:p>
          <a:p>
            <a:pPr lvl="1"/>
            <a:r>
              <a:rPr lang="en-US" dirty="0"/>
              <a:t>If you edit the proxy action from the </a:t>
            </a:r>
            <a:r>
              <a:rPr lang="en-US" b="1" dirty="0"/>
              <a:t>Proxy Actions</a:t>
            </a:r>
            <a:r>
              <a:rPr lang="en-US" dirty="0"/>
              <a:t> list, click </a:t>
            </a:r>
            <a:r>
              <a:rPr lang="en-US" b="1" dirty="0"/>
              <a:t>View</a:t>
            </a:r>
            <a:r>
              <a:rPr lang="en-US" dirty="0"/>
              <a:t> to see the TLS settings for all policies that use the proxy action</a:t>
            </a:r>
          </a:p>
        </p:txBody>
      </p:sp>
      <p:sp>
        <p:nvSpPr>
          <p:cNvPr id="4" name="Slide Number Placeholder 3">
            <a:extLst>
              <a:ext uri="{FF2B5EF4-FFF2-40B4-BE49-F238E27FC236}">
                <a16:creationId xmlns:a16="http://schemas.microsoft.com/office/drawing/2014/main" id="{0217C271-357F-4716-853C-AB84BDF9156B}"/>
              </a:ext>
            </a:extLst>
          </p:cNvPr>
          <p:cNvSpPr>
            <a:spLocks noGrp="1"/>
          </p:cNvSpPr>
          <p:nvPr>
            <p:ph type="sldNum" sz="quarter" idx="10"/>
          </p:nvPr>
        </p:nvSpPr>
        <p:spPr/>
        <p:txBody>
          <a:bodyPr/>
          <a:lstStyle/>
          <a:p>
            <a:fld id="{B0093543-1604-46AF-A6FA-9E7B09989DCD}" type="slidenum">
              <a:rPr lang="en-US" smtClean="0"/>
              <a:pPr/>
              <a:t>46</a:t>
            </a:fld>
            <a:endParaRPr lang="en-US" dirty="0"/>
          </a:p>
        </p:txBody>
      </p:sp>
      <p:pic>
        <p:nvPicPr>
          <p:cNvPr id="6" name="Picture 5">
            <a:extLst>
              <a:ext uri="{FF2B5EF4-FFF2-40B4-BE49-F238E27FC236}">
                <a16:creationId xmlns:a16="http://schemas.microsoft.com/office/drawing/2014/main" id="{939FA7FC-61B7-4B27-ABFE-AB06EB6E3FF3}"/>
              </a:ext>
            </a:extLst>
          </p:cNvPr>
          <p:cNvPicPr>
            <a:picLocks noChangeAspect="1"/>
          </p:cNvPicPr>
          <p:nvPr/>
        </p:nvPicPr>
        <p:blipFill>
          <a:blip r:embed="rId2"/>
          <a:stretch>
            <a:fillRect/>
          </a:stretch>
        </p:blipFill>
        <p:spPr>
          <a:xfrm>
            <a:off x="4723556" y="4313758"/>
            <a:ext cx="2248744" cy="1564005"/>
          </a:xfrm>
          <a:prstGeom prst="rect">
            <a:avLst/>
          </a:prstGeom>
        </p:spPr>
      </p:pic>
      <p:pic>
        <p:nvPicPr>
          <p:cNvPr id="8" name="Picture 7">
            <a:extLst>
              <a:ext uri="{FF2B5EF4-FFF2-40B4-BE49-F238E27FC236}">
                <a16:creationId xmlns:a16="http://schemas.microsoft.com/office/drawing/2014/main" id="{A2864AB0-845A-49FF-ACD0-283AE9BC2EBB}"/>
              </a:ext>
            </a:extLst>
          </p:cNvPr>
          <p:cNvPicPr>
            <a:picLocks noChangeAspect="1"/>
          </p:cNvPicPr>
          <p:nvPr/>
        </p:nvPicPr>
        <p:blipFill>
          <a:blip r:embed="rId3"/>
          <a:stretch>
            <a:fillRect/>
          </a:stretch>
        </p:blipFill>
        <p:spPr>
          <a:xfrm>
            <a:off x="4182034" y="1374876"/>
            <a:ext cx="4504766" cy="2722881"/>
          </a:xfrm>
          <a:prstGeom prst="rect">
            <a:avLst/>
          </a:prstGeom>
        </p:spPr>
      </p:pic>
      <p:cxnSp>
        <p:nvCxnSpPr>
          <p:cNvPr id="10" name="Straight Arrow Connector 9">
            <a:extLst>
              <a:ext uri="{FF2B5EF4-FFF2-40B4-BE49-F238E27FC236}">
                <a16:creationId xmlns:a16="http://schemas.microsoft.com/office/drawing/2014/main" id="{4AD78A84-F8B7-46BF-8367-0D2317F59CDF}"/>
              </a:ext>
            </a:extLst>
          </p:cNvPr>
          <p:cNvCxnSpPr>
            <a:cxnSpLocks/>
          </p:cNvCxnSpPr>
          <p:nvPr/>
        </p:nvCxnSpPr>
        <p:spPr>
          <a:xfrm flipH="1">
            <a:off x="6438057" y="3571875"/>
            <a:ext cx="1639144" cy="876300"/>
          </a:xfrm>
          <a:prstGeom prst="straightConnector1">
            <a:avLst/>
          </a:prstGeom>
          <a:ln w="38100">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875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79B3E2-A2DA-4DA4-83A9-3CA8AF21D29D}"/>
              </a:ext>
            </a:extLst>
          </p:cNvPr>
          <p:cNvSpPr>
            <a:spLocks noGrp="1"/>
          </p:cNvSpPr>
          <p:nvPr>
            <p:ph type="title"/>
          </p:nvPr>
        </p:nvSpPr>
        <p:spPr/>
        <p:txBody>
          <a:bodyPr/>
          <a:lstStyle/>
          <a:p>
            <a:r>
              <a:rPr lang="en-US" dirty="0"/>
              <a:t>TCP/UDP Proxy</a:t>
            </a:r>
          </a:p>
        </p:txBody>
      </p:sp>
      <p:sp>
        <p:nvSpPr>
          <p:cNvPr id="3" name="Content Placeholder 2">
            <a:extLst>
              <a:ext uri="{FF2B5EF4-FFF2-40B4-BE49-F238E27FC236}">
                <a16:creationId xmlns:a16="http://schemas.microsoft.com/office/drawing/2014/main" id="{020DFB8B-109E-4A54-96A9-1E78A67E7521}"/>
              </a:ext>
            </a:extLst>
          </p:cNvPr>
          <p:cNvSpPr>
            <a:spLocks noGrp="1"/>
          </p:cNvSpPr>
          <p:nvPr>
            <p:ph idx="1"/>
          </p:nvPr>
        </p:nvSpPr>
        <p:spPr/>
        <p:txBody>
          <a:bodyPr/>
          <a:lstStyle/>
          <a:p>
            <a:r>
              <a:rPr lang="en-US" dirty="0"/>
              <a:t>TCP-UDP proxy action now supports IMAP</a:t>
            </a:r>
          </a:p>
          <a:p>
            <a:pPr lvl="1"/>
            <a:r>
              <a:rPr lang="en-US" dirty="0"/>
              <a:t>Select an </a:t>
            </a:r>
            <a:r>
              <a:rPr lang="en-US" b="1" dirty="0"/>
              <a:t>IMAP-Client</a:t>
            </a:r>
            <a:r>
              <a:rPr lang="en-US" dirty="0"/>
              <a:t> proxy action, or select </a:t>
            </a:r>
            <a:r>
              <a:rPr lang="en-US" b="1" dirty="0"/>
              <a:t>Allow</a:t>
            </a:r>
            <a:r>
              <a:rPr lang="en-US" dirty="0"/>
              <a:t> or </a:t>
            </a:r>
            <a:r>
              <a:rPr lang="en-US" b="1" dirty="0"/>
              <a:t>Deny</a:t>
            </a:r>
          </a:p>
          <a:p>
            <a:pPr lvl="1"/>
            <a:r>
              <a:rPr lang="en-US" dirty="0"/>
              <a:t>The IMAP proxy action applies only to TLS/SSL requests on port 993</a:t>
            </a:r>
          </a:p>
          <a:p>
            <a:pPr lvl="1"/>
            <a:r>
              <a:rPr lang="en-US" dirty="0"/>
              <a:t>The HTTPS proxy action applies to TLS/SSL requests on all other ports</a:t>
            </a:r>
          </a:p>
        </p:txBody>
      </p:sp>
      <p:sp>
        <p:nvSpPr>
          <p:cNvPr id="4" name="Slide Number Placeholder 3">
            <a:extLst>
              <a:ext uri="{FF2B5EF4-FFF2-40B4-BE49-F238E27FC236}">
                <a16:creationId xmlns:a16="http://schemas.microsoft.com/office/drawing/2014/main" id="{FE667F5A-3638-4CFB-B043-C2CD76CA8D08}"/>
              </a:ext>
            </a:extLst>
          </p:cNvPr>
          <p:cNvSpPr>
            <a:spLocks noGrp="1"/>
          </p:cNvSpPr>
          <p:nvPr>
            <p:ph type="sldNum" sz="quarter" idx="10"/>
          </p:nvPr>
        </p:nvSpPr>
        <p:spPr/>
        <p:txBody>
          <a:bodyPr/>
          <a:lstStyle/>
          <a:p>
            <a:fld id="{B0093543-1604-46AF-A6FA-9E7B09989DCD}" type="slidenum">
              <a:rPr lang="en-US" smtClean="0"/>
              <a:pPr/>
              <a:t>47</a:t>
            </a:fld>
            <a:endParaRPr lang="en-US" dirty="0"/>
          </a:p>
        </p:txBody>
      </p:sp>
      <p:pic>
        <p:nvPicPr>
          <p:cNvPr id="5" name="Picture 4">
            <a:extLst>
              <a:ext uri="{FF2B5EF4-FFF2-40B4-BE49-F238E27FC236}">
                <a16:creationId xmlns:a16="http://schemas.microsoft.com/office/drawing/2014/main" id="{2B43907E-FD71-4560-93B7-4914F1148522}"/>
              </a:ext>
            </a:extLst>
          </p:cNvPr>
          <p:cNvPicPr>
            <a:picLocks noChangeAspect="1"/>
          </p:cNvPicPr>
          <p:nvPr/>
        </p:nvPicPr>
        <p:blipFill rotWithShape="1">
          <a:blip r:embed="rId2"/>
          <a:srcRect b="282"/>
          <a:stretch/>
        </p:blipFill>
        <p:spPr>
          <a:xfrm>
            <a:off x="4211360" y="1277203"/>
            <a:ext cx="4475440" cy="4849277"/>
          </a:xfrm>
          <a:prstGeom prst="rect">
            <a:avLst/>
          </a:prstGeom>
          <a:ln>
            <a:solidFill>
              <a:schemeClr val="bg1">
                <a:lumMod val="65000"/>
              </a:schemeClr>
            </a:solidFill>
          </a:ln>
        </p:spPr>
      </p:pic>
      <p:sp>
        <p:nvSpPr>
          <p:cNvPr id="8" name="Rectangle: Rounded Corners 7">
            <a:extLst>
              <a:ext uri="{FF2B5EF4-FFF2-40B4-BE49-F238E27FC236}">
                <a16:creationId xmlns:a16="http://schemas.microsoft.com/office/drawing/2014/main" id="{CB273C6B-036B-4049-A2AC-79A1E03CFAFA}"/>
              </a:ext>
            </a:extLst>
          </p:cNvPr>
          <p:cNvSpPr/>
          <p:nvPr/>
        </p:nvSpPr>
        <p:spPr>
          <a:xfrm>
            <a:off x="5073217" y="3192582"/>
            <a:ext cx="3511984" cy="687803"/>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3833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WebBlocker UX/UI Enhancements</a:t>
            </a:r>
          </a:p>
        </p:txBody>
      </p:sp>
    </p:spTree>
    <p:extLst>
      <p:ext uri="{BB962C8B-B14F-4D97-AF65-F5344CB8AC3E}">
        <p14:creationId xmlns:p14="http://schemas.microsoft.com/office/powerpoint/2010/main" val="1055640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WebBlocker UX/UI Enhancements</a:t>
            </a:r>
          </a:p>
        </p:txBody>
      </p:sp>
      <p:sp>
        <p:nvSpPr>
          <p:cNvPr id="4" name="Content Placeholder 3"/>
          <p:cNvSpPr>
            <a:spLocks noGrp="1"/>
          </p:cNvSpPr>
          <p:nvPr>
            <p:ph idx="1"/>
          </p:nvPr>
        </p:nvSpPr>
        <p:spPr/>
        <p:txBody>
          <a:bodyPr/>
          <a:lstStyle/>
          <a:p>
            <a:r>
              <a:rPr lang="en-US" dirty="0"/>
              <a:t>WebBlocker has been updated to have more consistent terminology — WebBlocker Action</a:t>
            </a:r>
          </a:p>
          <a:p>
            <a:pPr lvl="1"/>
            <a:r>
              <a:rPr lang="en-US" i="1" dirty="0"/>
              <a:t>WebBlocker Profile</a:t>
            </a:r>
            <a:r>
              <a:rPr lang="en-US" dirty="0"/>
              <a:t> changed to </a:t>
            </a:r>
            <a:r>
              <a:rPr lang="en-US" i="1" dirty="0"/>
              <a:t>WebBlocker Action</a:t>
            </a:r>
          </a:p>
          <a:p>
            <a:pPr lvl="1"/>
            <a:r>
              <a:rPr lang="en-US" i="1" dirty="0"/>
              <a:t>WebBlocker Configurations</a:t>
            </a:r>
            <a:r>
              <a:rPr lang="en-US" dirty="0"/>
              <a:t> changed to </a:t>
            </a:r>
            <a:r>
              <a:rPr lang="en-US" i="1" dirty="0"/>
              <a:t>WebBlocker Actions</a:t>
            </a:r>
          </a:p>
          <a:p>
            <a:pPr lvl="1"/>
            <a:r>
              <a:rPr lang="en-US" i="1" dirty="0"/>
              <a:t>New/Edit/Clone WebBlocker Configuration</a:t>
            </a:r>
            <a:r>
              <a:rPr lang="en-US" dirty="0"/>
              <a:t> changed to </a:t>
            </a:r>
            <a:r>
              <a:rPr lang="en-US" i="1" dirty="0"/>
              <a:t>New/Edit/Clone WebBlocker Action</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49</a:t>
            </a:fld>
            <a:endParaRPr lang="en-US" dirty="0"/>
          </a:p>
        </p:txBody>
      </p:sp>
    </p:spTree>
    <p:extLst>
      <p:ext uri="{BB962C8B-B14F-4D97-AF65-F5344CB8AC3E}">
        <p14:creationId xmlns:p14="http://schemas.microsoft.com/office/powerpoint/2010/main" val="417088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Portal</a:t>
            </a:r>
          </a:p>
        </p:txBody>
      </p:sp>
      <p:sp>
        <p:nvSpPr>
          <p:cNvPr id="3" name="Content Placeholder 2"/>
          <p:cNvSpPr>
            <a:spLocks noGrp="1"/>
          </p:cNvSpPr>
          <p:nvPr>
            <p:ph idx="1"/>
          </p:nvPr>
        </p:nvSpPr>
        <p:spPr/>
        <p:txBody>
          <a:bodyPr/>
          <a:lstStyle/>
          <a:p>
            <a:r>
              <a:rPr lang="en-US" dirty="0"/>
              <a:t>The new Access Portal feature connects users to external third-party web apps, and in-browser RDP and SSH sessions to local resources, without a VPN client</a:t>
            </a:r>
          </a:p>
          <a:p>
            <a:pPr lvl="1"/>
            <a:endParaRPr lang="en-US" dirty="0"/>
          </a:p>
          <a:p>
            <a:pPr lvl="1"/>
            <a:endParaRPr lang="en-US" dirty="0"/>
          </a:p>
          <a:p>
            <a:pPr lvl="1"/>
            <a:endParaRPr lang="en-US" dirty="0"/>
          </a:p>
        </p:txBody>
      </p:sp>
      <p:sp>
        <p:nvSpPr>
          <p:cNvPr id="4" name="Slide Number Placeholder 3"/>
          <p:cNvSpPr>
            <a:spLocks noGrp="1"/>
          </p:cNvSpPr>
          <p:nvPr>
            <p:ph type="sldNum" sz="quarter" idx="10"/>
          </p:nvPr>
        </p:nvSpPr>
        <p:spPr/>
        <p:txBody>
          <a:bodyPr/>
          <a:lstStyle/>
          <a:p>
            <a:fld id="{B0093543-1604-46AF-A6FA-9E7B09989DCD}" type="slidenum">
              <a:rPr lang="en-US" smtClean="0"/>
              <a:pPr/>
              <a:t>5</a:t>
            </a:fld>
            <a:endParaRPr lang="en-US" dirty="0"/>
          </a:p>
        </p:txBody>
      </p:sp>
      <p:pic>
        <p:nvPicPr>
          <p:cNvPr id="5" name="Picture 4">
            <a:extLst>
              <a:ext uri="{FF2B5EF4-FFF2-40B4-BE49-F238E27FC236}">
                <a16:creationId xmlns:a16="http://schemas.microsoft.com/office/drawing/2014/main" id="{4D0F9C0C-A69E-4203-A45F-5F9ABA6F313D}"/>
              </a:ext>
            </a:extLst>
          </p:cNvPr>
          <p:cNvPicPr>
            <a:picLocks noChangeAspect="1"/>
          </p:cNvPicPr>
          <p:nvPr/>
        </p:nvPicPr>
        <p:blipFill rotWithShape="1">
          <a:blip r:embed="rId2"/>
          <a:srcRect l="1291" t="13263" r="1291" b="2156"/>
          <a:stretch/>
        </p:blipFill>
        <p:spPr>
          <a:xfrm>
            <a:off x="911969" y="2469035"/>
            <a:ext cx="5453162" cy="3657445"/>
          </a:xfrm>
          <a:prstGeom prst="rect">
            <a:avLst/>
          </a:prstGeom>
        </p:spPr>
      </p:pic>
    </p:spTree>
    <p:extLst>
      <p:ext uri="{BB962C8B-B14F-4D97-AF65-F5344CB8AC3E}">
        <p14:creationId xmlns:p14="http://schemas.microsoft.com/office/powerpoint/2010/main" val="517773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WebBlocker UX/UI Enhancements</a:t>
            </a:r>
          </a:p>
        </p:txBody>
      </p:sp>
      <p:sp>
        <p:nvSpPr>
          <p:cNvPr id="4" name="Content Placeholder 3"/>
          <p:cNvSpPr>
            <a:spLocks noGrp="1"/>
          </p:cNvSpPr>
          <p:nvPr>
            <p:ph idx="1"/>
          </p:nvPr>
        </p:nvSpPr>
        <p:spPr/>
        <p:txBody>
          <a:bodyPr/>
          <a:lstStyle/>
          <a:p>
            <a:r>
              <a:rPr lang="en-US" dirty="0"/>
              <a:t>Consistent terminology — </a:t>
            </a:r>
            <a:r>
              <a:rPr lang="en-US" i="1" dirty="0"/>
              <a:t>WebBlocker Action</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50</a:t>
            </a:fld>
            <a:endParaRPr lang="en-US" dirty="0"/>
          </a:p>
        </p:txBody>
      </p:sp>
      <p:pic>
        <p:nvPicPr>
          <p:cNvPr id="6" name="Picture 5"/>
          <p:cNvPicPr>
            <a:picLocks noChangeAspect="1"/>
          </p:cNvPicPr>
          <p:nvPr/>
        </p:nvPicPr>
        <p:blipFill>
          <a:blip r:embed="rId3"/>
          <a:stretch>
            <a:fillRect/>
          </a:stretch>
        </p:blipFill>
        <p:spPr>
          <a:xfrm>
            <a:off x="884559" y="2316866"/>
            <a:ext cx="3684750" cy="2483734"/>
          </a:xfrm>
          <a:prstGeom prst="rect">
            <a:avLst/>
          </a:prstGeom>
        </p:spPr>
      </p:pic>
      <p:pic>
        <p:nvPicPr>
          <p:cNvPr id="5" name="Picture 4"/>
          <p:cNvPicPr>
            <a:picLocks noChangeAspect="1"/>
          </p:cNvPicPr>
          <p:nvPr/>
        </p:nvPicPr>
        <p:blipFill>
          <a:blip r:embed="rId4"/>
          <a:stretch>
            <a:fillRect/>
          </a:stretch>
        </p:blipFill>
        <p:spPr>
          <a:xfrm>
            <a:off x="4172771" y="1330775"/>
            <a:ext cx="4514030" cy="4795705"/>
          </a:xfrm>
          <a:prstGeom prst="rect">
            <a:avLst/>
          </a:prstGeom>
          <a:solidFill>
            <a:srgbClr val="ED2E34"/>
          </a:solidFill>
        </p:spPr>
      </p:pic>
      <p:sp>
        <p:nvSpPr>
          <p:cNvPr id="8" name="Rectangle: Rounded Corners 7">
            <a:extLst>
              <a:ext uri="{FF2B5EF4-FFF2-40B4-BE49-F238E27FC236}">
                <a16:creationId xmlns:a16="http://schemas.microsoft.com/office/drawing/2014/main" id="{2B327360-866B-41C7-A1A9-ADD44CD34577}"/>
              </a:ext>
            </a:extLst>
          </p:cNvPr>
          <p:cNvSpPr/>
          <p:nvPr/>
        </p:nvSpPr>
        <p:spPr>
          <a:xfrm>
            <a:off x="884559" y="2316866"/>
            <a:ext cx="1210941" cy="245359"/>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587A673A-AB2A-458E-B51C-693E4C283B75}"/>
              </a:ext>
            </a:extLst>
          </p:cNvPr>
          <p:cNvSpPr/>
          <p:nvPr/>
        </p:nvSpPr>
        <p:spPr>
          <a:xfrm>
            <a:off x="4163246" y="1321250"/>
            <a:ext cx="1266004" cy="27895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4716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7747" y="2140632"/>
            <a:ext cx="4627703" cy="3985847"/>
          </a:xfrm>
          <a:prstGeom prst="rect">
            <a:avLst/>
          </a:prstGeom>
        </p:spPr>
      </p:pic>
      <p:sp>
        <p:nvSpPr>
          <p:cNvPr id="14337" name="Title 4"/>
          <p:cNvSpPr>
            <a:spLocks noGrp="1"/>
          </p:cNvSpPr>
          <p:nvPr>
            <p:ph type="title"/>
          </p:nvPr>
        </p:nvSpPr>
        <p:spPr/>
        <p:txBody>
          <a:bodyPr/>
          <a:lstStyle/>
          <a:p>
            <a:r>
              <a:rPr lang="en-US" dirty="0"/>
              <a:t>WebBlocker UX/UI Enhancements</a:t>
            </a:r>
          </a:p>
        </p:txBody>
      </p:sp>
      <p:sp>
        <p:nvSpPr>
          <p:cNvPr id="4" name="Content Placeholder 3"/>
          <p:cNvSpPr>
            <a:spLocks noGrp="1"/>
          </p:cNvSpPr>
          <p:nvPr>
            <p:ph idx="1"/>
          </p:nvPr>
        </p:nvSpPr>
        <p:spPr/>
        <p:txBody>
          <a:bodyPr/>
          <a:lstStyle/>
          <a:p>
            <a:r>
              <a:rPr lang="en-US" dirty="0"/>
              <a:t>Action changed from </a:t>
            </a:r>
            <a:r>
              <a:rPr lang="en-US" i="1" dirty="0"/>
              <a:t>Block</a:t>
            </a:r>
            <a:r>
              <a:rPr lang="en-US" dirty="0"/>
              <a:t> to </a:t>
            </a:r>
            <a:r>
              <a:rPr lang="en-US" i="1" dirty="0"/>
              <a:t>Deny</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51</a:t>
            </a:fld>
            <a:endParaRPr lang="en-US" dirty="0"/>
          </a:p>
        </p:txBody>
      </p:sp>
      <p:pic>
        <p:nvPicPr>
          <p:cNvPr id="3" name="Picture 2"/>
          <p:cNvPicPr>
            <a:picLocks noChangeAspect="1"/>
          </p:cNvPicPr>
          <p:nvPr/>
        </p:nvPicPr>
        <p:blipFill>
          <a:blip r:embed="rId4"/>
          <a:stretch>
            <a:fillRect/>
          </a:stretch>
        </p:blipFill>
        <p:spPr>
          <a:xfrm>
            <a:off x="4038600" y="1865459"/>
            <a:ext cx="4648200" cy="4003500"/>
          </a:xfrm>
          <a:prstGeom prst="rect">
            <a:avLst/>
          </a:prstGeom>
          <a:solidFill>
            <a:srgbClr val="FF0000"/>
          </a:solidFill>
        </p:spPr>
      </p:pic>
      <p:sp>
        <p:nvSpPr>
          <p:cNvPr id="12" name="Rectangle: Rounded Corners 11">
            <a:extLst>
              <a:ext uri="{FF2B5EF4-FFF2-40B4-BE49-F238E27FC236}">
                <a16:creationId xmlns:a16="http://schemas.microsoft.com/office/drawing/2014/main" id="{805F4594-3311-46F8-A1EB-3849E7E06C26}"/>
              </a:ext>
            </a:extLst>
          </p:cNvPr>
          <p:cNvSpPr/>
          <p:nvPr/>
        </p:nvSpPr>
        <p:spPr>
          <a:xfrm>
            <a:off x="4038600" y="2178732"/>
            <a:ext cx="1409700" cy="257175"/>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13F9A486-BDAC-49D7-929C-5756199801EB}"/>
              </a:ext>
            </a:extLst>
          </p:cNvPr>
          <p:cNvSpPr/>
          <p:nvPr/>
        </p:nvSpPr>
        <p:spPr>
          <a:xfrm>
            <a:off x="952500" y="2435907"/>
            <a:ext cx="1266825" cy="269193"/>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53BF08F1-4F92-41C0-8C23-CF2B79556587}"/>
              </a:ext>
            </a:extLst>
          </p:cNvPr>
          <p:cNvCxnSpPr>
            <a:stCxn id="13" idx="3"/>
            <a:endCxn id="12" idx="1"/>
          </p:cNvCxnSpPr>
          <p:nvPr/>
        </p:nvCxnSpPr>
        <p:spPr>
          <a:xfrm flipV="1">
            <a:off x="2219325" y="2307320"/>
            <a:ext cx="1819275" cy="263184"/>
          </a:xfrm>
          <a:prstGeom prst="straightConnector1">
            <a:avLst/>
          </a:prstGeom>
          <a:ln w="38100">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0644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WebBlocker UX/UI Enhancements</a:t>
            </a:r>
          </a:p>
        </p:txBody>
      </p:sp>
      <p:sp>
        <p:nvSpPr>
          <p:cNvPr id="4" name="Content Placeholder 3"/>
          <p:cNvSpPr>
            <a:spLocks noGrp="1"/>
          </p:cNvSpPr>
          <p:nvPr>
            <p:ph idx="1"/>
          </p:nvPr>
        </p:nvSpPr>
        <p:spPr/>
        <p:txBody>
          <a:bodyPr/>
          <a:lstStyle/>
          <a:p>
            <a:r>
              <a:rPr lang="en-US" dirty="0"/>
              <a:t>The </a:t>
            </a:r>
            <a:r>
              <a:rPr lang="en-US" b="1" dirty="0"/>
              <a:t>Servers</a:t>
            </a:r>
            <a:r>
              <a:rPr lang="en-US" dirty="0"/>
              <a:t> tab has moved to the far right</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52</a:t>
            </a:fld>
            <a:endParaRPr lang="en-US" dirty="0"/>
          </a:p>
        </p:txBody>
      </p:sp>
      <p:pic>
        <p:nvPicPr>
          <p:cNvPr id="3" name="Picture 2"/>
          <p:cNvPicPr>
            <a:picLocks noChangeAspect="1"/>
          </p:cNvPicPr>
          <p:nvPr/>
        </p:nvPicPr>
        <p:blipFill>
          <a:blip r:embed="rId3"/>
          <a:stretch>
            <a:fillRect/>
          </a:stretch>
        </p:blipFill>
        <p:spPr>
          <a:xfrm>
            <a:off x="4688530" y="1207009"/>
            <a:ext cx="3998270" cy="4919472"/>
          </a:xfrm>
          <a:prstGeom prst="rect">
            <a:avLst/>
          </a:prstGeom>
        </p:spPr>
      </p:pic>
      <p:sp>
        <p:nvSpPr>
          <p:cNvPr id="7" name="Rectangle: Rounded Corners 6">
            <a:extLst>
              <a:ext uri="{FF2B5EF4-FFF2-40B4-BE49-F238E27FC236}">
                <a16:creationId xmlns:a16="http://schemas.microsoft.com/office/drawing/2014/main" id="{32866D5E-2213-492E-B22D-0780BB8C2FB1}"/>
              </a:ext>
            </a:extLst>
          </p:cNvPr>
          <p:cNvSpPr/>
          <p:nvPr/>
        </p:nvSpPr>
        <p:spPr>
          <a:xfrm>
            <a:off x="6229350" y="1952625"/>
            <a:ext cx="342900" cy="22860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4278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WebBlocker UX/UI Enhancements</a:t>
            </a:r>
          </a:p>
        </p:txBody>
      </p:sp>
      <p:sp>
        <p:nvSpPr>
          <p:cNvPr id="4" name="Content Placeholder 3"/>
          <p:cNvSpPr>
            <a:spLocks noGrp="1"/>
          </p:cNvSpPr>
          <p:nvPr>
            <p:ph idx="1"/>
          </p:nvPr>
        </p:nvSpPr>
        <p:spPr/>
        <p:txBody>
          <a:bodyPr/>
          <a:lstStyle/>
          <a:p>
            <a:r>
              <a:rPr lang="en-US" dirty="0"/>
              <a:t>Improvements to the </a:t>
            </a:r>
            <a:r>
              <a:rPr lang="en-US" b="1" dirty="0"/>
              <a:t>New/Edit WebBlocker Exception</a:t>
            </a:r>
            <a:r>
              <a:rPr lang="en-US" dirty="0"/>
              <a:t> dialog box include additional descriptive information on pattern match and wildcards</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53</a:t>
            </a:fld>
            <a:endParaRPr lang="en-US" dirty="0"/>
          </a:p>
        </p:txBody>
      </p:sp>
      <p:pic>
        <p:nvPicPr>
          <p:cNvPr id="2" name="Picture 1"/>
          <p:cNvPicPr>
            <a:picLocks noChangeAspect="1"/>
          </p:cNvPicPr>
          <p:nvPr/>
        </p:nvPicPr>
        <p:blipFill>
          <a:blip r:embed="rId3"/>
          <a:stretch>
            <a:fillRect/>
          </a:stretch>
        </p:blipFill>
        <p:spPr>
          <a:xfrm>
            <a:off x="4772025" y="1345474"/>
            <a:ext cx="3914775" cy="4517762"/>
          </a:xfrm>
          <a:prstGeom prst="rect">
            <a:avLst/>
          </a:prstGeom>
        </p:spPr>
      </p:pic>
      <p:sp>
        <p:nvSpPr>
          <p:cNvPr id="7" name="Rectangle: Rounded Corners 6">
            <a:extLst>
              <a:ext uri="{FF2B5EF4-FFF2-40B4-BE49-F238E27FC236}">
                <a16:creationId xmlns:a16="http://schemas.microsoft.com/office/drawing/2014/main" id="{C85DA184-907C-4FB6-A0B8-298BD39AB0CD}"/>
              </a:ext>
            </a:extLst>
          </p:cNvPr>
          <p:cNvSpPr/>
          <p:nvPr/>
        </p:nvSpPr>
        <p:spPr>
          <a:xfrm>
            <a:off x="4857750" y="3467100"/>
            <a:ext cx="2943225" cy="89535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6181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WebBlocker UX/UI Enhancements</a:t>
            </a:r>
          </a:p>
        </p:txBody>
      </p:sp>
      <p:sp>
        <p:nvSpPr>
          <p:cNvPr id="4" name="Content Placeholder 3"/>
          <p:cNvSpPr>
            <a:spLocks noGrp="1"/>
          </p:cNvSpPr>
          <p:nvPr>
            <p:ph idx="1"/>
          </p:nvPr>
        </p:nvSpPr>
        <p:spPr/>
        <p:txBody>
          <a:bodyPr/>
          <a:lstStyle/>
          <a:p>
            <a:r>
              <a:rPr lang="en-US" dirty="0"/>
              <a:t>Improved WebBlocker wizard</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54</a:t>
            </a:fld>
            <a:endParaRPr lang="en-US" dirty="0"/>
          </a:p>
        </p:txBody>
      </p:sp>
      <p:pic>
        <p:nvPicPr>
          <p:cNvPr id="3" name="Picture 2"/>
          <p:cNvPicPr>
            <a:picLocks noChangeAspect="1"/>
          </p:cNvPicPr>
          <p:nvPr/>
        </p:nvPicPr>
        <p:blipFill>
          <a:blip r:embed="rId3"/>
          <a:stretch>
            <a:fillRect/>
          </a:stretch>
        </p:blipFill>
        <p:spPr>
          <a:xfrm>
            <a:off x="921258" y="1777759"/>
            <a:ext cx="5049012" cy="4348721"/>
          </a:xfrm>
          <a:prstGeom prst="rect">
            <a:avLst/>
          </a:prstGeom>
        </p:spPr>
      </p:pic>
    </p:spTree>
    <p:extLst>
      <p:ext uri="{BB962C8B-B14F-4D97-AF65-F5344CB8AC3E}">
        <p14:creationId xmlns:p14="http://schemas.microsoft.com/office/powerpoint/2010/main" val="2434110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WebBlocker UX/UI Enhancements</a:t>
            </a:r>
          </a:p>
        </p:txBody>
      </p:sp>
      <p:sp>
        <p:nvSpPr>
          <p:cNvPr id="4" name="Content Placeholder 3"/>
          <p:cNvSpPr>
            <a:spLocks noGrp="1"/>
          </p:cNvSpPr>
          <p:nvPr>
            <p:ph idx="1"/>
          </p:nvPr>
        </p:nvSpPr>
        <p:spPr/>
        <p:txBody>
          <a:bodyPr/>
          <a:lstStyle/>
          <a:p>
            <a:r>
              <a:rPr lang="en-US" dirty="0"/>
              <a:t>Completely revised WebBlocker dialog box</a:t>
            </a:r>
          </a:p>
          <a:p>
            <a:r>
              <a:rPr lang="en-US" dirty="0"/>
              <a:t>Old </a:t>
            </a:r>
            <a:r>
              <a:rPr lang="en-US" b="1" dirty="0"/>
              <a:t>Configure WebBlocker</a:t>
            </a:r>
            <a:r>
              <a:rPr lang="en-US" dirty="0"/>
              <a:t> dialog box renamed to </a:t>
            </a:r>
            <a:r>
              <a:rPr lang="en-US" b="1" dirty="0"/>
              <a:t>WebBlocker Actions</a:t>
            </a:r>
          </a:p>
          <a:p>
            <a:r>
              <a:rPr lang="en-US" dirty="0"/>
              <a:t>From the </a:t>
            </a:r>
            <a:r>
              <a:rPr lang="en-US" b="1" dirty="0"/>
              <a:t>Policy</a:t>
            </a:r>
            <a:r>
              <a:rPr lang="en-US" dirty="0"/>
              <a:t> tab, multiple policies can be selected to apply the actions</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55</a:t>
            </a:fld>
            <a:endParaRPr lang="en-US" dirty="0"/>
          </a:p>
        </p:txBody>
      </p:sp>
    </p:spTree>
    <p:extLst>
      <p:ext uri="{BB962C8B-B14F-4D97-AF65-F5344CB8AC3E}">
        <p14:creationId xmlns:p14="http://schemas.microsoft.com/office/powerpoint/2010/main" val="2492964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lstStyle/>
          <a:p>
            <a:r>
              <a:rPr lang="en-US" dirty="0"/>
              <a:t>WebBlocker UX/UI Enhancements</a:t>
            </a:r>
          </a:p>
        </p:txBody>
      </p:sp>
      <p:sp>
        <p:nvSpPr>
          <p:cNvPr id="14339" name="Slide Number Placeholder 3"/>
          <p:cNvSpPr>
            <a:spLocks noGrp="1"/>
          </p:cNvSpPr>
          <p:nvPr>
            <p:ph type="sldNum" sz="quarter" idx="10"/>
          </p:nvPr>
        </p:nvSpPr>
        <p:spPr/>
        <p:txBody>
          <a:bodyPr/>
          <a:lstStyle/>
          <a:p>
            <a:fld id="{C5C6741E-8CEC-449F-8D61-0D1CFDFA6482}" type="slidenum">
              <a:rPr lang="en-US" smtClean="0"/>
              <a:pPr/>
              <a:t>56</a:t>
            </a:fld>
            <a:endParaRPr lang="en-US" dirty="0"/>
          </a:p>
        </p:txBody>
      </p:sp>
      <p:pic>
        <p:nvPicPr>
          <p:cNvPr id="2" name="Picture 1"/>
          <p:cNvPicPr>
            <a:picLocks noChangeAspect="1"/>
          </p:cNvPicPr>
          <p:nvPr/>
        </p:nvPicPr>
        <p:blipFill>
          <a:blip r:embed="rId3"/>
          <a:stretch>
            <a:fillRect/>
          </a:stretch>
        </p:blipFill>
        <p:spPr>
          <a:xfrm>
            <a:off x="590549" y="1205357"/>
            <a:ext cx="4674785" cy="3118993"/>
          </a:xfrm>
          <a:prstGeom prst="rect">
            <a:avLst/>
          </a:prstGeom>
        </p:spPr>
      </p:pic>
      <p:sp>
        <p:nvSpPr>
          <p:cNvPr id="8" name="Rectangle: Rounded Corners 7">
            <a:extLst>
              <a:ext uri="{FF2B5EF4-FFF2-40B4-BE49-F238E27FC236}">
                <a16:creationId xmlns:a16="http://schemas.microsoft.com/office/drawing/2014/main" id="{5A70F8A9-6393-4B11-8649-672972196CF6}"/>
              </a:ext>
            </a:extLst>
          </p:cNvPr>
          <p:cNvSpPr/>
          <p:nvPr/>
        </p:nvSpPr>
        <p:spPr>
          <a:xfrm>
            <a:off x="590550" y="1209594"/>
            <a:ext cx="1280960" cy="277841"/>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stretch>
            <a:fillRect/>
          </a:stretch>
        </p:blipFill>
        <p:spPr>
          <a:xfrm>
            <a:off x="3981450" y="2993191"/>
            <a:ext cx="4705350" cy="3139386"/>
          </a:xfrm>
          <a:prstGeom prst="rect">
            <a:avLst/>
          </a:prstGeom>
        </p:spPr>
      </p:pic>
      <p:sp>
        <p:nvSpPr>
          <p:cNvPr id="7" name="Rectangle: Rounded Corners 6"/>
          <p:cNvSpPr/>
          <p:nvPr/>
        </p:nvSpPr>
        <p:spPr>
          <a:xfrm>
            <a:off x="4848748" y="3286723"/>
            <a:ext cx="395717" cy="24591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0682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D6E7-C0C2-4BB0-9537-9FC0861A7347}"/>
              </a:ext>
            </a:extLst>
          </p:cNvPr>
          <p:cNvSpPr>
            <a:spLocks noGrp="1"/>
          </p:cNvSpPr>
          <p:nvPr>
            <p:ph type="title"/>
          </p:nvPr>
        </p:nvSpPr>
        <p:spPr/>
        <p:txBody>
          <a:bodyPr/>
          <a:lstStyle/>
          <a:p>
            <a:r>
              <a:rPr lang="en-US" dirty="0"/>
              <a:t>Mobile VPN with SSL</a:t>
            </a:r>
          </a:p>
        </p:txBody>
      </p:sp>
    </p:spTree>
    <p:extLst>
      <p:ext uri="{BB962C8B-B14F-4D97-AF65-F5344CB8AC3E}">
        <p14:creationId xmlns:p14="http://schemas.microsoft.com/office/powerpoint/2010/main" val="3549574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06C5-83FD-4D52-A8E8-0BB94128B315}"/>
              </a:ext>
            </a:extLst>
          </p:cNvPr>
          <p:cNvSpPr>
            <a:spLocks noGrp="1"/>
          </p:cNvSpPr>
          <p:nvPr>
            <p:ph type="title"/>
          </p:nvPr>
        </p:nvSpPr>
        <p:spPr/>
        <p:txBody>
          <a:bodyPr/>
          <a:lstStyle/>
          <a:p>
            <a:r>
              <a:rPr lang="en-US" dirty="0"/>
              <a:t>Mobile VPN with SSL Portal Updates</a:t>
            </a:r>
          </a:p>
        </p:txBody>
      </p:sp>
      <p:sp>
        <p:nvSpPr>
          <p:cNvPr id="3" name="Content Placeholder 2">
            <a:extLst>
              <a:ext uri="{FF2B5EF4-FFF2-40B4-BE49-F238E27FC236}">
                <a16:creationId xmlns:a16="http://schemas.microsoft.com/office/drawing/2014/main" id="{6D6ED71A-EBFB-45A5-A800-B229272309EF}"/>
              </a:ext>
            </a:extLst>
          </p:cNvPr>
          <p:cNvSpPr>
            <a:spLocks noGrp="1"/>
          </p:cNvSpPr>
          <p:nvPr>
            <p:ph idx="1"/>
          </p:nvPr>
        </p:nvSpPr>
        <p:spPr>
          <a:xfrm>
            <a:off x="457200" y="1207008"/>
            <a:ext cx="3390181" cy="4919472"/>
          </a:xfrm>
        </p:spPr>
        <p:txBody>
          <a:bodyPr/>
          <a:lstStyle/>
          <a:p>
            <a:r>
              <a:rPr lang="en-US" dirty="0"/>
              <a:t>Mobile VPN with SSL and the Access Portal share the new VPN Portal settings</a:t>
            </a:r>
          </a:p>
          <a:p>
            <a:r>
              <a:rPr lang="en-US" dirty="0"/>
              <a:t>To configure these settings for Mobile VPN with SSL, on the </a:t>
            </a:r>
            <a:r>
              <a:rPr lang="en-US" b="1" dirty="0"/>
              <a:t>Authentication</a:t>
            </a:r>
            <a:r>
              <a:rPr lang="en-US" dirty="0"/>
              <a:t> tab, click </a:t>
            </a:r>
            <a:r>
              <a:rPr lang="en-US" b="1" dirty="0"/>
              <a:t>Configure</a:t>
            </a:r>
            <a:endParaRPr lang="en-US" dirty="0"/>
          </a:p>
        </p:txBody>
      </p:sp>
      <p:sp>
        <p:nvSpPr>
          <p:cNvPr id="4" name="Slide Number Placeholder 3">
            <a:extLst>
              <a:ext uri="{FF2B5EF4-FFF2-40B4-BE49-F238E27FC236}">
                <a16:creationId xmlns:a16="http://schemas.microsoft.com/office/drawing/2014/main" id="{4EB87A12-23B3-4977-9ACB-953E7150C0E6}"/>
              </a:ext>
            </a:extLst>
          </p:cNvPr>
          <p:cNvSpPr>
            <a:spLocks noGrp="1"/>
          </p:cNvSpPr>
          <p:nvPr>
            <p:ph type="sldNum" sz="quarter" idx="10"/>
          </p:nvPr>
        </p:nvSpPr>
        <p:spPr/>
        <p:txBody>
          <a:bodyPr/>
          <a:lstStyle/>
          <a:p>
            <a:fld id="{B0093543-1604-46AF-A6FA-9E7B09989DCD}" type="slidenum">
              <a:rPr lang="en-US" smtClean="0"/>
              <a:pPr/>
              <a:t>58</a:t>
            </a:fld>
            <a:endParaRPr lang="en-US" dirty="0"/>
          </a:p>
        </p:txBody>
      </p:sp>
      <p:pic>
        <p:nvPicPr>
          <p:cNvPr id="9" name="Picture 8">
            <a:extLst>
              <a:ext uri="{FF2B5EF4-FFF2-40B4-BE49-F238E27FC236}">
                <a16:creationId xmlns:a16="http://schemas.microsoft.com/office/drawing/2014/main" id="{7A1730B6-0AF8-40C0-8AE7-2C520C39FDF3}"/>
              </a:ext>
            </a:extLst>
          </p:cNvPr>
          <p:cNvPicPr>
            <a:picLocks noChangeAspect="1"/>
          </p:cNvPicPr>
          <p:nvPr/>
        </p:nvPicPr>
        <p:blipFill rotWithShape="1">
          <a:blip r:embed="rId2"/>
          <a:srcRect l="25466" t="17569" r="3399" b="9685"/>
          <a:stretch/>
        </p:blipFill>
        <p:spPr>
          <a:xfrm>
            <a:off x="3847381" y="1207008"/>
            <a:ext cx="4992638" cy="4764615"/>
          </a:xfrm>
          <a:prstGeom prst="rect">
            <a:avLst/>
          </a:prstGeom>
          <a:ln>
            <a:solidFill>
              <a:schemeClr val="bg1">
                <a:lumMod val="75000"/>
              </a:schemeClr>
            </a:solidFill>
          </a:ln>
        </p:spPr>
      </p:pic>
      <p:sp>
        <p:nvSpPr>
          <p:cNvPr id="10" name="Rectangle: Rounded Corners 9">
            <a:extLst>
              <a:ext uri="{FF2B5EF4-FFF2-40B4-BE49-F238E27FC236}">
                <a16:creationId xmlns:a16="http://schemas.microsoft.com/office/drawing/2014/main" id="{DD50F1AA-9BD3-4F73-87E5-E8CA17FD419F}"/>
              </a:ext>
            </a:extLst>
          </p:cNvPr>
          <p:cNvSpPr/>
          <p:nvPr/>
        </p:nvSpPr>
        <p:spPr>
          <a:xfrm>
            <a:off x="3840811" y="5121810"/>
            <a:ext cx="972730" cy="350621"/>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2983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8438E-CB04-401B-A079-5640868C375F}"/>
              </a:ext>
            </a:extLst>
          </p:cNvPr>
          <p:cNvSpPr>
            <a:spLocks noGrp="1"/>
          </p:cNvSpPr>
          <p:nvPr>
            <p:ph type="title"/>
          </p:nvPr>
        </p:nvSpPr>
        <p:spPr/>
        <p:txBody>
          <a:bodyPr/>
          <a:lstStyle/>
          <a:p>
            <a:r>
              <a:rPr lang="en-US" dirty="0"/>
              <a:t>Mobile VPN with SSL Portal Updates</a:t>
            </a:r>
          </a:p>
        </p:txBody>
      </p:sp>
      <p:sp>
        <p:nvSpPr>
          <p:cNvPr id="3" name="Content Placeholder 2">
            <a:extLst>
              <a:ext uri="{FF2B5EF4-FFF2-40B4-BE49-F238E27FC236}">
                <a16:creationId xmlns:a16="http://schemas.microsoft.com/office/drawing/2014/main" id="{BAEB0646-E04A-4443-9CE0-A6D3EFB4F952}"/>
              </a:ext>
            </a:extLst>
          </p:cNvPr>
          <p:cNvSpPr>
            <a:spLocks noGrp="1"/>
          </p:cNvSpPr>
          <p:nvPr>
            <p:ph idx="1"/>
          </p:nvPr>
        </p:nvSpPr>
        <p:spPr>
          <a:xfrm>
            <a:off x="457200" y="1207008"/>
            <a:ext cx="3355675" cy="4919472"/>
          </a:xfrm>
        </p:spPr>
        <p:txBody>
          <a:bodyPr/>
          <a:lstStyle/>
          <a:p>
            <a:r>
              <a:rPr lang="en-US" dirty="0"/>
              <a:t>The </a:t>
            </a:r>
            <a:r>
              <a:rPr lang="en-US" b="1" dirty="0"/>
              <a:t>Configuration Channel</a:t>
            </a:r>
            <a:r>
              <a:rPr lang="en-US" dirty="0"/>
              <a:t> setting for Mobile VPN with SSL moved to the VPN Portal settings and is now named </a:t>
            </a:r>
            <a:r>
              <a:rPr lang="en-US" b="1" dirty="0"/>
              <a:t>VPN Portal port</a:t>
            </a:r>
          </a:p>
          <a:p>
            <a:endParaRPr lang="en-US" dirty="0"/>
          </a:p>
        </p:txBody>
      </p:sp>
      <p:sp>
        <p:nvSpPr>
          <p:cNvPr id="4" name="Slide Number Placeholder 3">
            <a:extLst>
              <a:ext uri="{FF2B5EF4-FFF2-40B4-BE49-F238E27FC236}">
                <a16:creationId xmlns:a16="http://schemas.microsoft.com/office/drawing/2014/main" id="{A5B54F1E-39DD-44A7-9682-8A6F5B4B2618}"/>
              </a:ext>
            </a:extLst>
          </p:cNvPr>
          <p:cNvSpPr>
            <a:spLocks noGrp="1"/>
          </p:cNvSpPr>
          <p:nvPr>
            <p:ph type="sldNum" sz="quarter" idx="10"/>
          </p:nvPr>
        </p:nvSpPr>
        <p:spPr/>
        <p:txBody>
          <a:bodyPr/>
          <a:lstStyle/>
          <a:p>
            <a:fld id="{B0093543-1604-46AF-A6FA-9E7B09989DCD}" type="slidenum">
              <a:rPr lang="en-US" smtClean="0"/>
              <a:pPr/>
              <a:t>59</a:t>
            </a:fld>
            <a:endParaRPr lang="en-US" dirty="0"/>
          </a:p>
        </p:txBody>
      </p:sp>
      <p:pic>
        <p:nvPicPr>
          <p:cNvPr id="5" name="Picture 4">
            <a:extLst>
              <a:ext uri="{FF2B5EF4-FFF2-40B4-BE49-F238E27FC236}">
                <a16:creationId xmlns:a16="http://schemas.microsoft.com/office/drawing/2014/main" id="{D1D8AA9B-FDBC-40BB-97BA-95D6B191342A}"/>
              </a:ext>
            </a:extLst>
          </p:cNvPr>
          <p:cNvPicPr>
            <a:picLocks noChangeAspect="1"/>
          </p:cNvPicPr>
          <p:nvPr/>
        </p:nvPicPr>
        <p:blipFill rotWithShape="1">
          <a:blip r:embed="rId2"/>
          <a:srcRect l="26865" t="17570" r="3607" b="7296"/>
          <a:stretch/>
        </p:blipFill>
        <p:spPr>
          <a:xfrm>
            <a:off x="3944968" y="1207008"/>
            <a:ext cx="4677971" cy="4919472"/>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F1E0EE79-E2FC-4907-81EB-2AEE2558CA88}"/>
              </a:ext>
            </a:extLst>
          </p:cNvPr>
          <p:cNvSpPr/>
          <p:nvPr/>
        </p:nvSpPr>
        <p:spPr>
          <a:xfrm>
            <a:off x="4356343" y="5098211"/>
            <a:ext cx="2372264" cy="258793"/>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3972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BBDE7-19A1-4B3F-A9A1-82347FF980D4}"/>
              </a:ext>
            </a:extLst>
          </p:cNvPr>
          <p:cNvSpPr>
            <a:spLocks noGrp="1"/>
          </p:cNvSpPr>
          <p:nvPr>
            <p:ph type="title"/>
          </p:nvPr>
        </p:nvSpPr>
        <p:spPr/>
        <p:txBody>
          <a:bodyPr/>
          <a:lstStyle/>
          <a:p>
            <a:r>
              <a:rPr lang="en-US"/>
              <a:t>Access Portal</a:t>
            </a:r>
            <a:endParaRPr lang="en-US" dirty="0"/>
          </a:p>
        </p:txBody>
      </p:sp>
      <p:sp>
        <p:nvSpPr>
          <p:cNvPr id="3" name="Content Placeholder 2">
            <a:extLst>
              <a:ext uri="{FF2B5EF4-FFF2-40B4-BE49-F238E27FC236}">
                <a16:creationId xmlns:a16="http://schemas.microsoft.com/office/drawing/2014/main" id="{485893B5-2157-4D62-95BE-97228A1629DF}"/>
              </a:ext>
            </a:extLst>
          </p:cNvPr>
          <p:cNvSpPr>
            <a:spLocks noGrp="1"/>
          </p:cNvSpPr>
          <p:nvPr>
            <p:ph idx="1"/>
          </p:nvPr>
        </p:nvSpPr>
        <p:spPr/>
        <p:txBody>
          <a:bodyPr/>
          <a:lstStyle/>
          <a:p>
            <a:r>
              <a:rPr lang="en-US" dirty="0"/>
              <a:t>Secure remote access to virtual machines through RDP gives privileged network administrators the flexibility to manage network operations remotely</a:t>
            </a:r>
          </a:p>
          <a:p>
            <a:r>
              <a:rPr lang="en-US" dirty="0"/>
              <a:t>SSH sessions in HTML5-compliant and SSL-compliant web browsers enables privileged administrators to work in a secure shell to manage critical network assets</a:t>
            </a:r>
          </a:p>
          <a:p>
            <a:r>
              <a:rPr lang="en-US" dirty="0"/>
              <a:t>TLS 1.2 adds security to RDP and SSH sessions</a:t>
            </a:r>
          </a:p>
        </p:txBody>
      </p:sp>
      <p:sp>
        <p:nvSpPr>
          <p:cNvPr id="4" name="Slide Number Placeholder 3">
            <a:extLst>
              <a:ext uri="{FF2B5EF4-FFF2-40B4-BE49-F238E27FC236}">
                <a16:creationId xmlns:a16="http://schemas.microsoft.com/office/drawing/2014/main" id="{EC6DF088-79CA-458F-A995-94A827C755D3}"/>
              </a:ext>
            </a:extLst>
          </p:cNvPr>
          <p:cNvSpPr>
            <a:spLocks noGrp="1"/>
          </p:cNvSpPr>
          <p:nvPr>
            <p:ph type="sldNum" sz="quarter" idx="10"/>
          </p:nvPr>
        </p:nvSpPr>
        <p:spPr/>
        <p:txBody>
          <a:bodyPr/>
          <a:lstStyle/>
          <a:p>
            <a:fld id="{B0093543-1604-46AF-A6FA-9E7B09989DCD}" type="slidenum">
              <a:rPr lang="en-US" smtClean="0"/>
              <a:pPr/>
              <a:t>6</a:t>
            </a:fld>
            <a:endParaRPr lang="en-US" dirty="0"/>
          </a:p>
        </p:txBody>
      </p:sp>
    </p:spTree>
    <p:extLst>
      <p:ext uri="{BB962C8B-B14F-4D97-AF65-F5344CB8AC3E}">
        <p14:creationId xmlns:p14="http://schemas.microsoft.com/office/powerpoint/2010/main" val="2840854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E0A5-702C-4F23-ADA9-FDECA250CB5C}"/>
              </a:ext>
            </a:extLst>
          </p:cNvPr>
          <p:cNvSpPr>
            <a:spLocks noGrp="1"/>
          </p:cNvSpPr>
          <p:nvPr>
            <p:ph type="title"/>
          </p:nvPr>
        </p:nvSpPr>
        <p:spPr/>
        <p:txBody>
          <a:bodyPr/>
          <a:lstStyle/>
          <a:p>
            <a:r>
              <a:rPr lang="en-US" dirty="0"/>
              <a:t>Mobile VPN with SSL Portal Updates</a:t>
            </a:r>
          </a:p>
        </p:txBody>
      </p:sp>
      <p:sp>
        <p:nvSpPr>
          <p:cNvPr id="3" name="Content Placeholder 2">
            <a:extLst>
              <a:ext uri="{FF2B5EF4-FFF2-40B4-BE49-F238E27FC236}">
                <a16:creationId xmlns:a16="http://schemas.microsoft.com/office/drawing/2014/main" id="{40F2B3B0-1CA4-42BC-B105-2C3D64B5C0EA}"/>
              </a:ext>
            </a:extLst>
          </p:cNvPr>
          <p:cNvSpPr>
            <a:spLocks noGrp="1"/>
          </p:cNvSpPr>
          <p:nvPr>
            <p:ph idx="1"/>
          </p:nvPr>
        </p:nvSpPr>
        <p:spPr/>
        <p:txBody>
          <a:bodyPr/>
          <a:lstStyle/>
          <a:p>
            <a:r>
              <a:rPr lang="en-US" dirty="0"/>
              <a:t>The </a:t>
            </a:r>
            <a:r>
              <a:rPr lang="en-US" b="1" dirty="0"/>
              <a:t>Data Channel </a:t>
            </a:r>
            <a:r>
              <a:rPr lang="en-US" dirty="0"/>
              <a:t>setting for Mobile VPN with SSL remains in the Mobile VPN with SSL settings</a:t>
            </a:r>
          </a:p>
          <a:p>
            <a:endParaRPr lang="en-US" dirty="0"/>
          </a:p>
        </p:txBody>
      </p:sp>
      <p:sp>
        <p:nvSpPr>
          <p:cNvPr id="4" name="Slide Number Placeholder 3">
            <a:extLst>
              <a:ext uri="{FF2B5EF4-FFF2-40B4-BE49-F238E27FC236}">
                <a16:creationId xmlns:a16="http://schemas.microsoft.com/office/drawing/2014/main" id="{E278CAF2-49B2-4BC4-A687-281C34EAC2BB}"/>
              </a:ext>
            </a:extLst>
          </p:cNvPr>
          <p:cNvSpPr>
            <a:spLocks noGrp="1"/>
          </p:cNvSpPr>
          <p:nvPr>
            <p:ph type="sldNum" sz="quarter" idx="10"/>
          </p:nvPr>
        </p:nvSpPr>
        <p:spPr/>
        <p:txBody>
          <a:bodyPr/>
          <a:lstStyle/>
          <a:p>
            <a:fld id="{B0093543-1604-46AF-A6FA-9E7B09989DCD}" type="slidenum">
              <a:rPr lang="en-US" smtClean="0"/>
              <a:pPr/>
              <a:t>60</a:t>
            </a:fld>
            <a:endParaRPr lang="en-US" dirty="0"/>
          </a:p>
        </p:txBody>
      </p:sp>
      <p:pic>
        <p:nvPicPr>
          <p:cNvPr id="5" name="Picture 4">
            <a:extLst>
              <a:ext uri="{FF2B5EF4-FFF2-40B4-BE49-F238E27FC236}">
                <a16:creationId xmlns:a16="http://schemas.microsoft.com/office/drawing/2014/main" id="{338AD0A1-E171-4749-8008-F9C425F46F3E}"/>
              </a:ext>
            </a:extLst>
          </p:cNvPr>
          <p:cNvPicPr>
            <a:picLocks noChangeAspect="1"/>
          </p:cNvPicPr>
          <p:nvPr/>
        </p:nvPicPr>
        <p:blipFill rotWithShape="1">
          <a:blip r:embed="rId2"/>
          <a:srcRect l="26026" t="17569" r="3384" b="38868"/>
          <a:stretch/>
        </p:blipFill>
        <p:spPr>
          <a:xfrm>
            <a:off x="914399" y="2086717"/>
            <a:ext cx="5029201" cy="2987526"/>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BBF033A7-37D4-4EEB-8C61-4B067E1C3AC9}"/>
              </a:ext>
            </a:extLst>
          </p:cNvPr>
          <p:cNvSpPr/>
          <p:nvPr/>
        </p:nvSpPr>
        <p:spPr>
          <a:xfrm>
            <a:off x="1492370" y="3778370"/>
            <a:ext cx="3994030" cy="293298"/>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1433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41FE-F8C2-4AFB-9EBB-5F4FB1F01F23}"/>
              </a:ext>
            </a:extLst>
          </p:cNvPr>
          <p:cNvSpPr>
            <a:spLocks noGrp="1"/>
          </p:cNvSpPr>
          <p:nvPr>
            <p:ph type="title"/>
          </p:nvPr>
        </p:nvSpPr>
        <p:spPr/>
        <p:txBody>
          <a:bodyPr/>
          <a:lstStyle/>
          <a:p>
            <a:r>
              <a:rPr lang="en-US" dirty="0"/>
              <a:t>Mobile VPN with SSL Portal Updates</a:t>
            </a:r>
          </a:p>
        </p:txBody>
      </p:sp>
      <p:sp>
        <p:nvSpPr>
          <p:cNvPr id="3" name="Content Placeholder 2">
            <a:extLst>
              <a:ext uri="{FF2B5EF4-FFF2-40B4-BE49-F238E27FC236}">
                <a16:creationId xmlns:a16="http://schemas.microsoft.com/office/drawing/2014/main" id="{738377B9-20ED-4F52-98B7-7A02E71616A2}"/>
              </a:ext>
            </a:extLst>
          </p:cNvPr>
          <p:cNvSpPr>
            <a:spLocks noGrp="1"/>
          </p:cNvSpPr>
          <p:nvPr>
            <p:ph idx="1"/>
          </p:nvPr>
        </p:nvSpPr>
        <p:spPr/>
        <p:txBody>
          <a:bodyPr/>
          <a:lstStyle/>
          <a:p>
            <a:r>
              <a:rPr lang="en-US" dirty="0"/>
              <a:t>The TCP Data Channel for Mobile VPN with SSL takes precedence over the VPN Portal port</a:t>
            </a:r>
          </a:p>
          <a:p>
            <a:r>
              <a:rPr lang="en-US" dirty="0"/>
              <a:t>If you change the TCP Data Channel for Mobile VPN with SSL, the VPN Portal Port changes to the same port</a:t>
            </a:r>
          </a:p>
        </p:txBody>
      </p:sp>
      <p:sp>
        <p:nvSpPr>
          <p:cNvPr id="4" name="Slide Number Placeholder 3">
            <a:extLst>
              <a:ext uri="{FF2B5EF4-FFF2-40B4-BE49-F238E27FC236}">
                <a16:creationId xmlns:a16="http://schemas.microsoft.com/office/drawing/2014/main" id="{278FA704-EAC7-43DD-A9CF-9BAF4D663F3E}"/>
              </a:ext>
            </a:extLst>
          </p:cNvPr>
          <p:cNvSpPr>
            <a:spLocks noGrp="1"/>
          </p:cNvSpPr>
          <p:nvPr>
            <p:ph type="sldNum" sz="quarter" idx="10"/>
          </p:nvPr>
        </p:nvSpPr>
        <p:spPr/>
        <p:txBody>
          <a:bodyPr/>
          <a:lstStyle/>
          <a:p>
            <a:fld id="{B0093543-1604-46AF-A6FA-9E7B09989DCD}" type="slidenum">
              <a:rPr lang="en-US" smtClean="0"/>
              <a:pPr/>
              <a:t>61</a:t>
            </a:fld>
            <a:endParaRPr lang="en-US" dirty="0"/>
          </a:p>
        </p:txBody>
      </p:sp>
      <p:pic>
        <p:nvPicPr>
          <p:cNvPr id="5" name="Picture 4">
            <a:extLst>
              <a:ext uri="{FF2B5EF4-FFF2-40B4-BE49-F238E27FC236}">
                <a16:creationId xmlns:a16="http://schemas.microsoft.com/office/drawing/2014/main" id="{A48E063A-F02F-4C32-89BE-49704E1DE1F5}"/>
              </a:ext>
            </a:extLst>
          </p:cNvPr>
          <p:cNvPicPr>
            <a:picLocks noChangeAspect="1"/>
          </p:cNvPicPr>
          <p:nvPr/>
        </p:nvPicPr>
        <p:blipFill rotWithShape="1">
          <a:blip r:embed="rId2"/>
          <a:srcRect l="28162" t="24403" r="3351" b="52956"/>
          <a:stretch/>
        </p:blipFill>
        <p:spPr>
          <a:xfrm>
            <a:off x="4175185" y="1328467"/>
            <a:ext cx="4572000" cy="1552755"/>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25BE219B-4049-416D-AB50-11BF82F45BB6}"/>
              </a:ext>
            </a:extLst>
          </p:cNvPr>
          <p:cNvPicPr>
            <a:picLocks noChangeAspect="1"/>
          </p:cNvPicPr>
          <p:nvPr/>
        </p:nvPicPr>
        <p:blipFill rotWithShape="1">
          <a:blip r:embed="rId3"/>
          <a:srcRect l="28161" t="61384" r="5290" b="20880"/>
          <a:stretch/>
        </p:blipFill>
        <p:spPr>
          <a:xfrm>
            <a:off x="4175185" y="3058581"/>
            <a:ext cx="4572000" cy="1251752"/>
          </a:xfrm>
          <a:prstGeom prst="rect">
            <a:avLst/>
          </a:prstGeom>
          <a:ln>
            <a:solidFill>
              <a:schemeClr val="bg1">
                <a:lumMod val="75000"/>
              </a:schemeClr>
            </a:solidFill>
          </a:ln>
        </p:spPr>
      </p:pic>
      <p:sp>
        <p:nvSpPr>
          <p:cNvPr id="7" name="Rectangle: Rounded Corners 6">
            <a:extLst>
              <a:ext uri="{FF2B5EF4-FFF2-40B4-BE49-F238E27FC236}">
                <a16:creationId xmlns:a16="http://schemas.microsoft.com/office/drawing/2014/main" id="{0D16C26B-88C8-4C32-8E2D-8DAC6E418916}"/>
              </a:ext>
            </a:extLst>
          </p:cNvPr>
          <p:cNvSpPr/>
          <p:nvPr/>
        </p:nvSpPr>
        <p:spPr>
          <a:xfrm>
            <a:off x="4735902" y="2570672"/>
            <a:ext cx="4011283" cy="31055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459312B0-D53B-4F66-B205-F25010255B7A}"/>
              </a:ext>
            </a:extLst>
          </p:cNvPr>
          <p:cNvSpPr/>
          <p:nvPr/>
        </p:nvSpPr>
        <p:spPr>
          <a:xfrm>
            <a:off x="4623758" y="3985404"/>
            <a:ext cx="2700068" cy="324929"/>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9262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A150-CBE4-4431-A792-8824EE532A10}"/>
              </a:ext>
            </a:extLst>
          </p:cNvPr>
          <p:cNvSpPr>
            <a:spLocks noGrp="1"/>
          </p:cNvSpPr>
          <p:nvPr>
            <p:ph type="title"/>
          </p:nvPr>
        </p:nvSpPr>
        <p:spPr/>
        <p:txBody>
          <a:bodyPr/>
          <a:lstStyle/>
          <a:p>
            <a:r>
              <a:rPr lang="en-US" dirty="0"/>
              <a:t>Mobile VPN with SSL Portal Updates</a:t>
            </a:r>
          </a:p>
        </p:txBody>
      </p:sp>
      <p:sp>
        <p:nvSpPr>
          <p:cNvPr id="3" name="Content Placeholder 2">
            <a:extLst>
              <a:ext uri="{FF2B5EF4-FFF2-40B4-BE49-F238E27FC236}">
                <a16:creationId xmlns:a16="http://schemas.microsoft.com/office/drawing/2014/main" id="{00EC4F85-4363-46EE-A60F-B65A7D37A1B7}"/>
              </a:ext>
            </a:extLst>
          </p:cNvPr>
          <p:cNvSpPr>
            <a:spLocks noGrp="1"/>
          </p:cNvSpPr>
          <p:nvPr>
            <p:ph idx="1"/>
          </p:nvPr>
        </p:nvSpPr>
        <p:spPr/>
        <p:txBody>
          <a:bodyPr/>
          <a:lstStyle/>
          <a:p>
            <a:r>
              <a:rPr lang="en-US" dirty="0"/>
              <a:t>If you change the UDP Data Channel for Mobile VPN with SSL, the VPN Portal Port is not affected</a:t>
            </a:r>
          </a:p>
          <a:p>
            <a:endParaRPr lang="en-US" dirty="0"/>
          </a:p>
        </p:txBody>
      </p:sp>
      <p:sp>
        <p:nvSpPr>
          <p:cNvPr id="4" name="Slide Number Placeholder 3">
            <a:extLst>
              <a:ext uri="{FF2B5EF4-FFF2-40B4-BE49-F238E27FC236}">
                <a16:creationId xmlns:a16="http://schemas.microsoft.com/office/drawing/2014/main" id="{51BFAA1D-0D7D-45B1-89ED-46D52B5906DC}"/>
              </a:ext>
            </a:extLst>
          </p:cNvPr>
          <p:cNvSpPr>
            <a:spLocks noGrp="1"/>
          </p:cNvSpPr>
          <p:nvPr>
            <p:ph type="sldNum" sz="quarter" idx="10"/>
          </p:nvPr>
        </p:nvSpPr>
        <p:spPr/>
        <p:txBody>
          <a:bodyPr/>
          <a:lstStyle/>
          <a:p>
            <a:fld id="{B0093543-1604-46AF-A6FA-9E7B09989DCD}" type="slidenum">
              <a:rPr lang="en-US" smtClean="0"/>
              <a:pPr/>
              <a:t>62</a:t>
            </a:fld>
            <a:endParaRPr lang="en-US" dirty="0"/>
          </a:p>
        </p:txBody>
      </p:sp>
      <p:pic>
        <p:nvPicPr>
          <p:cNvPr id="5" name="Picture 4">
            <a:extLst>
              <a:ext uri="{FF2B5EF4-FFF2-40B4-BE49-F238E27FC236}">
                <a16:creationId xmlns:a16="http://schemas.microsoft.com/office/drawing/2014/main" id="{96E11B55-EAAC-4A2C-9EB7-31D722792F7F}"/>
              </a:ext>
            </a:extLst>
          </p:cNvPr>
          <p:cNvPicPr>
            <a:picLocks noChangeAspect="1"/>
          </p:cNvPicPr>
          <p:nvPr/>
        </p:nvPicPr>
        <p:blipFill rotWithShape="1">
          <a:blip r:embed="rId2"/>
          <a:srcRect l="28033" t="24277" r="5031" b="53333"/>
          <a:stretch/>
        </p:blipFill>
        <p:spPr>
          <a:xfrm>
            <a:off x="914400" y="2096218"/>
            <a:ext cx="4895251" cy="1682152"/>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CF31312D-7172-452A-95F3-B8DEA65E6342}"/>
              </a:ext>
            </a:extLst>
          </p:cNvPr>
          <p:cNvPicPr>
            <a:picLocks noChangeAspect="1"/>
          </p:cNvPicPr>
          <p:nvPr/>
        </p:nvPicPr>
        <p:blipFill rotWithShape="1">
          <a:blip r:embed="rId3"/>
          <a:srcRect l="27903" t="59245" r="6453" b="28554"/>
          <a:stretch/>
        </p:blipFill>
        <p:spPr>
          <a:xfrm>
            <a:off x="924669" y="3932536"/>
            <a:ext cx="4884982" cy="932762"/>
          </a:xfrm>
          <a:prstGeom prst="rect">
            <a:avLst/>
          </a:prstGeom>
          <a:ln>
            <a:solidFill>
              <a:schemeClr val="bg1">
                <a:lumMod val="75000"/>
              </a:schemeClr>
            </a:solidFill>
          </a:ln>
        </p:spPr>
      </p:pic>
      <p:sp>
        <p:nvSpPr>
          <p:cNvPr id="7" name="Rectangle: Rounded Corners 6">
            <a:extLst>
              <a:ext uri="{FF2B5EF4-FFF2-40B4-BE49-F238E27FC236}">
                <a16:creationId xmlns:a16="http://schemas.microsoft.com/office/drawing/2014/main" id="{7BC66A3B-7DAF-406E-BBF4-7AB5BA04940F}"/>
              </a:ext>
            </a:extLst>
          </p:cNvPr>
          <p:cNvSpPr/>
          <p:nvPr/>
        </p:nvSpPr>
        <p:spPr>
          <a:xfrm>
            <a:off x="1561381" y="3467817"/>
            <a:ext cx="4248270" cy="345057"/>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D746E0EF-8DFB-492C-9328-B09D6D6DAFC9}"/>
              </a:ext>
            </a:extLst>
          </p:cNvPr>
          <p:cNvSpPr/>
          <p:nvPr/>
        </p:nvSpPr>
        <p:spPr>
          <a:xfrm>
            <a:off x="1535503" y="4494362"/>
            <a:ext cx="2613804" cy="370936"/>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5430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89D2-830E-4D95-B954-CB6DAC23322E}"/>
              </a:ext>
            </a:extLst>
          </p:cNvPr>
          <p:cNvSpPr>
            <a:spLocks noGrp="1"/>
          </p:cNvSpPr>
          <p:nvPr>
            <p:ph type="title"/>
          </p:nvPr>
        </p:nvSpPr>
        <p:spPr/>
        <p:txBody>
          <a:bodyPr/>
          <a:lstStyle/>
          <a:p>
            <a:r>
              <a:rPr lang="en-US" dirty="0"/>
              <a:t>Mobile VPN with SSL Portal Updates</a:t>
            </a:r>
          </a:p>
        </p:txBody>
      </p:sp>
      <p:sp>
        <p:nvSpPr>
          <p:cNvPr id="3" name="Content Placeholder 2">
            <a:extLst>
              <a:ext uri="{FF2B5EF4-FFF2-40B4-BE49-F238E27FC236}">
                <a16:creationId xmlns:a16="http://schemas.microsoft.com/office/drawing/2014/main" id="{0B8DFE9C-6D05-435F-B66A-38F1EA83354B}"/>
              </a:ext>
            </a:extLst>
          </p:cNvPr>
          <p:cNvSpPr>
            <a:spLocks noGrp="1"/>
          </p:cNvSpPr>
          <p:nvPr>
            <p:ph idx="1"/>
          </p:nvPr>
        </p:nvSpPr>
        <p:spPr/>
        <p:txBody>
          <a:bodyPr/>
          <a:lstStyle/>
          <a:p>
            <a:r>
              <a:rPr lang="en-US" dirty="0"/>
              <a:t>Interface and authentication server settings apply to both Mobile VPN with SSL and the Access Portal</a:t>
            </a:r>
          </a:p>
        </p:txBody>
      </p:sp>
      <p:sp>
        <p:nvSpPr>
          <p:cNvPr id="4" name="Slide Number Placeholder 3">
            <a:extLst>
              <a:ext uri="{FF2B5EF4-FFF2-40B4-BE49-F238E27FC236}">
                <a16:creationId xmlns:a16="http://schemas.microsoft.com/office/drawing/2014/main" id="{D38217F6-8F86-41E7-957B-1F61F2038C87}"/>
              </a:ext>
            </a:extLst>
          </p:cNvPr>
          <p:cNvSpPr>
            <a:spLocks noGrp="1"/>
          </p:cNvSpPr>
          <p:nvPr>
            <p:ph type="sldNum" sz="quarter" idx="10"/>
          </p:nvPr>
        </p:nvSpPr>
        <p:spPr/>
        <p:txBody>
          <a:bodyPr/>
          <a:lstStyle/>
          <a:p>
            <a:fld id="{B0093543-1604-46AF-A6FA-9E7B09989DCD}" type="slidenum">
              <a:rPr lang="en-US" smtClean="0"/>
              <a:pPr/>
              <a:t>63</a:t>
            </a:fld>
            <a:endParaRPr lang="en-US" dirty="0"/>
          </a:p>
        </p:txBody>
      </p:sp>
      <p:pic>
        <p:nvPicPr>
          <p:cNvPr id="8" name="Picture 7">
            <a:extLst>
              <a:ext uri="{FF2B5EF4-FFF2-40B4-BE49-F238E27FC236}">
                <a16:creationId xmlns:a16="http://schemas.microsoft.com/office/drawing/2014/main" id="{FD5F85D9-866F-4506-B190-C62D59A4618F}"/>
              </a:ext>
            </a:extLst>
          </p:cNvPr>
          <p:cNvPicPr>
            <a:picLocks noChangeAspect="1"/>
          </p:cNvPicPr>
          <p:nvPr/>
        </p:nvPicPr>
        <p:blipFill rotWithShape="1">
          <a:blip r:embed="rId2"/>
          <a:srcRect l="26865" t="17570" r="3607" b="7296"/>
          <a:stretch/>
        </p:blipFill>
        <p:spPr>
          <a:xfrm>
            <a:off x="3786998" y="1207008"/>
            <a:ext cx="4804912" cy="5052966"/>
          </a:xfrm>
          <a:prstGeom prst="rect">
            <a:avLst/>
          </a:prstGeom>
          <a:ln>
            <a:solidFill>
              <a:schemeClr val="bg1">
                <a:lumMod val="75000"/>
              </a:schemeClr>
            </a:solidFill>
          </a:ln>
        </p:spPr>
      </p:pic>
      <p:sp>
        <p:nvSpPr>
          <p:cNvPr id="9" name="Rectangle: Rounded Corners 8">
            <a:extLst>
              <a:ext uri="{FF2B5EF4-FFF2-40B4-BE49-F238E27FC236}">
                <a16:creationId xmlns:a16="http://schemas.microsoft.com/office/drawing/2014/main" id="{4335B4B4-EAC0-4191-A422-A0117C9C00D3}"/>
              </a:ext>
            </a:extLst>
          </p:cNvPr>
          <p:cNvSpPr/>
          <p:nvPr/>
        </p:nvSpPr>
        <p:spPr>
          <a:xfrm>
            <a:off x="3786998" y="3761117"/>
            <a:ext cx="2398142" cy="500332"/>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60223244-F67D-4602-90CD-C27077DC5647}"/>
              </a:ext>
            </a:extLst>
          </p:cNvPr>
          <p:cNvSpPr/>
          <p:nvPr/>
        </p:nvSpPr>
        <p:spPr>
          <a:xfrm>
            <a:off x="3786998" y="2216988"/>
            <a:ext cx="2458527" cy="465827"/>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1591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8CAA-420B-475D-8E69-19AA536BAE54}"/>
              </a:ext>
            </a:extLst>
          </p:cNvPr>
          <p:cNvSpPr>
            <a:spLocks noGrp="1"/>
          </p:cNvSpPr>
          <p:nvPr>
            <p:ph type="title"/>
          </p:nvPr>
        </p:nvSpPr>
        <p:spPr/>
        <p:txBody>
          <a:bodyPr/>
          <a:lstStyle/>
          <a:p>
            <a:r>
              <a:rPr lang="en-US" dirty="0"/>
              <a:t>Mobile VPN with SSL Portal Updates</a:t>
            </a:r>
          </a:p>
        </p:txBody>
      </p:sp>
      <p:sp>
        <p:nvSpPr>
          <p:cNvPr id="3" name="Content Placeholder 2">
            <a:extLst>
              <a:ext uri="{FF2B5EF4-FFF2-40B4-BE49-F238E27FC236}">
                <a16:creationId xmlns:a16="http://schemas.microsoft.com/office/drawing/2014/main" id="{66476ED1-175E-4C04-AC69-F1F7B7F4A5FF}"/>
              </a:ext>
            </a:extLst>
          </p:cNvPr>
          <p:cNvSpPr>
            <a:spLocks noGrp="1"/>
          </p:cNvSpPr>
          <p:nvPr>
            <p:ph idx="1"/>
          </p:nvPr>
        </p:nvSpPr>
        <p:spPr/>
        <p:txBody>
          <a:bodyPr/>
          <a:lstStyle/>
          <a:p>
            <a:r>
              <a:rPr lang="en-US" dirty="0"/>
              <a:t>To download the client software for Mobile VPN with SSL, you must now go to:</a:t>
            </a:r>
            <a:br>
              <a:rPr lang="en-US" dirty="0"/>
            </a:br>
            <a:r>
              <a:rPr lang="en-US" dirty="0">
                <a:latin typeface="Courier New" panose="02070309020205020404" pitchFamily="49" charset="0"/>
                <a:cs typeface="Courier New" panose="02070309020205020404" pitchFamily="49" charset="0"/>
              </a:rPr>
              <a:t>https://&lt;host name or IP address&gt;/sslvpn.html</a:t>
            </a:r>
            <a:r>
              <a:rPr lang="en-US" dirty="0"/>
              <a:t> </a:t>
            </a:r>
          </a:p>
          <a:p>
            <a:pPr lvl="1"/>
            <a:r>
              <a:rPr lang="en-US" dirty="0"/>
              <a:t>The software downloads page for Mobile VPN with SSL is no longer available at:</a:t>
            </a:r>
            <a:br>
              <a:rPr lang="en-US" dirty="0"/>
            </a:br>
            <a:r>
              <a:rPr lang="en-US" dirty="0">
                <a:latin typeface="Courier New" panose="02070309020205020404" pitchFamily="49" charset="0"/>
                <a:cs typeface="Courier New" panose="02070309020205020404" pitchFamily="49" charset="0"/>
              </a:rPr>
              <a:t>https://&lt;host name or IP address&gt; </a:t>
            </a:r>
          </a:p>
          <a:p>
            <a:pPr lvl="1"/>
            <a:r>
              <a:rPr lang="en-US" dirty="0"/>
              <a:t>The Access Portal now appears at:</a:t>
            </a:r>
            <a:br>
              <a:rPr lang="en-US" dirty="0"/>
            </a:br>
            <a:r>
              <a:rPr lang="en-US" dirty="0">
                <a:latin typeface="Courier New" panose="02070309020205020404" pitchFamily="49" charset="0"/>
                <a:cs typeface="Courier New" panose="02070309020205020404" pitchFamily="49" charset="0"/>
              </a:rPr>
              <a:t>https://&lt;host name or IP address&gt;</a:t>
            </a:r>
            <a:r>
              <a:rPr lang="en-US" dirty="0"/>
              <a:t> </a:t>
            </a:r>
          </a:p>
        </p:txBody>
      </p:sp>
      <p:sp>
        <p:nvSpPr>
          <p:cNvPr id="4" name="Slide Number Placeholder 3">
            <a:extLst>
              <a:ext uri="{FF2B5EF4-FFF2-40B4-BE49-F238E27FC236}">
                <a16:creationId xmlns:a16="http://schemas.microsoft.com/office/drawing/2014/main" id="{F4B320F6-C082-4720-9ADA-F64D6F73D279}"/>
              </a:ext>
            </a:extLst>
          </p:cNvPr>
          <p:cNvSpPr>
            <a:spLocks noGrp="1"/>
          </p:cNvSpPr>
          <p:nvPr>
            <p:ph type="sldNum" sz="quarter" idx="10"/>
          </p:nvPr>
        </p:nvSpPr>
        <p:spPr/>
        <p:txBody>
          <a:bodyPr/>
          <a:lstStyle/>
          <a:p>
            <a:fld id="{B0093543-1604-46AF-A6FA-9E7B09989DCD}" type="slidenum">
              <a:rPr lang="en-US" smtClean="0"/>
              <a:pPr/>
              <a:t>64</a:t>
            </a:fld>
            <a:endParaRPr lang="en-US" dirty="0"/>
          </a:p>
        </p:txBody>
      </p:sp>
    </p:spTree>
    <p:extLst>
      <p:ext uri="{BB962C8B-B14F-4D97-AF65-F5344CB8AC3E}">
        <p14:creationId xmlns:p14="http://schemas.microsoft.com/office/powerpoint/2010/main" val="4772141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Mobile VPN with IKEv2</a:t>
            </a:r>
          </a:p>
        </p:txBody>
      </p:sp>
    </p:spTree>
    <p:extLst>
      <p:ext uri="{BB962C8B-B14F-4D97-AF65-F5344CB8AC3E}">
        <p14:creationId xmlns:p14="http://schemas.microsoft.com/office/powerpoint/2010/main" val="1173950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VPN with IKEv2</a:t>
            </a:r>
          </a:p>
        </p:txBody>
      </p:sp>
      <p:sp>
        <p:nvSpPr>
          <p:cNvPr id="3" name="Content Placeholder 2"/>
          <p:cNvSpPr>
            <a:spLocks noGrp="1"/>
          </p:cNvSpPr>
          <p:nvPr>
            <p:ph idx="1"/>
          </p:nvPr>
        </p:nvSpPr>
        <p:spPr/>
        <p:txBody>
          <a:bodyPr/>
          <a:lstStyle/>
          <a:p>
            <a:r>
              <a:rPr lang="en-US" dirty="0"/>
              <a:t>IKEv2 is a tunneling protocol for IKEv2/IPSec VPNs</a:t>
            </a:r>
          </a:p>
          <a:p>
            <a:r>
              <a:rPr lang="en-US" dirty="0"/>
              <a:t>You can now configure the native IKEv2 VPN clients on Windows, macOS, and iOS mobile devices rather than third-party clients</a:t>
            </a:r>
          </a:p>
          <a:p>
            <a:pPr lvl="1"/>
            <a:r>
              <a:rPr lang="en-US" dirty="0"/>
              <a:t>Mobile users can connect to corporate resources through an IKEv2/IPSec tunnel to the Firebox</a:t>
            </a:r>
          </a:p>
          <a:p>
            <a:r>
              <a:rPr lang="en-US" dirty="0"/>
              <a:t>You can preconfigure corporate mobile devices for rollout or support BYOD scenarios</a:t>
            </a:r>
          </a:p>
          <a:p>
            <a:r>
              <a:rPr lang="en-US" dirty="0"/>
              <a:t>Android users can connect with the free, third-party </a:t>
            </a:r>
            <a:r>
              <a:rPr lang="en-US" i="1" dirty="0" err="1"/>
              <a:t>strongSwan</a:t>
            </a:r>
            <a:r>
              <a:rPr lang="en-US" dirty="0"/>
              <a:t> app</a:t>
            </a:r>
          </a:p>
          <a:p>
            <a:pPr marL="0" indent="0">
              <a:buNone/>
            </a:pPr>
            <a:endParaRPr lang="en-US" dirty="0"/>
          </a:p>
        </p:txBody>
      </p:sp>
      <p:sp>
        <p:nvSpPr>
          <p:cNvPr id="4" name="Slide Number Placeholder 3"/>
          <p:cNvSpPr>
            <a:spLocks noGrp="1"/>
          </p:cNvSpPr>
          <p:nvPr>
            <p:ph type="sldNum" sz="quarter" idx="10"/>
          </p:nvPr>
        </p:nvSpPr>
        <p:spPr/>
        <p:txBody>
          <a:bodyPr/>
          <a:lstStyle/>
          <a:p>
            <a:fld id="{B0093543-1604-46AF-A6FA-9E7B09989DCD}" type="slidenum">
              <a:rPr lang="en-US" smtClean="0"/>
              <a:pPr/>
              <a:t>66</a:t>
            </a:fld>
            <a:endParaRPr lang="en-US" dirty="0"/>
          </a:p>
        </p:txBody>
      </p:sp>
    </p:spTree>
    <p:extLst>
      <p:ext uri="{BB962C8B-B14F-4D97-AF65-F5344CB8AC3E}">
        <p14:creationId xmlns:p14="http://schemas.microsoft.com/office/powerpoint/2010/main" val="17560338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D188-14B7-4A87-8C11-FF8ED7895D2B}"/>
              </a:ext>
            </a:extLst>
          </p:cNvPr>
          <p:cNvSpPr>
            <a:spLocks noGrp="1"/>
          </p:cNvSpPr>
          <p:nvPr>
            <p:ph type="title"/>
          </p:nvPr>
        </p:nvSpPr>
        <p:spPr/>
        <p:txBody>
          <a:bodyPr/>
          <a:lstStyle/>
          <a:p>
            <a:r>
              <a:rPr lang="en-US" dirty="0"/>
              <a:t>Mobile VPN with IKEv2</a:t>
            </a:r>
          </a:p>
        </p:txBody>
      </p:sp>
      <p:sp>
        <p:nvSpPr>
          <p:cNvPr id="3" name="Content Placeholder 2">
            <a:extLst>
              <a:ext uri="{FF2B5EF4-FFF2-40B4-BE49-F238E27FC236}">
                <a16:creationId xmlns:a16="http://schemas.microsoft.com/office/drawing/2014/main" id="{6BE8D13B-C3BF-4C78-9C09-A0782C852F74}"/>
              </a:ext>
            </a:extLst>
          </p:cNvPr>
          <p:cNvSpPr>
            <a:spLocks noGrp="1"/>
          </p:cNvSpPr>
          <p:nvPr>
            <p:ph idx="1"/>
          </p:nvPr>
        </p:nvSpPr>
        <p:spPr/>
        <p:txBody>
          <a:bodyPr/>
          <a:lstStyle/>
          <a:p>
            <a:r>
              <a:rPr lang="en-US" dirty="0"/>
              <a:t>You can configure Mobile VPN with IKEv2 on the Firebox manually or with a wizard</a:t>
            </a:r>
          </a:p>
          <a:p>
            <a:r>
              <a:rPr lang="en-US" dirty="0"/>
              <a:t>Mobile VPN with IKEv2 sends all traffic over the VPN tunnel (full tunnel)</a:t>
            </a:r>
          </a:p>
          <a:p>
            <a:r>
              <a:rPr lang="en-US" dirty="0"/>
              <a:t>Client devices control routing, not the Firebox</a:t>
            </a:r>
          </a:p>
          <a:p>
            <a:r>
              <a:rPr lang="en-US" dirty="0"/>
              <a:t>The </a:t>
            </a:r>
            <a:r>
              <a:rPr lang="en-US" i="1" dirty="0"/>
              <a:t>IPSec VPN Users </a:t>
            </a:r>
            <a:r>
              <a:rPr lang="en-US" dirty="0"/>
              <a:t>value in the feature key is a combined limit for Mobile VPN with IKEv2 and Mobile VPN with IPSec </a:t>
            </a:r>
          </a:p>
          <a:p>
            <a:pPr lvl="1"/>
            <a:r>
              <a:rPr lang="en-US" dirty="0"/>
              <a:t>Example — If a feature key allows 250 IPSec VPN user connections, and 200 Mobile VPN with IPSec users are connected, 50 Mobile VPN with IKEv2 users can connect</a:t>
            </a:r>
          </a:p>
        </p:txBody>
      </p:sp>
      <p:sp>
        <p:nvSpPr>
          <p:cNvPr id="4" name="Slide Number Placeholder 3">
            <a:extLst>
              <a:ext uri="{FF2B5EF4-FFF2-40B4-BE49-F238E27FC236}">
                <a16:creationId xmlns:a16="http://schemas.microsoft.com/office/drawing/2014/main" id="{01FC3F12-7C87-414C-A3B0-8BF427107E0C}"/>
              </a:ext>
            </a:extLst>
          </p:cNvPr>
          <p:cNvSpPr>
            <a:spLocks noGrp="1"/>
          </p:cNvSpPr>
          <p:nvPr>
            <p:ph type="sldNum" sz="quarter" idx="10"/>
          </p:nvPr>
        </p:nvSpPr>
        <p:spPr/>
        <p:txBody>
          <a:bodyPr/>
          <a:lstStyle/>
          <a:p>
            <a:fld id="{B0093543-1604-46AF-A6FA-9E7B09989DCD}" type="slidenum">
              <a:rPr lang="en-US" smtClean="0"/>
              <a:pPr/>
              <a:t>67</a:t>
            </a:fld>
            <a:endParaRPr lang="en-US" dirty="0"/>
          </a:p>
        </p:txBody>
      </p:sp>
    </p:spTree>
    <p:extLst>
      <p:ext uri="{BB962C8B-B14F-4D97-AF65-F5344CB8AC3E}">
        <p14:creationId xmlns:p14="http://schemas.microsoft.com/office/powerpoint/2010/main" val="3860696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FA41-AAAA-4E3F-BA10-7CD17256F580}"/>
              </a:ext>
            </a:extLst>
          </p:cNvPr>
          <p:cNvSpPr>
            <a:spLocks noGrp="1"/>
          </p:cNvSpPr>
          <p:nvPr>
            <p:ph type="title"/>
          </p:nvPr>
        </p:nvSpPr>
        <p:spPr/>
        <p:txBody>
          <a:bodyPr/>
          <a:lstStyle/>
          <a:p>
            <a:r>
              <a:rPr lang="en-US" dirty="0"/>
              <a:t>Mobile VPN with IKEv2</a:t>
            </a:r>
          </a:p>
        </p:txBody>
      </p:sp>
      <p:sp>
        <p:nvSpPr>
          <p:cNvPr id="6" name="Content Placeholder 5">
            <a:extLst>
              <a:ext uri="{FF2B5EF4-FFF2-40B4-BE49-F238E27FC236}">
                <a16:creationId xmlns:a16="http://schemas.microsoft.com/office/drawing/2014/main" id="{E112545F-C165-4D08-A96F-96D567765679}"/>
              </a:ext>
            </a:extLst>
          </p:cNvPr>
          <p:cNvSpPr>
            <a:spLocks noGrp="1"/>
          </p:cNvSpPr>
          <p:nvPr>
            <p:ph idx="1"/>
          </p:nvPr>
        </p:nvSpPr>
        <p:spPr/>
        <p:txBody>
          <a:bodyPr/>
          <a:lstStyle/>
          <a:p>
            <a:r>
              <a:rPr lang="en-US" dirty="0"/>
              <a:t>When you enable Mobile VPN with IKEv2, the Firebox automatically assigns a default virtual IP address pool for IKEv2 users</a:t>
            </a:r>
          </a:p>
        </p:txBody>
      </p:sp>
      <p:sp>
        <p:nvSpPr>
          <p:cNvPr id="4" name="Slide Number Placeholder 3">
            <a:extLst>
              <a:ext uri="{FF2B5EF4-FFF2-40B4-BE49-F238E27FC236}">
                <a16:creationId xmlns:a16="http://schemas.microsoft.com/office/drawing/2014/main" id="{98C96BDA-D48C-4519-BDAB-2225526A3AAA}"/>
              </a:ext>
            </a:extLst>
          </p:cNvPr>
          <p:cNvSpPr>
            <a:spLocks noGrp="1"/>
          </p:cNvSpPr>
          <p:nvPr>
            <p:ph type="sldNum" sz="quarter" idx="10"/>
          </p:nvPr>
        </p:nvSpPr>
        <p:spPr/>
        <p:txBody>
          <a:bodyPr/>
          <a:lstStyle/>
          <a:p>
            <a:fld id="{B0093543-1604-46AF-A6FA-9E7B09989DCD}" type="slidenum">
              <a:rPr lang="en-US" smtClean="0"/>
              <a:pPr/>
              <a:t>68</a:t>
            </a:fld>
            <a:endParaRPr lang="en-US" dirty="0"/>
          </a:p>
        </p:txBody>
      </p:sp>
      <p:pic>
        <p:nvPicPr>
          <p:cNvPr id="11" name="Picture 10">
            <a:extLst>
              <a:ext uri="{FF2B5EF4-FFF2-40B4-BE49-F238E27FC236}">
                <a16:creationId xmlns:a16="http://schemas.microsoft.com/office/drawing/2014/main" id="{A4E609B7-1AB8-41BD-9B69-64934B21A138}"/>
              </a:ext>
            </a:extLst>
          </p:cNvPr>
          <p:cNvPicPr>
            <a:picLocks noChangeAspect="1"/>
          </p:cNvPicPr>
          <p:nvPr/>
        </p:nvPicPr>
        <p:blipFill>
          <a:blip r:embed="rId2"/>
          <a:stretch>
            <a:fillRect/>
          </a:stretch>
        </p:blipFill>
        <p:spPr>
          <a:xfrm>
            <a:off x="4546216" y="1314450"/>
            <a:ext cx="4140584" cy="4812030"/>
          </a:xfrm>
          <a:prstGeom prst="rect">
            <a:avLst/>
          </a:prstGeom>
        </p:spPr>
      </p:pic>
      <p:sp>
        <p:nvSpPr>
          <p:cNvPr id="15" name="Rectangle: Rounded Corners 14">
            <a:extLst>
              <a:ext uri="{FF2B5EF4-FFF2-40B4-BE49-F238E27FC236}">
                <a16:creationId xmlns:a16="http://schemas.microsoft.com/office/drawing/2014/main" id="{7D49DAC5-EB88-4C68-A974-4C00CA107C05}"/>
              </a:ext>
            </a:extLst>
          </p:cNvPr>
          <p:cNvSpPr/>
          <p:nvPr/>
        </p:nvSpPr>
        <p:spPr>
          <a:xfrm>
            <a:off x="4683745" y="3690264"/>
            <a:ext cx="1494263" cy="747131"/>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4605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E1E3-7E99-488A-ADD0-80F7A94278BA}"/>
              </a:ext>
            </a:extLst>
          </p:cNvPr>
          <p:cNvSpPr>
            <a:spLocks noGrp="1"/>
          </p:cNvSpPr>
          <p:nvPr>
            <p:ph type="title"/>
          </p:nvPr>
        </p:nvSpPr>
        <p:spPr/>
        <p:txBody>
          <a:bodyPr/>
          <a:lstStyle/>
          <a:p>
            <a:r>
              <a:rPr lang="en-US" dirty="0"/>
              <a:t>Mobile VPN with IKEv2</a:t>
            </a:r>
          </a:p>
        </p:txBody>
      </p:sp>
      <p:sp>
        <p:nvSpPr>
          <p:cNvPr id="3" name="Content Placeholder 2">
            <a:extLst>
              <a:ext uri="{FF2B5EF4-FFF2-40B4-BE49-F238E27FC236}">
                <a16:creationId xmlns:a16="http://schemas.microsoft.com/office/drawing/2014/main" id="{0A76BE60-27AA-43DC-AAC8-4F224639FF5C}"/>
              </a:ext>
            </a:extLst>
          </p:cNvPr>
          <p:cNvSpPr>
            <a:spLocks noGrp="1"/>
          </p:cNvSpPr>
          <p:nvPr>
            <p:ph idx="1"/>
          </p:nvPr>
        </p:nvSpPr>
        <p:spPr/>
        <p:txBody>
          <a:bodyPr/>
          <a:lstStyle/>
          <a:p>
            <a:r>
              <a:rPr lang="en-US" dirty="0"/>
              <a:t>The </a:t>
            </a:r>
            <a:r>
              <a:rPr lang="en-US" b="1" dirty="0"/>
              <a:t>Authentication</a:t>
            </a:r>
            <a:r>
              <a:rPr lang="en-US" dirty="0"/>
              <a:t> tab</a:t>
            </a:r>
          </a:p>
        </p:txBody>
      </p:sp>
      <p:sp>
        <p:nvSpPr>
          <p:cNvPr id="4" name="Slide Number Placeholder 3">
            <a:extLst>
              <a:ext uri="{FF2B5EF4-FFF2-40B4-BE49-F238E27FC236}">
                <a16:creationId xmlns:a16="http://schemas.microsoft.com/office/drawing/2014/main" id="{7EE575CF-C2B2-45BE-91AA-A4066D561F3D}"/>
              </a:ext>
            </a:extLst>
          </p:cNvPr>
          <p:cNvSpPr>
            <a:spLocks noGrp="1"/>
          </p:cNvSpPr>
          <p:nvPr>
            <p:ph type="sldNum" sz="quarter" idx="10"/>
          </p:nvPr>
        </p:nvSpPr>
        <p:spPr/>
        <p:txBody>
          <a:bodyPr/>
          <a:lstStyle/>
          <a:p>
            <a:fld id="{B0093543-1604-46AF-A6FA-9E7B09989DCD}" type="slidenum">
              <a:rPr lang="en-US" smtClean="0"/>
              <a:pPr/>
              <a:t>69</a:t>
            </a:fld>
            <a:endParaRPr lang="en-US" dirty="0"/>
          </a:p>
        </p:txBody>
      </p:sp>
      <p:pic>
        <p:nvPicPr>
          <p:cNvPr id="5" name="Picture 4">
            <a:extLst>
              <a:ext uri="{FF2B5EF4-FFF2-40B4-BE49-F238E27FC236}">
                <a16:creationId xmlns:a16="http://schemas.microsoft.com/office/drawing/2014/main" id="{80BD8DC3-22FA-4B50-86C5-7D7E7FC7C4EA}"/>
              </a:ext>
            </a:extLst>
          </p:cNvPr>
          <p:cNvPicPr>
            <a:picLocks noChangeAspect="1"/>
          </p:cNvPicPr>
          <p:nvPr/>
        </p:nvPicPr>
        <p:blipFill>
          <a:blip r:embed="rId2"/>
          <a:stretch>
            <a:fillRect/>
          </a:stretch>
        </p:blipFill>
        <p:spPr>
          <a:xfrm>
            <a:off x="4286250" y="1335692"/>
            <a:ext cx="4400550" cy="4790788"/>
          </a:xfrm>
          <a:prstGeom prst="rect">
            <a:avLst/>
          </a:prstGeom>
        </p:spPr>
      </p:pic>
      <p:sp>
        <p:nvSpPr>
          <p:cNvPr id="6" name="Rectangle: Rounded Corners 5">
            <a:extLst>
              <a:ext uri="{FF2B5EF4-FFF2-40B4-BE49-F238E27FC236}">
                <a16:creationId xmlns:a16="http://schemas.microsoft.com/office/drawing/2014/main" id="{C0BDBCD5-006F-4349-A6CF-317FE62845D4}"/>
              </a:ext>
            </a:extLst>
          </p:cNvPr>
          <p:cNvSpPr/>
          <p:nvPr/>
        </p:nvSpPr>
        <p:spPr>
          <a:xfrm>
            <a:off x="4962525" y="2324100"/>
            <a:ext cx="762000" cy="26670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9872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085C-728A-4259-B8BB-4C40EAF635B7}"/>
              </a:ext>
            </a:extLst>
          </p:cNvPr>
          <p:cNvSpPr>
            <a:spLocks noGrp="1"/>
          </p:cNvSpPr>
          <p:nvPr>
            <p:ph type="title"/>
          </p:nvPr>
        </p:nvSpPr>
        <p:spPr/>
        <p:txBody>
          <a:bodyPr/>
          <a:lstStyle/>
          <a:p>
            <a:r>
              <a:rPr lang="en-US" dirty="0"/>
              <a:t>Access Portal</a:t>
            </a:r>
          </a:p>
        </p:txBody>
      </p:sp>
      <p:sp>
        <p:nvSpPr>
          <p:cNvPr id="3" name="Content Placeholder 2">
            <a:extLst>
              <a:ext uri="{FF2B5EF4-FFF2-40B4-BE49-F238E27FC236}">
                <a16:creationId xmlns:a16="http://schemas.microsoft.com/office/drawing/2014/main" id="{1A945EDA-3BA2-4D59-A678-2A1573EC3966}"/>
              </a:ext>
            </a:extLst>
          </p:cNvPr>
          <p:cNvSpPr>
            <a:spLocks noGrp="1"/>
          </p:cNvSpPr>
          <p:nvPr>
            <p:ph idx="1"/>
          </p:nvPr>
        </p:nvSpPr>
        <p:spPr/>
        <p:txBody>
          <a:bodyPr/>
          <a:lstStyle/>
          <a:p>
            <a:r>
              <a:rPr lang="en-US" dirty="0"/>
              <a:t>HTTPS connections to apps are proxied by the Firebox</a:t>
            </a:r>
          </a:p>
          <a:p>
            <a:r>
              <a:rPr lang="en-US" dirty="0"/>
              <a:t>Users authenticate to the Access Portal and see links to web apps, RDP hosts, and SSH hosts</a:t>
            </a:r>
          </a:p>
          <a:p>
            <a:pPr lvl="1"/>
            <a:r>
              <a:rPr lang="en-US" dirty="0"/>
              <a:t>You can specify the apps/app groups that users and user groups can connect to</a:t>
            </a:r>
          </a:p>
          <a:p>
            <a:r>
              <a:rPr lang="en-US" dirty="0"/>
              <a:t>Single Sign-On through a third-party identity provider (Okta, OneLogin, Shibboleth, etc.) is supported through the SAML authentication protocol</a:t>
            </a:r>
          </a:p>
          <a:p>
            <a:r>
              <a:rPr lang="en-US" dirty="0"/>
              <a:t>Access Portal is not supported on XTM, XTMv, T, M200, or M300 devices. The Access Portal is supported on </a:t>
            </a:r>
            <a:r>
              <a:rPr lang="en-US" dirty="0" err="1"/>
              <a:t>FireboxV</a:t>
            </a:r>
            <a:r>
              <a:rPr lang="en-US" dirty="0"/>
              <a:t>, </a:t>
            </a:r>
            <a:r>
              <a:rPr lang="en-US" dirty="0" err="1"/>
              <a:t>FireboxCloud</a:t>
            </a:r>
            <a:r>
              <a:rPr lang="en-US"/>
              <a:t>, and all other Fireboxes.</a:t>
            </a:r>
            <a:endParaRPr lang="en-US" dirty="0"/>
          </a:p>
        </p:txBody>
      </p:sp>
      <p:sp>
        <p:nvSpPr>
          <p:cNvPr id="4" name="Slide Number Placeholder 3">
            <a:extLst>
              <a:ext uri="{FF2B5EF4-FFF2-40B4-BE49-F238E27FC236}">
                <a16:creationId xmlns:a16="http://schemas.microsoft.com/office/drawing/2014/main" id="{9EA72003-1E0A-4F9A-9C36-52C0EE360084}"/>
              </a:ext>
            </a:extLst>
          </p:cNvPr>
          <p:cNvSpPr>
            <a:spLocks noGrp="1"/>
          </p:cNvSpPr>
          <p:nvPr>
            <p:ph type="sldNum" sz="quarter" idx="10"/>
          </p:nvPr>
        </p:nvSpPr>
        <p:spPr/>
        <p:txBody>
          <a:bodyPr/>
          <a:lstStyle/>
          <a:p>
            <a:fld id="{B0093543-1604-46AF-A6FA-9E7B09989DCD}" type="slidenum">
              <a:rPr lang="en-US" smtClean="0"/>
              <a:pPr/>
              <a:t>7</a:t>
            </a:fld>
            <a:endParaRPr lang="en-US" dirty="0"/>
          </a:p>
        </p:txBody>
      </p:sp>
    </p:spTree>
    <p:extLst>
      <p:ext uri="{BB962C8B-B14F-4D97-AF65-F5344CB8AC3E}">
        <p14:creationId xmlns:p14="http://schemas.microsoft.com/office/powerpoint/2010/main" val="4074912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3045-5212-4FDD-AFA6-5732E198BFC3}"/>
              </a:ext>
            </a:extLst>
          </p:cNvPr>
          <p:cNvSpPr>
            <a:spLocks noGrp="1"/>
          </p:cNvSpPr>
          <p:nvPr>
            <p:ph type="title"/>
          </p:nvPr>
        </p:nvSpPr>
        <p:spPr/>
        <p:txBody>
          <a:bodyPr/>
          <a:lstStyle/>
          <a:p>
            <a:r>
              <a:rPr lang="en-US" dirty="0"/>
              <a:t>Mobile VPN with IKEv2</a:t>
            </a:r>
          </a:p>
        </p:txBody>
      </p:sp>
      <p:sp>
        <p:nvSpPr>
          <p:cNvPr id="3" name="Content Placeholder 2">
            <a:extLst>
              <a:ext uri="{FF2B5EF4-FFF2-40B4-BE49-F238E27FC236}">
                <a16:creationId xmlns:a16="http://schemas.microsoft.com/office/drawing/2014/main" id="{6AEBD59F-01D5-49A5-9BDF-E00B290ADF7F}"/>
              </a:ext>
            </a:extLst>
          </p:cNvPr>
          <p:cNvSpPr>
            <a:spLocks noGrp="1"/>
          </p:cNvSpPr>
          <p:nvPr>
            <p:ph idx="1"/>
          </p:nvPr>
        </p:nvSpPr>
        <p:spPr/>
        <p:txBody>
          <a:bodyPr/>
          <a:lstStyle/>
          <a:p>
            <a:r>
              <a:rPr lang="en-US" dirty="0"/>
              <a:t>You can select a Firebox certificate or a third-party certificate</a:t>
            </a:r>
          </a:p>
          <a:p>
            <a:endParaRPr lang="en-US" dirty="0"/>
          </a:p>
        </p:txBody>
      </p:sp>
      <p:sp>
        <p:nvSpPr>
          <p:cNvPr id="4" name="Slide Number Placeholder 3">
            <a:extLst>
              <a:ext uri="{FF2B5EF4-FFF2-40B4-BE49-F238E27FC236}">
                <a16:creationId xmlns:a16="http://schemas.microsoft.com/office/drawing/2014/main" id="{3976C240-1711-4EA4-9BFF-81F9B1BB22BE}"/>
              </a:ext>
            </a:extLst>
          </p:cNvPr>
          <p:cNvSpPr>
            <a:spLocks noGrp="1"/>
          </p:cNvSpPr>
          <p:nvPr>
            <p:ph type="sldNum" sz="quarter" idx="10"/>
          </p:nvPr>
        </p:nvSpPr>
        <p:spPr/>
        <p:txBody>
          <a:bodyPr/>
          <a:lstStyle/>
          <a:p>
            <a:fld id="{B0093543-1604-46AF-A6FA-9E7B09989DCD}" type="slidenum">
              <a:rPr lang="en-US" smtClean="0"/>
              <a:pPr/>
              <a:t>70</a:t>
            </a:fld>
            <a:endParaRPr lang="en-US" dirty="0"/>
          </a:p>
        </p:txBody>
      </p:sp>
      <p:sp>
        <p:nvSpPr>
          <p:cNvPr id="6" name="Slide Number Placeholder 3">
            <a:extLst>
              <a:ext uri="{FF2B5EF4-FFF2-40B4-BE49-F238E27FC236}">
                <a16:creationId xmlns:a16="http://schemas.microsoft.com/office/drawing/2014/main" id="{10DF021C-7E2A-4A79-9A15-E2C5854E5B0C}"/>
              </a:ext>
            </a:extLst>
          </p:cNvPr>
          <p:cNvSpPr txBox="1">
            <a:spLocks/>
          </p:cNvSpPr>
          <p:nvPr/>
        </p:nvSpPr>
        <p:spPr>
          <a:xfrm>
            <a:off x="8528050" y="19050"/>
            <a:ext cx="592138" cy="3254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900" kern="1200">
                <a:solidFill>
                  <a:schemeClr val="tx2">
                    <a:lumMod val="60000"/>
                    <a:lumOff val="40000"/>
                  </a:schemeClr>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B0093543-1604-46AF-A6FA-9E7B09989DCD}" type="slidenum">
              <a:rPr lang="en-US" smtClean="0"/>
              <a:pPr/>
              <a:t>70</a:t>
            </a:fld>
            <a:endParaRPr lang="en-US" dirty="0"/>
          </a:p>
        </p:txBody>
      </p:sp>
      <p:pic>
        <p:nvPicPr>
          <p:cNvPr id="7" name="Picture 6">
            <a:extLst>
              <a:ext uri="{FF2B5EF4-FFF2-40B4-BE49-F238E27FC236}">
                <a16:creationId xmlns:a16="http://schemas.microsoft.com/office/drawing/2014/main" id="{C48EE1B4-EBBF-443C-B444-6629619452D4}"/>
              </a:ext>
            </a:extLst>
          </p:cNvPr>
          <p:cNvPicPr>
            <a:picLocks noChangeAspect="1"/>
          </p:cNvPicPr>
          <p:nvPr/>
        </p:nvPicPr>
        <p:blipFill>
          <a:blip r:embed="rId2"/>
          <a:stretch>
            <a:fillRect/>
          </a:stretch>
        </p:blipFill>
        <p:spPr>
          <a:xfrm>
            <a:off x="925551" y="1785869"/>
            <a:ext cx="3646449" cy="4306937"/>
          </a:xfrm>
          <a:prstGeom prst="rect">
            <a:avLst/>
          </a:prstGeom>
        </p:spPr>
      </p:pic>
      <p:pic>
        <p:nvPicPr>
          <p:cNvPr id="8" name="Picture 7">
            <a:extLst>
              <a:ext uri="{FF2B5EF4-FFF2-40B4-BE49-F238E27FC236}">
                <a16:creationId xmlns:a16="http://schemas.microsoft.com/office/drawing/2014/main" id="{EE0A945C-8130-4566-A8FB-0114374B6850}"/>
              </a:ext>
            </a:extLst>
          </p:cNvPr>
          <p:cNvPicPr>
            <a:picLocks noChangeAspect="1"/>
          </p:cNvPicPr>
          <p:nvPr/>
        </p:nvPicPr>
        <p:blipFill>
          <a:blip r:embed="rId3"/>
          <a:stretch>
            <a:fillRect/>
          </a:stretch>
        </p:blipFill>
        <p:spPr>
          <a:xfrm>
            <a:off x="4772651" y="1785869"/>
            <a:ext cx="3914149" cy="2345473"/>
          </a:xfrm>
          <a:prstGeom prst="rect">
            <a:avLst/>
          </a:prstGeom>
        </p:spPr>
      </p:pic>
      <p:sp>
        <p:nvSpPr>
          <p:cNvPr id="9" name="Rectangle: Rounded Corners 8">
            <a:extLst>
              <a:ext uri="{FF2B5EF4-FFF2-40B4-BE49-F238E27FC236}">
                <a16:creationId xmlns:a16="http://schemas.microsoft.com/office/drawing/2014/main" id="{99DBF35D-5D08-4AE9-9C6D-65537D6AF1C6}"/>
              </a:ext>
            </a:extLst>
          </p:cNvPr>
          <p:cNvSpPr/>
          <p:nvPr/>
        </p:nvSpPr>
        <p:spPr>
          <a:xfrm>
            <a:off x="4791701" y="2047544"/>
            <a:ext cx="2062975" cy="829006"/>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CC43A566-3DF0-4D18-BD06-115AB6C2EFE7}"/>
              </a:ext>
            </a:extLst>
          </p:cNvPr>
          <p:cNvCxnSpPr>
            <a:cxnSpLocks/>
            <a:endCxn id="9" idx="1"/>
          </p:cNvCxnSpPr>
          <p:nvPr/>
        </p:nvCxnSpPr>
        <p:spPr>
          <a:xfrm flipV="1">
            <a:off x="3105150" y="2462047"/>
            <a:ext cx="1686551" cy="995530"/>
          </a:xfrm>
          <a:prstGeom prst="straightConnector1">
            <a:avLst/>
          </a:prstGeom>
          <a:ln w="38100">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5311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35A2-C96A-4BB2-9C13-7D5CFA5D6B30}"/>
              </a:ext>
            </a:extLst>
          </p:cNvPr>
          <p:cNvSpPr>
            <a:spLocks noGrp="1"/>
          </p:cNvSpPr>
          <p:nvPr>
            <p:ph type="title"/>
          </p:nvPr>
        </p:nvSpPr>
        <p:spPr/>
        <p:txBody>
          <a:bodyPr/>
          <a:lstStyle/>
          <a:p>
            <a:r>
              <a:rPr lang="en-US" dirty="0"/>
              <a:t>Mobile VPN with IKEv2</a:t>
            </a:r>
          </a:p>
        </p:txBody>
      </p:sp>
      <p:sp>
        <p:nvSpPr>
          <p:cNvPr id="3" name="Content Placeholder 2">
            <a:extLst>
              <a:ext uri="{FF2B5EF4-FFF2-40B4-BE49-F238E27FC236}">
                <a16:creationId xmlns:a16="http://schemas.microsoft.com/office/drawing/2014/main" id="{7CD65310-63EE-4C30-B5A2-3E09EE776230}"/>
              </a:ext>
            </a:extLst>
          </p:cNvPr>
          <p:cNvSpPr>
            <a:spLocks noGrp="1"/>
          </p:cNvSpPr>
          <p:nvPr>
            <p:ph idx="1"/>
          </p:nvPr>
        </p:nvSpPr>
        <p:spPr/>
        <p:txBody>
          <a:bodyPr/>
          <a:lstStyle/>
          <a:p>
            <a:r>
              <a:rPr lang="en-US" dirty="0"/>
              <a:t>Firebox and third-party certificates have these requirements:</a:t>
            </a:r>
          </a:p>
          <a:p>
            <a:pPr lvl="1"/>
            <a:r>
              <a:rPr lang="en-US" dirty="0"/>
              <a:t>Extended Key Usage (EKU) flags </a:t>
            </a:r>
            <a:r>
              <a:rPr lang="en-US" i="1" dirty="0" err="1"/>
              <a:t>serverAuth</a:t>
            </a:r>
            <a:r>
              <a:rPr lang="en-US" dirty="0"/>
              <a:t> and </a:t>
            </a:r>
            <a:r>
              <a:rPr lang="en-US" i="1" dirty="0"/>
              <a:t>IP Security IKE Intermediate</a:t>
            </a:r>
            <a:r>
              <a:rPr lang="en-US" dirty="0"/>
              <a:t> (OID </a:t>
            </a:r>
            <a:r>
              <a:rPr lang="en-US" dirty="0">
                <a:latin typeface="+mn-lt"/>
                <a:cs typeface="Courier New" panose="02070309020205020404" pitchFamily="49" charset="0"/>
              </a:rPr>
              <a:t>1.3.6.1.5.5.8.2.2)</a:t>
            </a:r>
          </a:p>
          <a:p>
            <a:pPr lvl="1"/>
            <a:r>
              <a:rPr lang="en-US" dirty="0"/>
              <a:t>IP address or DNS name as a Subject Alternative Name value</a:t>
            </a:r>
          </a:p>
          <a:p>
            <a:pPr marL="457200" lvl="1" indent="0">
              <a:buNone/>
            </a:pPr>
            <a:endParaRPr lang="en-US" dirty="0"/>
          </a:p>
        </p:txBody>
      </p:sp>
      <p:sp>
        <p:nvSpPr>
          <p:cNvPr id="4" name="Slide Number Placeholder 3">
            <a:extLst>
              <a:ext uri="{FF2B5EF4-FFF2-40B4-BE49-F238E27FC236}">
                <a16:creationId xmlns:a16="http://schemas.microsoft.com/office/drawing/2014/main" id="{00E51FB1-847C-4BD3-A4CE-B8EE66CCF5F1}"/>
              </a:ext>
            </a:extLst>
          </p:cNvPr>
          <p:cNvSpPr>
            <a:spLocks noGrp="1"/>
          </p:cNvSpPr>
          <p:nvPr>
            <p:ph type="sldNum" sz="quarter" idx="10"/>
          </p:nvPr>
        </p:nvSpPr>
        <p:spPr/>
        <p:txBody>
          <a:bodyPr/>
          <a:lstStyle/>
          <a:p>
            <a:fld id="{B0093543-1604-46AF-A6FA-9E7B09989DCD}" type="slidenum">
              <a:rPr lang="en-US" smtClean="0"/>
              <a:pPr/>
              <a:t>71</a:t>
            </a:fld>
            <a:endParaRPr lang="en-US" dirty="0"/>
          </a:p>
        </p:txBody>
      </p:sp>
    </p:spTree>
    <p:extLst>
      <p:ext uri="{BB962C8B-B14F-4D97-AF65-F5344CB8AC3E}">
        <p14:creationId xmlns:p14="http://schemas.microsoft.com/office/powerpoint/2010/main" val="2261495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VPN with IKEv2</a:t>
            </a:r>
          </a:p>
        </p:txBody>
      </p:sp>
      <p:sp>
        <p:nvSpPr>
          <p:cNvPr id="3" name="Content Placeholder 2"/>
          <p:cNvSpPr>
            <a:spLocks noGrp="1"/>
          </p:cNvSpPr>
          <p:nvPr>
            <p:ph idx="1"/>
          </p:nvPr>
        </p:nvSpPr>
        <p:spPr/>
        <p:txBody>
          <a:bodyPr/>
          <a:lstStyle/>
          <a:p>
            <a:r>
              <a:rPr lang="en-US" dirty="0"/>
              <a:t>The policy for Mobile VPN with IKEv2 appears on the </a:t>
            </a:r>
            <a:r>
              <a:rPr lang="en-US" b="1" dirty="0"/>
              <a:t>Firewall</a:t>
            </a:r>
            <a:r>
              <a:rPr lang="en-US" dirty="0"/>
              <a:t> tab in the policy list</a:t>
            </a:r>
          </a:p>
        </p:txBody>
      </p:sp>
      <p:sp>
        <p:nvSpPr>
          <p:cNvPr id="4" name="Slide Number Placeholder 3"/>
          <p:cNvSpPr>
            <a:spLocks noGrp="1"/>
          </p:cNvSpPr>
          <p:nvPr>
            <p:ph type="sldNum" sz="quarter" idx="10"/>
          </p:nvPr>
        </p:nvSpPr>
        <p:spPr/>
        <p:txBody>
          <a:bodyPr/>
          <a:lstStyle/>
          <a:p>
            <a:fld id="{B0093543-1604-46AF-A6FA-9E7B09989DCD}" type="slidenum">
              <a:rPr lang="en-US" smtClean="0"/>
              <a:pPr/>
              <a:t>72</a:t>
            </a:fld>
            <a:endParaRPr lang="en-US" dirty="0"/>
          </a:p>
        </p:txBody>
      </p:sp>
      <p:pic>
        <p:nvPicPr>
          <p:cNvPr id="5" name="Picture 4">
            <a:extLst>
              <a:ext uri="{FF2B5EF4-FFF2-40B4-BE49-F238E27FC236}">
                <a16:creationId xmlns:a16="http://schemas.microsoft.com/office/drawing/2014/main" id="{9F0AC881-7DBD-42A5-86FF-84EB34D81CF5}"/>
              </a:ext>
            </a:extLst>
          </p:cNvPr>
          <p:cNvPicPr>
            <a:picLocks noChangeAspect="1"/>
          </p:cNvPicPr>
          <p:nvPr/>
        </p:nvPicPr>
        <p:blipFill rotWithShape="1">
          <a:blip r:embed="rId2"/>
          <a:srcRect l="661" t="10828" r="17830" b="11893"/>
          <a:stretch/>
        </p:blipFill>
        <p:spPr>
          <a:xfrm>
            <a:off x="940282" y="2101476"/>
            <a:ext cx="7237563" cy="3643912"/>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D90A3F7A-7F2B-4774-8D2F-6467AC832A0B}"/>
              </a:ext>
            </a:extLst>
          </p:cNvPr>
          <p:cNvSpPr/>
          <p:nvPr/>
        </p:nvSpPr>
        <p:spPr>
          <a:xfrm>
            <a:off x="882597" y="2078606"/>
            <a:ext cx="448573" cy="293298"/>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0B10C7E-B0EE-480A-A82D-A093894E0258}"/>
              </a:ext>
            </a:extLst>
          </p:cNvPr>
          <p:cNvSpPr/>
          <p:nvPr/>
        </p:nvSpPr>
        <p:spPr>
          <a:xfrm>
            <a:off x="940283" y="5558528"/>
            <a:ext cx="6632092" cy="200205"/>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2101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VPN with IKEv2 — Client Instructions</a:t>
            </a:r>
          </a:p>
        </p:txBody>
      </p:sp>
      <p:sp>
        <p:nvSpPr>
          <p:cNvPr id="3" name="Content Placeholder 2"/>
          <p:cNvSpPr>
            <a:spLocks noGrp="1"/>
          </p:cNvSpPr>
          <p:nvPr>
            <p:ph idx="1"/>
          </p:nvPr>
        </p:nvSpPr>
        <p:spPr/>
        <p:txBody>
          <a:bodyPr/>
          <a:lstStyle/>
          <a:p>
            <a:r>
              <a:rPr lang="en-US" dirty="0"/>
              <a:t>You can download a Client Instructions file from the Firebox that contains automatic configuration scripts and instructions for IKEv2 VPN clients in Windows, macOS, iOS, and Android</a:t>
            </a:r>
          </a:p>
          <a:p>
            <a:pPr lvl="1"/>
            <a:r>
              <a:rPr lang="en-US" dirty="0"/>
              <a:t>The client settings and the certificate are installed automatically by the script </a:t>
            </a:r>
          </a:p>
          <a:p>
            <a:pPr lvl="1"/>
            <a:r>
              <a:rPr lang="en-US" dirty="0"/>
              <a:t>You must save the Firebox configuration before the file </a:t>
            </a:r>
            <a:br>
              <a:rPr lang="en-US" dirty="0"/>
            </a:br>
            <a:r>
              <a:rPr lang="en-US" dirty="0"/>
              <a:t>is available to download </a:t>
            </a:r>
          </a:p>
          <a:p>
            <a:endParaRPr lang="en-US" dirty="0"/>
          </a:p>
        </p:txBody>
      </p:sp>
      <p:sp>
        <p:nvSpPr>
          <p:cNvPr id="4" name="Slide Number Placeholder 3"/>
          <p:cNvSpPr>
            <a:spLocks noGrp="1"/>
          </p:cNvSpPr>
          <p:nvPr>
            <p:ph type="sldNum" sz="quarter" idx="10"/>
          </p:nvPr>
        </p:nvSpPr>
        <p:spPr/>
        <p:txBody>
          <a:bodyPr/>
          <a:lstStyle/>
          <a:p>
            <a:fld id="{B0093543-1604-46AF-A6FA-9E7B09989DCD}" type="slidenum">
              <a:rPr lang="en-US" smtClean="0"/>
              <a:pPr/>
              <a:t>73</a:t>
            </a:fld>
            <a:endParaRPr lang="en-US" dirty="0"/>
          </a:p>
        </p:txBody>
      </p:sp>
    </p:spTree>
    <p:extLst>
      <p:ext uri="{BB962C8B-B14F-4D97-AF65-F5344CB8AC3E}">
        <p14:creationId xmlns:p14="http://schemas.microsoft.com/office/powerpoint/2010/main" val="29905054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AAEE-5994-40B2-952D-92D78891B44D}"/>
              </a:ext>
            </a:extLst>
          </p:cNvPr>
          <p:cNvSpPr>
            <a:spLocks noGrp="1"/>
          </p:cNvSpPr>
          <p:nvPr>
            <p:ph type="title"/>
          </p:nvPr>
        </p:nvSpPr>
        <p:spPr/>
        <p:txBody>
          <a:bodyPr/>
          <a:lstStyle/>
          <a:p>
            <a:r>
              <a:rPr lang="en-US" dirty="0"/>
              <a:t>Mobile VPN with IKEv2 — Client Instructions</a:t>
            </a:r>
          </a:p>
        </p:txBody>
      </p:sp>
      <p:sp>
        <p:nvSpPr>
          <p:cNvPr id="3" name="Content Placeholder 2">
            <a:extLst>
              <a:ext uri="{FF2B5EF4-FFF2-40B4-BE49-F238E27FC236}">
                <a16:creationId xmlns:a16="http://schemas.microsoft.com/office/drawing/2014/main" id="{B3E0EA39-8F07-4087-9497-912F20C0B3D4}"/>
              </a:ext>
            </a:extLst>
          </p:cNvPr>
          <p:cNvSpPr>
            <a:spLocks noGrp="1"/>
          </p:cNvSpPr>
          <p:nvPr>
            <p:ph idx="1"/>
          </p:nvPr>
        </p:nvSpPr>
        <p:spPr/>
        <p:txBody>
          <a:bodyPr/>
          <a:lstStyle/>
          <a:p>
            <a:r>
              <a:rPr lang="en-US" dirty="0"/>
              <a:t>Download the </a:t>
            </a:r>
            <a:r>
              <a:rPr lang="en-US" b="1" dirty="0"/>
              <a:t>Client Instructions</a:t>
            </a:r>
            <a:r>
              <a:rPr lang="en-US" dirty="0"/>
              <a:t> from the Firebox</a:t>
            </a:r>
          </a:p>
        </p:txBody>
      </p:sp>
      <p:sp>
        <p:nvSpPr>
          <p:cNvPr id="4" name="Slide Number Placeholder 3">
            <a:extLst>
              <a:ext uri="{FF2B5EF4-FFF2-40B4-BE49-F238E27FC236}">
                <a16:creationId xmlns:a16="http://schemas.microsoft.com/office/drawing/2014/main" id="{C55DD289-86E3-4F62-B7FD-BDC460D24304}"/>
              </a:ext>
            </a:extLst>
          </p:cNvPr>
          <p:cNvSpPr>
            <a:spLocks noGrp="1"/>
          </p:cNvSpPr>
          <p:nvPr>
            <p:ph type="sldNum" sz="quarter" idx="10"/>
          </p:nvPr>
        </p:nvSpPr>
        <p:spPr/>
        <p:txBody>
          <a:bodyPr/>
          <a:lstStyle/>
          <a:p>
            <a:fld id="{B0093543-1604-46AF-A6FA-9E7B09989DCD}" type="slidenum">
              <a:rPr lang="en-US" smtClean="0"/>
              <a:pPr/>
              <a:t>74</a:t>
            </a:fld>
            <a:endParaRPr lang="en-US" dirty="0"/>
          </a:p>
        </p:txBody>
      </p:sp>
      <p:pic>
        <p:nvPicPr>
          <p:cNvPr id="5" name="Picture 4">
            <a:extLst>
              <a:ext uri="{FF2B5EF4-FFF2-40B4-BE49-F238E27FC236}">
                <a16:creationId xmlns:a16="http://schemas.microsoft.com/office/drawing/2014/main" id="{A14CBB43-1905-4FB1-9DF9-507DDCAC7CB0}"/>
              </a:ext>
            </a:extLst>
          </p:cNvPr>
          <p:cNvPicPr>
            <a:picLocks noChangeAspect="1"/>
          </p:cNvPicPr>
          <p:nvPr/>
        </p:nvPicPr>
        <p:blipFill>
          <a:blip r:embed="rId2"/>
          <a:stretch>
            <a:fillRect/>
          </a:stretch>
        </p:blipFill>
        <p:spPr>
          <a:xfrm>
            <a:off x="4896842" y="3744899"/>
            <a:ext cx="3789958" cy="2381581"/>
          </a:xfrm>
          <a:prstGeom prst="rect">
            <a:avLst/>
          </a:prstGeom>
        </p:spPr>
      </p:pic>
      <p:pic>
        <p:nvPicPr>
          <p:cNvPr id="6" name="Picture 5">
            <a:extLst>
              <a:ext uri="{FF2B5EF4-FFF2-40B4-BE49-F238E27FC236}">
                <a16:creationId xmlns:a16="http://schemas.microsoft.com/office/drawing/2014/main" id="{073F2D75-E820-4A6E-B25B-332E119983EE}"/>
              </a:ext>
            </a:extLst>
          </p:cNvPr>
          <p:cNvPicPr>
            <a:picLocks noChangeAspect="1"/>
          </p:cNvPicPr>
          <p:nvPr/>
        </p:nvPicPr>
        <p:blipFill rotWithShape="1">
          <a:blip r:embed="rId3"/>
          <a:srcRect l="33293" t="10435" r="41463" b="58346"/>
          <a:stretch/>
        </p:blipFill>
        <p:spPr>
          <a:xfrm>
            <a:off x="905413" y="1814296"/>
            <a:ext cx="3666587" cy="2550670"/>
          </a:xfrm>
          <a:prstGeom prst="rect">
            <a:avLst/>
          </a:prstGeom>
          <a:ln>
            <a:solidFill>
              <a:schemeClr val="bg1">
                <a:lumMod val="75000"/>
              </a:schemeClr>
            </a:solidFill>
          </a:ln>
        </p:spPr>
      </p:pic>
      <p:sp>
        <p:nvSpPr>
          <p:cNvPr id="7" name="Rectangle: Rounded Corners 6">
            <a:extLst>
              <a:ext uri="{FF2B5EF4-FFF2-40B4-BE49-F238E27FC236}">
                <a16:creationId xmlns:a16="http://schemas.microsoft.com/office/drawing/2014/main" id="{91BCFA02-2961-4852-986F-B50DFB8B1354}"/>
              </a:ext>
            </a:extLst>
          </p:cNvPr>
          <p:cNvSpPr/>
          <p:nvPr/>
        </p:nvSpPr>
        <p:spPr>
          <a:xfrm>
            <a:off x="3480938" y="4063785"/>
            <a:ext cx="1052423" cy="272606"/>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7D1F97B4-1F9E-444D-9F2F-C5D1F2275F56}"/>
              </a:ext>
            </a:extLst>
          </p:cNvPr>
          <p:cNvCxnSpPr>
            <a:cxnSpLocks/>
            <a:stCxn id="7" idx="2"/>
            <a:endCxn id="5" idx="1"/>
          </p:cNvCxnSpPr>
          <p:nvPr/>
        </p:nvCxnSpPr>
        <p:spPr>
          <a:xfrm>
            <a:off x="4007150" y="4336391"/>
            <a:ext cx="889692" cy="599299"/>
          </a:xfrm>
          <a:prstGeom prst="straightConnector1">
            <a:avLst/>
          </a:prstGeom>
          <a:ln w="38100">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05415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2C38-BD3C-4D9C-876F-F0AD3EAAF8F5}"/>
              </a:ext>
            </a:extLst>
          </p:cNvPr>
          <p:cNvSpPr>
            <a:spLocks noGrp="1"/>
          </p:cNvSpPr>
          <p:nvPr>
            <p:ph type="title"/>
          </p:nvPr>
        </p:nvSpPr>
        <p:spPr/>
        <p:txBody>
          <a:bodyPr/>
          <a:lstStyle/>
          <a:p>
            <a:r>
              <a:rPr lang="en-US" dirty="0"/>
              <a:t>Mobile VPN with IKEv2 — Client Instructions</a:t>
            </a:r>
          </a:p>
        </p:txBody>
      </p:sp>
      <p:sp>
        <p:nvSpPr>
          <p:cNvPr id="3" name="Content Placeholder 2">
            <a:extLst>
              <a:ext uri="{FF2B5EF4-FFF2-40B4-BE49-F238E27FC236}">
                <a16:creationId xmlns:a16="http://schemas.microsoft.com/office/drawing/2014/main" id="{7B038470-EC01-471C-945D-DE1D2EFFF88C}"/>
              </a:ext>
            </a:extLst>
          </p:cNvPr>
          <p:cNvSpPr>
            <a:spLocks noGrp="1"/>
          </p:cNvSpPr>
          <p:nvPr>
            <p:ph idx="1"/>
          </p:nvPr>
        </p:nvSpPr>
        <p:spPr/>
        <p:txBody>
          <a:bodyPr/>
          <a:lstStyle/>
          <a:p>
            <a:r>
              <a:rPr lang="en-US" dirty="0"/>
              <a:t>Save the .TGZ archive</a:t>
            </a:r>
          </a:p>
          <a:p>
            <a:r>
              <a:rPr lang="en-US" dirty="0"/>
              <a:t>Extract the files from the </a:t>
            </a:r>
            <a:br>
              <a:rPr lang="en-US" dirty="0"/>
            </a:br>
            <a:r>
              <a:rPr lang="en-US" dirty="0"/>
              <a:t>.TGZ archive</a:t>
            </a:r>
          </a:p>
        </p:txBody>
      </p:sp>
      <p:sp>
        <p:nvSpPr>
          <p:cNvPr id="4" name="Slide Number Placeholder 3">
            <a:extLst>
              <a:ext uri="{FF2B5EF4-FFF2-40B4-BE49-F238E27FC236}">
                <a16:creationId xmlns:a16="http://schemas.microsoft.com/office/drawing/2014/main" id="{C56068EE-3415-4E3A-945E-9B58011467E7}"/>
              </a:ext>
            </a:extLst>
          </p:cNvPr>
          <p:cNvSpPr>
            <a:spLocks noGrp="1"/>
          </p:cNvSpPr>
          <p:nvPr>
            <p:ph type="sldNum" sz="quarter" idx="10"/>
          </p:nvPr>
        </p:nvSpPr>
        <p:spPr/>
        <p:txBody>
          <a:bodyPr/>
          <a:lstStyle/>
          <a:p>
            <a:fld id="{B0093543-1604-46AF-A6FA-9E7B09989DCD}" type="slidenum">
              <a:rPr lang="en-US" smtClean="0"/>
              <a:pPr/>
              <a:t>75</a:t>
            </a:fld>
            <a:endParaRPr lang="en-US" dirty="0"/>
          </a:p>
        </p:txBody>
      </p:sp>
      <p:pic>
        <p:nvPicPr>
          <p:cNvPr id="5" name="Picture 4">
            <a:extLst>
              <a:ext uri="{FF2B5EF4-FFF2-40B4-BE49-F238E27FC236}">
                <a16:creationId xmlns:a16="http://schemas.microsoft.com/office/drawing/2014/main" id="{DAB7E09D-C72F-4C7F-8B46-66C3245926A0}"/>
              </a:ext>
            </a:extLst>
          </p:cNvPr>
          <p:cNvPicPr>
            <a:picLocks noChangeAspect="1"/>
          </p:cNvPicPr>
          <p:nvPr/>
        </p:nvPicPr>
        <p:blipFill>
          <a:blip r:embed="rId2"/>
          <a:stretch>
            <a:fillRect/>
          </a:stretch>
        </p:blipFill>
        <p:spPr>
          <a:xfrm>
            <a:off x="4413729" y="1235568"/>
            <a:ext cx="3689110" cy="2821528"/>
          </a:xfrm>
          <a:prstGeom prst="rect">
            <a:avLst/>
          </a:prstGeom>
        </p:spPr>
      </p:pic>
      <p:sp>
        <p:nvSpPr>
          <p:cNvPr id="6" name="Rectangle: Rounded Corners 5">
            <a:extLst>
              <a:ext uri="{FF2B5EF4-FFF2-40B4-BE49-F238E27FC236}">
                <a16:creationId xmlns:a16="http://schemas.microsoft.com/office/drawing/2014/main" id="{7B09F3D5-BA3A-422C-92DA-8DE17E267CA0}"/>
              </a:ext>
            </a:extLst>
          </p:cNvPr>
          <p:cNvSpPr/>
          <p:nvPr/>
        </p:nvSpPr>
        <p:spPr>
          <a:xfrm>
            <a:off x="5776703" y="3526826"/>
            <a:ext cx="718988" cy="210827"/>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0936BA0-095E-446F-9C98-CAFF6ADC057A}"/>
              </a:ext>
            </a:extLst>
          </p:cNvPr>
          <p:cNvPicPr>
            <a:picLocks noChangeAspect="1"/>
          </p:cNvPicPr>
          <p:nvPr/>
        </p:nvPicPr>
        <p:blipFill rotWithShape="1">
          <a:blip r:embed="rId3"/>
          <a:srcRect l="24870" t="29107" r="54411" b="32626"/>
          <a:stretch/>
        </p:blipFill>
        <p:spPr>
          <a:xfrm>
            <a:off x="6360302" y="4238404"/>
            <a:ext cx="1742537" cy="1888076"/>
          </a:xfrm>
          <a:prstGeom prst="rect">
            <a:avLst/>
          </a:prstGeom>
          <a:ln>
            <a:solidFill>
              <a:schemeClr val="bg1">
                <a:lumMod val="75000"/>
              </a:schemeClr>
            </a:solidFill>
          </a:ln>
        </p:spPr>
      </p:pic>
      <p:sp>
        <p:nvSpPr>
          <p:cNvPr id="17" name="Rectangle: Rounded Corners 16">
            <a:extLst>
              <a:ext uri="{FF2B5EF4-FFF2-40B4-BE49-F238E27FC236}">
                <a16:creationId xmlns:a16="http://schemas.microsoft.com/office/drawing/2014/main" id="{07269777-49AE-4838-8320-BDC01EF1C821}"/>
              </a:ext>
            </a:extLst>
          </p:cNvPr>
          <p:cNvSpPr/>
          <p:nvPr/>
        </p:nvSpPr>
        <p:spPr>
          <a:xfrm>
            <a:off x="6872252" y="4766171"/>
            <a:ext cx="1164566" cy="1450963"/>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27630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2C38-BD3C-4D9C-876F-F0AD3EAAF8F5}"/>
              </a:ext>
            </a:extLst>
          </p:cNvPr>
          <p:cNvSpPr>
            <a:spLocks noGrp="1"/>
          </p:cNvSpPr>
          <p:nvPr>
            <p:ph type="title"/>
          </p:nvPr>
        </p:nvSpPr>
        <p:spPr/>
        <p:txBody>
          <a:bodyPr/>
          <a:lstStyle/>
          <a:p>
            <a:r>
              <a:rPr lang="en-US" dirty="0"/>
              <a:t>Mobile VPN with IKEv2 — Client Instructions</a:t>
            </a:r>
          </a:p>
        </p:txBody>
      </p:sp>
      <p:sp>
        <p:nvSpPr>
          <p:cNvPr id="3" name="Content Placeholder 2">
            <a:extLst>
              <a:ext uri="{FF2B5EF4-FFF2-40B4-BE49-F238E27FC236}">
                <a16:creationId xmlns:a16="http://schemas.microsoft.com/office/drawing/2014/main" id="{7B038470-EC01-471C-945D-DE1D2EFFF88C}"/>
              </a:ext>
            </a:extLst>
          </p:cNvPr>
          <p:cNvSpPr>
            <a:spLocks noGrp="1"/>
          </p:cNvSpPr>
          <p:nvPr>
            <p:ph idx="1"/>
          </p:nvPr>
        </p:nvSpPr>
        <p:spPr/>
        <p:txBody>
          <a:bodyPr/>
          <a:lstStyle/>
          <a:p>
            <a:r>
              <a:rPr lang="en-US" dirty="0"/>
              <a:t>Each folder contains instructions and an automatic configuration script that are specific to your operating system</a:t>
            </a:r>
          </a:p>
        </p:txBody>
      </p:sp>
      <p:sp>
        <p:nvSpPr>
          <p:cNvPr id="4" name="Slide Number Placeholder 3">
            <a:extLst>
              <a:ext uri="{FF2B5EF4-FFF2-40B4-BE49-F238E27FC236}">
                <a16:creationId xmlns:a16="http://schemas.microsoft.com/office/drawing/2014/main" id="{C56068EE-3415-4E3A-945E-9B58011467E7}"/>
              </a:ext>
            </a:extLst>
          </p:cNvPr>
          <p:cNvSpPr>
            <a:spLocks noGrp="1"/>
          </p:cNvSpPr>
          <p:nvPr>
            <p:ph type="sldNum" sz="quarter" idx="10"/>
          </p:nvPr>
        </p:nvSpPr>
        <p:spPr/>
        <p:txBody>
          <a:bodyPr/>
          <a:lstStyle/>
          <a:p>
            <a:fld id="{B0093543-1604-46AF-A6FA-9E7B09989DCD}" type="slidenum">
              <a:rPr lang="en-US" smtClean="0"/>
              <a:pPr/>
              <a:t>76</a:t>
            </a:fld>
            <a:endParaRPr lang="en-US" dirty="0"/>
          </a:p>
        </p:txBody>
      </p:sp>
      <p:pic>
        <p:nvPicPr>
          <p:cNvPr id="9" name="Picture 8">
            <a:extLst>
              <a:ext uri="{FF2B5EF4-FFF2-40B4-BE49-F238E27FC236}">
                <a16:creationId xmlns:a16="http://schemas.microsoft.com/office/drawing/2014/main" id="{82958E45-AC12-49F2-9084-55F3A8D1F8F2}"/>
              </a:ext>
            </a:extLst>
          </p:cNvPr>
          <p:cNvPicPr>
            <a:picLocks noChangeAspect="1"/>
          </p:cNvPicPr>
          <p:nvPr/>
        </p:nvPicPr>
        <p:blipFill rotWithShape="1">
          <a:blip r:embed="rId2"/>
          <a:srcRect l="36689" t="33578" r="46672" b="34355"/>
          <a:stretch/>
        </p:blipFill>
        <p:spPr>
          <a:xfrm>
            <a:off x="1647314" y="2261173"/>
            <a:ext cx="1656273" cy="1952035"/>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8995A4BF-63EC-4F6A-B735-53DAB1024CCA}"/>
              </a:ext>
            </a:extLst>
          </p:cNvPr>
          <p:cNvPicPr>
            <a:picLocks noChangeAspect="1"/>
          </p:cNvPicPr>
          <p:nvPr/>
        </p:nvPicPr>
        <p:blipFill rotWithShape="1">
          <a:blip r:embed="rId3"/>
          <a:srcRect l="40970" t="33578" r="41766" b="43684"/>
          <a:stretch/>
        </p:blipFill>
        <p:spPr>
          <a:xfrm>
            <a:off x="6010213" y="2261173"/>
            <a:ext cx="1485374" cy="1336836"/>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EA88E7A1-9548-4FE6-902C-1AF480199822}"/>
              </a:ext>
            </a:extLst>
          </p:cNvPr>
          <p:cNvPicPr>
            <a:picLocks noChangeAspect="1"/>
          </p:cNvPicPr>
          <p:nvPr/>
        </p:nvPicPr>
        <p:blipFill rotWithShape="1">
          <a:blip r:embed="rId4"/>
          <a:srcRect l="40460" t="32995" r="37454" b="44072"/>
          <a:stretch/>
        </p:blipFill>
        <p:spPr>
          <a:xfrm>
            <a:off x="3656235" y="2261173"/>
            <a:ext cx="2001330" cy="1397379"/>
          </a:xfrm>
          <a:prstGeom prst="rect">
            <a:avLst/>
          </a:prstGeom>
          <a:ln>
            <a:solidFill>
              <a:schemeClr val="bg1">
                <a:lumMod val="75000"/>
              </a:schemeClr>
            </a:solidFill>
          </a:ln>
        </p:spPr>
      </p:pic>
    </p:spTree>
    <p:extLst>
      <p:ext uri="{BB962C8B-B14F-4D97-AF65-F5344CB8AC3E}">
        <p14:creationId xmlns:p14="http://schemas.microsoft.com/office/powerpoint/2010/main" val="36829485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6156-53B3-4891-A4A2-6EB5A98C0EF7}"/>
              </a:ext>
            </a:extLst>
          </p:cNvPr>
          <p:cNvSpPr>
            <a:spLocks noGrp="1"/>
          </p:cNvSpPr>
          <p:nvPr>
            <p:ph type="title"/>
          </p:nvPr>
        </p:nvSpPr>
        <p:spPr/>
        <p:txBody>
          <a:bodyPr/>
          <a:lstStyle/>
          <a:p>
            <a:r>
              <a:rPr lang="en-US" dirty="0"/>
              <a:t>Mobile VPN with IKEv2 — Client Instructions</a:t>
            </a:r>
          </a:p>
        </p:txBody>
      </p:sp>
      <p:sp>
        <p:nvSpPr>
          <p:cNvPr id="3" name="Content Placeholder 2">
            <a:extLst>
              <a:ext uri="{FF2B5EF4-FFF2-40B4-BE49-F238E27FC236}">
                <a16:creationId xmlns:a16="http://schemas.microsoft.com/office/drawing/2014/main" id="{3ECAE3F6-F846-4231-922B-3AEAD74C442E}"/>
              </a:ext>
            </a:extLst>
          </p:cNvPr>
          <p:cNvSpPr>
            <a:spLocks noGrp="1"/>
          </p:cNvSpPr>
          <p:nvPr>
            <p:ph idx="1"/>
          </p:nvPr>
        </p:nvSpPr>
        <p:spPr/>
        <p:txBody>
          <a:bodyPr/>
          <a:lstStyle/>
          <a:p>
            <a:r>
              <a:rPr lang="en-US" dirty="0"/>
              <a:t>You can manually configure an IKEv2 VPN connection on your device rather than run the script</a:t>
            </a:r>
          </a:p>
          <a:p>
            <a:pPr lvl="1"/>
            <a:r>
              <a:rPr lang="en-US" dirty="0"/>
              <a:t>On your device, you must install the </a:t>
            </a:r>
            <a:r>
              <a:rPr lang="en-US" dirty="0">
                <a:latin typeface="Courier New" panose="02070309020205020404" pitchFamily="49" charset="0"/>
                <a:cs typeface="Courier New" panose="02070309020205020404" pitchFamily="49" charset="0"/>
              </a:rPr>
              <a:t>rootca.pem</a:t>
            </a:r>
            <a:r>
              <a:rPr lang="en-US" dirty="0"/>
              <a:t> or </a:t>
            </a:r>
            <a:r>
              <a:rPr lang="en-US" dirty="0">
                <a:latin typeface="Courier New" panose="02070309020205020404" pitchFamily="49" charset="0"/>
                <a:cs typeface="Courier New" panose="02070309020205020404" pitchFamily="49" charset="0"/>
              </a:rPr>
              <a:t>rootca.crt</a:t>
            </a:r>
            <a:r>
              <a:rPr lang="en-US" dirty="0"/>
              <a:t> files provided in the .TGZ download file to establish an IKEv2 VPN connection</a:t>
            </a:r>
          </a:p>
          <a:p>
            <a:pPr lvl="1"/>
            <a:r>
              <a:rPr lang="en-US" dirty="0"/>
              <a:t>Instructions for manual configuration are included in each folder in the .TGZ download file </a:t>
            </a:r>
          </a:p>
        </p:txBody>
      </p:sp>
      <p:sp>
        <p:nvSpPr>
          <p:cNvPr id="4" name="Slide Number Placeholder 3">
            <a:extLst>
              <a:ext uri="{FF2B5EF4-FFF2-40B4-BE49-F238E27FC236}">
                <a16:creationId xmlns:a16="http://schemas.microsoft.com/office/drawing/2014/main" id="{F23B3F97-C07F-483F-AF0E-C3A4F34ADF23}"/>
              </a:ext>
            </a:extLst>
          </p:cNvPr>
          <p:cNvSpPr>
            <a:spLocks noGrp="1"/>
          </p:cNvSpPr>
          <p:nvPr>
            <p:ph type="sldNum" sz="quarter" idx="10"/>
          </p:nvPr>
        </p:nvSpPr>
        <p:spPr/>
        <p:txBody>
          <a:bodyPr/>
          <a:lstStyle/>
          <a:p>
            <a:fld id="{B0093543-1604-46AF-A6FA-9E7B09989DCD}" type="slidenum">
              <a:rPr lang="en-US" smtClean="0"/>
              <a:pPr/>
              <a:t>77</a:t>
            </a:fld>
            <a:endParaRPr lang="en-US" dirty="0"/>
          </a:p>
        </p:txBody>
      </p:sp>
    </p:spTree>
    <p:extLst>
      <p:ext uri="{BB962C8B-B14F-4D97-AF65-F5344CB8AC3E}">
        <p14:creationId xmlns:p14="http://schemas.microsoft.com/office/powerpoint/2010/main" val="34419197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BOVPN Over TLS</a:t>
            </a:r>
          </a:p>
        </p:txBody>
      </p:sp>
    </p:spTree>
    <p:extLst>
      <p:ext uri="{BB962C8B-B14F-4D97-AF65-F5344CB8AC3E}">
        <p14:creationId xmlns:p14="http://schemas.microsoft.com/office/powerpoint/2010/main" val="3550301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DF0B5-9360-4BD0-BB81-532177C9FE67}"/>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B9249970-F4F8-4A24-9D4A-C1DBF38FF222}"/>
              </a:ext>
            </a:extLst>
          </p:cNvPr>
          <p:cNvSpPr>
            <a:spLocks noGrp="1"/>
          </p:cNvSpPr>
          <p:nvPr>
            <p:ph idx="1"/>
          </p:nvPr>
        </p:nvSpPr>
        <p:spPr/>
        <p:txBody>
          <a:bodyPr/>
          <a:lstStyle/>
          <a:p>
            <a:r>
              <a:rPr lang="en-US" dirty="0"/>
              <a:t>You can now enable a BOVPN over TLS tunnel between Fireboxes </a:t>
            </a:r>
          </a:p>
          <a:p>
            <a:r>
              <a:rPr lang="en-US" dirty="0"/>
              <a:t>BOVPN over TLS uses port 443, which is typically open on networks</a:t>
            </a:r>
          </a:p>
          <a:p>
            <a:r>
              <a:rPr lang="en-US" dirty="0"/>
              <a:t>This is recommended as an alternative BOVPN solution when:</a:t>
            </a:r>
          </a:p>
          <a:p>
            <a:pPr lvl="1"/>
            <a:r>
              <a:rPr lang="en-US" dirty="0"/>
              <a:t>Your business operates in a location where you do not have full network control, such as a shared office space or a shopping mall, and you cannot open ports required by our IPSec-based BOVPN</a:t>
            </a:r>
          </a:p>
          <a:p>
            <a:pPr lvl="1"/>
            <a:r>
              <a:rPr lang="en-US" dirty="0"/>
              <a:t>IPSec traffic is not correctly handled by your ISP, modem, or router, or is not allowed on your network</a:t>
            </a:r>
          </a:p>
        </p:txBody>
      </p:sp>
      <p:sp>
        <p:nvSpPr>
          <p:cNvPr id="4" name="Slide Number Placeholder 3">
            <a:extLst>
              <a:ext uri="{FF2B5EF4-FFF2-40B4-BE49-F238E27FC236}">
                <a16:creationId xmlns:a16="http://schemas.microsoft.com/office/drawing/2014/main" id="{B2570BC0-F416-4878-9072-74ED4F5D0478}"/>
              </a:ext>
            </a:extLst>
          </p:cNvPr>
          <p:cNvSpPr>
            <a:spLocks noGrp="1"/>
          </p:cNvSpPr>
          <p:nvPr>
            <p:ph type="sldNum" sz="quarter" idx="10"/>
          </p:nvPr>
        </p:nvSpPr>
        <p:spPr/>
        <p:txBody>
          <a:bodyPr/>
          <a:lstStyle/>
          <a:p>
            <a:fld id="{B0093543-1604-46AF-A6FA-9E7B09989DCD}" type="slidenum">
              <a:rPr lang="en-US" smtClean="0"/>
              <a:pPr/>
              <a:t>79</a:t>
            </a:fld>
            <a:endParaRPr lang="en-US" dirty="0"/>
          </a:p>
        </p:txBody>
      </p:sp>
    </p:spTree>
    <p:extLst>
      <p:ext uri="{BB962C8B-B14F-4D97-AF65-F5344CB8AC3E}">
        <p14:creationId xmlns:p14="http://schemas.microsoft.com/office/powerpoint/2010/main" val="1436872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F23DC-E45A-4CD1-8C43-AE24699DBC6E}"/>
              </a:ext>
            </a:extLst>
          </p:cNvPr>
          <p:cNvSpPr>
            <a:spLocks noGrp="1"/>
          </p:cNvSpPr>
          <p:nvPr>
            <p:ph type="title"/>
          </p:nvPr>
        </p:nvSpPr>
        <p:spPr/>
        <p:txBody>
          <a:bodyPr/>
          <a:lstStyle/>
          <a:p>
            <a:r>
              <a:rPr lang="en-US" dirty="0"/>
              <a:t>Access Portal</a:t>
            </a:r>
          </a:p>
        </p:txBody>
      </p:sp>
      <p:sp>
        <p:nvSpPr>
          <p:cNvPr id="3" name="Content Placeholder 2">
            <a:extLst>
              <a:ext uri="{FF2B5EF4-FFF2-40B4-BE49-F238E27FC236}">
                <a16:creationId xmlns:a16="http://schemas.microsoft.com/office/drawing/2014/main" id="{A71051C6-C1C7-47FC-B215-9325CCF62A42}"/>
              </a:ext>
            </a:extLst>
          </p:cNvPr>
          <p:cNvSpPr>
            <a:spLocks noGrp="1"/>
          </p:cNvSpPr>
          <p:nvPr>
            <p:ph idx="1"/>
          </p:nvPr>
        </p:nvSpPr>
        <p:spPr/>
        <p:txBody>
          <a:bodyPr/>
          <a:lstStyle/>
          <a:p>
            <a:r>
              <a:rPr lang="en-US" dirty="0"/>
              <a:t>Access Portal is a subscription service included in the Total Security Suite</a:t>
            </a:r>
          </a:p>
          <a:p>
            <a:pPr lvl="1"/>
            <a:r>
              <a:rPr lang="en-US" dirty="0"/>
              <a:t>Users with a Total Security Suite subscription must update the feature key on the Firebox to get the Access Portal license</a:t>
            </a:r>
          </a:p>
        </p:txBody>
      </p:sp>
      <p:sp>
        <p:nvSpPr>
          <p:cNvPr id="4" name="Slide Number Placeholder 3">
            <a:extLst>
              <a:ext uri="{FF2B5EF4-FFF2-40B4-BE49-F238E27FC236}">
                <a16:creationId xmlns:a16="http://schemas.microsoft.com/office/drawing/2014/main" id="{1EB0359C-F0F8-4AD9-B54F-44DFEFE9F50D}"/>
              </a:ext>
            </a:extLst>
          </p:cNvPr>
          <p:cNvSpPr>
            <a:spLocks noGrp="1"/>
          </p:cNvSpPr>
          <p:nvPr>
            <p:ph type="sldNum" sz="quarter" idx="10"/>
          </p:nvPr>
        </p:nvSpPr>
        <p:spPr/>
        <p:txBody>
          <a:bodyPr/>
          <a:lstStyle/>
          <a:p>
            <a:fld id="{B0093543-1604-46AF-A6FA-9E7B09989DCD}" type="slidenum">
              <a:rPr lang="en-US" smtClean="0"/>
              <a:pPr/>
              <a:t>8</a:t>
            </a:fld>
            <a:endParaRPr lang="en-US" dirty="0"/>
          </a:p>
        </p:txBody>
      </p:sp>
    </p:spTree>
    <p:extLst>
      <p:ext uri="{BB962C8B-B14F-4D97-AF65-F5344CB8AC3E}">
        <p14:creationId xmlns:p14="http://schemas.microsoft.com/office/powerpoint/2010/main" val="282485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3E65-673D-4017-8482-C8EE5ED10EBA}"/>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6FB7281D-2345-44B1-9120-DDF8FB7CE572}"/>
              </a:ext>
            </a:extLst>
          </p:cNvPr>
          <p:cNvSpPr>
            <a:spLocks noGrp="1"/>
          </p:cNvSpPr>
          <p:nvPr>
            <p:ph idx="1"/>
          </p:nvPr>
        </p:nvSpPr>
        <p:spPr/>
        <p:txBody>
          <a:bodyPr/>
          <a:lstStyle/>
          <a:p>
            <a:r>
              <a:rPr lang="en-US" dirty="0"/>
              <a:t>BOVPN over TLS uses a client/server model</a:t>
            </a:r>
          </a:p>
          <a:p>
            <a:pPr lvl="1"/>
            <a:r>
              <a:rPr lang="en-US" dirty="0"/>
              <a:t>On a Firebox configured in Server mode, you can configure tunnels to one or more Fireboxes configured in Client mode</a:t>
            </a:r>
          </a:p>
          <a:p>
            <a:pPr lvl="1"/>
            <a:r>
              <a:rPr lang="en-US" dirty="0"/>
              <a:t>On a Firebox configured in Client mode, you can configure tunnels to one or more Fireboxes configured in Server mode</a:t>
            </a:r>
          </a:p>
          <a:p>
            <a:pPr lvl="1"/>
            <a:r>
              <a:rPr lang="en-US" dirty="0"/>
              <a:t>A Firebox cannot be configured as both a server and client</a:t>
            </a:r>
          </a:p>
          <a:p>
            <a:pPr lvl="1"/>
            <a:r>
              <a:rPr lang="en-US" dirty="0"/>
              <a:t>Supports only hub-and-spoke topologies</a:t>
            </a:r>
          </a:p>
          <a:p>
            <a:r>
              <a:rPr lang="en-US" dirty="0"/>
              <a:t>BOVPN over TLS is supported only for Firebox endpoints</a:t>
            </a:r>
          </a:p>
          <a:p>
            <a:r>
              <a:rPr lang="en-US" dirty="0"/>
              <a:t>In Fireware v12.1, BOVPN over TLS is available only in </a:t>
            </a:r>
            <a:r>
              <a:rPr lang="en-US" dirty="0" err="1"/>
              <a:t>Fireware</a:t>
            </a:r>
            <a:r>
              <a:rPr lang="en-US" dirty="0"/>
              <a:t> Web UI</a:t>
            </a:r>
          </a:p>
          <a:p>
            <a:endParaRPr lang="en-US" dirty="0"/>
          </a:p>
        </p:txBody>
      </p:sp>
      <p:sp>
        <p:nvSpPr>
          <p:cNvPr id="4" name="Slide Number Placeholder 3">
            <a:extLst>
              <a:ext uri="{FF2B5EF4-FFF2-40B4-BE49-F238E27FC236}">
                <a16:creationId xmlns:a16="http://schemas.microsoft.com/office/drawing/2014/main" id="{8AFF17C3-2B48-4641-A38C-E66305D389DC}"/>
              </a:ext>
            </a:extLst>
          </p:cNvPr>
          <p:cNvSpPr>
            <a:spLocks noGrp="1"/>
          </p:cNvSpPr>
          <p:nvPr>
            <p:ph type="sldNum" sz="quarter" idx="10"/>
          </p:nvPr>
        </p:nvSpPr>
        <p:spPr/>
        <p:txBody>
          <a:bodyPr/>
          <a:lstStyle/>
          <a:p>
            <a:fld id="{B0093543-1604-46AF-A6FA-9E7B09989DCD}" type="slidenum">
              <a:rPr lang="en-US" smtClean="0"/>
              <a:pPr/>
              <a:t>80</a:t>
            </a:fld>
            <a:endParaRPr lang="en-US" dirty="0"/>
          </a:p>
        </p:txBody>
      </p:sp>
    </p:spTree>
    <p:extLst>
      <p:ext uri="{BB962C8B-B14F-4D97-AF65-F5344CB8AC3E}">
        <p14:creationId xmlns:p14="http://schemas.microsoft.com/office/powerpoint/2010/main" val="946266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BEB75-E703-41BC-AD07-F64706D74109}"/>
              </a:ext>
            </a:extLst>
          </p:cNvPr>
          <p:cNvSpPr>
            <a:spLocks noGrp="1"/>
          </p:cNvSpPr>
          <p:nvPr>
            <p:ph type="title"/>
          </p:nvPr>
        </p:nvSpPr>
        <p:spPr/>
        <p:txBody>
          <a:bodyPr/>
          <a:lstStyle/>
          <a:p>
            <a:r>
              <a:rPr lang="en-US" dirty="0"/>
              <a:t>BOVPN Over TLS </a:t>
            </a:r>
          </a:p>
        </p:txBody>
      </p:sp>
      <p:sp>
        <p:nvSpPr>
          <p:cNvPr id="3" name="Content Placeholder 2">
            <a:extLst>
              <a:ext uri="{FF2B5EF4-FFF2-40B4-BE49-F238E27FC236}">
                <a16:creationId xmlns:a16="http://schemas.microsoft.com/office/drawing/2014/main" id="{FF3187A4-7E27-461A-971B-CA863C3872C0}"/>
              </a:ext>
            </a:extLst>
          </p:cNvPr>
          <p:cNvSpPr>
            <a:spLocks noGrp="1"/>
          </p:cNvSpPr>
          <p:nvPr>
            <p:ph idx="1"/>
          </p:nvPr>
        </p:nvSpPr>
        <p:spPr/>
        <p:txBody>
          <a:bodyPr/>
          <a:lstStyle/>
          <a:p>
            <a:r>
              <a:rPr lang="en-US" dirty="0"/>
              <a:t>Enable Client Mode</a:t>
            </a:r>
          </a:p>
          <a:p>
            <a:endParaRPr lang="en-US" dirty="0"/>
          </a:p>
        </p:txBody>
      </p:sp>
      <p:sp>
        <p:nvSpPr>
          <p:cNvPr id="4" name="Slide Number Placeholder 3">
            <a:extLst>
              <a:ext uri="{FF2B5EF4-FFF2-40B4-BE49-F238E27FC236}">
                <a16:creationId xmlns:a16="http://schemas.microsoft.com/office/drawing/2014/main" id="{F1A2BE08-66FA-4E6F-973B-214DCF1DA947}"/>
              </a:ext>
            </a:extLst>
          </p:cNvPr>
          <p:cNvSpPr>
            <a:spLocks noGrp="1"/>
          </p:cNvSpPr>
          <p:nvPr>
            <p:ph type="sldNum" sz="quarter" idx="10"/>
          </p:nvPr>
        </p:nvSpPr>
        <p:spPr/>
        <p:txBody>
          <a:bodyPr/>
          <a:lstStyle/>
          <a:p>
            <a:fld id="{B0093543-1604-46AF-A6FA-9E7B09989DCD}" type="slidenum">
              <a:rPr lang="en-US" smtClean="0"/>
              <a:pPr/>
              <a:t>81</a:t>
            </a:fld>
            <a:endParaRPr lang="en-US" dirty="0"/>
          </a:p>
        </p:txBody>
      </p:sp>
      <p:pic>
        <p:nvPicPr>
          <p:cNvPr id="7" name="Picture 6">
            <a:extLst>
              <a:ext uri="{FF2B5EF4-FFF2-40B4-BE49-F238E27FC236}">
                <a16:creationId xmlns:a16="http://schemas.microsoft.com/office/drawing/2014/main" id="{A7A60C2F-88EC-486B-9E1F-96659B051D55}"/>
              </a:ext>
            </a:extLst>
          </p:cNvPr>
          <p:cNvPicPr>
            <a:picLocks noChangeAspect="1"/>
          </p:cNvPicPr>
          <p:nvPr/>
        </p:nvPicPr>
        <p:blipFill rotWithShape="1">
          <a:blip r:embed="rId2"/>
          <a:srcRect l="23020" t="19026" r="3737" b="47351"/>
          <a:stretch/>
        </p:blipFill>
        <p:spPr>
          <a:xfrm>
            <a:off x="948471" y="1764920"/>
            <a:ext cx="7192021" cy="2519403"/>
          </a:xfrm>
          <a:prstGeom prst="rect">
            <a:avLst/>
          </a:prstGeom>
          <a:ln>
            <a:solidFill>
              <a:schemeClr val="bg1">
                <a:lumMod val="75000"/>
              </a:schemeClr>
            </a:solidFill>
          </a:ln>
        </p:spPr>
      </p:pic>
      <p:sp>
        <p:nvSpPr>
          <p:cNvPr id="6" name="Rectangle: Rounded Corners 5">
            <a:extLst>
              <a:ext uri="{FF2B5EF4-FFF2-40B4-BE49-F238E27FC236}">
                <a16:creationId xmlns:a16="http://schemas.microsoft.com/office/drawing/2014/main" id="{3DA3E005-F3AB-4CAF-A314-4EC195A0200A}"/>
              </a:ext>
            </a:extLst>
          </p:cNvPr>
          <p:cNvSpPr/>
          <p:nvPr/>
        </p:nvSpPr>
        <p:spPr>
          <a:xfrm>
            <a:off x="948472" y="2392032"/>
            <a:ext cx="4609848" cy="33062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6225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6A36-C1BD-4F94-BD0D-013C3E1CFEC2}"/>
              </a:ext>
            </a:extLst>
          </p:cNvPr>
          <p:cNvSpPr>
            <a:spLocks noGrp="1"/>
          </p:cNvSpPr>
          <p:nvPr>
            <p:ph type="title"/>
          </p:nvPr>
        </p:nvSpPr>
        <p:spPr/>
        <p:txBody>
          <a:bodyPr/>
          <a:lstStyle/>
          <a:p>
            <a:r>
              <a:rPr lang="en-US" dirty="0"/>
              <a:t>BOVPN Over TLS </a:t>
            </a:r>
          </a:p>
        </p:txBody>
      </p:sp>
      <p:sp>
        <p:nvSpPr>
          <p:cNvPr id="3" name="Content Placeholder 2">
            <a:extLst>
              <a:ext uri="{FF2B5EF4-FFF2-40B4-BE49-F238E27FC236}">
                <a16:creationId xmlns:a16="http://schemas.microsoft.com/office/drawing/2014/main" id="{3E355F49-5FED-48E8-936B-3628F259973D}"/>
              </a:ext>
            </a:extLst>
          </p:cNvPr>
          <p:cNvSpPr>
            <a:spLocks noGrp="1"/>
          </p:cNvSpPr>
          <p:nvPr>
            <p:ph idx="1"/>
          </p:nvPr>
        </p:nvSpPr>
        <p:spPr/>
        <p:txBody>
          <a:bodyPr/>
          <a:lstStyle/>
          <a:p>
            <a:r>
              <a:rPr lang="en-US" dirty="0"/>
              <a:t>Configure Client mode</a:t>
            </a:r>
          </a:p>
        </p:txBody>
      </p:sp>
      <p:sp>
        <p:nvSpPr>
          <p:cNvPr id="4" name="Slide Number Placeholder 3">
            <a:extLst>
              <a:ext uri="{FF2B5EF4-FFF2-40B4-BE49-F238E27FC236}">
                <a16:creationId xmlns:a16="http://schemas.microsoft.com/office/drawing/2014/main" id="{284E9F7C-C5B0-4CDA-B658-9019B8ACBD0D}"/>
              </a:ext>
            </a:extLst>
          </p:cNvPr>
          <p:cNvSpPr>
            <a:spLocks noGrp="1"/>
          </p:cNvSpPr>
          <p:nvPr>
            <p:ph type="sldNum" sz="quarter" idx="10"/>
          </p:nvPr>
        </p:nvSpPr>
        <p:spPr/>
        <p:txBody>
          <a:bodyPr/>
          <a:lstStyle/>
          <a:p>
            <a:fld id="{B0093543-1604-46AF-A6FA-9E7B09989DCD}" type="slidenum">
              <a:rPr lang="en-US" smtClean="0"/>
              <a:pPr/>
              <a:t>82</a:t>
            </a:fld>
            <a:endParaRPr lang="en-US" dirty="0"/>
          </a:p>
        </p:txBody>
      </p:sp>
      <p:pic>
        <p:nvPicPr>
          <p:cNvPr id="5" name="Picture 4">
            <a:extLst>
              <a:ext uri="{FF2B5EF4-FFF2-40B4-BE49-F238E27FC236}">
                <a16:creationId xmlns:a16="http://schemas.microsoft.com/office/drawing/2014/main" id="{1D192D6B-FF96-44FE-8504-4043DF81E8E0}"/>
              </a:ext>
            </a:extLst>
          </p:cNvPr>
          <p:cNvPicPr>
            <a:picLocks noChangeAspect="1"/>
          </p:cNvPicPr>
          <p:nvPr/>
        </p:nvPicPr>
        <p:blipFill rotWithShape="1">
          <a:blip r:embed="rId2"/>
          <a:srcRect l="23477" t="19514" r="17647" b="7985"/>
          <a:stretch/>
        </p:blipFill>
        <p:spPr>
          <a:xfrm>
            <a:off x="4090019" y="1281113"/>
            <a:ext cx="4596781" cy="4319587"/>
          </a:xfrm>
          <a:prstGeom prst="rect">
            <a:avLst/>
          </a:prstGeom>
          <a:ln>
            <a:solidFill>
              <a:schemeClr val="bg1">
                <a:lumMod val="75000"/>
              </a:schemeClr>
            </a:solidFill>
          </a:ln>
        </p:spPr>
      </p:pic>
    </p:spTree>
    <p:extLst>
      <p:ext uri="{BB962C8B-B14F-4D97-AF65-F5344CB8AC3E}">
        <p14:creationId xmlns:p14="http://schemas.microsoft.com/office/powerpoint/2010/main" val="29336821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E424-B074-4424-964C-B0D6B06C2B8F}"/>
              </a:ext>
            </a:extLst>
          </p:cNvPr>
          <p:cNvSpPr>
            <a:spLocks noGrp="1"/>
          </p:cNvSpPr>
          <p:nvPr>
            <p:ph type="title"/>
          </p:nvPr>
        </p:nvSpPr>
        <p:spPr/>
        <p:txBody>
          <a:bodyPr/>
          <a:lstStyle/>
          <a:p>
            <a:r>
              <a:rPr lang="en-US" dirty="0"/>
              <a:t>BOVPN Over TLS </a:t>
            </a:r>
          </a:p>
        </p:txBody>
      </p:sp>
      <p:sp>
        <p:nvSpPr>
          <p:cNvPr id="3" name="Content Placeholder 2">
            <a:extLst>
              <a:ext uri="{FF2B5EF4-FFF2-40B4-BE49-F238E27FC236}">
                <a16:creationId xmlns:a16="http://schemas.microsoft.com/office/drawing/2014/main" id="{EB77B63F-B75B-4F51-9F09-5974429D8D62}"/>
              </a:ext>
            </a:extLst>
          </p:cNvPr>
          <p:cNvSpPr>
            <a:spLocks noGrp="1"/>
          </p:cNvSpPr>
          <p:nvPr>
            <p:ph idx="1"/>
          </p:nvPr>
        </p:nvSpPr>
        <p:spPr>
          <a:xfrm>
            <a:off x="457200" y="1207008"/>
            <a:ext cx="4321834" cy="4919472"/>
          </a:xfrm>
        </p:spPr>
        <p:txBody>
          <a:bodyPr/>
          <a:lstStyle/>
          <a:p>
            <a:r>
              <a:rPr lang="en-US" dirty="0"/>
              <a:t>The </a:t>
            </a:r>
            <a:r>
              <a:rPr lang="en-US" b="1" dirty="0"/>
              <a:t>Advanced Settings </a:t>
            </a:r>
            <a:r>
              <a:rPr lang="en-US" dirty="0"/>
              <a:t>dialog box contains the authentication and encryption settings</a:t>
            </a:r>
          </a:p>
          <a:p>
            <a:r>
              <a:rPr lang="en-US" dirty="0"/>
              <a:t>The TCP data channel is permanently set to port 443</a:t>
            </a:r>
          </a:p>
          <a:p>
            <a:r>
              <a:rPr lang="en-US" dirty="0"/>
              <a:t>To specify a port other than 443, you must select UDP</a:t>
            </a:r>
          </a:p>
          <a:p>
            <a:r>
              <a:rPr lang="en-US" dirty="0"/>
              <a:t>The </a:t>
            </a:r>
            <a:r>
              <a:rPr lang="en-US" b="1" dirty="0"/>
              <a:t>Import configuration file</a:t>
            </a:r>
            <a:r>
              <a:rPr lang="en-US" dirty="0"/>
              <a:t> option is for testing purposes and will be removed in a future release</a:t>
            </a:r>
          </a:p>
        </p:txBody>
      </p:sp>
      <p:sp>
        <p:nvSpPr>
          <p:cNvPr id="4" name="Slide Number Placeholder 3">
            <a:extLst>
              <a:ext uri="{FF2B5EF4-FFF2-40B4-BE49-F238E27FC236}">
                <a16:creationId xmlns:a16="http://schemas.microsoft.com/office/drawing/2014/main" id="{63CFA640-04E9-47EE-BE0C-8190532272DF}"/>
              </a:ext>
            </a:extLst>
          </p:cNvPr>
          <p:cNvSpPr>
            <a:spLocks noGrp="1"/>
          </p:cNvSpPr>
          <p:nvPr>
            <p:ph type="sldNum" sz="quarter" idx="10"/>
          </p:nvPr>
        </p:nvSpPr>
        <p:spPr/>
        <p:txBody>
          <a:bodyPr/>
          <a:lstStyle/>
          <a:p>
            <a:fld id="{B0093543-1604-46AF-A6FA-9E7B09989DCD}" type="slidenum">
              <a:rPr lang="en-US" smtClean="0"/>
              <a:pPr/>
              <a:t>83</a:t>
            </a:fld>
            <a:endParaRPr lang="en-US" dirty="0"/>
          </a:p>
        </p:txBody>
      </p:sp>
      <p:pic>
        <p:nvPicPr>
          <p:cNvPr id="6" name="Picture 5">
            <a:extLst>
              <a:ext uri="{FF2B5EF4-FFF2-40B4-BE49-F238E27FC236}">
                <a16:creationId xmlns:a16="http://schemas.microsoft.com/office/drawing/2014/main" id="{5560E0F0-EAE4-4C30-B6E8-AF0B25DBC1A3}"/>
              </a:ext>
            </a:extLst>
          </p:cNvPr>
          <p:cNvPicPr>
            <a:picLocks noChangeAspect="1"/>
          </p:cNvPicPr>
          <p:nvPr/>
        </p:nvPicPr>
        <p:blipFill rotWithShape="1">
          <a:blip r:embed="rId2"/>
          <a:srcRect l="26885" t="20881" r="26364" b="32956"/>
          <a:stretch/>
        </p:blipFill>
        <p:spPr>
          <a:xfrm>
            <a:off x="4779034" y="1324948"/>
            <a:ext cx="3226281" cy="2637071"/>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2E8758BA-65ED-402E-8E43-8ADC968D4763}"/>
              </a:ext>
            </a:extLst>
          </p:cNvPr>
          <p:cNvPicPr>
            <a:picLocks noChangeAspect="1"/>
          </p:cNvPicPr>
          <p:nvPr/>
        </p:nvPicPr>
        <p:blipFill rotWithShape="1">
          <a:blip r:embed="rId3"/>
          <a:srcRect l="26885" t="21006" r="26572" b="32956"/>
          <a:stretch/>
        </p:blipFill>
        <p:spPr>
          <a:xfrm>
            <a:off x="5346402" y="3521371"/>
            <a:ext cx="3181648" cy="2605109"/>
          </a:xfrm>
          <a:prstGeom prst="rect">
            <a:avLst/>
          </a:prstGeom>
          <a:ln>
            <a:solidFill>
              <a:schemeClr val="bg1">
                <a:lumMod val="85000"/>
              </a:schemeClr>
            </a:solidFill>
          </a:ln>
        </p:spPr>
      </p:pic>
    </p:spTree>
    <p:extLst>
      <p:ext uri="{BB962C8B-B14F-4D97-AF65-F5344CB8AC3E}">
        <p14:creationId xmlns:p14="http://schemas.microsoft.com/office/powerpoint/2010/main" val="42682167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48DAB1-7A0B-476E-AFE2-42AEA1064CCA}"/>
              </a:ext>
            </a:extLst>
          </p:cNvPr>
          <p:cNvPicPr>
            <a:picLocks noChangeAspect="1"/>
          </p:cNvPicPr>
          <p:nvPr/>
        </p:nvPicPr>
        <p:blipFill rotWithShape="1">
          <a:blip r:embed="rId2"/>
          <a:srcRect l="24660" t="19176" r="4193" b="43491"/>
          <a:stretch/>
        </p:blipFill>
        <p:spPr>
          <a:xfrm>
            <a:off x="921228" y="1791347"/>
            <a:ext cx="6144446" cy="2560320"/>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907875F8-92BC-4183-803D-B2B9CEC8D185}"/>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9070D6CE-79BD-47F0-9078-A07D6AED03FE}"/>
              </a:ext>
            </a:extLst>
          </p:cNvPr>
          <p:cNvSpPr>
            <a:spLocks noGrp="1"/>
          </p:cNvSpPr>
          <p:nvPr>
            <p:ph idx="1"/>
          </p:nvPr>
        </p:nvSpPr>
        <p:spPr/>
        <p:txBody>
          <a:bodyPr/>
          <a:lstStyle/>
          <a:p>
            <a:r>
              <a:rPr lang="en-US" dirty="0"/>
              <a:t>You can add tunnels to multiple TLS servers</a:t>
            </a:r>
          </a:p>
        </p:txBody>
      </p:sp>
      <p:sp>
        <p:nvSpPr>
          <p:cNvPr id="4" name="Slide Number Placeholder 3">
            <a:extLst>
              <a:ext uri="{FF2B5EF4-FFF2-40B4-BE49-F238E27FC236}">
                <a16:creationId xmlns:a16="http://schemas.microsoft.com/office/drawing/2014/main" id="{B42AF7DE-F798-491F-B917-2A34E76AEB6D}"/>
              </a:ext>
            </a:extLst>
          </p:cNvPr>
          <p:cNvSpPr>
            <a:spLocks noGrp="1"/>
          </p:cNvSpPr>
          <p:nvPr>
            <p:ph type="sldNum" sz="quarter" idx="10"/>
          </p:nvPr>
        </p:nvSpPr>
        <p:spPr/>
        <p:txBody>
          <a:bodyPr/>
          <a:lstStyle/>
          <a:p>
            <a:fld id="{B0093543-1604-46AF-A6FA-9E7B09989DCD}" type="slidenum">
              <a:rPr lang="en-US" smtClean="0"/>
              <a:pPr/>
              <a:t>84</a:t>
            </a:fld>
            <a:endParaRPr lang="en-US" dirty="0"/>
          </a:p>
        </p:txBody>
      </p:sp>
      <p:sp>
        <p:nvSpPr>
          <p:cNvPr id="6" name="Rectangle: Rounded Corners 5">
            <a:extLst>
              <a:ext uri="{FF2B5EF4-FFF2-40B4-BE49-F238E27FC236}">
                <a16:creationId xmlns:a16="http://schemas.microsoft.com/office/drawing/2014/main" id="{51084ED2-28D9-4517-9E10-A6811E58C376}"/>
              </a:ext>
            </a:extLst>
          </p:cNvPr>
          <p:cNvSpPr/>
          <p:nvPr/>
        </p:nvSpPr>
        <p:spPr>
          <a:xfrm>
            <a:off x="921228" y="3352857"/>
            <a:ext cx="6144446" cy="551573"/>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83091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D144-D04F-4EFF-9FEC-6771EAF85CD1}"/>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076D7F7D-D88C-43E7-AF88-6C8FD85FE37D}"/>
              </a:ext>
            </a:extLst>
          </p:cNvPr>
          <p:cNvSpPr>
            <a:spLocks noGrp="1"/>
          </p:cNvSpPr>
          <p:nvPr>
            <p:ph idx="1"/>
          </p:nvPr>
        </p:nvSpPr>
        <p:spPr/>
        <p:txBody>
          <a:bodyPr/>
          <a:lstStyle/>
          <a:p>
            <a:r>
              <a:rPr lang="en-US" dirty="0"/>
              <a:t>You must also configure at least one Firebox in Server mode</a:t>
            </a:r>
          </a:p>
          <a:p>
            <a:r>
              <a:rPr lang="en-US" dirty="0"/>
              <a:t>Enable Server mode</a:t>
            </a:r>
          </a:p>
          <a:p>
            <a:endParaRPr lang="en-US" dirty="0"/>
          </a:p>
        </p:txBody>
      </p:sp>
      <p:sp>
        <p:nvSpPr>
          <p:cNvPr id="4" name="Slide Number Placeholder 3">
            <a:extLst>
              <a:ext uri="{FF2B5EF4-FFF2-40B4-BE49-F238E27FC236}">
                <a16:creationId xmlns:a16="http://schemas.microsoft.com/office/drawing/2014/main" id="{4E165FA0-9772-48D4-921D-A466A68B0514}"/>
              </a:ext>
            </a:extLst>
          </p:cNvPr>
          <p:cNvSpPr>
            <a:spLocks noGrp="1"/>
          </p:cNvSpPr>
          <p:nvPr>
            <p:ph type="sldNum" sz="quarter" idx="10"/>
          </p:nvPr>
        </p:nvSpPr>
        <p:spPr/>
        <p:txBody>
          <a:bodyPr/>
          <a:lstStyle/>
          <a:p>
            <a:fld id="{B0093543-1604-46AF-A6FA-9E7B09989DCD}" type="slidenum">
              <a:rPr lang="en-US" smtClean="0"/>
              <a:pPr/>
              <a:t>85</a:t>
            </a:fld>
            <a:endParaRPr lang="en-US" dirty="0"/>
          </a:p>
        </p:txBody>
      </p:sp>
      <p:pic>
        <p:nvPicPr>
          <p:cNvPr id="7" name="Picture 6">
            <a:extLst>
              <a:ext uri="{FF2B5EF4-FFF2-40B4-BE49-F238E27FC236}">
                <a16:creationId xmlns:a16="http://schemas.microsoft.com/office/drawing/2014/main" id="{3C9F4629-C6FB-4B0B-96CD-8ED74279D0BA}"/>
              </a:ext>
            </a:extLst>
          </p:cNvPr>
          <p:cNvPicPr>
            <a:picLocks noChangeAspect="1"/>
          </p:cNvPicPr>
          <p:nvPr/>
        </p:nvPicPr>
        <p:blipFill rotWithShape="1">
          <a:blip r:embed="rId2"/>
          <a:srcRect l="25136" t="22322" r="24541" b="37528"/>
          <a:stretch/>
        </p:blipFill>
        <p:spPr>
          <a:xfrm>
            <a:off x="934948" y="2229492"/>
            <a:ext cx="4322852" cy="2738830"/>
          </a:xfrm>
          <a:prstGeom prst="rect">
            <a:avLst/>
          </a:prstGeom>
          <a:ln>
            <a:solidFill>
              <a:schemeClr val="bg1">
                <a:lumMod val="75000"/>
              </a:schemeClr>
            </a:solidFill>
          </a:ln>
        </p:spPr>
      </p:pic>
    </p:spTree>
    <p:extLst>
      <p:ext uri="{BB962C8B-B14F-4D97-AF65-F5344CB8AC3E}">
        <p14:creationId xmlns:p14="http://schemas.microsoft.com/office/powerpoint/2010/main" val="104809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752A-AC0C-485B-88E0-27F788606BC8}"/>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E3657EFF-8D94-41FF-A5DB-5A055014CAD9}"/>
              </a:ext>
            </a:extLst>
          </p:cNvPr>
          <p:cNvSpPr>
            <a:spLocks noGrp="1"/>
          </p:cNvSpPr>
          <p:nvPr>
            <p:ph idx="1"/>
          </p:nvPr>
        </p:nvSpPr>
        <p:spPr/>
        <p:txBody>
          <a:bodyPr/>
          <a:lstStyle/>
          <a:p>
            <a:r>
              <a:rPr lang="en-US" dirty="0"/>
              <a:t>Configure Server mode</a:t>
            </a:r>
          </a:p>
        </p:txBody>
      </p:sp>
      <p:sp>
        <p:nvSpPr>
          <p:cNvPr id="4" name="Slide Number Placeholder 3">
            <a:extLst>
              <a:ext uri="{FF2B5EF4-FFF2-40B4-BE49-F238E27FC236}">
                <a16:creationId xmlns:a16="http://schemas.microsoft.com/office/drawing/2014/main" id="{4FF957ED-B6FE-40D7-ADE3-6DDB471143F1}"/>
              </a:ext>
            </a:extLst>
          </p:cNvPr>
          <p:cNvSpPr>
            <a:spLocks noGrp="1"/>
          </p:cNvSpPr>
          <p:nvPr>
            <p:ph type="sldNum" sz="quarter" idx="10"/>
          </p:nvPr>
        </p:nvSpPr>
        <p:spPr/>
        <p:txBody>
          <a:bodyPr/>
          <a:lstStyle/>
          <a:p>
            <a:fld id="{B0093543-1604-46AF-A6FA-9E7B09989DCD}" type="slidenum">
              <a:rPr lang="en-US" smtClean="0"/>
              <a:pPr/>
              <a:t>86</a:t>
            </a:fld>
            <a:endParaRPr lang="en-US" dirty="0"/>
          </a:p>
        </p:txBody>
      </p:sp>
      <p:pic>
        <p:nvPicPr>
          <p:cNvPr id="7" name="Picture 6">
            <a:extLst>
              <a:ext uri="{FF2B5EF4-FFF2-40B4-BE49-F238E27FC236}">
                <a16:creationId xmlns:a16="http://schemas.microsoft.com/office/drawing/2014/main" id="{B6CEF3A0-F091-4BC9-9598-CC496AD9CB4A}"/>
              </a:ext>
            </a:extLst>
          </p:cNvPr>
          <p:cNvPicPr>
            <a:picLocks noChangeAspect="1"/>
          </p:cNvPicPr>
          <p:nvPr/>
        </p:nvPicPr>
        <p:blipFill rotWithShape="1">
          <a:blip r:embed="rId2"/>
          <a:srcRect l="27149" t="20374" r="6934" b="8465"/>
          <a:stretch/>
        </p:blipFill>
        <p:spPr>
          <a:xfrm>
            <a:off x="934948" y="1674687"/>
            <a:ext cx="4921322" cy="4452625"/>
          </a:xfrm>
          <a:prstGeom prst="rect">
            <a:avLst/>
          </a:prstGeom>
          <a:ln>
            <a:solidFill>
              <a:schemeClr val="bg1">
                <a:lumMod val="75000"/>
              </a:schemeClr>
            </a:solidFill>
          </a:ln>
        </p:spPr>
      </p:pic>
    </p:spTree>
    <p:extLst>
      <p:ext uri="{BB962C8B-B14F-4D97-AF65-F5344CB8AC3E}">
        <p14:creationId xmlns:p14="http://schemas.microsoft.com/office/powerpoint/2010/main" val="9665768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D8B0-399B-4589-AA04-E40B90D4BB8C}"/>
              </a:ext>
            </a:extLst>
          </p:cNvPr>
          <p:cNvSpPr>
            <a:spLocks noGrp="1"/>
          </p:cNvSpPr>
          <p:nvPr>
            <p:ph type="title"/>
          </p:nvPr>
        </p:nvSpPr>
        <p:spPr/>
        <p:txBody>
          <a:bodyPr/>
          <a:lstStyle/>
          <a:p>
            <a:r>
              <a:rPr lang="en-US" dirty="0"/>
              <a:t>BOVPN Over TLS</a:t>
            </a:r>
          </a:p>
        </p:txBody>
      </p:sp>
      <p:sp>
        <p:nvSpPr>
          <p:cNvPr id="4" name="Slide Number Placeholder 3">
            <a:extLst>
              <a:ext uri="{FF2B5EF4-FFF2-40B4-BE49-F238E27FC236}">
                <a16:creationId xmlns:a16="http://schemas.microsoft.com/office/drawing/2014/main" id="{05DEA6E9-C3D0-410E-A16D-1C77044F4455}"/>
              </a:ext>
            </a:extLst>
          </p:cNvPr>
          <p:cNvSpPr>
            <a:spLocks noGrp="1"/>
          </p:cNvSpPr>
          <p:nvPr>
            <p:ph type="sldNum" sz="quarter" idx="10"/>
          </p:nvPr>
        </p:nvSpPr>
        <p:spPr/>
        <p:txBody>
          <a:bodyPr/>
          <a:lstStyle/>
          <a:p>
            <a:fld id="{B0093543-1604-46AF-A6FA-9E7B09989DCD}" type="slidenum">
              <a:rPr lang="en-US" smtClean="0"/>
              <a:pPr/>
              <a:t>87</a:t>
            </a:fld>
            <a:endParaRPr lang="en-US" dirty="0"/>
          </a:p>
        </p:txBody>
      </p:sp>
      <p:sp>
        <p:nvSpPr>
          <p:cNvPr id="7" name="Content Placeholder 6">
            <a:extLst>
              <a:ext uri="{FF2B5EF4-FFF2-40B4-BE49-F238E27FC236}">
                <a16:creationId xmlns:a16="http://schemas.microsoft.com/office/drawing/2014/main" id="{2C023B97-1B8D-4D31-BC37-95C3221693F3}"/>
              </a:ext>
            </a:extLst>
          </p:cNvPr>
          <p:cNvSpPr>
            <a:spLocks noGrp="1"/>
          </p:cNvSpPr>
          <p:nvPr>
            <p:ph idx="1"/>
          </p:nvPr>
        </p:nvSpPr>
        <p:spPr/>
        <p:txBody>
          <a:bodyPr/>
          <a:lstStyle/>
          <a:p>
            <a:r>
              <a:rPr lang="en-US" dirty="0"/>
              <a:t>Configure Server mode</a:t>
            </a:r>
          </a:p>
          <a:p>
            <a:pPr marL="0" indent="0">
              <a:buNone/>
            </a:pPr>
            <a:endParaRPr lang="en-US" dirty="0"/>
          </a:p>
        </p:txBody>
      </p:sp>
      <p:pic>
        <p:nvPicPr>
          <p:cNvPr id="3" name="Picture 2">
            <a:extLst>
              <a:ext uri="{FF2B5EF4-FFF2-40B4-BE49-F238E27FC236}">
                <a16:creationId xmlns:a16="http://schemas.microsoft.com/office/drawing/2014/main" id="{99AD3AE7-FA04-4C70-B139-3B0330F953DC}"/>
              </a:ext>
            </a:extLst>
          </p:cNvPr>
          <p:cNvPicPr>
            <a:picLocks noChangeAspect="1"/>
          </p:cNvPicPr>
          <p:nvPr/>
        </p:nvPicPr>
        <p:blipFill rotWithShape="1">
          <a:blip r:embed="rId2"/>
          <a:srcRect l="27023" t="20524" r="3669" b="22997"/>
          <a:stretch/>
        </p:blipFill>
        <p:spPr>
          <a:xfrm>
            <a:off x="955497" y="1736333"/>
            <a:ext cx="6197852" cy="4232952"/>
          </a:xfrm>
          <a:prstGeom prst="rect">
            <a:avLst/>
          </a:prstGeom>
          <a:ln>
            <a:solidFill>
              <a:schemeClr val="bg1">
                <a:lumMod val="75000"/>
              </a:schemeClr>
            </a:solidFill>
          </a:ln>
        </p:spPr>
      </p:pic>
    </p:spTree>
    <p:extLst>
      <p:ext uri="{BB962C8B-B14F-4D97-AF65-F5344CB8AC3E}">
        <p14:creationId xmlns:p14="http://schemas.microsoft.com/office/powerpoint/2010/main" val="35270850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85759-3F63-47FF-B8ED-DC26DB8DA20C}"/>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ED40C708-C89A-44D4-B85B-939353531930}"/>
              </a:ext>
            </a:extLst>
          </p:cNvPr>
          <p:cNvSpPr>
            <a:spLocks noGrp="1"/>
          </p:cNvSpPr>
          <p:nvPr>
            <p:ph idx="1"/>
          </p:nvPr>
        </p:nvSpPr>
        <p:spPr/>
        <p:txBody>
          <a:bodyPr/>
          <a:lstStyle/>
          <a:p>
            <a:r>
              <a:rPr lang="en-US" dirty="0"/>
              <a:t>Two configuration options are supported:</a:t>
            </a:r>
          </a:p>
          <a:p>
            <a:pPr lvl="1"/>
            <a:r>
              <a:rPr lang="en-US" dirty="0"/>
              <a:t>Option 1 — TLS server connects to multiple TLS clients</a:t>
            </a:r>
          </a:p>
          <a:p>
            <a:pPr lvl="1"/>
            <a:r>
              <a:rPr lang="en-US" dirty="0"/>
              <a:t>Option 2 — TLS client connects to multiple TLS servers</a:t>
            </a:r>
          </a:p>
          <a:p>
            <a:pPr lvl="2"/>
            <a:r>
              <a:rPr lang="en-US" dirty="0"/>
              <a:t>This option consumes more resources on the Firebox than Option 1</a:t>
            </a:r>
          </a:p>
        </p:txBody>
      </p:sp>
      <p:sp>
        <p:nvSpPr>
          <p:cNvPr id="4" name="Slide Number Placeholder 3">
            <a:extLst>
              <a:ext uri="{FF2B5EF4-FFF2-40B4-BE49-F238E27FC236}">
                <a16:creationId xmlns:a16="http://schemas.microsoft.com/office/drawing/2014/main" id="{38BB515A-BE97-458A-973F-CE484F4E061A}"/>
              </a:ext>
            </a:extLst>
          </p:cNvPr>
          <p:cNvSpPr>
            <a:spLocks noGrp="1"/>
          </p:cNvSpPr>
          <p:nvPr>
            <p:ph type="sldNum" sz="quarter" idx="10"/>
          </p:nvPr>
        </p:nvSpPr>
        <p:spPr/>
        <p:txBody>
          <a:bodyPr/>
          <a:lstStyle/>
          <a:p>
            <a:fld id="{B0093543-1604-46AF-A6FA-9E7B09989DCD}" type="slidenum">
              <a:rPr lang="en-US" smtClean="0"/>
              <a:pPr/>
              <a:t>88</a:t>
            </a:fld>
            <a:endParaRPr lang="en-US" dirty="0"/>
          </a:p>
        </p:txBody>
      </p:sp>
    </p:spTree>
    <p:extLst>
      <p:ext uri="{BB962C8B-B14F-4D97-AF65-F5344CB8AC3E}">
        <p14:creationId xmlns:p14="http://schemas.microsoft.com/office/powerpoint/2010/main" val="36835378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742D-671A-45CE-A7F2-0918DBF30583}"/>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6ED0C045-1E79-4109-A59E-537917C74EFF}"/>
              </a:ext>
            </a:extLst>
          </p:cNvPr>
          <p:cNvSpPr>
            <a:spLocks noGrp="1"/>
          </p:cNvSpPr>
          <p:nvPr>
            <p:ph idx="1"/>
          </p:nvPr>
        </p:nvSpPr>
        <p:spPr/>
        <p:txBody>
          <a:bodyPr/>
          <a:lstStyle/>
          <a:p>
            <a:r>
              <a:rPr lang="en-US" dirty="0"/>
              <a:t>Option 1:</a:t>
            </a:r>
          </a:p>
        </p:txBody>
      </p:sp>
      <p:sp>
        <p:nvSpPr>
          <p:cNvPr id="4" name="Slide Number Placeholder 3">
            <a:extLst>
              <a:ext uri="{FF2B5EF4-FFF2-40B4-BE49-F238E27FC236}">
                <a16:creationId xmlns:a16="http://schemas.microsoft.com/office/drawing/2014/main" id="{83172A76-CA02-4443-B742-ECDE054E287E}"/>
              </a:ext>
            </a:extLst>
          </p:cNvPr>
          <p:cNvSpPr>
            <a:spLocks noGrp="1"/>
          </p:cNvSpPr>
          <p:nvPr>
            <p:ph type="sldNum" sz="quarter" idx="10"/>
          </p:nvPr>
        </p:nvSpPr>
        <p:spPr/>
        <p:txBody>
          <a:bodyPr/>
          <a:lstStyle/>
          <a:p>
            <a:fld id="{B0093543-1604-46AF-A6FA-9E7B09989DCD}" type="slidenum">
              <a:rPr lang="en-US" smtClean="0"/>
              <a:pPr/>
              <a:t>89</a:t>
            </a:fld>
            <a:endParaRPr lang="en-US" dirty="0"/>
          </a:p>
        </p:txBody>
      </p:sp>
      <p:pic>
        <p:nvPicPr>
          <p:cNvPr id="7" name="Picture 6">
            <a:extLst>
              <a:ext uri="{FF2B5EF4-FFF2-40B4-BE49-F238E27FC236}">
                <a16:creationId xmlns:a16="http://schemas.microsoft.com/office/drawing/2014/main" id="{01F625DF-CBBE-41B8-8359-A53713884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40" y="1854769"/>
            <a:ext cx="6886575" cy="2924175"/>
          </a:xfrm>
          <a:prstGeom prst="rect">
            <a:avLst/>
          </a:prstGeom>
        </p:spPr>
      </p:pic>
    </p:spTree>
    <p:extLst>
      <p:ext uri="{BB962C8B-B14F-4D97-AF65-F5344CB8AC3E}">
        <p14:creationId xmlns:p14="http://schemas.microsoft.com/office/powerpoint/2010/main" val="3486649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26D9-C639-4E4A-85A8-1847EB265953}"/>
              </a:ext>
            </a:extLst>
          </p:cNvPr>
          <p:cNvSpPr>
            <a:spLocks noGrp="1"/>
          </p:cNvSpPr>
          <p:nvPr>
            <p:ph type="title"/>
          </p:nvPr>
        </p:nvSpPr>
        <p:spPr/>
        <p:txBody>
          <a:bodyPr/>
          <a:lstStyle/>
          <a:p>
            <a:r>
              <a:rPr lang="en-US" dirty="0"/>
              <a:t>Access Portal — Shared Settings</a:t>
            </a:r>
          </a:p>
        </p:txBody>
      </p:sp>
      <p:sp>
        <p:nvSpPr>
          <p:cNvPr id="3" name="Content Placeholder 2">
            <a:extLst>
              <a:ext uri="{FF2B5EF4-FFF2-40B4-BE49-F238E27FC236}">
                <a16:creationId xmlns:a16="http://schemas.microsoft.com/office/drawing/2014/main" id="{41EC395B-DCA5-4116-8B2D-210C0BB03AB0}"/>
              </a:ext>
            </a:extLst>
          </p:cNvPr>
          <p:cNvSpPr>
            <a:spLocks noGrp="1"/>
          </p:cNvSpPr>
          <p:nvPr>
            <p:ph idx="1"/>
          </p:nvPr>
        </p:nvSpPr>
        <p:spPr/>
        <p:txBody>
          <a:bodyPr/>
          <a:lstStyle/>
          <a:p>
            <a:r>
              <a:rPr lang="en-US" dirty="0"/>
              <a:t>Access Portal and Mobile VPN with SSL share these VPN portal settings:</a:t>
            </a:r>
          </a:p>
          <a:p>
            <a:pPr lvl="1"/>
            <a:r>
              <a:rPr lang="en-US" dirty="0"/>
              <a:t>Interfaces on which the VPN portal is available</a:t>
            </a:r>
          </a:p>
          <a:p>
            <a:pPr lvl="1"/>
            <a:r>
              <a:rPr lang="en-US" dirty="0"/>
              <a:t>Authentication server</a:t>
            </a:r>
          </a:p>
          <a:p>
            <a:pPr lvl="1"/>
            <a:r>
              <a:rPr lang="en-US" dirty="0"/>
              <a:t>VPN Portal port</a:t>
            </a:r>
          </a:p>
          <a:p>
            <a:pPr lvl="2"/>
            <a:r>
              <a:rPr lang="en-US" dirty="0"/>
              <a:t>The VPN Portal port is the TCP configuration channel for Mobile VPN with SSL and the Access Portal</a:t>
            </a:r>
          </a:p>
          <a:p>
            <a:pPr lvl="2"/>
            <a:r>
              <a:rPr lang="en-US" dirty="0"/>
              <a:t>The data channel for Mobile VPN with SSL appears in the Mobile VPN with SSL settings</a:t>
            </a:r>
          </a:p>
          <a:p>
            <a:pPr marL="914400" lvl="2"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4BDBA69-D241-4237-BB7F-349F10501813}"/>
              </a:ext>
            </a:extLst>
          </p:cNvPr>
          <p:cNvSpPr>
            <a:spLocks noGrp="1"/>
          </p:cNvSpPr>
          <p:nvPr>
            <p:ph type="sldNum" sz="quarter" idx="10"/>
          </p:nvPr>
        </p:nvSpPr>
        <p:spPr/>
        <p:txBody>
          <a:bodyPr/>
          <a:lstStyle/>
          <a:p>
            <a:fld id="{B0093543-1604-46AF-A6FA-9E7B09989DCD}" type="slidenum">
              <a:rPr lang="en-US" smtClean="0"/>
              <a:pPr/>
              <a:t>9</a:t>
            </a:fld>
            <a:endParaRPr lang="en-US" dirty="0"/>
          </a:p>
        </p:txBody>
      </p:sp>
    </p:spTree>
    <p:extLst>
      <p:ext uri="{BB962C8B-B14F-4D97-AF65-F5344CB8AC3E}">
        <p14:creationId xmlns:p14="http://schemas.microsoft.com/office/powerpoint/2010/main" val="40590372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4C19-AED3-4336-8489-33EFDBFEBB49}"/>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9C9791CE-1E7E-4024-914A-6A2284B0E7D1}"/>
              </a:ext>
            </a:extLst>
          </p:cNvPr>
          <p:cNvSpPr>
            <a:spLocks noGrp="1"/>
          </p:cNvSpPr>
          <p:nvPr>
            <p:ph idx="1"/>
          </p:nvPr>
        </p:nvSpPr>
        <p:spPr/>
        <p:txBody>
          <a:bodyPr/>
          <a:lstStyle/>
          <a:p>
            <a:r>
              <a:rPr lang="en-US" dirty="0"/>
              <a:t>Option 2:</a:t>
            </a:r>
          </a:p>
        </p:txBody>
      </p:sp>
      <p:sp>
        <p:nvSpPr>
          <p:cNvPr id="4" name="Slide Number Placeholder 3">
            <a:extLst>
              <a:ext uri="{FF2B5EF4-FFF2-40B4-BE49-F238E27FC236}">
                <a16:creationId xmlns:a16="http://schemas.microsoft.com/office/drawing/2014/main" id="{6CFCF8DF-7865-437D-97C7-75FE48EB6BBA}"/>
              </a:ext>
            </a:extLst>
          </p:cNvPr>
          <p:cNvSpPr>
            <a:spLocks noGrp="1"/>
          </p:cNvSpPr>
          <p:nvPr>
            <p:ph type="sldNum" sz="quarter" idx="10"/>
          </p:nvPr>
        </p:nvSpPr>
        <p:spPr/>
        <p:txBody>
          <a:bodyPr/>
          <a:lstStyle/>
          <a:p>
            <a:fld id="{B0093543-1604-46AF-A6FA-9E7B09989DCD}" type="slidenum">
              <a:rPr lang="en-US" smtClean="0"/>
              <a:pPr/>
              <a:t>90</a:t>
            </a:fld>
            <a:endParaRPr lang="en-US" dirty="0"/>
          </a:p>
        </p:txBody>
      </p:sp>
      <p:pic>
        <p:nvPicPr>
          <p:cNvPr id="7" name="Picture 6">
            <a:extLst>
              <a:ext uri="{FF2B5EF4-FFF2-40B4-BE49-F238E27FC236}">
                <a16:creationId xmlns:a16="http://schemas.microsoft.com/office/drawing/2014/main" id="{5B34E898-A177-47CF-9E2E-5132019DE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361" y="1854769"/>
            <a:ext cx="6934200" cy="2924175"/>
          </a:xfrm>
          <a:prstGeom prst="rect">
            <a:avLst/>
          </a:prstGeom>
        </p:spPr>
      </p:pic>
    </p:spTree>
    <p:extLst>
      <p:ext uri="{BB962C8B-B14F-4D97-AF65-F5344CB8AC3E}">
        <p14:creationId xmlns:p14="http://schemas.microsoft.com/office/powerpoint/2010/main" val="31181487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EF3EA44-BF8E-48B7-B3AF-C98ABE69B0F2}"/>
              </a:ext>
            </a:extLst>
          </p:cNvPr>
          <p:cNvPicPr>
            <a:picLocks noChangeAspect="1"/>
          </p:cNvPicPr>
          <p:nvPr/>
        </p:nvPicPr>
        <p:blipFill rotWithShape="1">
          <a:blip r:embed="rId2"/>
          <a:srcRect l="23773" t="35963" r="16888" b="1795"/>
          <a:stretch/>
        </p:blipFill>
        <p:spPr>
          <a:xfrm>
            <a:off x="1570007" y="2415398"/>
            <a:ext cx="5426016" cy="3614468"/>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F42E6A36-C1BD-4F94-BD0D-013C3E1CFEC2}"/>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3E355F49-5FED-48E8-936B-3628F259973D}"/>
              </a:ext>
            </a:extLst>
          </p:cNvPr>
          <p:cNvSpPr>
            <a:spLocks noGrp="1"/>
          </p:cNvSpPr>
          <p:nvPr>
            <p:ph idx="1"/>
          </p:nvPr>
        </p:nvSpPr>
        <p:spPr/>
        <p:txBody>
          <a:bodyPr/>
          <a:lstStyle/>
          <a:p>
            <a:r>
              <a:rPr lang="en-US" dirty="0"/>
              <a:t>The BOVPN-Allow.in and BOVPN-Allow.out policies are shared with BOVPN, BOVPN virtual interfaces, and TLS BOVPN</a:t>
            </a:r>
          </a:p>
        </p:txBody>
      </p:sp>
      <p:sp>
        <p:nvSpPr>
          <p:cNvPr id="4" name="Slide Number Placeholder 3">
            <a:extLst>
              <a:ext uri="{FF2B5EF4-FFF2-40B4-BE49-F238E27FC236}">
                <a16:creationId xmlns:a16="http://schemas.microsoft.com/office/drawing/2014/main" id="{284E9F7C-C5B0-4CDA-B658-9019B8ACBD0D}"/>
              </a:ext>
            </a:extLst>
          </p:cNvPr>
          <p:cNvSpPr>
            <a:spLocks noGrp="1"/>
          </p:cNvSpPr>
          <p:nvPr>
            <p:ph type="sldNum" sz="quarter" idx="10"/>
          </p:nvPr>
        </p:nvSpPr>
        <p:spPr/>
        <p:txBody>
          <a:bodyPr/>
          <a:lstStyle/>
          <a:p>
            <a:fld id="{B0093543-1604-46AF-A6FA-9E7B09989DCD}" type="slidenum">
              <a:rPr lang="en-US" smtClean="0"/>
              <a:pPr/>
              <a:t>91</a:t>
            </a:fld>
            <a:endParaRPr lang="en-US" dirty="0"/>
          </a:p>
        </p:txBody>
      </p:sp>
      <p:sp>
        <p:nvSpPr>
          <p:cNvPr id="31" name="Rectangle: Rounded Corners 30">
            <a:extLst>
              <a:ext uri="{FF2B5EF4-FFF2-40B4-BE49-F238E27FC236}">
                <a16:creationId xmlns:a16="http://schemas.microsoft.com/office/drawing/2014/main" id="{D636BE74-32B4-456B-9691-0ABED09B800C}"/>
              </a:ext>
            </a:extLst>
          </p:cNvPr>
          <p:cNvSpPr/>
          <p:nvPr/>
        </p:nvSpPr>
        <p:spPr>
          <a:xfrm>
            <a:off x="3001993" y="2415397"/>
            <a:ext cx="1026543" cy="353683"/>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7F5BD3FF-9856-417B-A1A7-BE9925347A7E}"/>
              </a:ext>
            </a:extLst>
          </p:cNvPr>
          <p:cNvSpPr/>
          <p:nvPr/>
        </p:nvSpPr>
        <p:spPr>
          <a:xfrm>
            <a:off x="1483743" y="4339087"/>
            <a:ext cx="1518250" cy="113006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5481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33C1-97BF-475C-B4E7-970B12EC908C}"/>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E18B3D09-2FEB-410A-AEDF-62C3EC8075A7}"/>
              </a:ext>
            </a:extLst>
          </p:cNvPr>
          <p:cNvSpPr>
            <a:spLocks noGrp="1"/>
          </p:cNvSpPr>
          <p:nvPr>
            <p:ph idx="1"/>
          </p:nvPr>
        </p:nvSpPr>
        <p:spPr/>
        <p:txBody>
          <a:bodyPr/>
          <a:lstStyle/>
          <a:p>
            <a:r>
              <a:rPr lang="en-US" dirty="0"/>
              <a:t>From Fireware Web UI, on the </a:t>
            </a:r>
            <a:r>
              <a:rPr lang="en-US" b="1" dirty="0"/>
              <a:t>System Status &gt; VPN Statistics &gt; Branch Office VPN</a:t>
            </a:r>
            <a:r>
              <a:rPr lang="en-US" dirty="0"/>
              <a:t> tab, you can see BOVPN over TLS tunnels</a:t>
            </a:r>
          </a:p>
          <a:p>
            <a:r>
              <a:rPr lang="en-US" dirty="0"/>
              <a:t>You can filter the page on </a:t>
            </a:r>
            <a:r>
              <a:rPr lang="en-US" b="1" dirty="0"/>
              <a:t>TLS Tunnels</a:t>
            </a:r>
            <a:r>
              <a:rPr lang="en-US" dirty="0"/>
              <a:t> and </a:t>
            </a:r>
            <a:r>
              <a:rPr lang="en-US" b="1" dirty="0"/>
              <a:t>Edit </a:t>
            </a:r>
            <a:r>
              <a:rPr lang="en-US" dirty="0"/>
              <a:t>the tunnel settings</a:t>
            </a:r>
          </a:p>
        </p:txBody>
      </p:sp>
      <p:sp>
        <p:nvSpPr>
          <p:cNvPr id="4" name="Slide Number Placeholder 3">
            <a:extLst>
              <a:ext uri="{FF2B5EF4-FFF2-40B4-BE49-F238E27FC236}">
                <a16:creationId xmlns:a16="http://schemas.microsoft.com/office/drawing/2014/main" id="{DCF62AD2-8A1C-4B4C-8EB2-8C3DEC885C87}"/>
              </a:ext>
            </a:extLst>
          </p:cNvPr>
          <p:cNvSpPr>
            <a:spLocks noGrp="1"/>
          </p:cNvSpPr>
          <p:nvPr>
            <p:ph type="sldNum" sz="quarter" idx="10"/>
          </p:nvPr>
        </p:nvSpPr>
        <p:spPr/>
        <p:txBody>
          <a:bodyPr/>
          <a:lstStyle/>
          <a:p>
            <a:fld id="{B0093543-1604-46AF-A6FA-9E7B09989DCD}" type="slidenum">
              <a:rPr lang="en-US" smtClean="0"/>
              <a:pPr/>
              <a:t>92</a:t>
            </a:fld>
            <a:endParaRPr lang="en-US" dirty="0"/>
          </a:p>
        </p:txBody>
      </p:sp>
      <p:pic>
        <p:nvPicPr>
          <p:cNvPr id="5" name="Picture 4">
            <a:extLst>
              <a:ext uri="{FF2B5EF4-FFF2-40B4-BE49-F238E27FC236}">
                <a16:creationId xmlns:a16="http://schemas.microsoft.com/office/drawing/2014/main" id="{DB66D037-5DB8-4715-8AD6-2F8F723EBA8C}"/>
              </a:ext>
            </a:extLst>
          </p:cNvPr>
          <p:cNvPicPr>
            <a:picLocks noChangeAspect="1"/>
          </p:cNvPicPr>
          <p:nvPr/>
        </p:nvPicPr>
        <p:blipFill>
          <a:blip r:embed="rId2"/>
          <a:stretch>
            <a:fillRect/>
          </a:stretch>
        </p:blipFill>
        <p:spPr>
          <a:xfrm>
            <a:off x="937420" y="3249930"/>
            <a:ext cx="5829345" cy="2876550"/>
          </a:xfrm>
          <a:prstGeom prst="rect">
            <a:avLst/>
          </a:prstGeom>
          <a:ln>
            <a:solidFill>
              <a:srgbClr val="ACACAC"/>
            </a:solidFill>
          </a:ln>
        </p:spPr>
      </p:pic>
      <p:sp>
        <p:nvSpPr>
          <p:cNvPr id="6" name="Rectangle: Rounded Corners 5">
            <a:extLst>
              <a:ext uri="{FF2B5EF4-FFF2-40B4-BE49-F238E27FC236}">
                <a16:creationId xmlns:a16="http://schemas.microsoft.com/office/drawing/2014/main" id="{843FD887-5165-47CD-ABCA-9DFBA45A2C66}"/>
              </a:ext>
            </a:extLst>
          </p:cNvPr>
          <p:cNvSpPr/>
          <p:nvPr/>
        </p:nvSpPr>
        <p:spPr>
          <a:xfrm>
            <a:off x="937421" y="4040504"/>
            <a:ext cx="1653380" cy="371475"/>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59D13FD-F666-4A25-9F80-1EF6AB715957}"/>
              </a:ext>
            </a:extLst>
          </p:cNvPr>
          <p:cNvPicPr>
            <a:picLocks noChangeAspect="1"/>
          </p:cNvPicPr>
          <p:nvPr/>
        </p:nvPicPr>
        <p:blipFill rotWithShape="1">
          <a:blip r:embed="rId3"/>
          <a:srcRect t="10584" r="68443" b="30536"/>
          <a:stretch/>
        </p:blipFill>
        <p:spPr>
          <a:xfrm>
            <a:off x="6552383" y="2987992"/>
            <a:ext cx="2136474" cy="1962150"/>
          </a:xfrm>
          <a:prstGeom prst="rect">
            <a:avLst/>
          </a:prstGeom>
          <a:ln>
            <a:solidFill>
              <a:srgbClr val="ACACAC"/>
            </a:solidFill>
          </a:ln>
        </p:spPr>
      </p:pic>
      <p:cxnSp>
        <p:nvCxnSpPr>
          <p:cNvPr id="8" name="Straight Arrow Connector 7">
            <a:extLst>
              <a:ext uri="{FF2B5EF4-FFF2-40B4-BE49-F238E27FC236}">
                <a16:creationId xmlns:a16="http://schemas.microsoft.com/office/drawing/2014/main" id="{444C3B39-203A-4115-A2A7-0A3455E436DF}"/>
              </a:ext>
            </a:extLst>
          </p:cNvPr>
          <p:cNvCxnSpPr>
            <a:cxnSpLocks/>
            <a:stCxn id="6" idx="3"/>
            <a:endCxn id="11" idx="1"/>
          </p:cNvCxnSpPr>
          <p:nvPr/>
        </p:nvCxnSpPr>
        <p:spPr>
          <a:xfrm>
            <a:off x="2590801" y="4226242"/>
            <a:ext cx="3961582" cy="104776"/>
          </a:xfrm>
          <a:prstGeom prst="straightConnector1">
            <a:avLst/>
          </a:prstGeom>
          <a:ln w="38100">
            <a:tailEnd type="stealth" w="lg" len="lg"/>
          </a:ln>
          <a:effectLst/>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5D29330A-0245-4BA9-89BD-8F2CE5F218C9}"/>
              </a:ext>
            </a:extLst>
          </p:cNvPr>
          <p:cNvSpPr/>
          <p:nvPr/>
        </p:nvSpPr>
        <p:spPr>
          <a:xfrm>
            <a:off x="6552383" y="4202430"/>
            <a:ext cx="1975668" cy="257175"/>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899AECCA-6C0F-4F22-9AEF-FC3B19FC2AE0}"/>
              </a:ext>
            </a:extLst>
          </p:cNvPr>
          <p:cNvSpPr/>
          <p:nvPr/>
        </p:nvSpPr>
        <p:spPr>
          <a:xfrm>
            <a:off x="956471" y="5450205"/>
            <a:ext cx="5758655" cy="552450"/>
          </a:xfrm>
          <a:prstGeom prst="round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46485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6BC87-2AE2-4A34-BEF8-1D1334E1D0BD}"/>
              </a:ext>
            </a:extLst>
          </p:cNvPr>
          <p:cNvSpPr>
            <a:spLocks noGrp="1"/>
          </p:cNvSpPr>
          <p:nvPr>
            <p:ph type="title"/>
          </p:nvPr>
        </p:nvSpPr>
        <p:spPr/>
        <p:txBody>
          <a:bodyPr/>
          <a:lstStyle/>
          <a:p>
            <a:r>
              <a:rPr lang="en-US" dirty="0"/>
              <a:t>BOVPN Over TLS</a:t>
            </a:r>
          </a:p>
        </p:txBody>
      </p:sp>
      <p:sp>
        <p:nvSpPr>
          <p:cNvPr id="3" name="Content Placeholder 2">
            <a:extLst>
              <a:ext uri="{FF2B5EF4-FFF2-40B4-BE49-F238E27FC236}">
                <a16:creationId xmlns:a16="http://schemas.microsoft.com/office/drawing/2014/main" id="{FEA7E720-2E9A-4504-8116-0045683CA7EE}"/>
              </a:ext>
            </a:extLst>
          </p:cNvPr>
          <p:cNvSpPr>
            <a:spLocks noGrp="1"/>
          </p:cNvSpPr>
          <p:nvPr>
            <p:ph idx="1"/>
          </p:nvPr>
        </p:nvSpPr>
        <p:spPr/>
        <p:txBody>
          <a:bodyPr/>
          <a:lstStyle/>
          <a:p>
            <a:r>
              <a:rPr lang="en-US" dirty="0"/>
              <a:t>Unsupported features:</a:t>
            </a:r>
          </a:p>
          <a:p>
            <a:pPr lvl="1"/>
            <a:r>
              <a:rPr lang="en-US" dirty="0"/>
              <a:t>Active/active FireCluster</a:t>
            </a:r>
          </a:p>
          <a:p>
            <a:pPr lvl="1"/>
            <a:r>
              <a:rPr lang="en-US" dirty="0"/>
              <a:t>IP address ranges</a:t>
            </a:r>
          </a:p>
          <a:p>
            <a:pPr lvl="1"/>
            <a:r>
              <a:rPr lang="en-US" dirty="0"/>
              <a:t>BOVPN NAT</a:t>
            </a:r>
          </a:p>
          <a:p>
            <a:pPr lvl="1"/>
            <a:r>
              <a:rPr lang="en-US" dirty="0"/>
              <a:t>Dynamic routing over the VPN tunnel</a:t>
            </a:r>
          </a:p>
          <a:p>
            <a:pPr lvl="1"/>
            <a:r>
              <a:rPr lang="en-US" dirty="0"/>
              <a:t>Multicast traffic over the VPN tunnel</a:t>
            </a:r>
          </a:p>
          <a:p>
            <a:pPr lvl="1"/>
            <a:r>
              <a:rPr lang="en-US" dirty="0"/>
              <a:t>Policy-based routing</a:t>
            </a:r>
          </a:p>
          <a:p>
            <a:r>
              <a:rPr lang="en-US" dirty="0"/>
              <a:t>Third-party certificates are not supported</a:t>
            </a:r>
          </a:p>
          <a:p>
            <a:endParaRPr lang="en-US" dirty="0"/>
          </a:p>
        </p:txBody>
      </p:sp>
      <p:sp>
        <p:nvSpPr>
          <p:cNvPr id="4" name="Slide Number Placeholder 3">
            <a:extLst>
              <a:ext uri="{FF2B5EF4-FFF2-40B4-BE49-F238E27FC236}">
                <a16:creationId xmlns:a16="http://schemas.microsoft.com/office/drawing/2014/main" id="{9515AD88-FFF7-467D-83BD-D0C5673DA008}"/>
              </a:ext>
            </a:extLst>
          </p:cNvPr>
          <p:cNvSpPr>
            <a:spLocks noGrp="1"/>
          </p:cNvSpPr>
          <p:nvPr>
            <p:ph type="sldNum" sz="quarter" idx="10"/>
          </p:nvPr>
        </p:nvSpPr>
        <p:spPr/>
        <p:txBody>
          <a:bodyPr/>
          <a:lstStyle/>
          <a:p>
            <a:fld id="{B0093543-1604-46AF-A6FA-9E7B09989DCD}" type="slidenum">
              <a:rPr lang="en-US" smtClean="0"/>
              <a:pPr/>
              <a:t>93</a:t>
            </a:fld>
            <a:endParaRPr lang="en-US" dirty="0"/>
          </a:p>
        </p:txBody>
      </p:sp>
    </p:spTree>
    <p:extLst>
      <p:ext uri="{BB962C8B-B14F-4D97-AF65-F5344CB8AC3E}">
        <p14:creationId xmlns:p14="http://schemas.microsoft.com/office/powerpoint/2010/main" val="9047136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BDCAE-116B-48DA-B28D-862D8720D55C}"/>
              </a:ext>
            </a:extLst>
          </p:cNvPr>
          <p:cNvSpPr>
            <a:spLocks noGrp="1"/>
          </p:cNvSpPr>
          <p:nvPr>
            <p:ph type="title"/>
          </p:nvPr>
        </p:nvSpPr>
        <p:spPr/>
        <p:txBody>
          <a:bodyPr/>
          <a:lstStyle/>
          <a:p>
            <a:r>
              <a:rPr lang="en-US" dirty="0"/>
              <a:t>SSL/TLS Shared Settings</a:t>
            </a:r>
          </a:p>
        </p:txBody>
      </p:sp>
    </p:spTree>
    <p:extLst>
      <p:ext uri="{BB962C8B-B14F-4D97-AF65-F5344CB8AC3E}">
        <p14:creationId xmlns:p14="http://schemas.microsoft.com/office/powerpoint/2010/main" val="12647162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2977-A170-417B-ADB8-2E74747232DB}"/>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CE400434-AB25-41BD-B4FB-276D943FA31A}"/>
              </a:ext>
            </a:extLst>
          </p:cNvPr>
          <p:cNvSpPr>
            <a:spLocks noGrp="1"/>
          </p:cNvSpPr>
          <p:nvPr>
            <p:ph idx="1"/>
          </p:nvPr>
        </p:nvSpPr>
        <p:spPr/>
        <p:txBody>
          <a:bodyPr/>
          <a:lstStyle/>
          <a:p>
            <a:r>
              <a:rPr lang="en-US" dirty="0"/>
              <a:t>Several Firebox features use SSL/TLS for secure communication and share the same OpenVPN server</a:t>
            </a:r>
          </a:p>
          <a:p>
            <a:r>
              <a:rPr lang="en-US" dirty="0"/>
              <a:t>The features that share the OpenVPN server, in order of precedence from highest to lowest, are:</a:t>
            </a:r>
          </a:p>
          <a:p>
            <a:pPr lvl="1"/>
            <a:r>
              <a:rPr lang="en-US" dirty="0"/>
              <a:t>Management Tunnel over SSL on hub devices</a:t>
            </a:r>
          </a:p>
          <a:p>
            <a:pPr lvl="1"/>
            <a:r>
              <a:rPr lang="en-US" dirty="0"/>
              <a:t>BOVPN over TLS in Server mode</a:t>
            </a:r>
          </a:p>
          <a:p>
            <a:pPr lvl="1"/>
            <a:r>
              <a:rPr lang="en-US" dirty="0"/>
              <a:t>Mobile VPN with SSL</a:t>
            </a:r>
          </a:p>
          <a:p>
            <a:pPr lvl="1"/>
            <a:r>
              <a:rPr lang="en-US" dirty="0"/>
              <a:t>Access Portal</a:t>
            </a:r>
          </a:p>
          <a:p>
            <a:pPr marL="0" indent="0">
              <a:buNone/>
            </a:pPr>
            <a:endParaRPr lang="en-US" dirty="0"/>
          </a:p>
        </p:txBody>
      </p:sp>
      <p:sp>
        <p:nvSpPr>
          <p:cNvPr id="4" name="Slide Number Placeholder 3">
            <a:extLst>
              <a:ext uri="{FF2B5EF4-FFF2-40B4-BE49-F238E27FC236}">
                <a16:creationId xmlns:a16="http://schemas.microsoft.com/office/drawing/2014/main" id="{1EE12EBE-172A-47F5-B35E-6E0187C50FE9}"/>
              </a:ext>
            </a:extLst>
          </p:cNvPr>
          <p:cNvSpPr>
            <a:spLocks noGrp="1"/>
          </p:cNvSpPr>
          <p:nvPr>
            <p:ph type="sldNum" sz="quarter" idx="10"/>
          </p:nvPr>
        </p:nvSpPr>
        <p:spPr/>
        <p:txBody>
          <a:bodyPr/>
          <a:lstStyle/>
          <a:p>
            <a:fld id="{B0093543-1604-46AF-A6FA-9E7B09989DCD}" type="slidenum">
              <a:rPr lang="en-US" smtClean="0"/>
              <a:pPr/>
              <a:t>95</a:t>
            </a:fld>
            <a:endParaRPr lang="en-US" dirty="0"/>
          </a:p>
        </p:txBody>
      </p:sp>
    </p:spTree>
    <p:extLst>
      <p:ext uri="{BB962C8B-B14F-4D97-AF65-F5344CB8AC3E}">
        <p14:creationId xmlns:p14="http://schemas.microsoft.com/office/powerpoint/2010/main" val="26533129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A9BC-A20B-4380-9674-4EA5EC01860D}"/>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150A82E3-10B0-4DF0-AD05-16D8B283D0BC}"/>
              </a:ext>
            </a:extLst>
          </p:cNvPr>
          <p:cNvSpPr>
            <a:spLocks noGrp="1"/>
          </p:cNvSpPr>
          <p:nvPr>
            <p:ph idx="1"/>
          </p:nvPr>
        </p:nvSpPr>
        <p:spPr/>
        <p:txBody>
          <a:bodyPr/>
          <a:lstStyle/>
          <a:p>
            <a:r>
              <a:rPr lang="en-US" dirty="0"/>
              <a:t>Features with lower precedence inherit some SSL/TLS settings from enabled features with higher precedence</a:t>
            </a:r>
          </a:p>
          <a:p>
            <a:r>
              <a:rPr lang="en-US" dirty="0"/>
              <a:t>The shared settings are not configurable for the features with lower precedence</a:t>
            </a:r>
          </a:p>
          <a:p>
            <a:endParaRPr lang="en-US" dirty="0"/>
          </a:p>
        </p:txBody>
      </p:sp>
      <p:sp>
        <p:nvSpPr>
          <p:cNvPr id="4" name="Slide Number Placeholder 3">
            <a:extLst>
              <a:ext uri="{FF2B5EF4-FFF2-40B4-BE49-F238E27FC236}">
                <a16:creationId xmlns:a16="http://schemas.microsoft.com/office/drawing/2014/main" id="{C27FFAF2-870D-46C2-A0CF-6402680B786F}"/>
              </a:ext>
            </a:extLst>
          </p:cNvPr>
          <p:cNvSpPr>
            <a:spLocks noGrp="1"/>
          </p:cNvSpPr>
          <p:nvPr>
            <p:ph type="sldNum" sz="quarter" idx="10"/>
          </p:nvPr>
        </p:nvSpPr>
        <p:spPr/>
        <p:txBody>
          <a:bodyPr/>
          <a:lstStyle/>
          <a:p>
            <a:fld id="{B0093543-1604-46AF-A6FA-9E7B09989DCD}" type="slidenum">
              <a:rPr lang="en-US" smtClean="0"/>
              <a:pPr/>
              <a:t>96</a:t>
            </a:fld>
            <a:endParaRPr lang="en-US" dirty="0"/>
          </a:p>
        </p:txBody>
      </p:sp>
    </p:spTree>
    <p:extLst>
      <p:ext uri="{BB962C8B-B14F-4D97-AF65-F5344CB8AC3E}">
        <p14:creationId xmlns:p14="http://schemas.microsoft.com/office/powerpoint/2010/main" val="9206437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AC15-AE84-4E66-8521-B8103A7A3091}"/>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BE484121-388B-41E4-85D5-6796CB92F8BB}"/>
              </a:ext>
            </a:extLst>
          </p:cNvPr>
          <p:cNvSpPr>
            <a:spLocks noGrp="1"/>
          </p:cNvSpPr>
          <p:nvPr>
            <p:ph idx="1"/>
          </p:nvPr>
        </p:nvSpPr>
        <p:spPr/>
        <p:txBody>
          <a:bodyPr/>
          <a:lstStyle/>
          <a:p>
            <a:r>
              <a:rPr lang="en-US" dirty="0"/>
              <a:t>When you enable more than one of these features, informational messages appear when settings are inherited from another feature</a:t>
            </a:r>
          </a:p>
          <a:p>
            <a:r>
              <a:rPr lang="en-US" dirty="0"/>
              <a:t>Example messages:</a:t>
            </a:r>
          </a:p>
          <a:p>
            <a:endParaRPr lang="en-US" dirty="0"/>
          </a:p>
        </p:txBody>
      </p:sp>
      <p:sp>
        <p:nvSpPr>
          <p:cNvPr id="4" name="Slide Number Placeholder 3">
            <a:extLst>
              <a:ext uri="{FF2B5EF4-FFF2-40B4-BE49-F238E27FC236}">
                <a16:creationId xmlns:a16="http://schemas.microsoft.com/office/drawing/2014/main" id="{5EC8497C-AFED-4B3C-B47A-B74243EC5B0C}"/>
              </a:ext>
            </a:extLst>
          </p:cNvPr>
          <p:cNvSpPr>
            <a:spLocks noGrp="1"/>
          </p:cNvSpPr>
          <p:nvPr>
            <p:ph type="sldNum" sz="quarter" idx="10"/>
          </p:nvPr>
        </p:nvSpPr>
        <p:spPr/>
        <p:txBody>
          <a:bodyPr/>
          <a:lstStyle/>
          <a:p>
            <a:fld id="{B0093543-1604-46AF-A6FA-9E7B09989DCD}" type="slidenum">
              <a:rPr lang="en-US" smtClean="0"/>
              <a:pPr/>
              <a:t>97</a:t>
            </a:fld>
            <a:endParaRPr lang="en-US" dirty="0"/>
          </a:p>
        </p:txBody>
      </p:sp>
      <p:pic>
        <p:nvPicPr>
          <p:cNvPr id="5" name="Picture 4">
            <a:extLst>
              <a:ext uri="{FF2B5EF4-FFF2-40B4-BE49-F238E27FC236}">
                <a16:creationId xmlns:a16="http://schemas.microsoft.com/office/drawing/2014/main" id="{E7C80CE2-1E9D-4D07-A29B-FA62AE237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847" y="2843767"/>
            <a:ext cx="7332465" cy="2045994"/>
          </a:xfrm>
          <a:prstGeom prst="rect">
            <a:avLst/>
          </a:prstGeom>
        </p:spPr>
      </p:pic>
    </p:spTree>
    <p:extLst>
      <p:ext uri="{BB962C8B-B14F-4D97-AF65-F5344CB8AC3E}">
        <p14:creationId xmlns:p14="http://schemas.microsoft.com/office/powerpoint/2010/main" val="32604105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1226-EB36-497B-8494-BF89AA8FBE1E}"/>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C6ABFFF2-A54B-41F3-8008-6A86F8A83C16}"/>
              </a:ext>
            </a:extLst>
          </p:cNvPr>
          <p:cNvSpPr>
            <a:spLocks noGrp="1"/>
          </p:cNvSpPr>
          <p:nvPr>
            <p:ph idx="1"/>
          </p:nvPr>
        </p:nvSpPr>
        <p:spPr/>
        <p:txBody>
          <a:bodyPr/>
          <a:lstStyle/>
          <a:p>
            <a:r>
              <a:rPr lang="en-US" dirty="0"/>
              <a:t>When you enable Management Tunnel over SSL, BOVPN over TLS, Mobile VPN with SSL, or the Access Portal, the </a:t>
            </a:r>
            <a:r>
              <a:rPr lang="en-US" i="1" dirty="0"/>
              <a:t>WatchGuard SSLVPN</a:t>
            </a:r>
            <a:r>
              <a:rPr lang="en-US" dirty="0"/>
              <a:t> policy is created automatically</a:t>
            </a:r>
          </a:p>
          <a:p>
            <a:r>
              <a:rPr lang="en-US" dirty="0"/>
              <a:t>In Fireware v12.1 and higher:</a:t>
            </a:r>
          </a:p>
          <a:p>
            <a:pPr lvl="1"/>
            <a:r>
              <a:rPr lang="en-US" dirty="0"/>
              <a:t>The </a:t>
            </a:r>
            <a:r>
              <a:rPr lang="en-US" i="1" dirty="0"/>
              <a:t>WatchGuard SSLVPN</a:t>
            </a:r>
            <a:r>
              <a:rPr lang="en-US" dirty="0"/>
              <a:t> policy includes the alias </a:t>
            </a:r>
            <a:br>
              <a:rPr lang="en-US" dirty="0"/>
            </a:br>
            <a:r>
              <a:rPr lang="en-US" dirty="0"/>
              <a:t>WG-VPN-Portal</a:t>
            </a:r>
          </a:p>
          <a:p>
            <a:pPr lvl="1"/>
            <a:r>
              <a:rPr lang="en-US" dirty="0"/>
              <a:t>By default, the alias WG-VPN-Portal includes only the </a:t>
            </a:r>
            <a:br>
              <a:rPr lang="en-US" dirty="0"/>
            </a:br>
            <a:r>
              <a:rPr lang="en-US" dirty="0"/>
              <a:t>Any-External interface</a:t>
            </a:r>
          </a:p>
          <a:p>
            <a:r>
              <a:rPr lang="en-US" dirty="0"/>
              <a:t>The </a:t>
            </a:r>
            <a:r>
              <a:rPr lang="en-US" i="1" dirty="0"/>
              <a:t>WatchGuard SSLVPN </a:t>
            </a:r>
            <a:r>
              <a:rPr lang="en-US" dirty="0"/>
              <a:t>policy is shared by Management Tunnel over SSL, BOVPN over TLS, Mobile VPN with SSL, and the Access Portal</a:t>
            </a:r>
          </a:p>
          <a:p>
            <a:endParaRPr lang="en-US" dirty="0"/>
          </a:p>
        </p:txBody>
      </p:sp>
      <p:sp>
        <p:nvSpPr>
          <p:cNvPr id="4" name="Slide Number Placeholder 3">
            <a:extLst>
              <a:ext uri="{FF2B5EF4-FFF2-40B4-BE49-F238E27FC236}">
                <a16:creationId xmlns:a16="http://schemas.microsoft.com/office/drawing/2014/main" id="{5C897551-53B5-41F6-8633-3E1FEBA126BD}"/>
              </a:ext>
            </a:extLst>
          </p:cNvPr>
          <p:cNvSpPr>
            <a:spLocks noGrp="1"/>
          </p:cNvSpPr>
          <p:nvPr>
            <p:ph type="sldNum" sz="quarter" idx="10"/>
          </p:nvPr>
        </p:nvSpPr>
        <p:spPr/>
        <p:txBody>
          <a:bodyPr/>
          <a:lstStyle/>
          <a:p>
            <a:fld id="{B0093543-1604-46AF-A6FA-9E7B09989DCD}" type="slidenum">
              <a:rPr lang="en-US" smtClean="0"/>
              <a:pPr/>
              <a:t>98</a:t>
            </a:fld>
            <a:endParaRPr lang="en-US" dirty="0"/>
          </a:p>
        </p:txBody>
      </p:sp>
    </p:spTree>
    <p:extLst>
      <p:ext uri="{BB962C8B-B14F-4D97-AF65-F5344CB8AC3E}">
        <p14:creationId xmlns:p14="http://schemas.microsoft.com/office/powerpoint/2010/main" val="2013881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C10A8-BED6-45A7-8BE2-A9B2870BB263}"/>
              </a:ext>
            </a:extLst>
          </p:cNvPr>
          <p:cNvSpPr>
            <a:spLocks noGrp="1"/>
          </p:cNvSpPr>
          <p:nvPr>
            <p:ph type="title"/>
          </p:nvPr>
        </p:nvSpPr>
        <p:spPr/>
        <p:txBody>
          <a:bodyPr/>
          <a:lstStyle/>
          <a:p>
            <a:r>
              <a:rPr lang="en-US" dirty="0"/>
              <a:t>SSL/TLS Shared Settings</a:t>
            </a:r>
          </a:p>
        </p:txBody>
      </p:sp>
      <p:sp>
        <p:nvSpPr>
          <p:cNvPr id="3" name="Content Placeholder 2">
            <a:extLst>
              <a:ext uri="{FF2B5EF4-FFF2-40B4-BE49-F238E27FC236}">
                <a16:creationId xmlns:a16="http://schemas.microsoft.com/office/drawing/2014/main" id="{8ED062BA-AA94-44BB-A376-EEE293B1C32D}"/>
              </a:ext>
            </a:extLst>
          </p:cNvPr>
          <p:cNvSpPr>
            <a:spLocks noGrp="1"/>
          </p:cNvSpPr>
          <p:nvPr>
            <p:ph idx="1"/>
          </p:nvPr>
        </p:nvSpPr>
        <p:spPr/>
        <p:txBody>
          <a:bodyPr/>
          <a:lstStyle/>
          <a:p>
            <a:r>
              <a:rPr lang="en-US" dirty="0"/>
              <a:t>If the WatchGuard SSLVPN policy is part of your configuration and you upgrade to Fireware v12.1, the </a:t>
            </a:r>
            <a:r>
              <a:rPr lang="en-US" i="1" dirty="0"/>
              <a:t>WatchGuard SSLVPN </a:t>
            </a:r>
            <a:r>
              <a:rPr lang="en-US" dirty="0"/>
              <a:t>policy does not immediately change</a:t>
            </a:r>
          </a:p>
          <a:p>
            <a:r>
              <a:rPr lang="en-US" dirty="0"/>
              <a:t>However, if you save the settings for BOVPN over TLS or Mobile VPN with SSL, even if you make no changes, the </a:t>
            </a:r>
            <a:r>
              <a:rPr lang="en-US" i="1" dirty="0"/>
              <a:t>WatchGuard SSLVPN </a:t>
            </a:r>
            <a:r>
              <a:rPr lang="en-US" dirty="0"/>
              <a:t>policy changes:</a:t>
            </a:r>
          </a:p>
          <a:p>
            <a:pPr lvl="1"/>
            <a:r>
              <a:rPr lang="en-US" dirty="0"/>
              <a:t>The alias WG-VPN-Portal appears in the </a:t>
            </a:r>
            <a:r>
              <a:rPr lang="en-US" b="1" dirty="0"/>
              <a:t>From</a:t>
            </a:r>
            <a:r>
              <a:rPr lang="en-US" dirty="0"/>
              <a:t> field of the </a:t>
            </a:r>
            <a:r>
              <a:rPr lang="en-US" i="1" dirty="0"/>
              <a:t>WatchGuard SSLVPN </a:t>
            </a:r>
            <a:r>
              <a:rPr lang="en-US" dirty="0"/>
              <a:t>policy</a:t>
            </a:r>
          </a:p>
          <a:p>
            <a:pPr lvl="1"/>
            <a:r>
              <a:rPr lang="en-US" dirty="0"/>
              <a:t>Interfaces in the </a:t>
            </a:r>
            <a:r>
              <a:rPr lang="en-US" i="1" dirty="0"/>
              <a:t>WatchGuard SSLVPN </a:t>
            </a:r>
            <a:r>
              <a:rPr lang="en-US" dirty="0"/>
              <a:t>policy are moved to the WG-VPN-Portal alias</a:t>
            </a:r>
          </a:p>
          <a:p>
            <a:pPr lvl="1"/>
            <a:r>
              <a:rPr lang="en-US" dirty="0"/>
              <a:t>Aliases that are not interfaces, such as IP addresses or users, are not moved to the WG-VPN-Portal alias, but are included in  the </a:t>
            </a:r>
            <a:r>
              <a:rPr lang="en-US" b="1" dirty="0"/>
              <a:t>From</a:t>
            </a:r>
            <a:r>
              <a:rPr lang="en-US" dirty="0"/>
              <a:t> field</a:t>
            </a:r>
          </a:p>
        </p:txBody>
      </p:sp>
      <p:sp>
        <p:nvSpPr>
          <p:cNvPr id="4" name="Slide Number Placeholder 3">
            <a:extLst>
              <a:ext uri="{FF2B5EF4-FFF2-40B4-BE49-F238E27FC236}">
                <a16:creationId xmlns:a16="http://schemas.microsoft.com/office/drawing/2014/main" id="{3E0E1BD4-C5DD-437C-A424-7B045E632EE3}"/>
              </a:ext>
            </a:extLst>
          </p:cNvPr>
          <p:cNvSpPr>
            <a:spLocks noGrp="1"/>
          </p:cNvSpPr>
          <p:nvPr>
            <p:ph type="sldNum" sz="quarter" idx="10"/>
          </p:nvPr>
        </p:nvSpPr>
        <p:spPr/>
        <p:txBody>
          <a:bodyPr/>
          <a:lstStyle/>
          <a:p>
            <a:fld id="{B0093543-1604-46AF-A6FA-9E7B09989DCD}" type="slidenum">
              <a:rPr lang="en-US" smtClean="0"/>
              <a:pPr/>
              <a:t>99</a:t>
            </a:fld>
            <a:endParaRPr lang="en-US" dirty="0"/>
          </a:p>
        </p:txBody>
      </p:sp>
    </p:spTree>
    <p:extLst>
      <p:ext uri="{BB962C8B-B14F-4D97-AF65-F5344CB8AC3E}">
        <p14:creationId xmlns:p14="http://schemas.microsoft.com/office/powerpoint/2010/main" val="1318187529"/>
      </p:ext>
    </p:extLst>
  </p:cSld>
  <p:clrMapOvr>
    <a:masterClrMapping/>
  </p:clrMapOvr>
</p:sld>
</file>

<file path=ppt/theme/theme1.xml><?xml version="1.0" encoding="utf-8"?>
<a:theme xmlns:a="http://schemas.openxmlformats.org/drawingml/2006/main" name="PTP-Training">
  <a:themeElements>
    <a:clrScheme name="PTP-Training">
      <a:dk1>
        <a:srgbClr val="CD0920"/>
      </a:dk1>
      <a:lt1>
        <a:srgbClr val="FFFFFF"/>
      </a:lt1>
      <a:dk2>
        <a:srgbClr val="3A3A3A"/>
      </a:dk2>
      <a:lt2>
        <a:srgbClr val="EAEFF1"/>
      </a:lt2>
      <a:accent1>
        <a:srgbClr val="CD0920"/>
      </a:accent1>
      <a:accent2>
        <a:srgbClr val="888888"/>
      </a:accent2>
      <a:accent3>
        <a:srgbClr val="8B181B"/>
      </a:accent3>
      <a:accent4>
        <a:srgbClr val="E57C29"/>
      </a:accent4>
      <a:accent5>
        <a:srgbClr val="30A8BC"/>
      </a:accent5>
      <a:accent6>
        <a:srgbClr val="FFE748"/>
      </a:accent6>
      <a:hlink>
        <a:srgbClr val="2D9BAE"/>
      </a:hlink>
      <a:folHlink>
        <a:srgbClr val="2D9B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a:tailEnd type="stealth"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g_pt-p_training_template.potx" id="{73DAFDEF-88A9-4331-9DB7-02913D22D46A}" vid="{68E01119-48F1-4A8F-AFEB-33C33131F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wg_pt-p_training_template</Template>
  <TotalTime>0</TotalTime>
  <Words>4910</Words>
  <Application>Microsoft Office PowerPoint</Application>
  <PresentationFormat>On-screen Show (4:3)</PresentationFormat>
  <Paragraphs>671</Paragraphs>
  <Slides>141</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141</vt:i4>
      </vt:variant>
    </vt:vector>
  </HeadingPairs>
  <TitlesOfParts>
    <vt:vector size="149" baseType="lpstr">
      <vt:lpstr>Arial Narrow</vt:lpstr>
      <vt:lpstr>Wingdings</vt:lpstr>
      <vt:lpstr>Arial</vt:lpstr>
      <vt:lpstr>MS PGothic</vt:lpstr>
      <vt:lpstr>Courier New</vt:lpstr>
      <vt:lpstr>Calibri</vt:lpstr>
      <vt:lpstr>MS PGothic</vt:lpstr>
      <vt:lpstr>PTP-Training</vt:lpstr>
      <vt:lpstr>What’s New in Fireware v12.1</vt:lpstr>
      <vt:lpstr>What’s New in Fireware v12.1</vt:lpstr>
      <vt:lpstr>What’s New in Fireware v12.1</vt:lpstr>
      <vt:lpstr>Access Portal</vt:lpstr>
      <vt:lpstr>Access Portal</vt:lpstr>
      <vt:lpstr>Access Portal</vt:lpstr>
      <vt:lpstr>Access Portal</vt:lpstr>
      <vt:lpstr>Access Portal</vt:lpstr>
      <vt:lpstr>Access Portal — Shared Settings</vt:lpstr>
      <vt:lpstr>Access Portal — Shared Settings</vt:lpstr>
      <vt:lpstr>Access Portal — Configure</vt:lpstr>
      <vt:lpstr>Access Portal — Configure</vt:lpstr>
      <vt:lpstr>Access Portal — Configure</vt:lpstr>
      <vt:lpstr>Access Portal — Configure</vt:lpstr>
      <vt:lpstr>Access Portal — Configure</vt:lpstr>
      <vt:lpstr>Access Portal — Configure</vt:lpstr>
      <vt:lpstr>Access Portal — SAML Single Sign-On</vt:lpstr>
      <vt:lpstr>Access Portal — SAML Single Sign-On</vt:lpstr>
      <vt:lpstr>Access Portal — SAML Single Sign-On</vt:lpstr>
      <vt:lpstr>Access Portal — SAML Single Sign-On</vt:lpstr>
      <vt:lpstr>Access Portal</vt:lpstr>
      <vt:lpstr>Access Portal</vt:lpstr>
      <vt:lpstr>Access Portal</vt:lpstr>
      <vt:lpstr>Access Portal — Authenticated Users</vt:lpstr>
      <vt:lpstr>Access Portal — Authenticated Users</vt:lpstr>
      <vt:lpstr>Access Portal — Diagnostic Log Level</vt:lpstr>
      <vt:lpstr>Access Portal — Diagnostic Log Level</vt:lpstr>
      <vt:lpstr>HTTPS Content Inspection Enhancements</vt:lpstr>
      <vt:lpstr>Content Inspection Exceptions List</vt:lpstr>
      <vt:lpstr>Content Inspection Exceptions List</vt:lpstr>
      <vt:lpstr>Content Inspection Exceptions List</vt:lpstr>
      <vt:lpstr>Content Inspection Exceptions List</vt:lpstr>
      <vt:lpstr>Content Inspection Exceptions List</vt:lpstr>
      <vt:lpstr>HTTPS Proxy Action UI Updates</vt:lpstr>
      <vt:lpstr>HTTPS Proxy Action UI Updates</vt:lpstr>
      <vt:lpstr>HTTPS Proxy Action UI Updates</vt:lpstr>
      <vt:lpstr>HTTPS Proxy Action UI Updates</vt:lpstr>
      <vt:lpstr>HTTPS Proxy Flow Changes</vt:lpstr>
      <vt:lpstr>Log Message Update</vt:lpstr>
      <vt:lpstr>Secure IMAP (IMAPS)</vt:lpstr>
      <vt:lpstr>Secure IMAP (IMAPS)</vt:lpstr>
      <vt:lpstr>Secure IMAP (IMAPS)</vt:lpstr>
      <vt:lpstr>TLS Support in the IMAP Proxy</vt:lpstr>
      <vt:lpstr>IMAP Proxy Action TLS Settings</vt:lpstr>
      <vt:lpstr>TLS Profiles</vt:lpstr>
      <vt:lpstr>IMAP Proxy Action TLS Settings</vt:lpstr>
      <vt:lpstr>TCP/UDP Proxy</vt:lpstr>
      <vt:lpstr>WebBlocker UX/UI Enhancements</vt:lpstr>
      <vt:lpstr>WebBlocker UX/UI Enhancements</vt:lpstr>
      <vt:lpstr>WebBlocker UX/UI Enhancements</vt:lpstr>
      <vt:lpstr>WebBlocker UX/UI Enhancements</vt:lpstr>
      <vt:lpstr>WebBlocker UX/UI Enhancements</vt:lpstr>
      <vt:lpstr>WebBlocker UX/UI Enhancements</vt:lpstr>
      <vt:lpstr>WebBlocker UX/UI Enhancements</vt:lpstr>
      <vt:lpstr>WebBlocker UX/UI Enhancements</vt:lpstr>
      <vt:lpstr>WebBlocker UX/UI Enhancements</vt:lpstr>
      <vt:lpstr>Mobile VPN with SSL</vt:lpstr>
      <vt:lpstr>Mobile VPN with SSL Portal Updates</vt:lpstr>
      <vt:lpstr>Mobile VPN with SSL Portal Updates</vt:lpstr>
      <vt:lpstr>Mobile VPN with SSL Portal Updates</vt:lpstr>
      <vt:lpstr>Mobile VPN with SSL Portal Updates</vt:lpstr>
      <vt:lpstr>Mobile VPN with SSL Portal Updates</vt:lpstr>
      <vt:lpstr>Mobile VPN with SSL Portal Updates</vt:lpstr>
      <vt:lpstr>Mobile VPN with SSL Portal Updates</vt:lpstr>
      <vt:lpstr>Mobile VPN with IKEv2</vt:lpstr>
      <vt:lpstr>Mobile VPN with IKEv2</vt:lpstr>
      <vt:lpstr>Mobile VPN with IKEv2</vt:lpstr>
      <vt:lpstr>Mobile VPN with IKEv2</vt:lpstr>
      <vt:lpstr>Mobile VPN with IKEv2</vt:lpstr>
      <vt:lpstr>Mobile VPN with IKEv2</vt:lpstr>
      <vt:lpstr>Mobile VPN with IKEv2</vt:lpstr>
      <vt:lpstr>Mobile VPN with IKEv2</vt:lpstr>
      <vt:lpstr>Mobile VPN with IKEv2 — Client Instructions</vt:lpstr>
      <vt:lpstr>Mobile VPN with IKEv2 — Client Instructions</vt:lpstr>
      <vt:lpstr>Mobile VPN with IKEv2 — Client Instructions</vt:lpstr>
      <vt:lpstr>Mobile VPN with IKEv2 — Client Instructions</vt:lpstr>
      <vt:lpstr>Mobile VPN with IKEv2 — Client Instructions</vt:lpstr>
      <vt:lpstr>BOVPN Over TLS</vt:lpstr>
      <vt:lpstr>BOVPN Over TLS</vt:lpstr>
      <vt:lpstr>BOVPN Over TLS</vt:lpstr>
      <vt:lpstr>BOVPN Over TLS </vt:lpstr>
      <vt:lpstr>BOVPN Over TLS </vt:lpstr>
      <vt:lpstr>BOVPN Over TLS </vt:lpstr>
      <vt:lpstr>BOVPN Over TLS</vt:lpstr>
      <vt:lpstr>BOVPN Over TLS</vt:lpstr>
      <vt:lpstr>BOVPN Over TLS</vt:lpstr>
      <vt:lpstr>BOVPN Over TLS</vt:lpstr>
      <vt:lpstr>BOVPN Over TLS</vt:lpstr>
      <vt:lpstr>BOVPN Over TLS</vt:lpstr>
      <vt:lpstr>BOVPN Over TLS</vt:lpstr>
      <vt:lpstr>BOVPN Over TLS</vt:lpstr>
      <vt:lpstr>BOVPN Over TLS</vt:lpstr>
      <vt:lpstr>BOVPN Over TLS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SSL/TLS Shared Settings</vt:lpstr>
      <vt:lpstr>Modem as an External Interface</vt:lpstr>
      <vt:lpstr>Modem as an External Interface</vt:lpstr>
      <vt:lpstr>Modem as an External Interface</vt:lpstr>
      <vt:lpstr>Modem as an External Interface</vt:lpstr>
      <vt:lpstr>Modem as an External Interface</vt:lpstr>
      <vt:lpstr>Modem as an External Interface</vt:lpstr>
      <vt:lpstr>Modem as an External Interface</vt:lpstr>
      <vt:lpstr>Modem as an External Interface</vt:lpstr>
      <vt:lpstr>Modem as an External Interface</vt:lpstr>
      <vt:lpstr>Multi-WAN Link Monitor</vt:lpstr>
      <vt:lpstr>Multi-WAN Link Monitor Updates</vt:lpstr>
      <vt:lpstr>Multi-WAN Link Monitor Updates</vt:lpstr>
      <vt:lpstr>Multi-WAN Link Monitor Updates</vt:lpstr>
      <vt:lpstr>Wildcard IPv4 Addresses</vt:lpstr>
      <vt:lpstr>Wildcard IPv4 Addresses</vt:lpstr>
      <vt:lpstr>Wildcard IPv4 Addresses</vt:lpstr>
      <vt:lpstr>Wildcard IPv4 Addresses</vt:lpstr>
      <vt:lpstr>Gateway Wireless Controller  Enhancements</vt:lpstr>
      <vt:lpstr>Min. Association RSSI and Smart Steering</vt:lpstr>
      <vt:lpstr>Min. Association RSSI and Smart Steering</vt:lpstr>
      <vt:lpstr>Min. Association RSSI and Smart Steering</vt:lpstr>
      <vt:lpstr>Band Steering</vt:lpstr>
      <vt:lpstr>Improved AP Passphrase Security</vt:lpstr>
      <vt:lpstr>Deprecated Wireless Options</vt:lpstr>
      <vt:lpstr>AP325 Support</vt:lpstr>
      <vt:lpstr>Thank You!</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Fireware v12.1</dc:title>
  <dc:creator/>
  <cp:lastModifiedBy/>
  <cp:revision>1</cp:revision>
  <dcterms:created xsi:type="dcterms:W3CDTF">2017-10-11T22:08:14Z</dcterms:created>
  <dcterms:modified xsi:type="dcterms:W3CDTF">2018-01-12T19:26:29Z</dcterms:modified>
</cp:coreProperties>
</file>