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48"/>
  </p:notesMasterIdLst>
  <p:handoutMasterIdLst>
    <p:handoutMasterId r:id="rId49"/>
  </p:handoutMasterIdLst>
  <p:sldIdLst>
    <p:sldId id="256" r:id="rId2"/>
    <p:sldId id="442" r:id="rId3"/>
    <p:sldId id="507" r:id="rId4"/>
    <p:sldId id="402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486" r:id="rId13"/>
    <p:sldId id="487" r:id="rId14"/>
    <p:sldId id="482" r:id="rId15"/>
    <p:sldId id="451" r:id="rId16"/>
    <p:sldId id="441" r:id="rId17"/>
    <p:sldId id="456" r:id="rId18"/>
    <p:sldId id="452" r:id="rId19"/>
    <p:sldId id="445" r:id="rId20"/>
    <p:sldId id="461" r:id="rId21"/>
    <p:sldId id="462" r:id="rId22"/>
    <p:sldId id="504" r:id="rId23"/>
    <p:sldId id="463" r:id="rId24"/>
    <p:sldId id="466" r:id="rId25"/>
    <p:sldId id="481" r:id="rId26"/>
    <p:sldId id="470" r:id="rId27"/>
    <p:sldId id="475" r:id="rId28"/>
    <p:sldId id="515" r:id="rId29"/>
    <p:sldId id="476" r:id="rId30"/>
    <p:sldId id="511" r:id="rId31"/>
    <p:sldId id="477" r:id="rId32"/>
    <p:sldId id="512" r:id="rId33"/>
    <p:sldId id="513" r:id="rId34"/>
    <p:sldId id="492" r:id="rId35"/>
    <p:sldId id="506" r:id="rId36"/>
    <p:sldId id="514" r:id="rId37"/>
    <p:sldId id="496" r:id="rId38"/>
    <p:sldId id="497" r:id="rId39"/>
    <p:sldId id="494" r:id="rId40"/>
    <p:sldId id="498" r:id="rId41"/>
    <p:sldId id="495" r:id="rId42"/>
    <p:sldId id="523" r:id="rId43"/>
    <p:sldId id="501" r:id="rId44"/>
    <p:sldId id="524" r:id="rId45"/>
    <p:sldId id="525" r:id="rId46"/>
    <p:sldId id="261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S PGothic" panose="020B0600070205080204" pitchFamily="34" charset="-128"/>
      <p:regular r:id="rId54"/>
    </p:embeddedFont>
    <p:embeddedFont>
      <p:font typeface="Arial Narrow" panose="020B0606020202030204" pitchFamily="34" charset="0"/>
      <p:regular r:id="rId55"/>
      <p:bold r:id="rId56"/>
      <p:italic r:id="rId57"/>
      <p:boldItalic r:id="rId58"/>
    </p:embeddedFont>
    <p:embeddedFont>
      <p:font typeface="MS PGothic" panose="020B0600070205080204" pitchFamily="34" charset="-128"/>
      <p:regular r:id="rId5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8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3/29/2018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Networking/Interface</a:t>
            </a:r>
            <a:r>
              <a:rPr lang="en-US" baseline="0" dirty="0"/>
              <a:t> page add a custom DHCP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C5A56-7825-490D-82E9-BADDF8A9727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fireware/12/en-US/DNSWatch_Intro.ppt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v12.1.1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DNSWatch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you activate DNSWatch for a Firebox in your account, you can connect to DNSWatch in the WatchGuard Portal</a:t>
            </a:r>
          </a:p>
          <a:p>
            <a:r>
              <a:rPr lang="en-US" dirty="0"/>
              <a:t>In the WatchGuard Support Center, select </a:t>
            </a:r>
            <a:r>
              <a:rPr lang="en-US" b="1" dirty="0"/>
              <a:t>My WatchGuard &gt; Manage </a:t>
            </a:r>
            <a:r>
              <a:rPr lang="en-US" b="1" dirty="0" err="1"/>
              <a:t>DNSWatch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F6D6-1520-1142-B6D5-C0E3E9A8FF6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10BE7-9145-4509-8DAC-46862F0D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13" y="2902167"/>
            <a:ext cx="6461953" cy="31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8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C118-D671-44F3-8490-A42F0D41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DNSWatch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DF07-49E7-41D1-98CD-62EC2603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DNSWatch Dashboard provides:</a:t>
            </a:r>
          </a:p>
          <a:p>
            <a:pPr lvl="1"/>
            <a:r>
              <a:rPr lang="en-US" dirty="0"/>
              <a:t>DNS traffic data</a:t>
            </a:r>
          </a:p>
          <a:p>
            <a:pPr lvl="1"/>
            <a:r>
              <a:rPr lang="en-US" dirty="0"/>
              <a:t>Top domain requests</a:t>
            </a:r>
          </a:p>
          <a:p>
            <a:pPr lvl="1"/>
            <a:r>
              <a:rPr lang="en-US" dirty="0"/>
              <a:t>Top network requests</a:t>
            </a:r>
          </a:p>
          <a:p>
            <a:pPr lvl="1"/>
            <a:r>
              <a:rPr lang="en-US" dirty="0"/>
              <a:t>Monthly alert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4F632-B0E1-43E7-977A-85117C8CB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07F13-88C0-4A1A-B21D-76050CD05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94" y="1204913"/>
            <a:ext cx="4489906" cy="42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7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DNSWatch</a:t>
            </a:r>
            <a:r>
              <a:rPr lang="en-US" dirty="0"/>
              <a:t> Protected Fireboxes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see a list of your protected Fireboxes: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your user name and select</a:t>
            </a:r>
            <a:r>
              <a:rPr lang="en-US" b="1" dirty="0"/>
              <a:t> Settings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Protected Fireboxes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F6D6-1520-1142-B6D5-C0E3E9A8FF6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A090C-C6DE-44E2-ACFD-1113AE946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93" y="2832409"/>
            <a:ext cx="6839481" cy="31825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777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information about how to get started with </a:t>
            </a:r>
            <a:r>
              <a:rPr lang="en-US" dirty="0" err="1"/>
              <a:t>DNSWatch</a:t>
            </a:r>
            <a:r>
              <a:rPr lang="en-US" dirty="0"/>
              <a:t> and to get more information about the service, see:</a:t>
            </a:r>
          </a:p>
          <a:p>
            <a:pPr lvl="1"/>
            <a:r>
              <a:rPr lang="en-US" b="1" dirty="0"/>
              <a:t>Get Started with </a:t>
            </a:r>
            <a:r>
              <a:rPr lang="en-US" b="1" dirty="0" err="1"/>
              <a:t>DNSWatch</a:t>
            </a:r>
            <a:r>
              <a:rPr lang="en-US" b="1" dirty="0"/>
              <a:t> (download from </a:t>
            </a:r>
            <a:r>
              <a:rPr lang="en-US" b="1" dirty="0" err="1"/>
              <a:t>Centercode</a:t>
            </a:r>
            <a:r>
              <a:rPr lang="en-US" b="1" dirty="0"/>
              <a:t>)</a:t>
            </a:r>
          </a:p>
          <a:p>
            <a:pPr lvl="1"/>
            <a:r>
              <a:rPr lang="en-US" b="1" dirty="0">
                <a:hlinkClick r:id="rId2"/>
              </a:rPr>
              <a:t>Introduction to </a:t>
            </a:r>
            <a:r>
              <a:rPr lang="en-US" b="1" dirty="0" err="1">
                <a:hlinkClick r:id="rId2"/>
              </a:rPr>
              <a:t>DNSWatch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F6D6-1520-1142-B6D5-C0E3E9A8FF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DNS Providers</a:t>
            </a:r>
          </a:p>
        </p:txBody>
      </p:sp>
    </p:spTree>
    <p:extLst>
      <p:ext uri="{BB962C8B-B14F-4D97-AF65-F5344CB8AC3E}">
        <p14:creationId xmlns:p14="http://schemas.microsoft.com/office/powerpoint/2010/main" val="91783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863FE-3D82-4C97-A1C8-1A4EF424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DNS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7F1E0-5B5B-4A6D-A369-CF2F37A1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now supports multiple dynamic DNS vendors</a:t>
            </a:r>
          </a:p>
          <a:p>
            <a:r>
              <a:rPr lang="en-US" dirty="0"/>
              <a:t>With more dynamic DNS vendors in the market, WatchGuard can now provide several dynamic DNS options as part of our commitment to consumer choice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8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DNS Providers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supports these free dynamic DNS providers:</a:t>
            </a:r>
          </a:p>
          <a:p>
            <a:pPr lvl="1"/>
            <a:r>
              <a:rPr lang="en-US" dirty="0"/>
              <a:t>No-IP</a:t>
            </a:r>
          </a:p>
          <a:p>
            <a:pPr lvl="1"/>
            <a:r>
              <a:rPr lang="en-US" dirty="0"/>
              <a:t>Dynu</a:t>
            </a:r>
          </a:p>
          <a:p>
            <a:pPr lvl="1"/>
            <a:r>
              <a:rPr lang="en-US" dirty="0"/>
              <a:t>DNSdynamic</a:t>
            </a:r>
          </a:p>
          <a:p>
            <a:pPr lvl="1"/>
            <a:r>
              <a:rPr lang="en-US" dirty="0"/>
              <a:t>Afraid.org</a:t>
            </a:r>
          </a:p>
          <a:p>
            <a:pPr lvl="1"/>
            <a:r>
              <a:rPr lang="en-US" dirty="0"/>
              <a:t>Duck DNS</a:t>
            </a:r>
          </a:p>
          <a:p>
            <a:r>
              <a:rPr lang="en-US" dirty="0"/>
              <a:t>Fireware continues to support Dyn, a dynamic DNS provider with tiered pricing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741E-8CEC-449F-8D61-0D1CFDFA64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6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EA3E0E-8A0A-43EE-9C22-3BAC703F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DNS Providers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B305F-5C93-49B7-9428-811000EA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Fireware</a:t>
            </a:r>
            <a:r>
              <a:rPr lang="en-US" dirty="0"/>
              <a:t> 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6EBF-44EC-44FB-8A8D-EF5AD71FA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10BB6-D470-4D2E-B1B1-90CB182D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93" y="1306400"/>
            <a:ext cx="4491457" cy="42927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891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EA3E0E-8A0A-43EE-9C22-3BAC703F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DNS Providers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B305F-5C93-49B7-9428-811000EA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6EBF-44EC-44FB-8A8D-EF5AD71FA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89648-0092-4D37-972E-88CADCAF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0" y="1294365"/>
            <a:ext cx="3319670" cy="38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EA3E0E-8A0A-43EE-9C22-3BAC703F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DNS Providers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B305F-5C93-49B7-9428-811000EA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configuration process for Duck DNS is different from other providers</a:t>
            </a:r>
          </a:p>
          <a:p>
            <a:r>
              <a:rPr lang="en-US" dirty="0"/>
              <a:t>You must log in to the Duck DNS website with a social network account or Google account</a:t>
            </a:r>
          </a:p>
          <a:p>
            <a:r>
              <a:rPr lang="en-US" dirty="0"/>
              <a:t>To configure Duck DNS as a provider, you must specify a token for authentication instead of a user name and password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6EBF-44EC-44FB-8A8D-EF5AD71FA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E5430-2ACC-42FB-8753-EA5F03BC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04" y="1336217"/>
            <a:ext cx="4038995" cy="35557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5CD48C-2490-4957-91B8-4A049BE2A577}"/>
              </a:ext>
            </a:extLst>
          </p:cNvPr>
          <p:cNvCxnSpPr>
            <a:cxnSpLocks/>
          </p:cNvCxnSpPr>
          <p:nvPr/>
        </p:nvCxnSpPr>
        <p:spPr>
          <a:xfrm flipV="1">
            <a:off x="4477109" y="3031435"/>
            <a:ext cx="830387" cy="979996"/>
          </a:xfrm>
          <a:prstGeom prst="straightConnector1">
            <a:avLst/>
          </a:prstGeom>
          <a:ln w="381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762626" cy="674687"/>
          </a:xfrm>
        </p:spPr>
        <p:txBody>
          <a:bodyPr/>
          <a:lstStyle/>
          <a:p>
            <a:r>
              <a:rPr lang="en-US" dirty="0"/>
              <a:t>What’s New in Fireware v12.1.1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DNSWatch</a:t>
            </a:r>
            <a:r>
              <a:rPr lang="en-US" dirty="0"/>
              <a:t> </a:t>
            </a:r>
          </a:p>
          <a:p>
            <a:r>
              <a:rPr lang="en-US" dirty="0"/>
              <a:t>New Dynamic DNS Providers</a:t>
            </a:r>
          </a:p>
          <a:p>
            <a:r>
              <a:rPr lang="en-US" dirty="0"/>
              <a:t>Firebox Wireless Enhancements</a:t>
            </a:r>
          </a:p>
          <a:p>
            <a:r>
              <a:rPr lang="en-US" dirty="0"/>
              <a:t>Networking Enhancements</a:t>
            </a:r>
          </a:p>
          <a:p>
            <a:pPr lvl="1"/>
            <a:r>
              <a:rPr lang="en-US" dirty="0"/>
              <a:t>USB Modem Support</a:t>
            </a:r>
          </a:p>
          <a:p>
            <a:pPr lvl="1"/>
            <a:r>
              <a:rPr lang="en-US" dirty="0"/>
              <a:t>Hot Plug Modem Support</a:t>
            </a:r>
          </a:p>
          <a:p>
            <a:pPr lvl="1"/>
            <a:r>
              <a:rPr lang="en-US" dirty="0"/>
              <a:t>DHCP Server Gateway Enhancements</a:t>
            </a:r>
          </a:p>
          <a:p>
            <a:pPr lvl="1"/>
            <a:r>
              <a:rPr lang="en-US" dirty="0"/>
              <a:t>VLAN Traffic Setting Enhancements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5CE6-9317-42F2-AE41-7A164282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Wireless Enhancements</a:t>
            </a:r>
          </a:p>
        </p:txBody>
      </p:sp>
    </p:spTree>
    <p:extLst>
      <p:ext uri="{BB962C8B-B14F-4D97-AF65-F5344CB8AC3E}">
        <p14:creationId xmlns:p14="http://schemas.microsoft.com/office/powerpoint/2010/main" val="5290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8BBA66-0500-40CE-B7D7-11FEEAD5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Wireless Enhancements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3C547-558A-444B-A9B2-8E0213FE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disconnect wireless clients from a Firebox from the </a:t>
            </a:r>
            <a:r>
              <a:rPr lang="en-US" b="1" dirty="0"/>
              <a:t>System Status &gt; Wireless Statistics </a:t>
            </a:r>
            <a:r>
              <a:rPr lang="en-US" dirty="0"/>
              <a:t>page</a:t>
            </a:r>
          </a:p>
          <a:p>
            <a:r>
              <a:rPr lang="en-US" dirty="0"/>
              <a:t>When you disable the wireless interfaces on a Firebox, the configuration of your interfaces is now preserved if you </a:t>
            </a:r>
            <a:br>
              <a:rPr lang="en-US" dirty="0"/>
            </a:br>
            <a:r>
              <a:rPr lang="en-US" dirty="0"/>
              <a:t>enable the wireless interfaces again</a:t>
            </a:r>
          </a:p>
          <a:p>
            <a:r>
              <a:rPr lang="en-US" dirty="0"/>
              <a:t>You can no longer save a Firebox configuration if the insecure WEP shared key encryption mode is selected for wireless security on an SSID</a:t>
            </a:r>
          </a:p>
        </p:txBody>
      </p:sp>
    </p:spTree>
    <p:extLst>
      <p:ext uri="{BB962C8B-B14F-4D97-AF65-F5344CB8AC3E}">
        <p14:creationId xmlns:p14="http://schemas.microsoft.com/office/powerpoint/2010/main" val="147077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AD7E-2362-4CBB-A63F-62329B07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Enhancements</a:t>
            </a:r>
          </a:p>
        </p:txBody>
      </p:sp>
    </p:spTree>
    <p:extLst>
      <p:ext uri="{BB962C8B-B14F-4D97-AF65-F5344CB8AC3E}">
        <p14:creationId xmlns:p14="http://schemas.microsoft.com/office/powerpoint/2010/main" val="269686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7D2B-A1D9-4547-9700-EBEDE579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Modem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44274-C82C-418D-9CA5-A9609713F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Fireware</a:t>
            </a:r>
            <a:r>
              <a:rPr lang="en-US" dirty="0"/>
              <a:t> now supports the Verizon Global Modem USB730L (Vendor ID 0x1410, Product ID 0x9032)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05915-7117-44A2-A654-F91B8F1CE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5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FED8-8D8D-49A5-A602-3F39F785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Plug Modem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8FFB-7884-475E-A158-781A0335D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hot plug USB modems into the Firebox</a:t>
            </a:r>
          </a:p>
          <a:p>
            <a:r>
              <a:rPr lang="en-US" dirty="0"/>
              <a:t>The modem operates and does not require you to reboot the Firebox when:</a:t>
            </a:r>
          </a:p>
          <a:p>
            <a:pPr lvl="1"/>
            <a:r>
              <a:rPr lang="en-US" dirty="0"/>
              <a:t>You plug in a new modem </a:t>
            </a:r>
          </a:p>
          <a:p>
            <a:pPr lvl="1"/>
            <a:r>
              <a:rPr lang="en-US" dirty="0"/>
              <a:t>You unplug a modem and plug it in again </a:t>
            </a:r>
          </a:p>
          <a:p>
            <a:pPr lvl="1"/>
            <a:r>
              <a:rPr lang="en-US" dirty="0"/>
              <a:t>The modem unexpectedly disconnects and reconnects to the Firebox</a:t>
            </a:r>
          </a:p>
          <a:p>
            <a:r>
              <a:rPr lang="en-US" dirty="0"/>
              <a:t>If you unplug a modem and plug in a new modem that is a different model, you must update the modem configuration settings on the Firebox; you do not have to reboot the Firebox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B7A1-57F0-484C-8F39-A19CCB1287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84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A8D7-824A-4324-9700-E0F7E6BD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Plug Modem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6F7DD-2157-4EEF-A421-93EFA5C03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hot plug modems into the Firebox up to 10 times before you must reboot the Firebox</a:t>
            </a:r>
          </a:p>
          <a:p>
            <a:pPr lvl="1"/>
            <a:r>
              <a:rPr lang="en-US" dirty="0"/>
              <a:t>For example, when you hot plug a modem into the Firebox for the eleventh time, you must reboot the Firebox before the modem will operate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9860-C4BA-4BCA-BE9F-41CDF3B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4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622D-3FCD-4063-84B4-2517BEC2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Traffic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4832-1D1D-406A-AFA4-B04BBE5E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create an external VLAN interface, the </a:t>
            </a:r>
            <a:br>
              <a:rPr lang="en-US" dirty="0"/>
            </a:br>
            <a:r>
              <a:rPr lang="en-US" b="1" dirty="0"/>
              <a:t>Apply firewall policies to intra-VLAN traffic </a:t>
            </a:r>
            <a:r>
              <a:rPr lang="en-US" dirty="0"/>
              <a:t>option is now enabled by default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A000F-B8BC-4D87-9A29-F1245FE2F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53D60-3F2F-43BD-B97E-6253797D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84" y="1316339"/>
            <a:ext cx="3940716" cy="41241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989264-15E9-4527-9801-81C21834ADEA}"/>
              </a:ext>
            </a:extLst>
          </p:cNvPr>
          <p:cNvSpPr/>
          <p:nvPr/>
        </p:nvSpPr>
        <p:spPr>
          <a:xfrm>
            <a:off x="4746083" y="4792843"/>
            <a:ext cx="2156521" cy="27878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78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FE25-7464-445E-A384-285F07D6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Relay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F7E9-3DC3-418A-8590-8643DD1F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enable DHCP Relay on an interface, the DHCP relay servers you specify now apply only to that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E1E75-4F5B-4484-AB6E-C3C220651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0A535-773E-4EE6-85EA-EF9FC5FF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9" y="2128579"/>
            <a:ext cx="3788665" cy="39979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BC9EAB-CC54-4E84-AF38-1836AEBE42D8}"/>
              </a:ext>
            </a:extLst>
          </p:cNvPr>
          <p:cNvSpPr/>
          <p:nvPr/>
        </p:nvSpPr>
        <p:spPr>
          <a:xfrm>
            <a:off x="966159" y="4019909"/>
            <a:ext cx="3424686" cy="53483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6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CADC-A8AE-40E4-86B6-B3501C30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Server Gateway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ACEA-D595-4472-9D5F-3E48AAED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Firebox interface configured as a DHCP server, you can now specify a default gateway </a:t>
            </a:r>
            <a:br>
              <a:rPr lang="en-US" dirty="0"/>
            </a:br>
            <a:r>
              <a:rPr lang="en-US" dirty="0"/>
              <a:t>IP address that is not the Firebox interface IP address</a:t>
            </a:r>
          </a:p>
          <a:p>
            <a:r>
              <a:rPr lang="en-US" dirty="0"/>
              <a:t>This is useful in complex environments with multiple gateways</a:t>
            </a:r>
          </a:p>
          <a:p>
            <a:pPr lvl="1"/>
            <a:r>
              <a:rPr lang="en-US" dirty="0"/>
              <a:t>Typical example — Voice over IP (VoIP) where phones use their own gateway on the network for VoIP service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B53C6-9893-4EE8-BB78-78B0F9B9B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824EC-0A4F-4D07-9191-445F2AD9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25" y="1284645"/>
            <a:ext cx="4105175" cy="3497855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A030E9-DFD3-477D-ADC5-3AE97A30F0EB}"/>
              </a:ext>
            </a:extLst>
          </p:cNvPr>
          <p:cNvSpPr/>
          <p:nvPr/>
        </p:nvSpPr>
        <p:spPr>
          <a:xfrm>
            <a:off x="4595818" y="4399472"/>
            <a:ext cx="2495095" cy="37093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41A3-8A87-4CF5-A09D-CBA927BD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over TLS Support</a:t>
            </a:r>
          </a:p>
        </p:txBody>
      </p:sp>
    </p:spTree>
    <p:extLst>
      <p:ext uri="{BB962C8B-B14F-4D97-AF65-F5344CB8AC3E}">
        <p14:creationId xmlns:p14="http://schemas.microsoft.com/office/powerpoint/2010/main" val="5988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5734051" cy="674687"/>
          </a:xfrm>
        </p:spPr>
        <p:txBody>
          <a:bodyPr/>
          <a:lstStyle/>
          <a:p>
            <a:r>
              <a:rPr lang="en-US" dirty="0"/>
              <a:t>What’s New in Fireware v12.1.1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BOVPN over TLS Support for WatchGuard System Manager and Policy Manager </a:t>
            </a:r>
          </a:p>
          <a:p>
            <a:r>
              <a:rPr lang="en-US" dirty="0"/>
              <a:t>Content inspection settings moved from HTTPS proxy actions to TLS profiles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86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4C87-CC39-4F6C-98A1-F8CA1994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over TLS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C24E4-74EA-42C7-BA40-804ED313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BOVPN over TLS is a recent addition and offers an alternative to IPsec BOVPNs</a:t>
            </a:r>
          </a:p>
          <a:p>
            <a:r>
              <a:rPr lang="en-US" dirty="0"/>
              <a:t>This feature was first supported in </a:t>
            </a:r>
            <a:r>
              <a:rPr lang="en-US" dirty="0" err="1"/>
              <a:t>Fireware</a:t>
            </a:r>
            <a:r>
              <a:rPr lang="en-US" dirty="0"/>
              <a:t> Web UI in </a:t>
            </a:r>
            <a:r>
              <a:rPr lang="en-US" dirty="0" err="1"/>
              <a:t>Fireware</a:t>
            </a:r>
            <a:r>
              <a:rPr lang="en-US" dirty="0"/>
              <a:t> v12.1</a:t>
            </a:r>
          </a:p>
          <a:p>
            <a:r>
              <a:rPr lang="en-US" dirty="0" err="1"/>
              <a:t>Fireware</a:t>
            </a:r>
            <a:r>
              <a:rPr lang="en-US" dirty="0"/>
              <a:t> v12.1.1 adds BOVPN over TLS support to WatchGuard System Manager (WSM) and Policy Manager;  this feature is now supported across all WatchGuard user 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F7BF0-542F-466A-ABC0-47C6F87A7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92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over TLS Support for WSM and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BOVPN over TLS allows you to enable a TLS tunnel between Fireboxes, and is an alternative BOVPN solution when your network does not support IPSec traffic</a:t>
            </a:r>
          </a:p>
          <a:p>
            <a:r>
              <a:rPr lang="en-US" dirty="0"/>
              <a:t>Server mode and Client mode are supported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0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96AE-81DA-49D4-9651-3A0E7665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over TLS Support for WSM and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C593F-48BA-4276-9142-C02A5C635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mode in Policy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63E1A-79DD-4470-AE7B-86E04762B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4EA89-B5E7-421C-95C9-6EBCE387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10" y="1776354"/>
            <a:ext cx="4350890" cy="42302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2F060-2CAC-4848-AB2C-BE00C4DC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810" y="1776354"/>
            <a:ext cx="3291990" cy="41386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2C45C6-298C-42C8-82AA-1949A6643E19}"/>
              </a:ext>
            </a:extLst>
          </p:cNvPr>
          <p:cNvSpPr/>
          <p:nvPr/>
        </p:nvSpPr>
        <p:spPr>
          <a:xfrm>
            <a:off x="1104900" y="2809875"/>
            <a:ext cx="1390650" cy="25717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9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1387-3F64-432B-9359-F351BB13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over TLS Support for WSM and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8AC5-DBD3-44D2-833D-46B2C4001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mode in Policy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7202-CEDC-4D5F-8805-7629DB75C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FE3B0-3A44-43AB-8672-F1A484099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81" y="1704705"/>
            <a:ext cx="4498963" cy="3531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B833D3-0285-4D2D-8C90-D0051EAD40F0}"/>
              </a:ext>
            </a:extLst>
          </p:cNvPr>
          <p:cNvSpPr/>
          <p:nvPr/>
        </p:nvSpPr>
        <p:spPr>
          <a:xfrm>
            <a:off x="1068571" y="2812828"/>
            <a:ext cx="1435431" cy="22428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BC086-55DD-4E61-826B-9D508569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717936"/>
            <a:ext cx="4572000" cy="3280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6524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41A3-8A87-4CF5-A09D-CBA927BD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</a:t>
            </a:r>
          </a:p>
        </p:txBody>
      </p:sp>
    </p:spTree>
    <p:extLst>
      <p:ext uri="{BB962C8B-B14F-4D97-AF65-F5344CB8AC3E}">
        <p14:creationId xmlns:p14="http://schemas.microsoft.com/office/powerpoint/2010/main" val="24538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WatchGuard continues to innovate our content inspection features to assist users in secure policy configuration</a:t>
            </a:r>
          </a:p>
          <a:p>
            <a:r>
              <a:rPr lang="en-US" dirty="0"/>
              <a:t>TLS profiles contain the settings used for content inspection by proxy actions</a:t>
            </a:r>
          </a:p>
          <a:p>
            <a:pPr lvl="1"/>
            <a:r>
              <a:rPr lang="en-US" dirty="0"/>
              <a:t>You can use the same TLS profile for multiple policies</a:t>
            </a:r>
          </a:p>
          <a:p>
            <a:pPr lvl="1"/>
            <a:r>
              <a:rPr lang="en-US" dirty="0"/>
              <a:t>TLS profiles make it easier to configure and apply consistent settings for content inspection across multiple proxies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67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Fireware</a:t>
            </a:r>
            <a:r>
              <a:rPr lang="en-US" dirty="0"/>
              <a:t> v12.1 supported TLS profiles in the IMAP proxy</a:t>
            </a:r>
          </a:p>
          <a:p>
            <a:r>
              <a:rPr lang="en-US" dirty="0" err="1"/>
              <a:t>Fireware</a:t>
            </a:r>
            <a:r>
              <a:rPr lang="en-US" dirty="0"/>
              <a:t> v12.1.1 adds TLS profiles in the HTTPS proxy</a:t>
            </a:r>
          </a:p>
          <a:p>
            <a:r>
              <a:rPr lang="en-US" dirty="0"/>
              <a:t>The content inspection settings have been moved from the HTTPS proxy actions to two new TLS profiles </a:t>
            </a:r>
          </a:p>
          <a:p>
            <a:pPr lvl="1"/>
            <a:r>
              <a:rPr lang="en-US" dirty="0"/>
              <a:t>TLS-Client-</a:t>
            </a:r>
            <a:r>
              <a:rPr lang="en-US" dirty="0" err="1"/>
              <a:t>HTTPS.Standard</a:t>
            </a:r>
            <a:r>
              <a:rPr lang="en-US" dirty="0"/>
              <a:t> — Settings used by an HTTPS  client proxy action </a:t>
            </a:r>
          </a:p>
          <a:p>
            <a:pPr lvl="1"/>
            <a:r>
              <a:rPr lang="en-US" dirty="0"/>
              <a:t>TLS-Server-</a:t>
            </a:r>
            <a:r>
              <a:rPr lang="en-US" dirty="0" err="1"/>
              <a:t>HTTPS.Standard</a:t>
            </a:r>
            <a:r>
              <a:rPr lang="en-US" dirty="0"/>
              <a:t> — Settings used by the HTTPS server proxy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4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now configure content inspection settings in a TLS profile</a:t>
            </a:r>
          </a:p>
          <a:p>
            <a:r>
              <a:rPr lang="en-US" dirty="0"/>
              <a:t>In Policy Manager, select </a:t>
            </a:r>
            <a:r>
              <a:rPr lang="en-US" b="1" dirty="0"/>
              <a:t>Setup &gt; Actions &gt; TLS Profiles</a:t>
            </a:r>
          </a:p>
          <a:p>
            <a:r>
              <a:rPr lang="en-US" dirty="0"/>
              <a:t>The </a:t>
            </a:r>
            <a:r>
              <a:rPr lang="en-US" b="1" dirty="0"/>
              <a:t>TLS Profiles</a:t>
            </a:r>
            <a:r>
              <a:rPr lang="en-US" dirty="0"/>
              <a:t> tab now has two predefined profiles for HTTPS proxies:</a:t>
            </a:r>
          </a:p>
          <a:p>
            <a:pPr lvl="1"/>
            <a:r>
              <a:rPr lang="en-US" dirty="0"/>
              <a:t>TLS-Client-</a:t>
            </a:r>
            <a:r>
              <a:rPr lang="en-US" dirty="0" err="1"/>
              <a:t>HTTPS.Standard</a:t>
            </a:r>
            <a:endParaRPr lang="en-US" dirty="0"/>
          </a:p>
          <a:p>
            <a:pPr lvl="1"/>
            <a:r>
              <a:rPr lang="en-US" dirty="0"/>
              <a:t>TLS-Server-</a:t>
            </a:r>
            <a:r>
              <a:rPr lang="en-US" dirty="0" err="1"/>
              <a:t>HTTPS.Standard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548E2-F57A-4EEB-87F8-A6B23C5B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41" y="4009279"/>
            <a:ext cx="4842918" cy="2313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141263-70CE-41BF-A9A1-882AC2CD68D3}"/>
              </a:ext>
            </a:extLst>
          </p:cNvPr>
          <p:cNvSpPr/>
          <p:nvPr/>
        </p:nvSpPr>
        <p:spPr>
          <a:xfrm>
            <a:off x="2321930" y="4979846"/>
            <a:ext cx="1130880" cy="26775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5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predefined HTTPS TLS profiles have different settings</a:t>
            </a:r>
          </a:p>
          <a:p>
            <a:pPr lvl="1"/>
            <a:r>
              <a:rPr lang="en-US" dirty="0"/>
              <a:t>Only the TLS-Client-HTTPS profile has OCSP settings for certificate validation</a:t>
            </a:r>
          </a:p>
          <a:p>
            <a:r>
              <a:rPr lang="en-US" dirty="0"/>
              <a:t>To create a custom TLS profile, clone a predefined TLS profile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6BE92-0278-4F6C-982D-94393A38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68" y="3221825"/>
            <a:ext cx="3737882" cy="2973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C164AE-780A-45B5-8D04-35086DC0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94" y="3224848"/>
            <a:ext cx="3756524" cy="29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9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Policies</a:t>
            </a:r>
            <a:r>
              <a:rPr lang="en-US" dirty="0"/>
              <a:t> tab, you can assign a TLS profile to a proxy action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A5211-5218-4CF5-A7A1-B4D5DDD5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2087880"/>
            <a:ext cx="52101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DNSWatch</a:t>
            </a:r>
            <a:r>
              <a:rPr lang="en-US" dirty="0"/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1659086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Content Inspectio</a:t>
            </a:r>
            <a:r>
              <a:rPr lang="en-US" dirty="0"/>
              <a:t>n settings in the HTTPS proxy action, you select the TLS profile</a:t>
            </a:r>
          </a:p>
          <a:p>
            <a:r>
              <a:rPr lang="en-US" dirty="0"/>
              <a:t>The settings for the selected TLS profile appear below the </a:t>
            </a:r>
            <a:r>
              <a:rPr lang="en-US" b="1" dirty="0"/>
              <a:t>TLS Profile</a:t>
            </a:r>
            <a:r>
              <a:rPr lang="en-US" dirty="0"/>
              <a:t> drop-down list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AE910-0356-4F60-8670-E0ED5CD33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13"/>
          <a:stretch/>
        </p:blipFill>
        <p:spPr>
          <a:xfrm>
            <a:off x="925446" y="2931412"/>
            <a:ext cx="7447780" cy="32490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BF4C43-AC54-4AF8-B413-C6AD831939DF}"/>
              </a:ext>
            </a:extLst>
          </p:cNvPr>
          <p:cNvSpPr/>
          <p:nvPr/>
        </p:nvSpPr>
        <p:spPr>
          <a:xfrm>
            <a:off x="1964157" y="3972470"/>
            <a:ext cx="3865410" cy="50509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1271-DF24-489C-898C-994E6AFA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676E-412B-439B-A368-59A9EBB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HTTPS proxy action no longer includes the </a:t>
            </a:r>
            <a:r>
              <a:rPr lang="en-US" b="1" dirty="0"/>
              <a:t>Enable content inspection</a:t>
            </a:r>
            <a:r>
              <a:rPr lang="en-US" dirty="0"/>
              <a:t> check box</a:t>
            </a:r>
          </a:p>
          <a:p>
            <a:r>
              <a:rPr lang="en-US" dirty="0"/>
              <a:t>To enable content inspection, select the </a:t>
            </a:r>
            <a:r>
              <a:rPr lang="en-US" b="1" dirty="0"/>
              <a:t>Inspect</a:t>
            </a:r>
            <a:r>
              <a:rPr lang="en-US" dirty="0"/>
              <a:t> action in the Domain Names or the </a:t>
            </a:r>
            <a:r>
              <a:rPr lang="en-US" dirty="0" err="1"/>
              <a:t>WebBlocker</a:t>
            </a:r>
            <a:r>
              <a:rPr lang="en-US" dirty="0"/>
              <a:t> settings in the proxy action</a:t>
            </a:r>
          </a:p>
          <a:p>
            <a:r>
              <a:rPr lang="en-US" dirty="0"/>
              <a:t>The </a:t>
            </a:r>
            <a:r>
              <a:rPr lang="en-US" b="1" dirty="0"/>
              <a:t>Inspection Status</a:t>
            </a:r>
            <a:r>
              <a:rPr lang="en-US" dirty="0"/>
              <a:t> shows whether the Inspect action is configured in the Domain Names or </a:t>
            </a:r>
            <a:r>
              <a:rPr lang="en-US" dirty="0" err="1"/>
              <a:t>WebBlocker</a:t>
            </a:r>
            <a:r>
              <a:rPr lang="en-US" dirty="0"/>
              <a:t> proxy action settings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89DA-6F93-42D5-88D1-6E3FC1D6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6F4A9C-BF28-40FA-9E0E-CEB901CFB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7" y="3976604"/>
            <a:ext cx="7811589" cy="14640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128094-3D23-4666-932E-78BB44FE0CA4}"/>
              </a:ext>
            </a:extLst>
          </p:cNvPr>
          <p:cNvSpPr/>
          <p:nvPr/>
        </p:nvSpPr>
        <p:spPr>
          <a:xfrm>
            <a:off x="2589438" y="3977631"/>
            <a:ext cx="3477887" cy="28401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2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A2BC-6F19-403C-9DEF-64915714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Fireware</a:t>
            </a:r>
            <a:r>
              <a:rPr lang="en-US" dirty="0"/>
              <a:t> v12.1.1, you can enable content inspection and not enforce TLS compliance</a:t>
            </a:r>
          </a:p>
          <a:p>
            <a:pPr lvl="1"/>
            <a:r>
              <a:rPr lang="en-US" dirty="0"/>
              <a:t>This can enable some applications (such as Skype) to function when content inspection is enabled</a:t>
            </a:r>
          </a:p>
          <a:p>
            <a:r>
              <a:rPr lang="en-US" b="1" dirty="0"/>
              <a:t>SSL Compliance </a:t>
            </a:r>
            <a:r>
              <a:rPr lang="en-US" dirty="0"/>
              <a:t>is now called </a:t>
            </a:r>
            <a:r>
              <a:rPr lang="en-US" b="1" dirty="0"/>
              <a:t>TLS Compliance </a:t>
            </a:r>
          </a:p>
          <a:p>
            <a:pPr lvl="1"/>
            <a:r>
              <a:rPr lang="en-US" dirty="0"/>
              <a:t>There is no change in functionality, just a more accurate name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435BAF-683F-46B1-B5B6-ADB711443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9" y="3946952"/>
            <a:ext cx="7756343" cy="1503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BA93D-9FF0-4B75-969F-B9456D98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CF040-1864-48CD-982F-BCF3420E5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6DF524-7AB6-420D-8521-CDB217328D96}"/>
              </a:ext>
            </a:extLst>
          </p:cNvPr>
          <p:cNvSpPr/>
          <p:nvPr/>
        </p:nvSpPr>
        <p:spPr>
          <a:xfrm>
            <a:off x="3969745" y="4517511"/>
            <a:ext cx="2097580" cy="24326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9040A6-032E-4D80-A00F-61509E5B15B1}"/>
              </a:ext>
            </a:extLst>
          </p:cNvPr>
          <p:cNvSpPr/>
          <p:nvPr/>
        </p:nvSpPr>
        <p:spPr>
          <a:xfrm>
            <a:off x="2589438" y="3977631"/>
            <a:ext cx="3477887" cy="28401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0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952B42-8117-4EF7-8389-713026FC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1084F-2917-41AA-B403-E222CD2DA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configure TLS profiles from </a:t>
            </a:r>
            <a:r>
              <a:rPr lang="en-US" dirty="0" err="1"/>
              <a:t>Fireware</a:t>
            </a:r>
            <a:r>
              <a:rPr lang="en-US" dirty="0"/>
              <a:t> Web UI, select </a:t>
            </a:r>
            <a:r>
              <a:rPr lang="en-US" b="1" dirty="0"/>
              <a:t>Firewall &gt; TLS Profiles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C57B3-9544-4D9C-95F3-59700E985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EBBCE-A30C-4E48-9DC2-28A5DDEAD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99" t="14857" r="4757" b="1461"/>
          <a:stretch/>
        </p:blipFill>
        <p:spPr>
          <a:xfrm>
            <a:off x="4288571" y="1316504"/>
            <a:ext cx="4398229" cy="50407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6171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4F47-E0EB-43BD-93A5-E87EA5DD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8873B-76E7-4D64-9CB4-CEF242E4C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upgrade a Firebox to </a:t>
            </a:r>
            <a:r>
              <a:rPr lang="en-US" dirty="0" err="1"/>
              <a:t>Fireware</a:t>
            </a:r>
            <a:r>
              <a:rPr lang="en-US" dirty="0"/>
              <a:t> v12.1.1, HTTPS proxy actions are automatically updated</a:t>
            </a:r>
          </a:p>
          <a:p>
            <a:pPr lvl="1"/>
            <a:r>
              <a:rPr lang="en-US" dirty="0"/>
              <a:t>For any HTTPS proxy actions with content inspection enabled, the content inspection settings are moved to a new TLS profile</a:t>
            </a:r>
          </a:p>
          <a:p>
            <a:pPr lvl="1"/>
            <a:r>
              <a:rPr lang="en-US" dirty="0"/>
              <a:t>The HTTPS proxy action uses the new TLS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ADF74-675A-4A41-81D8-F8C37C869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33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4F47-E0EB-43BD-93A5-E87EA5DD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&amp; TLS Profiles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A8873B-76E7-4D64-9CB4-CEF242E4C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use Policy Manager v12.1.1 to manage a Firebox that runs a lower version of </a:t>
            </a:r>
            <a:r>
              <a:rPr lang="en-US" dirty="0" err="1"/>
              <a:t>Fireware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 configure the content inspection settings in a TLS profile</a:t>
            </a:r>
          </a:p>
          <a:p>
            <a:pPr lvl="1"/>
            <a:r>
              <a:rPr lang="en-US" dirty="0"/>
              <a:t>When you save the configuration to the Firebox, the configuration is automatically changed to be compatible with the lower </a:t>
            </a:r>
            <a:r>
              <a:rPr lang="en-US" dirty="0" err="1"/>
              <a:t>Fireware</a:t>
            </a:r>
            <a:r>
              <a:rPr lang="en-US" dirty="0"/>
              <a:t> version</a:t>
            </a:r>
          </a:p>
          <a:p>
            <a:pPr lvl="1"/>
            <a:r>
              <a:rPr lang="en-US" dirty="0"/>
              <a:t>If you open the older configuration in </a:t>
            </a:r>
            <a:r>
              <a:rPr lang="en-US" dirty="0" err="1"/>
              <a:t>Fireware</a:t>
            </a:r>
            <a:r>
              <a:rPr lang="en-US" dirty="0"/>
              <a:t> Web UI, the content inspection settings are still configured in the proxy action</a:t>
            </a:r>
          </a:p>
          <a:p>
            <a:r>
              <a:rPr lang="en-US" dirty="0"/>
              <a:t>For a v12.1.1 Device Configuration Template, if you apply the template to a Firebox that runs a lower version of </a:t>
            </a:r>
            <a:r>
              <a:rPr lang="en-US" dirty="0" err="1"/>
              <a:t>Fireware</a:t>
            </a:r>
            <a:r>
              <a:rPr lang="en-US" dirty="0"/>
              <a:t>, the default TLS Profile setting for that version of </a:t>
            </a:r>
            <a:r>
              <a:rPr lang="en-US" dirty="0" err="1"/>
              <a:t>Fireware</a:t>
            </a:r>
            <a:r>
              <a:rPr lang="en-US" dirty="0"/>
              <a:t> is applied to the Firebox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ADF74-675A-4A41-81D8-F8C37C869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34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46</a:t>
            </a:fld>
            <a:endParaRPr lang="en-US" dirty="0">
              <a:solidFill>
                <a:srgbClr val="3A3A3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6D4E-20A2-4D16-96C4-7BE3668E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DNSWatch</a:t>
            </a:r>
            <a:r>
              <a:rPr lang="en-US" dirty="0"/>
              <a:t> Threat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016A9-29CB-4087-BC3D-4A2DAA7F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WatchGuard uses a complex set of heuristics to identify malicious certificates and websites</a:t>
            </a:r>
          </a:p>
          <a:p>
            <a:r>
              <a:rPr lang="en-US" dirty="0" err="1"/>
              <a:t>DNSWatch</a:t>
            </a:r>
            <a:r>
              <a:rPr lang="en-US" dirty="0"/>
              <a:t> polls threat intelligence sources daily to identify new malicious domains and update the Domain Feeds</a:t>
            </a:r>
          </a:p>
          <a:p>
            <a:r>
              <a:rPr lang="en-US" dirty="0" err="1"/>
              <a:t>DNSWatch</a:t>
            </a:r>
            <a:r>
              <a:rPr lang="en-US" dirty="0"/>
              <a:t> users can also share domains they manually add to the </a:t>
            </a:r>
            <a:r>
              <a:rPr lang="en-US" dirty="0" err="1"/>
              <a:t>DNSWatch</a:t>
            </a:r>
            <a:r>
              <a:rPr lang="en-US" dirty="0"/>
              <a:t> Blacklist with WatchGuard to help improve </a:t>
            </a:r>
            <a:r>
              <a:rPr lang="en-US" dirty="0" err="1"/>
              <a:t>DNSWatch</a:t>
            </a:r>
            <a:r>
              <a:rPr lang="en-US" dirty="0"/>
              <a:t> for all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772D0-BCD1-4E25-B0ED-886078AE3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4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172D-0E38-4A00-B701-E6C60171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DNSWatch</a:t>
            </a:r>
            <a:r>
              <a:rPr lang="en-US" dirty="0"/>
              <a:t> and the Firebox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D6EB-C98D-49DB-AD68-F04B6BA3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Firebox receives a DNS query from a host on a protected network, it forwards the request to </a:t>
            </a:r>
            <a:r>
              <a:rPr lang="en-US" dirty="0" err="1"/>
              <a:t>DNSWatch</a:t>
            </a:r>
            <a:endParaRPr lang="en-US" dirty="0"/>
          </a:p>
          <a:p>
            <a:r>
              <a:rPr lang="en-US" dirty="0" err="1"/>
              <a:t>DNSWatch</a:t>
            </a:r>
            <a:r>
              <a:rPr lang="en-US" dirty="0"/>
              <a:t> evaluates whether the domain is a known threat </a:t>
            </a:r>
          </a:p>
          <a:p>
            <a:pPr lvl="1"/>
            <a:r>
              <a:rPr lang="en-US" dirty="0"/>
              <a:t>If the domain is not a known threat:</a:t>
            </a:r>
          </a:p>
          <a:p>
            <a:pPr lvl="2"/>
            <a:r>
              <a:rPr lang="en-US" dirty="0" err="1"/>
              <a:t>DNSWatch</a:t>
            </a:r>
            <a:r>
              <a:rPr lang="en-US" dirty="0"/>
              <a:t> resolves the DNS query to the destination</a:t>
            </a:r>
          </a:p>
          <a:p>
            <a:pPr lvl="1"/>
            <a:r>
              <a:rPr lang="en-US" dirty="0"/>
              <a:t>If the domain is a known threat:</a:t>
            </a:r>
          </a:p>
          <a:p>
            <a:pPr lvl="2"/>
            <a:r>
              <a:rPr lang="en-US" dirty="0" err="1"/>
              <a:t>DNSWatch</a:t>
            </a:r>
            <a:r>
              <a:rPr lang="en-US" dirty="0"/>
              <a:t> resolves the domain to the IP address of the </a:t>
            </a:r>
            <a:r>
              <a:rPr lang="en-US" dirty="0" err="1"/>
              <a:t>DNSWatch</a:t>
            </a:r>
            <a:r>
              <a:rPr lang="en-US" dirty="0"/>
              <a:t> Blackhole Server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DNSWatch</a:t>
            </a:r>
            <a:r>
              <a:rPr lang="en-US" dirty="0"/>
              <a:t> Blackhole Server attempts to gather more information about the threat from the host endpoint</a:t>
            </a:r>
          </a:p>
          <a:p>
            <a:pPr lvl="2"/>
            <a:r>
              <a:rPr lang="en-US" dirty="0"/>
              <a:t>For  HTTP and HTTPS requests, the </a:t>
            </a:r>
            <a:r>
              <a:rPr lang="en-US" dirty="0" err="1"/>
              <a:t>DNSWatch</a:t>
            </a:r>
            <a:r>
              <a:rPr lang="en-US" dirty="0"/>
              <a:t> Blackhole Server displays a customizable deny page to the user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138AE-F56B-4909-8DB2-6CC7169D5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8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DNSWatch</a:t>
            </a:r>
            <a:r>
              <a:rPr lang="en-US" dirty="0"/>
              <a:t> Deny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HTTP connection is blocked, a customizable deny page appears to the user</a:t>
            </a:r>
          </a:p>
          <a:p>
            <a:r>
              <a:rPr lang="en-US" dirty="0"/>
              <a:t>The Deny Page includes a short training exercise about how to recognize phishing attacks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F6D6-1520-1142-B6D5-C0E3E9A8FF6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CF5DA-3A88-4E4B-8E48-310FE516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67" y="2974554"/>
            <a:ext cx="4898581" cy="33116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965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DNSWatch Deny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denied HTTPS connection, an invalid certificate notice appears first </a:t>
            </a:r>
          </a:p>
          <a:p>
            <a:r>
              <a:rPr lang="en-US" dirty="0"/>
              <a:t>The Deny Page appears only if the user continues to the site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F6D6-1520-1142-B6D5-C0E3E9A8FF6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DD5FA-70C1-4DDF-9625-8D42C0A7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8" y="3205503"/>
            <a:ext cx="4509658" cy="30796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B3323-9647-4BA4-8EA0-CFC36A1D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553" y="2507862"/>
            <a:ext cx="4588933" cy="31022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62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DNSWatch</a:t>
            </a:r>
            <a:r>
              <a:rPr lang="en-US" dirty="0"/>
              <a:t> Email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DNSWatch</a:t>
            </a:r>
            <a:r>
              <a:rPr lang="en-US" dirty="0"/>
              <a:t> denies a connection, </a:t>
            </a:r>
            <a:r>
              <a:rPr lang="en-US" dirty="0" err="1"/>
              <a:t>DNSWatch</a:t>
            </a:r>
            <a:r>
              <a:rPr lang="en-US" dirty="0"/>
              <a:t> sends an email alert to account administrators, with a link to alert details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F6D6-1520-1142-B6D5-C0E3E9A8FF6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12DCD-0490-41A7-AE1B-9D80985A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84" y="2220687"/>
            <a:ext cx="4281468" cy="38589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6806116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.potx" id="{D756EF5C-3038-4AF5-B90A-9CA379C0CF58}" vid="{0016897A-6771-4BC0-B36A-8273F3C9D2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1538</Words>
  <Application>Microsoft Office PowerPoint</Application>
  <PresentationFormat>On-screen Show (4:3)</PresentationFormat>
  <Paragraphs>211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Wingdings</vt:lpstr>
      <vt:lpstr>Calibri</vt:lpstr>
      <vt:lpstr>Courier New</vt:lpstr>
      <vt:lpstr>MS PGothic</vt:lpstr>
      <vt:lpstr>Arial Narrow</vt:lpstr>
      <vt:lpstr>MS PGothic</vt:lpstr>
      <vt:lpstr>Arial</vt:lpstr>
      <vt:lpstr>PTP-Training</vt:lpstr>
      <vt:lpstr>What’s New in Fireware v12.1.1</vt:lpstr>
      <vt:lpstr>What’s New in Fireware v12.1.1</vt:lpstr>
      <vt:lpstr>What’s New in Fireware v12.1.1</vt:lpstr>
      <vt:lpstr>New DNSWatch Service</vt:lpstr>
      <vt:lpstr>DNSWatch Threat Intelligence</vt:lpstr>
      <vt:lpstr>DNSWatch and the Firebox</vt:lpstr>
      <vt:lpstr>DNSWatch Deny Page</vt:lpstr>
      <vt:lpstr>DNSWatch Deny Page</vt:lpstr>
      <vt:lpstr>DNSWatch Email Alerts</vt:lpstr>
      <vt:lpstr>Manage DNSWatch</vt:lpstr>
      <vt:lpstr>DNSWatch Dashboard</vt:lpstr>
      <vt:lpstr>DNSWatch Protected Fireboxes</vt:lpstr>
      <vt:lpstr>Learn More</vt:lpstr>
      <vt:lpstr>Dynamic DNS Providers</vt:lpstr>
      <vt:lpstr>Dynamic DNS Providers</vt:lpstr>
      <vt:lpstr>Dynamic DNS Providers</vt:lpstr>
      <vt:lpstr>Dynamic DNS Providers</vt:lpstr>
      <vt:lpstr>Dynamic DNS Providers</vt:lpstr>
      <vt:lpstr>Dynamic DNS Providers</vt:lpstr>
      <vt:lpstr>Firebox Wireless Enhancements</vt:lpstr>
      <vt:lpstr>Firebox Wireless Enhancements</vt:lpstr>
      <vt:lpstr>Networking Enhancements</vt:lpstr>
      <vt:lpstr>USB Modem Support</vt:lpstr>
      <vt:lpstr>Hot Plug Modem Support</vt:lpstr>
      <vt:lpstr>Hot Plug Modem Support</vt:lpstr>
      <vt:lpstr>VLAN Traffic Settings</vt:lpstr>
      <vt:lpstr>DHCP Relay Server</vt:lpstr>
      <vt:lpstr>DHCP Server Gateway</vt:lpstr>
      <vt:lpstr>BOVPN over TLS Support</vt:lpstr>
      <vt:lpstr>BOVPN over TLS Benefits </vt:lpstr>
      <vt:lpstr>BOVPN over TLS Support for WSM and PM</vt:lpstr>
      <vt:lpstr>BOVPN over TLS Support for WSM and PM</vt:lpstr>
      <vt:lpstr>BOVPN over TLS Support for WSM and PM</vt:lpstr>
      <vt:lpstr>HTTPS &amp; TLS Profiles</vt:lpstr>
      <vt:lpstr>HTTPS &amp; TLS Profiles </vt:lpstr>
      <vt:lpstr>HTTPS &amp; TLS Profiles </vt:lpstr>
      <vt:lpstr>HTTPS &amp; TLS Profiles </vt:lpstr>
      <vt:lpstr>HTTPS &amp; TLS Profiles </vt:lpstr>
      <vt:lpstr>HTTPS &amp; TLS Profiles </vt:lpstr>
      <vt:lpstr>HTTPS &amp; TLS Profiles </vt:lpstr>
      <vt:lpstr>HTTPS &amp; TLS Profiles </vt:lpstr>
      <vt:lpstr>HTTPS &amp; TLS Profiles</vt:lpstr>
      <vt:lpstr>HTTPS &amp; TLS Profiles </vt:lpstr>
      <vt:lpstr>HTTPS &amp; TLS Profiles</vt:lpstr>
      <vt:lpstr>HTTPS &amp; TLS Profiles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2018-01-17T21:54:36Z</dcterms:created>
  <dcterms:modified xsi:type="dcterms:W3CDTF">2018-03-30T00:12:39Z</dcterms:modified>
</cp:coreProperties>
</file>