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6" r:id="rId1"/>
  </p:sldMasterIdLst>
  <p:notesMasterIdLst>
    <p:notesMasterId r:id="rId52"/>
  </p:notesMasterIdLst>
  <p:handoutMasterIdLst>
    <p:handoutMasterId r:id="rId53"/>
  </p:handoutMasterIdLst>
  <p:sldIdLst>
    <p:sldId id="256" r:id="rId2"/>
    <p:sldId id="257" r:id="rId3"/>
    <p:sldId id="445" r:id="rId4"/>
    <p:sldId id="446" r:id="rId5"/>
    <p:sldId id="447" r:id="rId6"/>
    <p:sldId id="450" r:id="rId7"/>
    <p:sldId id="477" r:id="rId8"/>
    <p:sldId id="452" r:id="rId9"/>
    <p:sldId id="453" r:id="rId10"/>
    <p:sldId id="454" r:id="rId11"/>
    <p:sldId id="455" r:id="rId12"/>
    <p:sldId id="456" r:id="rId13"/>
    <p:sldId id="457" r:id="rId14"/>
    <p:sldId id="458" r:id="rId15"/>
    <p:sldId id="449" r:id="rId16"/>
    <p:sldId id="466" r:id="rId17"/>
    <p:sldId id="474" r:id="rId18"/>
    <p:sldId id="486" r:id="rId19"/>
    <p:sldId id="490" r:id="rId20"/>
    <p:sldId id="487" r:id="rId21"/>
    <p:sldId id="488" r:id="rId22"/>
    <p:sldId id="475" r:id="rId23"/>
    <p:sldId id="483" r:id="rId24"/>
    <p:sldId id="492" r:id="rId25"/>
    <p:sldId id="493" r:id="rId26"/>
    <p:sldId id="476" r:id="rId27"/>
    <p:sldId id="467" r:id="rId28"/>
    <p:sldId id="468" r:id="rId29"/>
    <p:sldId id="469" r:id="rId30"/>
    <p:sldId id="484" r:id="rId31"/>
    <p:sldId id="494" r:id="rId32"/>
    <p:sldId id="495" r:id="rId33"/>
    <p:sldId id="485" r:id="rId34"/>
    <p:sldId id="459" r:id="rId35"/>
    <p:sldId id="462" r:id="rId36"/>
    <p:sldId id="463" r:id="rId37"/>
    <p:sldId id="464" r:id="rId38"/>
    <p:sldId id="481" r:id="rId39"/>
    <p:sldId id="482" r:id="rId40"/>
    <p:sldId id="478" r:id="rId41"/>
    <p:sldId id="479" r:id="rId42"/>
    <p:sldId id="480" r:id="rId43"/>
    <p:sldId id="502" r:id="rId44"/>
    <p:sldId id="496" r:id="rId45"/>
    <p:sldId id="497" r:id="rId46"/>
    <p:sldId id="498" r:id="rId47"/>
    <p:sldId id="499" r:id="rId48"/>
    <p:sldId id="500" r:id="rId49"/>
    <p:sldId id="261" r:id="rId50"/>
    <p:sldId id="262" r:id="rId51"/>
  </p:sldIdLst>
  <p:sldSz cx="9144000" cy="6858000" type="screen4x3"/>
  <p:notesSz cx="6858000" cy="9144000"/>
  <p:embeddedFontLst>
    <p:embeddedFont>
      <p:font typeface="Arial Narrow" panose="020B0606020202030204" pitchFamily="34" charset="0"/>
      <p:regular r:id="rId54"/>
      <p:bold r:id="rId55"/>
      <p:italic r:id="rId56"/>
      <p:boldItalic r:id="rId57"/>
    </p:embeddedFont>
    <p:embeddedFont>
      <p:font typeface="MS PGothic" panose="020B0600070205080204" pitchFamily="34" charset="-128"/>
      <p:regular r:id="rId58"/>
    </p:embeddedFont>
    <p:embeddedFont>
      <p:font typeface="Calibri" panose="020F0502020204030204" pitchFamily="34" charset="0"/>
      <p:regular r:id="rId59"/>
      <p:bold r:id="rId60"/>
      <p:italic r:id="rId61"/>
      <p:boldItalic r:id="rId62"/>
    </p:embeddedFont>
    <p:embeddedFont>
      <p:font typeface="MS PGothic" panose="020B0600070205080204" pitchFamily="34" charset="-128"/>
      <p:regular r:id="rId58"/>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CAC"/>
    <a:srgbClr val="ED2E34"/>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snapToObjects="1">
      <p:cViewPr varScale="1">
        <p:scale>
          <a:sx n="97" d="100"/>
          <a:sy n="97" d="100"/>
        </p:scale>
        <p:origin x="1248"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5B2D595-6CCB-4119-91C1-98F4A096CE4E}" type="datetimeFigureOut">
              <a:rPr lang="en-US"/>
              <a:pPr/>
              <a:t>1/12/2018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78CC86-745C-4829-A95E-2B6AB2224A28}" type="slidenum">
              <a:rPr lang="en-US"/>
              <a:pPr/>
              <a:t>‹#›</a:t>
            </a:fld>
            <a:endParaRPr lang="en-US"/>
          </a:p>
        </p:txBody>
      </p:sp>
    </p:spTree>
    <p:extLst>
      <p:ext uri="{BB962C8B-B14F-4D97-AF65-F5344CB8AC3E}">
        <p14:creationId xmlns:p14="http://schemas.microsoft.com/office/powerpoint/2010/main" val="298723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82FA3A0-ACCF-4957-8944-46EF9EB83D9C}" type="datetimeFigureOut">
              <a:rPr lang="en-US"/>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6B9300-FC16-48FB-B57B-23B7533B74A2}" type="slidenum">
              <a:rPr lang="en-US"/>
              <a:pPr/>
              <a:t>‹#›</a:t>
            </a:fld>
            <a:endParaRPr lang="en-US"/>
          </a:p>
        </p:txBody>
      </p:sp>
    </p:spTree>
    <p:extLst>
      <p:ext uri="{BB962C8B-B14F-4D97-AF65-F5344CB8AC3E}">
        <p14:creationId xmlns:p14="http://schemas.microsoft.com/office/powerpoint/2010/main" val="148641253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attitued-lion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0"/>
            <a:ext cx="7421562"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3084513"/>
            <a:ext cx="9144000" cy="1358900"/>
          </a:xfrm>
          <a:prstGeom prst="rect">
            <a:avLst/>
          </a:prstGeom>
          <a:gradFill rotWithShape="1">
            <a:gsLst>
              <a:gs pos="0">
                <a:srgbClr val="CD0920"/>
              </a:gs>
              <a:gs pos="7001">
                <a:srgbClr val="CD0920">
                  <a:alpha val="96429"/>
                </a:srgbClr>
              </a:gs>
              <a:gs pos="100000">
                <a:srgbClr val="8B181B">
                  <a:alpha val="48999"/>
                </a:srgbClr>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10" descr="WG_logo_Color_3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17475"/>
            <a:ext cx="25733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413" y="6227763"/>
            <a:ext cx="1511300" cy="488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32945" y="3317877"/>
            <a:ext cx="8502690" cy="946052"/>
          </a:xfrm>
        </p:spPr>
        <p:txBody>
          <a:bodyPr/>
          <a:lstStyle>
            <a:lvl1pPr>
              <a:defRPr sz="3600" b="1" spc="0" baseline="0">
                <a:solidFill>
                  <a:schemeClr val="bg1"/>
                </a:solidFill>
                <a:latin typeface="Arial Narrow" panose="020B0606020202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7077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smtClean="0"/>
              <a:pPr/>
              <a:t>‹#›</a:t>
            </a:fld>
            <a:endParaRPr lang="en-US"/>
          </a:p>
        </p:txBody>
      </p:sp>
    </p:spTree>
    <p:extLst>
      <p:ext uri="{BB962C8B-B14F-4D97-AF65-F5344CB8AC3E}">
        <p14:creationId xmlns:p14="http://schemas.microsoft.com/office/powerpoint/2010/main" val="368025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 Lion">
    <p:spTree>
      <p:nvGrpSpPr>
        <p:cNvPr id="1" name=""/>
        <p:cNvGrpSpPr/>
        <p:nvPr/>
      </p:nvGrpSpPr>
      <p:grpSpPr>
        <a:xfrm>
          <a:off x="0" y="0"/>
          <a:ext cx="0" cy="0"/>
          <a:chOff x="0" y="0"/>
          <a:chExt cx="0" cy="0"/>
        </a:xfrm>
      </p:grpSpPr>
      <p:pic>
        <p:nvPicPr>
          <p:cNvPr id="3" name="Picture 7" descr="lying_lion_transparent_S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9788" y="0"/>
            <a:ext cx="4494212"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227763"/>
            <a:ext cx="1741488" cy="488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a:spLocks noChangeArrowheads="1"/>
          </p:cNvSpPr>
          <p:nvPr/>
        </p:nvSpPr>
        <p:spPr bwMode="auto">
          <a:xfrm>
            <a:off x="0" y="3241675"/>
            <a:ext cx="9144000" cy="1216025"/>
          </a:xfrm>
          <a:prstGeom prst="rect">
            <a:avLst/>
          </a:prstGeom>
          <a:gradFill rotWithShape="1">
            <a:gsLst>
              <a:gs pos="0">
                <a:srgbClr val="CD0920"/>
              </a:gs>
              <a:gs pos="35001">
                <a:srgbClr val="CD0920">
                  <a:alpha val="82149"/>
                </a:srgbClr>
              </a:gs>
              <a:gs pos="100000">
                <a:srgbClr val="8B181B">
                  <a:alpha val="48999"/>
                </a:srgbClr>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Arial Narrow" panose="020B0606020202030204" pitchFamily="34" charset="0"/>
              <a:ea typeface="+mn-ea"/>
            </a:endParaRPr>
          </a:p>
        </p:txBody>
      </p:sp>
      <p:pic>
        <p:nvPicPr>
          <p:cNvPr id="6" name="Picture 11" descr="WG_logo_Colo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88" y="277813"/>
            <a:ext cx="32893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94394" y="3390727"/>
            <a:ext cx="4799160" cy="975259"/>
          </a:xfrm>
        </p:spPr>
        <p:txBody>
          <a:bodyPr/>
          <a:lstStyle>
            <a:lvl1pPr>
              <a:defRPr sz="4000">
                <a:solidFill>
                  <a:srgbClr val="FFFFFF"/>
                </a:solidFill>
              </a:defRPr>
            </a:lvl1pPr>
          </a:lstStyle>
          <a:p>
            <a:r>
              <a:rPr lang="en-US" dirty="0"/>
              <a:t>Section Title</a:t>
            </a:r>
          </a:p>
        </p:txBody>
      </p:sp>
    </p:spTree>
    <p:extLst>
      <p:ext uri="{BB962C8B-B14F-4D97-AF65-F5344CB8AC3E}">
        <p14:creationId xmlns:p14="http://schemas.microsoft.com/office/powerpoint/2010/main" val="416523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09550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09550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713983" y="2759825"/>
            <a:ext cx="7814067" cy="980902"/>
          </a:xfrm>
        </p:spPr>
        <p:txBody>
          <a:bodyPr/>
          <a:lstStyle>
            <a:lvl1pPr algn="ctr">
              <a:defRPr sz="3600" b="1">
                <a:solidFill>
                  <a:schemeClr val="bg1"/>
                </a:solidFill>
              </a:defRPr>
            </a:lvl1pPr>
          </a:lstStyle>
          <a:p>
            <a:r>
              <a:rPr lang="en-US" dirty="0"/>
              <a:t>Section Title</a:t>
            </a:r>
          </a:p>
        </p:txBody>
      </p:sp>
      <p:sp>
        <p:nvSpPr>
          <p:cNvPr id="6"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a:pPr/>
              <a:t>‹#›</a:t>
            </a:fld>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09550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29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6305550" y="-89076"/>
            <a:ext cx="283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457199" y="274638"/>
            <a:ext cx="5553076" cy="674687"/>
          </a:xfrm>
        </p:spPr>
        <p:txBody>
          <a:bodyPr/>
          <a:lstStyle>
            <a:lvl1pPr>
              <a:defRPr sz="3600"/>
            </a:lvl1pPr>
          </a:lstStyle>
          <a:p>
            <a:r>
              <a:rPr lang="en-US" dirty="0"/>
              <a:t>Click to add Title</a:t>
            </a:r>
          </a:p>
        </p:txBody>
      </p:sp>
      <p:sp>
        <p:nvSpPr>
          <p:cNvPr id="11" name="Content Placeholder 2"/>
          <p:cNvSpPr>
            <a:spLocks noGrp="1"/>
          </p:cNvSpPr>
          <p:nvPr>
            <p:ph idx="1"/>
          </p:nvPr>
        </p:nvSpPr>
        <p:spPr>
          <a:xfrm>
            <a:off x="457199" y="1207008"/>
            <a:ext cx="5553076"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4"/>
          <p:cNvSpPr>
            <a:spLocks noGrp="1"/>
          </p:cNvSpPr>
          <p:nvPr>
            <p:ph type="sldNum" sz="quarter" idx="10"/>
          </p:nvPr>
        </p:nvSpPr>
        <p:spPr>
          <a:xfrm>
            <a:off x="8528050" y="19050"/>
            <a:ext cx="592138" cy="325438"/>
          </a:xfrm>
        </p:spPr>
        <p:txBody>
          <a:bodyPr/>
          <a:lstStyle>
            <a:lvl1pPr>
              <a:defRPr/>
            </a:lvl1pPr>
          </a:lstStyle>
          <a:p>
            <a:fld id="{F2EB2E29-07A9-43F3-A5F0-5788123346A5}" type="slidenum">
              <a:rPr lang="en-US" smtClean="0"/>
              <a:pPr/>
              <a:t>‹#›</a:t>
            </a:fld>
            <a:endParaRPr lang="en-US"/>
          </a:p>
        </p:txBody>
      </p:sp>
      <p:sp>
        <p:nvSpPr>
          <p:cNvPr id="6" name="TextBox 9"/>
          <p:cNvSpPr txBox="1">
            <a:spLocks noChangeArrowheads="1"/>
          </p:cNvSpPr>
          <p:nvPr/>
        </p:nvSpPr>
        <p:spPr bwMode="auto">
          <a:xfrm>
            <a:off x="6305550" y="6588125"/>
            <a:ext cx="275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chemeClr val="bg1"/>
                </a:solidFill>
                <a:latin typeface="Calibri" panose="020F0502020204030204" pitchFamily="34" charset="0"/>
              </a:rPr>
              <a:t>Copyright ©2017 WatchGuard Technologies, Inc. All Rights Reserved</a:t>
            </a:r>
          </a:p>
        </p:txBody>
      </p:sp>
      <p:sp>
        <p:nvSpPr>
          <p:cNvPr id="7" name="TextBox 6"/>
          <p:cNvSpPr txBox="1"/>
          <p:nvPr/>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chemeClr val="bg1"/>
                </a:solidFill>
                <a:latin typeface="Arial Narrow" panose="020B0606020202030204" pitchFamily="34" charset="0"/>
              </a:rPr>
              <a:t>WatchGuard Training</a:t>
            </a:r>
          </a:p>
        </p:txBody>
      </p:sp>
      <p:sp>
        <p:nvSpPr>
          <p:cNvPr id="8" name="TextBox 9"/>
          <p:cNvSpPr txBox="1">
            <a:spLocks noChangeArrowheads="1"/>
          </p:cNvSpPr>
          <p:nvPr userDrawn="1"/>
        </p:nvSpPr>
        <p:spPr bwMode="auto">
          <a:xfrm>
            <a:off x="6305550" y="6588125"/>
            <a:ext cx="275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chemeClr val="bg1"/>
                </a:solidFill>
                <a:latin typeface="Calibri" panose="020F0502020204030204" pitchFamily="34" charset="0"/>
              </a:rPr>
              <a:t>Copyright ©2017 WatchGuard Technologies, Inc. All Rights Reserved</a:t>
            </a:r>
          </a:p>
        </p:txBody>
      </p:sp>
      <p:sp>
        <p:nvSpPr>
          <p:cNvPr id="9" name="TextBox 8"/>
          <p:cNvSpPr txBox="1"/>
          <p:nvPr userDrawn="1"/>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chemeClr val="bg1"/>
                </a:solidFill>
                <a:latin typeface="Arial Narrow" panose="020B0606020202030204" pitchFamily="34" charset="0"/>
              </a:rPr>
              <a:t>WatchGuard Training</a:t>
            </a:r>
          </a:p>
        </p:txBody>
      </p:sp>
    </p:spTree>
    <p:extLst>
      <p:ext uri="{BB962C8B-B14F-4D97-AF65-F5344CB8AC3E}">
        <p14:creationId xmlns:p14="http://schemas.microsoft.com/office/powerpoint/2010/main" val="1773835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 World">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2" y="-14287"/>
            <a:ext cx="9139237"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 y="2957513"/>
            <a:ext cx="9144002" cy="1298575"/>
          </a:xfrm>
          <a:prstGeom prst="rect">
            <a:avLst/>
          </a:prstGeom>
          <a:solidFill>
            <a:schemeClr val="tx1">
              <a:alpha val="61176"/>
            </a:schemeClr>
          </a:solidFill>
          <a:ln w="9525">
            <a:solidFill>
              <a:srgbClr val="B31F12"/>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6" name="Rectangle 5"/>
          <p:cNvSpPr>
            <a:spLocks noChangeArrowheads="1"/>
          </p:cNvSpPr>
          <p:nvPr/>
        </p:nvSpPr>
        <p:spPr bwMode="auto">
          <a:xfrm>
            <a:off x="2381" y="2957513"/>
            <a:ext cx="9139238" cy="1298575"/>
          </a:xfrm>
          <a:prstGeom prst="rect">
            <a:avLst/>
          </a:prstGeom>
          <a:solidFill>
            <a:schemeClr val="accent1">
              <a:alpha val="61000"/>
            </a:schemeClr>
          </a:solidFill>
          <a:ln w="9525">
            <a:solidFill>
              <a:srgbClr val="B31F12"/>
            </a:solidFill>
            <a:miter lim="800000"/>
            <a:headEnd/>
            <a:tailEnd/>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2" name="Title 1"/>
          <p:cNvSpPr>
            <a:spLocks noGrp="1"/>
          </p:cNvSpPr>
          <p:nvPr>
            <p:ph type="title"/>
          </p:nvPr>
        </p:nvSpPr>
        <p:spPr>
          <a:xfrm>
            <a:off x="2646" y="2970008"/>
            <a:ext cx="9138708" cy="1299078"/>
          </a:xfrm>
          <a:ln>
            <a:noFill/>
          </a:ln>
        </p:spPr>
        <p:txBody>
          <a:bodyPr/>
          <a:lstStyle>
            <a:lvl1pPr algn="ctr">
              <a:defRPr sz="3600" b="1">
                <a:solidFill>
                  <a:schemeClr val="bg1"/>
                </a:solidFill>
              </a:defRPr>
            </a:lvl1pPr>
          </a:lstStyle>
          <a:p>
            <a:r>
              <a:rPr lang="en-US"/>
              <a:t>Click to edit Master title style</a:t>
            </a:r>
            <a:endParaRPr lang="en-US" dirty="0"/>
          </a:p>
        </p:txBody>
      </p:sp>
      <p:sp>
        <p:nvSpPr>
          <p:cNvPr id="7" name="TextBox 9"/>
          <p:cNvSpPr txBox="1">
            <a:spLocks noChangeArrowheads="1"/>
          </p:cNvSpPr>
          <p:nvPr/>
        </p:nvSpPr>
        <p:spPr bwMode="auto">
          <a:xfrm>
            <a:off x="6305550" y="6588125"/>
            <a:ext cx="275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chemeClr val="bg1"/>
                </a:solidFill>
                <a:latin typeface="Calibri" panose="020F0502020204030204" pitchFamily="34" charset="0"/>
              </a:rPr>
              <a:t>Copyright ©2017 WatchGuard Technologies, Inc. All Rights Reserved</a:t>
            </a:r>
          </a:p>
        </p:txBody>
      </p:sp>
      <p:sp>
        <p:nvSpPr>
          <p:cNvPr id="8" name="TextBox 7"/>
          <p:cNvSpPr txBox="1"/>
          <p:nvPr/>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chemeClr val="bg1"/>
                </a:solidFill>
                <a:latin typeface="Arial Narrow" panose="020B0606020202030204" pitchFamily="34" charset="0"/>
              </a:rPr>
              <a:t>WatchGuard Training</a:t>
            </a:r>
          </a:p>
        </p:txBody>
      </p:sp>
      <p:pic>
        <p:nvPicPr>
          <p:cNvPr id="1026" name="Picture 2" descr="https://www.watchguard.com/sites/default/files/wgrd_logo_1c_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92" y="6272784"/>
            <a:ext cx="1399032" cy="4094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userDrawn="1"/>
        </p:nvSpPr>
        <p:spPr bwMode="auto">
          <a:xfrm>
            <a:off x="6305550" y="6588125"/>
            <a:ext cx="275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chemeClr val="bg1"/>
                </a:solidFill>
                <a:latin typeface="Calibri" panose="020F0502020204030204" pitchFamily="34" charset="0"/>
              </a:rPr>
              <a:t>Copyright ©2017 WatchGuard Technologies, Inc. All Rights Reserved</a:t>
            </a:r>
          </a:p>
        </p:txBody>
      </p:sp>
      <p:sp>
        <p:nvSpPr>
          <p:cNvPr id="11" name="TextBox 10"/>
          <p:cNvSpPr txBox="1"/>
          <p:nvPr userDrawn="1"/>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chemeClr val="bg1"/>
                </a:solidFill>
                <a:latin typeface="Arial Narrow" panose="020B0606020202030204" pitchFamily="34" charset="0"/>
              </a:rPr>
              <a:t>WatchGuard Training</a:t>
            </a:r>
          </a:p>
        </p:txBody>
      </p:sp>
      <p:pic>
        <p:nvPicPr>
          <p:cNvPr id="12" name="Picture 2" descr="https://www.watchguard.com/sites/default/files/wgrd_logo_1c_white.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592" y="6272784"/>
            <a:ext cx="1399032" cy="4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2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othing Gets Past Red.">
    <p:spTree>
      <p:nvGrpSpPr>
        <p:cNvPr id="1" name=""/>
        <p:cNvGrpSpPr/>
        <p:nvPr/>
      </p:nvGrpSpPr>
      <p:grpSpPr>
        <a:xfrm>
          <a:off x="0" y="0"/>
          <a:ext cx="0" cy="0"/>
          <a:chOff x="0" y="0"/>
          <a:chExt cx="0" cy="0"/>
        </a:xfrm>
      </p:grpSpPr>
      <p:pic>
        <p:nvPicPr>
          <p:cNvPr id="2" name="Picture 7" descr="attitued-lion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6553200"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NOTHING_GETS_PAST_RE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88" y="325438"/>
            <a:ext cx="41767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82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on on Right">
    <p:spTree>
      <p:nvGrpSpPr>
        <p:cNvPr id="1" name=""/>
        <p:cNvGrpSpPr/>
        <p:nvPr/>
      </p:nvGrpSpPr>
      <p:grpSpPr>
        <a:xfrm>
          <a:off x="0" y="0"/>
          <a:ext cx="0" cy="0"/>
          <a:chOff x="0" y="0"/>
          <a:chExt cx="0" cy="0"/>
        </a:xfrm>
      </p:grpSpPr>
      <p:pic>
        <p:nvPicPr>
          <p:cNvPr id="5" name="Picture 7" descr="roaring lion_transparent_S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7275" y="38100"/>
            <a:ext cx="30067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74638"/>
            <a:ext cx="6034508" cy="675101"/>
          </a:xfrm>
        </p:spPr>
        <p:txBody>
          <a:bodyPr/>
          <a:lstStyle>
            <a:lvl1pPr>
              <a:defRPr sz="3600"/>
            </a:lvl1pPr>
          </a:lstStyle>
          <a:p>
            <a:r>
              <a:rPr lang="en-US" dirty="0"/>
              <a:t>Click to add Presentation title</a:t>
            </a:r>
          </a:p>
        </p:txBody>
      </p:sp>
      <p:sp>
        <p:nvSpPr>
          <p:cNvPr id="4" name="Content Placeholder 3"/>
          <p:cNvSpPr>
            <a:spLocks noGrp="1"/>
          </p:cNvSpPr>
          <p:nvPr>
            <p:ph sz="half" idx="2" hasCustomPrompt="1"/>
          </p:nvPr>
        </p:nvSpPr>
        <p:spPr>
          <a:xfrm>
            <a:off x="457199" y="1207008"/>
            <a:ext cx="5799910" cy="4919472"/>
          </a:xfrm>
        </p:spPr>
        <p:txBody>
          <a:bodyPr/>
          <a:lstStyle>
            <a:lvl1pPr>
              <a:defRPr sz="22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4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add topics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8"/>
          <p:cNvSpPr>
            <a:spLocks noGrp="1"/>
          </p:cNvSpPr>
          <p:nvPr>
            <p:ph type="sldNum" sz="quarter" idx="10"/>
          </p:nvPr>
        </p:nvSpPr>
        <p:spPr/>
        <p:txBody>
          <a:bodyPr/>
          <a:lstStyle>
            <a:lvl1pPr>
              <a:defRPr/>
            </a:lvl1pPr>
          </a:lstStyle>
          <a:p>
            <a:fld id="{C6248E04-842A-430B-8894-B6253DABC9E2}" type="slidenum">
              <a:rPr lang="en-US" smtClean="0"/>
              <a:pPr/>
              <a:t>‹#›</a:t>
            </a:fld>
            <a:endParaRPr lang="en-US"/>
          </a:p>
        </p:txBody>
      </p:sp>
    </p:spTree>
    <p:extLst>
      <p:ext uri="{BB962C8B-B14F-4D97-AF65-F5344CB8AC3E}">
        <p14:creationId xmlns:p14="http://schemas.microsoft.com/office/powerpoint/2010/main" val="356014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a:p>
        </p:txBody>
      </p:sp>
    </p:spTree>
    <p:extLst>
      <p:ext uri="{BB962C8B-B14F-4D97-AF65-F5344CB8AC3E}">
        <p14:creationId xmlns:p14="http://schemas.microsoft.com/office/powerpoint/2010/main" val="316086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_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3657600"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a:p>
        </p:txBody>
      </p:sp>
    </p:spTree>
    <p:extLst>
      <p:ext uri="{BB962C8B-B14F-4D97-AF65-F5344CB8AC3E}">
        <p14:creationId xmlns:p14="http://schemas.microsoft.com/office/powerpoint/2010/main" val="216893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_Content-2/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5511114" cy="4919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a:p>
        </p:txBody>
      </p:sp>
    </p:spTree>
    <p:extLst>
      <p:ext uri="{BB962C8B-B14F-4D97-AF65-F5344CB8AC3E}">
        <p14:creationId xmlns:p14="http://schemas.microsoft.com/office/powerpoint/2010/main" val="259439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standing-lion_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81893" y="9526"/>
            <a:ext cx="4562106"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G_logo_Colo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788" y="277813"/>
            <a:ext cx="32893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93725" y="4406900"/>
            <a:ext cx="4411663"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25413" y="6227763"/>
            <a:ext cx="1511300" cy="4889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hasCustomPrompt="1"/>
          </p:nvPr>
        </p:nvSpPr>
        <p:spPr>
          <a:xfrm>
            <a:off x="482306" y="4464850"/>
            <a:ext cx="4523113" cy="1446110"/>
          </a:xfrm>
        </p:spPr>
        <p:txBody>
          <a:bodyPr anchor="t"/>
          <a:lstStyle>
            <a:lvl1pPr algn="l">
              <a:defRPr sz="2000" b="0" cap="none" baseline="0">
                <a:solidFill>
                  <a:schemeClr val="tx2"/>
                </a:solidFill>
              </a:defRPr>
            </a:lvl1pPr>
          </a:lstStyle>
          <a:p>
            <a:r>
              <a:rPr lang="en-US" dirty="0"/>
              <a:t>Click to add Section description</a:t>
            </a:r>
          </a:p>
        </p:txBody>
      </p:sp>
      <p:sp>
        <p:nvSpPr>
          <p:cNvPr id="3" name="Text Placeholder 2"/>
          <p:cNvSpPr>
            <a:spLocks noGrp="1"/>
          </p:cNvSpPr>
          <p:nvPr>
            <p:ph type="body" idx="1" hasCustomPrompt="1"/>
          </p:nvPr>
        </p:nvSpPr>
        <p:spPr>
          <a:xfrm>
            <a:off x="482306" y="3802221"/>
            <a:ext cx="4523113" cy="604679"/>
          </a:xfrm>
        </p:spPr>
        <p:txBody>
          <a:bodyPr anchor="b">
            <a:noAutofit/>
          </a:bodyPr>
          <a:lstStyle>
            <a:lvl1pPr marL="0" indent="0">
              <a:buNone/>
              <a:defRPr sz="3200" b="1" baseline="0">
                <a:solidFill>
                  <a:schemeClr val="tx1"/>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Section Title</a:t>
            </a:r>
          </a:p>
        </p:txBody>
      </p:sp>
      <p:sp>
        <p:nvSpPr>
          <p:cNvPr id="9" name="Slide Number Placeholder 5"/>
          <p:cNvSpPr>
            <a:spLocks noGrp="1"/>
          </p:cNvSpPr>
          <p:nvPr>
            <p:ph type="sldNum" sz="quarter" idx="10"/>
          </p:nvPr>
        </p:nvSpPr>
        <p:spPr/>
        <p:txBody>
          <a:bodyPr/>
          <a:lstStyle>
            <a:lvl1pPr>
              <a:defRPr/>
            </a:lvl1pPr>
          </a:lstStyle>
          <a:p>
            <a:fld id="{BC067BE2-D363-4E66-9871-07F3D6A61C58}" type="slidenum">
              <a:rPr lang="en-US" smtClean="0"/>
              <a:pPr/>
              <a:t>‹#›</a:t>
            </a:fld>
            <a:endParaRPr lang="en-US"/>
          </a:p>
        </p:txBody>
      </p:sp>
    </p:spTree>
    <p:extLst>
      <p:ext uri="{BB962C8B-B14F-4D97-AF65-F5344CB8AC3E}">
        <p14:creationId xmlns:p14="http://schemas.microsoft.com/office/powerpoint/2010/main" val="256525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207008"/>
            <a:ext cx="8229600" cy="4919472"/>
          </a:xfrm>
        </p:spPr>
        <p:txBody>
          <a:bodyPr numCol="2" spcCol="228600"/>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2E8491C-4105-4EEB-AAD4-BAD027EADA13}" type="slidenum">
              <a:rPr lang="en-US" smtClean="0"/>
              <a:pPr/>
              <a:t>‹#›</a:t>
            </a:fld>
            <a:endParaRPr lang="en-US"/>
          </a:p>
        </p:txBody>
      </p:sp>
    </p:spTree>
    <p:extLst>
      <p:ext uri="{BB962C8B-B14F-4D97-AF65-F5344CB8AC3E}">
        <p14:creationId xmlns:p14="http://schemas.microsoft.com/office/powerpoint/2010/main" val="405261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7008"/>
            <a:ext cx="8229600" cy="4919472"/>
          </a:xfrm>
        </p:spPr>
        <p:txBody>
          <a:bodyPr numCol="2" spcCol="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0093543-1604-46AF-A6FA-9E7B09989DCD}" type="slidenum">
              <a:rPr lang="en-US" smtClean="0"/>
              <a:pPr/>
              <a:t>‹#›</a:t>
            </a:fld>
            <a:endParaRPr lang="en-US"/>
          </a:p>
        </p:txBody>
      </p:sp>
    </p:spTree>
    <p:extLst>
      <p:ext uri="{BB962C8B-B14F-4D97-AF65-F5344CB8AC3E}">
        <p14:creationId xmlns:p14="http://schemas.microsoft.com/office/powerpoint/2010/main" val="318861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F2EB2E29-07A9-43F3-A5F0-5788123346A5}" type="slidenum">
              <a:rPr lang="en-US" smtClean="0"/>
              <a:pPr/>
              <a:t>‹#›</a:t>
            </a:fld>
            <a:endParaRPr lang="en-US"/>
          </a:p>
        </p:txBody>
      </p:sp>
    </p:spTree>
    <p:extLst>
      <p:ext uri="{BB962C8B-B14F-4D97-AF65-F5344CB8AC3E}">
        <p14:creationId xmlns:p14="http://schemas.microsoft.com/office/powerpoint/2010/main" val="204047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767513"/>
            <a:ext cx="9144000" cy="90487"/>
          </a:xfrm>
          <a:prstGeom prst="rect">
            <a:avLst/>
          </a:prstGeom>
          <a:solidFill>
            <a:srgbClr val="CD0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274638"/>
            <a:ext cx="82296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204913"/>
            <a:ext cx="8229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28050" y="19050"/>
            <a:ext cx="592138" cy="325438"/>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lumMod val="60000"/>
                    <a:lumOff val="40000"/>
                  </a:schemeClr>
                </a:solidFill>
                <a:latin typeface="Arial" panose="020B0604020202020204" pitchFamily="34" charset="0"/>
              </a:defRPr>
            </a:lvl1pPr>
          </a:lstStyle>
          <a:p>
            <a:fld id="{7E1B02D2-C929-40C1-8491-4864915DBE76}" type="slidenum">
              <a:rPr lang="en-US" smtClean="0"/>
              <a:pPr/>
              <a:t>‹#›</a:t>
            </a:fld>
            <a:endParaRPr lang="en-US" dirty="0"/>
          </a:p>
        </p:txBody>
      </p:sp>
      <p:sp>
        <p:nvSpPr>
          <p:cNvPr id="1030" name="TextBox 9"/>
          <p:cNvSpPr txBox="1">
            <a:spLocks noChangeArrowheads="1"/>
          </p:cNvSpPr>
          <p:nvPr/>
        </p:nvSpPr>
        <p:spPr bwMode="auto">
          <a:xfrm>
            <a:off x="5916613" y="6588125"/>
            <a:ext cx="31448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sz="600" dirty="0">
                <a:solidFill>
                  <a:srgbClr val="3A3A3A"/>
                </a:solidFill>
                <a:latin typeface="Calibri" panose="020F0502020204030204" pitchFamily="34" charset="0"/>
              </a:rPr>
              <a:t>Copyright ©2017 WatchGuard Technologies, Inc. All Rights Reserved</a:t>
            </a:r>
          </a:p>
        </p:txBody>
      </p:sp>
      <p:pic>
        <p:nvPicPr>
          <p:cNvPr id="1031" name="Picture 3" descr="WG_logo_Color_3i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6688" y="6270625"/>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rgbClr val="ED2E34"/>
                </a:solidFill>
                <a:latin typeface="Arial Narrow" panose="020B0606020202030204" pitchFamily="34" charset="0"/>
              </a:rPr>
              <a:t>WatchGuard Training</a:t>
            </a:r>
          </a:p>
        </p:txBody>
      </p:sp>
      <p:sp>
        <p:nvSpPr>
          <p:cNvPr id="9" name="TextBox 8"/>
          <p:cNvSpPr txBox="1"/>
          <p:nvPr userDrawn="1"/>
        </p:nvSpPr>
        <p:spPr>
          <a:xfrm>
            <a:off x="7605253" y="6442674"/>
            <a:ext cx="1360508" cy="153888"/>
          </a:xfrm>
          <a:prstGeom prst="rect">
            <a:avLst/>
          </a:prstGeom>
          <a:noFill/>
        </p:spPr>
        <p:txBody>
          <a:bodyPr wrap="square" lIns="0" tIns="0" rIns="0" bIns="0" rtlCol="0">
            <a:spAutoFit/>
          </a:bodyPr>
          <a:lstStyle/>
          <a:p>
            <a:pPr algn="r"/>
            <a:r>
              <a:rPr lang="en-US" sz="1000" b="1" spc="20" baseline="0" dirty="0">
                <a:solidFill>
                  <a:srgbClr val="ED2E34"/>
                </a:solidFill>
                <a:latin typeface="Arial Narrow" panose="020B0606020202030204" pitchFamily="34" charset="0"/>
              </a:rPr>
              <a:t>WatchGuard Training</a:t>
            </a:r>
          </a:p>
        </p:txBody>
      </p:sp>
    </p:spTree>
    <p:extLst>
      <p:ext uri="{BB962C8B-B14F-4D97-AF65-F5344CB8AC3E}">
        <p14:creationId xmlns:p14="http://schemas.microsoft.com/office/powerpoint/2010/main" val="25646702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ftr="0" dt="0"/>
  <p:txStyles>
    <p:titleStyle>
      <a:lvl1pPr algn="l" defTabSz="457200" rtl="0" eaLnBrk="1" fontAlgn="base" hangingPunct="1">
        <a:spcBef>
          <a:spcPct val="0"/>
        </a:spcBef>
        <a:spcAft>
          <a:spcPct val="0"/>
        </a:spcAft>
        <a:defRPr sz="3600" b="1" kern="1200">
          <a:solidFill>
            <a:schemeClr val="tx1"/>
          </a:solidFill>
          <a:latin typeface="Arial Narrow" panose="020B0606020202030204" pitchFamily="34" charset="0"/>
          <a:ea typeface="MS PGothic" panose="020B0600070205080204" pitchFamily="34" charset="-128"/>
          <a:cs typeface="+mj-cs"/>
        </a:defRPr>
      </a:lvl1pPr>
      <a:lvl2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28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1" fontAlgn="base" hangingPunct="1">
        <a:spcBef>
          <a:spcPts val="600"/>
        </a:spcBef>
        <a:spcAft>
          <a:spcPts val="600"/>
        </a:spcAft>
        <a:buClr>
          <a:srgbClr val="A6A6A6"/>
        </a:buClr>
        <a:buFont typeface="Wingdings" panose="05000000000000000000" pitchFamily="2" charset="2"/>
        <a:buChar char="§"/>
        <a:defRPr sz="2200" kern="1200">
          <a:solidFill>
            <a:schemeClr val="tx2"/>
          </a:solidFill>
          <a:latin typeface="Arial" panose="020B0604020202020204" pitchFamily="34" charset="0"/>
          <a:ea typeface="MS PGothic" panose="020B0600070205080204" pitchFamily="34" charset="-128"/>
          <a:cs typeface="+mn-cs"/>
        </a:defRPr>
      </a:lvl1pPr>
      <a:lvl2pPr marL="742950" indent="-285750" algn="l" defTabSz="457200" rtl="0" eaLnBrk="1" fontAlgn="base" hangingPunct="1">
        <a:spcBef>
          <a:spcPts val="600"/>
        </a:spcBef>
        <a:spcAft>
          <a:spcPts val="600"/>
        </a:spcAft>
        <a:buClr>
          <a:srgbClr val="A6A6A6"/>
        </a:buClr>
        <a:buSzPct val="110000"/>
        <a:buFont typeface="Arial" panose="020B0604020202020204" pitchFamily="34" charset="0"/>
        <a:buChar char="•"/>
        <a:defRPr sz="2000" kern="1200">
          <a:solidFill>
            <a:schemeClr val="tx2"/>
          </a:solidFill>
          <a:latin typeface="Arial" panose="020B0604020202020204" pitchFamily="34" charset="0"/>
          <a:ea typeface="MS PGothic" panose="020B0600070205080204" pitchFamily="34" charset="-128"/>
          <a:cs typeface="+mn-cs"/>
        </a:defRPr>
      </a:lvl2pPr>
      <a:lvl3pPr marL="1143000" indent="-228600" algn="l" defTabSz="457200" rtl="0" eaLnBrk="1" fontAlgn="base" hangingPunct="1">
        <a:spcBef>
          <a:spcPts val="600"/>
        </a:spcBef>
        <a:spcAft>
          <a:spcPts val="600"/>
        </a:spcAft>
        <a:buClr>
          <a:srgbClr val="A6A6A6"/>
        </a:buClr>
        <a:buSzPct val="115000"/>
        <a:buFont typeface="Arial" panose="020B0604020202020204" pitchFamily="34" charset="0"/>
        <a:buChar char="–"/>
        <a:defRPr kern="1200">
          <a:solidFill>
            <a:schemeClr val="tx2"/>
          </a:solidFill>
          <a:latin typeface="Arial" panose="020B0604020202020204" pitchFamily="34" charset="0"/>
          <a:ea typeface="MS PGothic" panose="020B0600070205080204" pitchFamily="34" charset="-128"/>
          <a:cs typeface="+mn-cs"/>
        </a:defRPr>
      </a:lvl3pPr>
      <a:lvl4pPr marL="1600200" indent="-228600" algn="l" defTabSz="457200" rtl="0" eaLnBrk="1" fontAlgn="base" hangingPunct="1">
        <a:spcBef>
          <a:spcPts val="600"/>
        </a:spcBef>
        <a:spcAft>
          <a:spcPts val="600"/>
        </a:spcAft>
        <a:buClr>
          <a:srgbClr val="A6A6A6"/>
        </a:buClr>
        <a:buFont typeface="Courier New" panose="02070309020205020404" pitchFamily="49" charset="0"/>
        <a:buChar char="o"/>
        <a:defRPr sz="1600" kern="1200">
          <a:solidFill>
            <a:schemeClr val="tx2"/>
          </a:solidFill>
          <a:latin typeface="Arial" panose="020B0604020202020204" pitchFamily="34" charset="0"/>
          <a:ea typeface="MS PGothic" panose="020B0600070205080204" pitchFamily="34" charset="-128"/>
          <a:cs typeface="+mn-cs"/>
        </a:defRPr>
      </a:lvl4pPr>
      <a:lvl5pPr marL="2057400" indent="-228600" algn="l" defTabSz="457200" rtl="0" eaLnBrk="1" fontAlgn="base" hangingPunct="1">
        <a:spcBef>
          <a:spcPts val="600"/>
        </a:spcBef>
        <a:spcAft>
          <a:spcPts val="600"/>
        </a:spcAft>
        <a:buClr>
          <a:srgbClr val="A6A6A6"/>
        </a:buClr>
        <a:buFont typeface="Arial" panose="020B0604020202020204" pitchFamily="34" charset="0"/>
        <a:buChar char="»"/>
        <a:defRPr sz="1400" kern="1200">
          <a:solidFill>
            <a:schemeClr val="tx2"/>
          </a:solidFill>
          <a:latin typeface="Arial" panose="020B0604020202020204" pitchFamily="34"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Fireware v12.0.1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AV Action for Scan Limit Exceeded</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10</a:t>
            </a:fld>
            <a:endParaRPr lang="en-US"/>
          </a:p>
        </p:txBody>
      </p:sp>
      <p:sp>
        <p:nvSpPr>
          <p:cNvPr id="3" name="Content Placeholder 2"/>
          <p:cNvSpPr>
            <a:spLocks noGrp="1"/>
          </p:cNvSpPr>
          <p:nvPr>
            <p:ph idx="4294967295"/>
          </p:nvPr>
        </p:nvSpPr>
        <p:spPr>
          <a:xfrm>
            <a:off x="0" y="1206500"/>
            <a:ext cx="8229600" cy="4919663"/>
          </a:xfrm>
        </p:spPr>
        <p:txBody>
          <a:bodyPr/>
          <a:lstStyle/>
          <a:p>
            <a:pPr marL="0" indent="0">
              <a:buNone/>
            </a:pPr>
            <a:r>
              <a:rPr lang="en-US" dirty="0"/>
              <a:t> </a:t>
            </a:r>
          </a:p>
        </p:txBody>
      </p:sp>
      <p:pic>
        <p:nvPicPr>
          <p:cNvPr id="5" name="Picture 4"/>
          <p:cNvPicPr>
            <a:picLocks noChangeAspect="1"/>
          </p:cNvPicPr>
          <p:nvPr/>
        </p:nvPicPr>
        <p:blipFill>
          <a:blip r:embed="rId2"/>
          <a:stretch>
            <a:fillRect/>
          </a:stretch>
        </p:blipFill>
        <p:spPr>
          <a:xfrm>
            <a:off x="582652" y="1158586"/>
            <a:ext cx="5294810" cy="3252355"/>
          </a:xfrm>
          <a:prstGeom prst="rect">
            <a:avLst/>
          </a:prstGeom>
        </p:spPr>
      </p:pic>
      <p:sp>
        <p:nvSpPr>
          <p:cNvPr id="8" name="Rectangle: Rounded Corners 7">
            <a:extLst>
              <a:ext uri="{FF2B5EF4-FFF2-40B4-BE49-F238E27FC236}">
                <a16:creationId xmlns:a16="http://schemas.microsoft.com/office/drawing/2014/main" id="{EF2A2343-581C-4890-BB91-F1DC93E62938}"/>
              </a:ext>
            </a:extLst>
          </p:cNvPr>
          <p:cNvSpPr/>
          <p:nvPr/>
        </p:nvSpPr>
        <p:spPr>
          <a:xfrm>
            <a:off x="1971675" y="3086099"/>
            <a:ext cx="3200400" cy="80962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968027" y="3974925"/>
            <a:ext cx="4718773" cy="2306956"/>
          </a:xfrm>
          <a:prstGeom prst="rect">
            <a:avLst/>
          </a:prstGeom>
        </p:spPr>
      </p:pic>
      <p:sp>
        <p:nvSpPr>
          <p:cNvPr id="7" name="Rectangle: Rounded Corners 6"/>
          <p:cNvSpPr/>
          <p:nvPr/>
        </p:nvSpPr>
        <p:spPr>
          <a:xfrm>
            <a:off x="4083049" y="5337000"/>
            <a:ext cx="4521777" cy="40524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47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Gateway AV Action for Encrypted Content</a:t>
            </a:r>
            <a:endParaRPr lang="en-US" dirty="0"/>
          </a:p>
        </p:txBody>
      </p:sp>
      <p:sp>
        <p:nvSpPr>
          <p:cNvPr id="5" name="Content Placeholder 4"/>
          <p:cNvSpPr>
            <a:spLocks noGrp="1"/>
          </p:cNvSpPr>
          <p:nvPr>
            <p:ph idx="1"/>
          </p:nvPr>
        </p:nvSpPr>
        <p:spPr/>
        <p:txBody>
          <a:bodyPr/>
          <a:lstStyle/>
          <a:p>
            <a:r>
              <a:rPr lang="en-US" dirty="0"/>
              <a:t>Configure the action to take when Gateway </a:t>
            </a:r>
            <a:r>
              <a:rPr lang="en-US" dirty="0" err="1"/>
              <a:t>AntiVirus</a:t>
            </a:r>
            <a:r>
              <a:rPr lang="en-US" dirty="0"/>
              <a:t> cannot scan a file because it is encrypted (password protected)</a:t>
            </a:r>
          </a:p>
          <a:p>
            <a:pPr lvl="1"/>
            <a:r>
              <a:rPr lang="en-US" dirty="0"/>
              <a:t>Encrypted files were previously handled by the scan error action</a:t>
            </a:r>
          </a:p>
          <a:p>
            <a:pPr lvl="1"/>
            <a:r>
              <a:rPr lang="en-US" dirty="0"/>
              <a:t>Scan failures for encrypted files can now be differentiated from other scan errors </a:t>
            </a:r>
          </a:p>
          <a:p>
            <a:endParaRPr lang="en-US" dirty="0"/>
          </a:p>
          <a:p>
            <a:endParaRPr lang="en-US" dirty="0"/>
          </a:p>
          <a:p>
            <a:r>
              <a:rPr lang="en-US" dirty="0"/>
              <a:t>Actions when content is encrypted:</a:t>
            </a:r>
          </a:p>
          <a:p>
            <a:pPr lvl="1"/>
            <a:r>
              <a:rPr lang="en-US" dirty="0"/>
              <a:t>Allow</a:t>
            </a:r>
          </a:p>
          <a:p>
            <a:pPr lvl="1"/>
            <a:r>
              <a:rPr lang="en-US" dirty="0"/>
              <a:t>Drop</a:t>
            </a:r>
          </a:p>
          <a:p>
            <a:pPr lvl="1"/>
            <a:r>
              <a:rPr lang="en-US" dirty="0"/>
              <a:t>Block</a:t>
            </a:r>
          </a:p>
          <a:p>
            <a:r>
              <a:rPr lang="en-US" dirty="0"/>
              <a:t>Notification options:</a:t>
            </a:r>
          </a:p>
          <a:p>
            <a:pPr lvl="1"/>
            <a:r>
              <a:rPr lang="en-US" dirty="0"/>
              <a:t>Alarm </a:t>
            </a:r>
          </a:p>
          <a:p>
            <a:pPr lvl="1"/>
            <a:r>
              <a:rPr lang="en-US" dirty="0"/>
              <a:t>Log (default)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11</a:t>
            </a:fld>
            <a:endParaRPr lang="en-US"/>
          </a:p>
        </p:txBody>
      </p:sp>
    </p:spTree>
    <p:extLst>
      <p:ext uri="{BB962C8B-B14F-4D97-AF65-F5344CB8AC3E}">
        <p14:creationId xmlns:p14="http://schemas.microsoft.com/office/powerpoint/2010/main" val="54886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Added Encrypted Content Options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12</a:t>
            </a:fld>
            <a:endParaRPr lang="en-US"/>
          </a:p>
        </p:txBody>
      </p:sp>
      <p:sp>
        <p:nvSpPr>
          <p:cNvPr id="3" name="Content Placeholder 2"/>
          <p:cNvSpPr>
            <a:spLocks noGrp="1"/>
          </p:cNvSpPr>
          <p:nvPr>
            <p:ph idx="4294967295"/>
          </p:nvPr>
        </p:nvSpPr>
        <p:spPr>
          <a:xfrm>
            <a:off x="0" y="1206500"/>
            <a:ext cx="8229600" cy="4919663"/>
          </a:xfrm>
        </p:spPr>
        <p:txBody>
          <a:bodyPr/>
          <a:lstStyle/>
          <a:p>
            <a:pPr marL="0" indent="0">
              <a:buNone/>
            </a:pPr>
            <a:r>
              <a:rPr lang="en-US" dirty="0"/>
              <a:t> </a:t>
            </a:r>
          </a:p>
        </p:txBody>
      </p:sp>
      <p:pic>
        <p:nvPicPr>
          <p:cNvPr id="5" name="Picture 4"/>
          <p:cNvPicPr>
            <a:picLocks noChangeAspect="1"/>
          </p:cNvPicPr>
          <p:nvPr/>
        </p:nvPicPr>
        <p:blipFill>
          <a:blip r:embed="rId2"/>
          <a:stretch>
            <a:fillRect/>
          </a:stretch>
        </p:blipFill>
        <p:spPr>
          <a:xfrm>
            <a:off x="555458" y="1036014"/>
            <a:ext cx="5291003" cy="3248602"/>
          </a:xfrm>
          <a:prstGeom prst="rect">
            <a:avLst/>
          </a:prstGeom>
        </p:spPr>
      </p:pic>
      <p:sp>
        <p:nvSpPr>
          <p:cNvPr id="6" name="Rectangle: Rounded Corners 5">
            <a:extLst>
              <a:ext uri="{FF2B5EF4-FFF2-40B4-BE49-F238E27FC236}">
                <a16:creationId xmlns:a16="http://schemas.microsoft.com/office/drawing/2014/main" id="{D54BBD9F-AA77-4E4D-901F-2F1953F89A87}"/>
              </a:ext>
            </a:extLst>
          </p:cNvPr>
          <p:cNvSpPr/>
          <p:nvPr/>
        </p:nvSpPr>
        <p:spPr>
          <a:xfrm>
            <a:off x="1971675" y="3317251"/>
            <a:ext cx="3114675" cy="79057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419600" y="4166902"/>
            <a:ext cx="4267200" cy="2089420"/>
          </a:xfrm>
          <a:prstGeom prst="rect">
            <a:avLst/>
          </a:prstGeom>
        </p:spPr>
      </p:pic>
      <p:pic>
        <p:nvPicPr>
          <p:cNvPr id="9" name="Picture 8"/>
          <p:cNvPicPr>
            <a:picLocks noChangeAspect="1"/>
          </p:cNvPicPr>
          <p:nvPr/>
        </p:nvPicPr>
        <p:blipFill>
          <a:blip r:embed="rId4"/>
          <a:stretch>
            <a:fillRect/>
          </a:stretch>
        </p:blipFill>
        <p:spPr>
          <a:xfrm>
            <a:off x="4514850" y="5816268"/>
            <a:ext cx="4152900" cy="395001"/>
          </a:xfrm>
          <a:prstGeom prst="rect">
            <a:avLst/>
          </a:prstGeom>
        </p:spPr>
      </p:pic>
    </p:spTree>
    <p:extLst>
      <p:ext uri="{BB962C8B-B14F-4D97-AF65-F5344CB8AC3E}">
        <p14:creationId xmlns:p14="http://schemas.microsoft.com/office/powerpoint/2010/main" val="314866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AV Decompression Enabled</a:t>
            </a:r>
          </a:p>
        </p:txBody>
      </p:sp>
      <p:sp>
        <p:nvSpPr>
          <p:cNvPr id="3" name="Content Placeholder 2"/>
          <p:cNvSpPr>
            <a:spLocks noGrp="1"/>
          </p:cNvSpPr>
          <p:nvPr>
            <p:ph idx="1"/>
          </p:nvPr>
        </p:nvSpPr>
        <p:spPr/>
        <p:txBody>
          <a:bodyPr/>
          <a:lstStyle/>
          <a:p>
            <a:r>
              <a:rPr lang="en-US" dirty="0"/>
              <a:t>Gateway </a:t>
            </a:r>
            <a:r>
              <a:rPr lang="en-US" dirty="0" err="1"/>
              <a:t>AntiVirus</a:t>
            </a:r>
            <a:r>
              <a:rPr lang="en-US" dirty="0"/>
              <a:t> file decompression is always enabled in </a:t>
            </a:r>
            <a:r>
              <a:rPr lang="en-US" dirty="0" err="1"/>
              <a:t>Fireware</a:t>
            </a:r>
            <a:r>
              <a:rPr lang="en-US" dirty="0"/>
              <a:t> OS v12.0.1 or higher</a:t>
            </a:r>
          </a:p>
          <a:p>
            <a:r>
              <a:rPr lang="en-US" dirty="0"/>
              <a:t>The scan depth depends on the amount of RAM</a:t>
            </a:r>
          </a:p>
          <a:p>
            <a:pPr lvl="1"/>
            <a:r>
              <a:rPr lang="en-US" dirty="0"/>
              <a:t>Firebox models with less then 2GB RAM use scan depth 8</a:t>
            </a:r>
          </a:p>
          <a:p>
            <a:pPr lvl="1"/>
            <a:r>
              <a:rPr lang="en-US" dirty="0"/>
              <a:t>Firebox models with 2GB or greater use scan depth 16</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63188950"/>
              </p:ext>
            </p:extLst>
          </p:nvPr>
        </p:nvGraphicFramePr>
        <p:xfrm>
          <a:off x="1285874" y="3486253"/>
          <a:ext cx="6915151" cy="1643718"/>
        </p:xfrm>
        <a:graphic>
          <a:graphicData uri="http://schemas.openxmlformats.org/drawingml/2006/table">
            <a:tbl>
              <a:tblPr firstRow="1" bandRow="1">
                <a:tableStyleId>{21E4AEA4-8DFA-4A89-87EB-49C32662AFE0}</a:tableStyleId>
              </a:tblPr>
              <a:tblGrid>
                <a:gridCol w="1755116">
                  <a:extLst>
                    <a:ext uri="{9D8B030D-6E8A-4147-A177-3AD203B41FA5}">
                      <a16:colId xmlns:a16="http://schemas.microsoft.com/office/drawing/2014/main" val="1111115393"/>
                    </a:ext>
                  </a:extLst>
                </a:gridCol>
                <a:gridCol w="5160035">
                  <a:extLst>
                    <a:ext uri="{9D8B030D-6E8A-4147-A177-3AD203B41FA5}">
                      <a16:colId xmlns:a16="http://schemas.microsoft.com/office/drawing/2014/main" val="3140416635"/>
                    </a:ext>
                  </a:extLst>
                </a:gridCol>
              </a:tblGrid>
              <a:tr h="238169">
                <a:tc>
                  <a:txBody>
                    <a:bodyPr/>
                    <a:lstStyle/>
                    <a:p>
                      <a:r>
                        <a:rPr lang="en-US" dirty="0"/>
                        <a:t>RAM</a:t>
                      </a:r>
                    </a:p>
                  </a:txBody>
                  <a:tcPr/>
                </a:tc>
                <a:tc>
                  <a:txBody>
                    <a:bodyPr/>
                    <a:lstStyle/>
                    <a:p>
                      <a:r>
                        <a:rPr lang="en-US" dirty="0"/>
                        <a:t>Decompression</a:t>
                      </a:r>
                    </a:p>
                  </a:txBody>
                  <a:tcPr/>
                </a:tc>
                <a:extLst>
                  <a:ext uri="{0D108BD9-81ED-4DB2-BD59-A6C34878D82A}">
                    <a16:rowId xmlns:a16="http://schemas.microsoft.com/office/drawing/2014/main" val="3556122516"/>
                  </a:ext>
                </a:extLst>
              </a:tr>
              <a:tr h="638979">
                <a:tc>
                  <a:txBody>
                    <a:bodyPr/>
                    <a:lstStyle/>
                    <a:p>
                      <a:r>
                        <a:rPr lang="en-US" dirty="0">
                          <a:solidFill>
                            <a:schemeClr val="tx2"/>
                          </a:solidFill>
                        </a:rPr>
                        <a:t>Less</a:t>
                      </a:r>
                      <a:r>
                        <a:rPr lang="en-US" baseline="0" dirty="0">
                          <a:solidFill>
                            <a:schemeClr val="tx2"/>
                          </a:solidFill>
                        </a:rPr>
                        <a:t> than 2GB</a:t>
                      </a:r>
                      <a:endParaRPr lang="en-US" dirty="0">
                        <a:solidFill>
                          <a:schemeClr val="tx2"/>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2"/>
                          </a:solidFill>
                        </a:rPr>
                        <a:t>Scan</a:t>
                      </a:r>
                      <a:r>
                        <a:rPr lang="en-US" baseline="0" dirty="0">
                          <a:solidFill>
                            <a:schemeClr val="tx2"/>
                          </a:solidFill>
                        </a:rPr>
                        <a:t> depth 8</a:t>
                      </a:r>
                      <a:endParaRPr lang="en-US" dirty="0">
                        <a:solidFill>
                          <a:schemeClr val="tx2"/>
                        </a:solidFill>
                      </a:endParaRPr>
                    </a:p>
                  </a:txBody>
                  <a:tcPr/>
                </a:tc>
                <a:extLst>
                  <a:ext uri="{0D108BD9-81ED-4DB2-BD59-A6C34878D82A}">
                    <a16:rowId xmlns:a16="http://schemas.microsoft.com/office/drawing/2014/main" val="529838325"/>
                  </a:ext>
                </a:extLst>
              </a:tr>
              <a:tr h="638979">
                <a:tc>
                  <a:txBody>
                    <a:bodyPr/>
                    <a:lstStyle/>
                    <a:p>
                      <a:r>
                        <a:rPr lang="en-US" dirty="0">
                          <a:solidFill>
                            <a:schemeClr val="tx2"/>
                          </a:solidFill>
                        </a:rPr>
                        <a:t>2GB or greater</a:t>
                      </a:r>
                    </a:p>
                  </a:txBody>
                  <a:tcPr/>
                </a:tc>
                <a:tc>
                  <a:txBody>
                    <a:bodyPr/>
                    <a:lstStyle/>
                    <a:p>
                      <a:r>
                        <a:rPr lang="en-US" dirty="0">
                          <a:solidFill>
                            <a:schemeClr val="tx2"/>
                          </a:solidFill>
                        </a:rPr>
                        <a:t>Scan depth 16</a:t>
                      </a:r>
                    </a:p>
                  </a:txBody>
                  <a:tcPr/>
                </a:tc>
                <a:extLst>
                  <a:ext uri="{0D108BD9-81ED-4DB2-BD59-A6C34878D82A}">
                    <a16:rowId xmlns:a16="http://schemas.microsoft.com/office/drawing/2014/main" val="5277007"/>
                  </a:ext>
                </a:extLst>
              </a:tr>
            </a:tbl>
          </a:graphicData>
        </a:graphic>
      </p:graphicFrame>
    </p:spTree>
    <p:extLst>
      <p:ext uri="{BB962C8B-B14F-4D97-AF65-F5344CB8AC3E}">
        <p14:creationId xmlns:p14="http://schemas.microsoft.com/office/powerpoint/2010/main" val="242784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AV Decompression Enabled</a:t>
            </a:r>
          </a:p>
        </p:txBody>
      </p:sp>
      <p:sp>
        <p:nvSpPr>
          <p:cNvPr id="3" name="Content Placeholder 2"/>
          <p:cNvSpPr>
            <a:spLocks noGrp="1"/>
          </p:cNvSpPr>
          <p:nvPr>
            <p:ph idx="1"/>
          </p:nvPr>
        </p:nvSpPr>
        <p:spPr/>
        <p:txBody>
          <a:bodyPr/>
          <a:lstStyle/>
          <a:p>
            <a:r>
              <a:rPr lang="en-US" dirty="0"/>
              <a:t>In Policy Manager, the </a:t>
            </a:r>
            <a:r>
              <a:rPr lang="en-US" b="1" dirty="0"/>
              <a:t>Gateway </a:t>
            </a:r>
            <a:r>
              <a:rPr lang="en-US" b="1" dirty="0" err="1"/>
              <a:t>AntiVirus</a:t>
            </a:r>
            <a:r>
              <a:rPr lang="en-US" b="1" dirty="0"/>
              <a:t> Decompression Settings</a:t>
            </a:r>
            <a:r>
              <a:rPr lang="en-US" dirty="0"/>
              <a:t> are retained for </a:t>
            </a:r>
            <a:r>
              <a:rPr lang="en-US" dirty="0" err="1"/>
              <a:t>Fireware</a:t>
            </a:r>
            <a:r>
              <a:rPr lang="en-US" dirty="0"/>
              <a:t> OS v12.0.0 or lower</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14</a:t>
            </a:fld>
            <a:endParaRPr lang="en-US"/>
          </a:p>
        </p:txBody>
      </p:sp>
      <p:pic>
        <p:nvPicPr>
          <p:cNvPr id="5" name="Picture 4"/>
          <p:cNvPicPr>
            <a:picLocks noChangeAspect="1"/>
          </p:cNvPicPr>
          <p:nvPr/>
        </p:nvPicPr>
        <p:blipFill>
          <a:blip r:embed="rId2"/>
          <a:stretch>
            <a:fillRect/>
          </a:stretch>
        </p:blipFill>
        <p:spPr>
          <a:xfrm>
            <a:off x="960030" y="2087568"/>
            <a:ext cx="4773706" cy="2286000"/>
          </a:xfrm>
          <a:prstGeom prst="rect">
            <a:avLst/>
          </a:prstGeom>
        </p:spPr>
      </p:pic>
    </p:spTree>
    <p:extLst>
      <p:ext uri="{BB962C8B-B14F-4D97-AF65-F5344CB8AC3E}">
        <p14:creationId xmlns:p14="http://schemas.microsoft.com/office/powerpoint/2010/main" val="105957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Subscription Service Menu </a:t>
            </a:r>
          </a:p>
        </p:txBody>
      </p:sp>
      <p:sp>
        <p:nvSpPr>
          <p:cNvPr id="3" name="Content Placeholder 2"/>
          <p:cNvSpPr>
            <a:spLocks noGrp="1"/>
          </p:cNvSpPr>
          <p:nvPr>
            <p:ph idx="1"/>
          </p:nvPr>
        </p:nvSpPr>
        <p:spPr/>
        <p:txBody>
          <a:bodyPr/>
          <a:lstStyle/>
          <a:p>
            <a:r>
              <a:rPr lang="en-US" dirty="0"/>
              <a:t>The </a:t>
            </a:r>
            <a:r>
              <a:rPr lang="en-US" b="1" dirty="0"/>
              <a:t>Subscription Services</a:t>
            </a:r>
            <a:r>
              <a:rPr lang="en-US" dirty="0"/>
              <a:t> menu in the Web UI and WatchGuard System Manager now shows the services in alphabetical order</a:t>
            </a:r>
          </a:p>
        </p:txBody>
      </p:sp>
      <p:sp>
        <p:nvSpPr>
          <p:cNvPr id="4" name="Slide Number Placeholder 3"/>
          <p:cNvSpPr>
            <a:spLocks noGrp="1"/>
          </p:cNvSpPr>
          <p:nvPr>
            <p:ph type="sldNum" sz="quarter" idx="10"/>
          </p:nvPr>
        </p:nvSpPr>
        <p:spPr/>
        <p:txBody>
          <a:bodyPr/>
          <a:lstStyle/>
          <a:p>
            <a:fld id="{B0093543-1604-46AF-A6FA-9E7B09989DCD}" type="slidenum">
              <a:rPr lang="en-US" smtClean="0"/>
              <a:pPr/>
              <a:t>15</a:t>
            </a:fld>
            <a:endParaRPr lang="en-US"/>
          </a:p>
        </p:txBody>
      </p:sp>
      <p:pic>
        <p:nvPicPr>
          <p:cNvPr id="5" name="Picture 4"/>
          <p:cNvPicPr>
            <a:picLocks noChangeAspect="1"/>
          </p:cNvPicPr>
          <p:nvPr/>
        </p:nvPicPr>
        <p:blipFill>
          <a:blip r:embed="rId2"/>
          <a:stretch>
            <a:fillRect/>
          </a:stretch>
        </p:blipFill>
        <p:spPr>
          <a:xfrm>
            <a:off x="880197" y="2548635"/>
            <a:ext cx="2232314" cy="3267296"/>
          </a:xfrm>
          <a:prstGeom prst="rect">
            <a:avLst/>
          </a:prstGeom>
        </p:spPr>
      </p:pic>
      <p:pic>
        <p:nvPicPr>
          <p:cNvPr id="6" name="Picture 5"/>
          <p:cNvPicPr>
            <a:picLocks noChangeAspect="1"/>
          </p:cNvPicPr>
          <p:nvPr/>
        </p:nvPicPr>
        <p:blipFill>
          <a:blip r:embed="rId3"/>
          <a:stretch>
            <a:fillRect/>
          </a:stretch>
        </p:blipFill>
        <p:spPr>
          <a:xfrm>
            <a:off x="3535508" y="2548856"/>
            <a:ext cx="4400550" cy="3267075"/>
          </a:xfrm>
          <a:prstGeom prst="rect">
            <a:avLst/>
          </a:prstGeom>
        </p:spPr>
      </p:pic>
    </p:spTree>
    <p:extLst>
      <p:ext uri="{BB962C8B-B14F-4D97-AF65-F5344CB8AC3E}">
        <p14:creationId xmlns:p14="http://schemas.microsoft.com/office/powerpoint/2010/main" val="124564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Integration Enhancements</a:t>
            </a:r>
          </a:p>
        </p:txBody>
      </p:sp>
    </p:spTree>
    <p:extLst>
      <p:ext uri="{BB962C8B-B14F-4D97-AF65-F5344CB8AC3E}">
        <p14:creationId xmlns:p14="http://schemas.microsoft.com/office/powerpoint/2010/main" val="81161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Autotask Integration</a:t>
            </a:r>
          </a:p>
        </p:txBody>
      </p:sp>
      <p:sp>
        <p:nvSpPr>
          <p:cNvPr id="3" name="Content Placeholder 2"/>
          <p:cNvSpPr>
            <a:spLocks noGrp="1"/>
          </p:cNvSpPr>
          <p:nvPr>
            <p:ph idx="1"/>
          </p:nvPr>
        </p:nvSpPr>
        <p:spPr/>
        <p:txBody>
          <a:bodyPr/>
          <a:lstStyle/>
          <a:p>
            <a:r>
              <a:rPr lang="en-US" dirty="0"/>
              <a:t>Support for Autotask integration</a:t>
            </a:r>
          </a:p>
          <a:p>
            <a:r>
              <a:rPr lang="en-US" dirty="0"/>
              <a:t>Similar to the current ConnectWise integration</a:t>
            </a:r>
          </a:p>
          <a:p>
            <a:r>
              <a:rPr lang="en-US" dirty="0"/>
              <a:t>In the Web UI in </a:t>
            </a:r>
            <a:br>
              <a:rPr lang="en-US" dirty="0"/>
            </a:br>
            <a:r>
              <a:rPr lang="en-US" b="1" dirty="0"/>
              <a:t>System &gt; Technology Integrations</a:t>
            </a:r>
          </a:p>
          <a:p>
            <a:r>
              <a:rPr lang="en-US" dirty="0"/>
              <a:t>In Policy Manager, in </a:t>
            </a:r>
            <a:r>
              <a:rPr lang="en-US" b="1" dirty="0"/>
              <a:t>Setup &gt; Technology Integrations</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17</a:t>
            </a:fld>
            <a:endParaRPr lang="en-US"/>
          </a:p>
        </p:txBody>
      </p:sp>
      <p:pic>
        <p:nvPicPr>
          <p:cNvPr id="5" name="Picture 4">
            <a:extLst>
              <a:ext uri="{FF2B5EF4-FFF2-40B4-BE49-F238E27FC236}">
                <a16:creationId xmlns:a16="http://schemas.microsoft.com/office/drawing/2014/main" id="{FABCD0F6-961C-4EEF-B721-BE2346A92345}"/>
              </a:ext>
            </a:extLst>
          </p:cNvPr>
          <p:cNvPicPr>
            <a:picLocks noChangeAspect="1"/>
          </p:cNvPicPr>
          <p:nvPr/>
        </p:nvPicPr>
        <p:blipFill>
          <a:blip r:embed="rId2"/>
          <a:stretch>
            <a:fillRect/>
          </a:stretch>
        </p:blipFill>
        <p:spPr>
          <a:xfrm>
            <a:off x="4115371" y="1307536"/>
            <a:ext cx="4571429" cy="4561905"/>
          </a:xfrm>
          <a:prstGeom prst="rect">
            <a:avLst/>
          </a:prstGeom>
        </p:spPr>
      </p:pic>
    </p:spTree>
    <p:extLst>
      <p:ext uri="{BB962C8B-B14F-4D97-AF65-F5344CB8AC3E}">
        <p14:creationId xmlns:p14="http://schemas.microsoft.com/office/powerpoint/2010/main" val="234445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Autotask Integration</a:t>
            </a:r>
          </a:p>
        </p:txBody>
      </p:sp>
      <p:sp>
        <p:nvSpPr>
          <p:cNvPr id="3" name="Content Placeholder 2"/>
          <p:cNvSpPr>
            <a:spLocks noGrp="1"/>
          </p:cNvSpPr>
          <p:nvPr>
            <p:ph idx="1"/>
          </p:nvPr>
        </p:nvSpPr>
        <p:spPr/>
        <p:txBody>
          <a:bodyPr/>
          <a:lstStyle/>
          <a:p>
            <a:r>
              <a:rPr lang="en-US" dirty="0"/>
              <a:t>To connect the Firebox to Autotask, you must specify:</a:t>
            </a:r>
          </a:p>
          <a:p>
            <a:pPr lvl="1"/>
            <a:r>
              <a:rPr lang="en-US" dirty="0"/>
              <a:t>An Autotask user name and password</a:t>
            </a:r>
          </a:p>
          <a:p>
            <a:pPr lvl="2"/>
            <a:r>
              <a:rPr lang="en-US" dirty="0"/>
              <a:t>Autotask does not use API keys</a:t>
            </a:r>
          </a:p>
          <a:p>
            <a:pPr lvl="1"/>
            <a:r>
              <a:rPr lang="en-US" dirty="0"/>
              <a:t>The name of an active Autotask account</a:t>
            </a:r>
          </a:p>
          <a:p>
            <a:pPr lvl="1"/>
            <a:r>
              <a:rPr lang="en-US" dirty="0"/>
              <a:t>A Product type</a:t>
            </a:r>
          </a:p>
          <a:p>
            <a:r>
              <a:rPr lang="en-US" dirty="0"/>
              <a:t>You can select a default Priority and Queue for tickets created by Firebox events</a:t>
            </a:r>
          </a:p>
          <a:p>
            <a:pPr lvl="1"/>
            <a:endParaRPr lang="en-US" b="1" dirty="0"/>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18</a:t>
            </a:fld>
            <a:endParaRPr lang="en-US"/>
          </a:p>
        </p:txBody>
      </p:sp>
    </p:spTree>
    <p:extLst>
      <p:ext uri="{BB962C8B-B14F-4D97-AF65-F5344CB8AC3E}">
        <p14:creationId xmlns:p14="http://schemas.microsoft.com/office/powerpoint/2010/main" val="264900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Autotask Integration</a:t>
            </a:r>
          </a:p>
        </p:txBody>
      </p:sp>
      <p:sp>
        <p:nvSpPr>
          <p:cNvPr id="3" name="Content Placeholder 2"/>
          <p:cNvSpPr>
            <a:spLocks noGrp="1"/>
          </p:cNvSpPr>
          <p:nvPr>
            <p:ph idx="1"/>
          </p:nvPr>
        </p:nvSpPr>
        <p:spPr/>
        <p:txBody>
          <a:bodyPr/>
          <a:lstStyle/>
          <a:p>
            <a:r>
              <a:rPr lang="en-US" dirty="0"/>
              <a:t>When you click </a:t>
            </a:r>
            <a:r>
              <a:rPr lang="en-US" b="1" dirty="0"/>
              <a:t>Lookup </a:t>
            </a:r>
            <a:r>
              <a:rPr lang="en-US" dirty="0"/>
              <a:t>for the Priority, Queue, and Product, default Autotask values appear</a:t>
            </a:r>
          </a:p>
          <a:p>
            <a:r>
              <a:rPr lang="en-US" dirty="0"/>
              <a:t>On the Autotask website, you can add custom Priority levels, Queues, and Product types that appear on the Firebox when you click </a:t>
            </a:r>
            <a:r>
              <a:rPr lang="en-US" b="1" dirty="0"/>
              <a:t>Lookup</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19</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13539" y="1335761"/>
            <a:ext cx="3873261" cy="241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17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What’s New in Fireware v12.0.1</a:t>
            </a:r>
            <a:endParaRPr lang="en-US" dirty="0"/>
          </a:p>
        </p:txBody>
      </p:sp>
      <p:sp>
        <p:nvSpPr>
          <p:cNvPr id="3" name="Content Placeholder 2"/>
          <p:cNvSpPr>
            <a:spLocks noGrp="1"/>
          </p:cNvSpPr>
          <p:nvPr>
            <p:ph sz="half" idx="2"/>
          </p:nvPr>
        </p:nvSpPr>
        <p:spPr/>
        <p:txBody>
          <a:bodyPr/>
          <a:lstStyle/>
          <a:p>
            <a:r>
              <a:rPr lang="en-US" dirty="0"/>
              <a:t>Security Services Enhancements</a:t>
            </a:r>
          </a:p>
          <a:p>
            <a:pPr lvl="1"/>
            <a:r>
              <a:rPr lang="en-US" dirty="0"/>
              <a:t>Gateway </a:t>
            </a:r>
            <a:r>
              <a:rPr lang="en-US" dirty="0" err="1"/>
              <a:t>AntiVirus</a:t>
            </a:r>
            <a:r>
              <a:rPr lang="en-US" dirty="0"/>
              <a:t> checkbox added to Proxy Action settings</a:t>
            </a:r>
          </a:p>
          <a:p>
            <a:pPr lvl="1"/>
            <a:r>
              <a:rPr lang="en-US" dirty="0"/>
              <a:t>Gateway </a:t>
            </a:r>
            <a:r>
              <a:rPr lang="en-US" dirty="0" err="1"/>
              <a:t>AntiVirus</a:t>
            </a:r>
            <a:r>
              <a:rPr lang="en-US" dirty="0"/>
              <a:t> scan size limit set automatically</a:t>
            </a:r>
          </a:p>
          <a:p>
            <a:pPr lvl="1"/>
            <a:r>
              <a:rPr lang="en-US" dirty="0"/>
              <a:t>Action for when scan size limit is exceeded </a:t>
            </a:r>
          </a:p>
          <a:p>
            <a:pPr lvl="1"/>
            <a:r>
              <a:rPr lang="en-US" dirty="0"/>
              <a:t>Action for encrypted files</a:t>
            </a:r>
          </a:p>
          <a:p>
            <a:pPr lvl="1"/>
            <a:r>
              <a:rPr lang="en-US" dirty="0"/>
              <a:t>Gateway </a:t>
            </a:r>
            <a:r>
              <a:rPr lang="en-US" dirty="0" err="1"/>
              <a:t>AntiVirus</a:t>
            </a:r>
            <a:r>
              <a:rPr lang="en-US" dirty="0"/>
              <a:t> file decompression is enabled by default</a:t>
            </a:r>
          </a:p>
          <a:p>
            <a:pPr lvl="1"/>
            <a:r>
              <a:rPr lang="en-US" dirty="0"/>
              <a:t>Subscription Service menus in alphabetical order</a:t>
            </a:r>
          </a:p>
        </p:txBody>
      </p:sp>
      <p:sp>
        <p:nvSpPr>
          <p:cNvPr id="10" name="Slide Number Placeholder 9"/>
          <p:cNvSpPr>
            <a:spLocks noGrp="1"/>
          </p:cNvSpPr>
          <p:nvPr>
            <p:ph type="sldNum" sz="quarter" idx="10"/>
          </p:nvPr>
        </p:nvSpPr>
        <p:spPr/>
        <p:txBody>
          <a:bodyPr/>
          <a:lstStyle/>
          <a:p>
            <a:fld id="{C6248E04-842A-430B-8894-B6253DABC9E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Autotask Integration</a:t>
            </a:r>
          </a:p>
        </p:txBody>
      </p:sp>
      <p:sp>
        <p:nvSpPr>
          <p:cNvPr id="3" name="Content Placeholder 2"/>
          <p:cNvSpPr>
            <a:spLocks noGrp="1"/>
          </p:cNvSpPr>
          <p:nvPr>
            <p:ph idx="1"/>
          </p:nvPr>
        </p:nvSpPr>
        <p:spPr/>
        <p:txBody>
          <a:bodyPr/>
          <a:lstStyle/>
          <a:p>
            <a:r>
              <a:rPr lang="en-US" dirty="0"/>
              <a:t>After you save the configuration, Autotask automatically creates an object for the Firebox known as a </a:t>
            </a:r>
            <a:r>
              <a:rPr lang="en-US" i="1" dirty="0"/>
              <a:t>Configuration Item</a:t>
            </a:r>
          </a:p>
          <a:p>
            <a:r>
              <a:rPr lang="en-US" dirty="0"/>
              <a:t>Configuration Items are:</a:t>
            </a:r>
          </a:p>
          <a:p>
            <a:pPr lvl="1"/>
            <a:r>
              <a:rPr lang="en-US" dirty="0"/>
              <a:t>Assets that you manage in Autotask</a:t>
            </a:r>
          </a:p>
          <a:p>
            <a:pPr lvl="1"/>
            <a:r>
              <a:rPr lang="en-US" dirty="0"/>
              <a:t>Grouped by product type in Autotask</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20</a:t>
            </a:fld>
            <a:endParaRPr lang="en-US"/>
          </a:p>
        </p:txBody>
      </p:sp>
    </p:spTree>
    <p:extLst>
      <p:ext uri="{BB962C8B-B14F-4D97-AF65-F5344CB8AC3E}">
        <p14:creationId xmlns:p14="http://schemas.microsoft.com/office/powerpoint/2010/main" val="398670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Autotask Integration</a:t>
            </a:r>
            <a:endParaRPr lang="en-US" dirty="0"/>
          </a:p>
        </p:txBody>
      </p:sp>
      <p:sp>
        <p:nvSpPr>
          <p:cNvPr id="3" name="Content Placeholder 2"/>
          <p:cNvSpPr>
            <a:spLocks noGrp="1"/>
          </p:cNvSpPr>
          <p:nvPr>
            <p:ph idx="1"/>
          </p:nvPr>
        </p:nvSpPr>
        <p:spPr/>
        <p:txBody>
          <a:bodyPr/>
          <a:lstStyle/>
          <a:p>
            <a:r>
              <a:rPr lang="en-US" dirty="0"/>
              <a:t>In Autotask, if you edit the monitors for configuration items, you must use the same syntax as existing monitors</a:t>
            </a:r>
          </a:p>
          <a:p>
            <a:r>
              <a:rPr lang="en-US" dirty="0"/>
              <a:t>For example, if you edit the </a:t>
            </a:r>
            <a:r>
              <a:rPr lang="en-US" b="1" dirty="0"/>
              <a:t>WG: Monitor CPU Usage </a:t>
            </a:r>
            <a:r>
              <a:rPr lang="en-US" dirty="0"/>
              <a:t>monitor, the syntax must be </a:t>
            </a:r>
            <a:r>
              <a:rPr lang="en-US" b="1" dirty="0"/>
              <a:t>&gt; xx% over xx minutes</a:t>
            </a:r>
          </a:p>
          <a:p>
            <a:pPr lvl="1"/>
            <a:r>
              <a:rPr lang="en-US" b="1" dirty="0"/>
              <a:t>&gt; 50% over 30 minutes </a:t>
            </a:r>
            <a:r>
              <a:rPr lang="en-US" dirty="0"/>
              <a:t>is valid</a:t>
            </a:r>
          </a:p>
          <a:p>
            <a:pPr lvl="1"/>
            <a:r>
              <a:rPr lang="en-US" b="1" dirty="0"/>
              <a:t>50 percent &gt; 30 mins </a:t>
            </a:r>
            <a:r>
              <a:rPr lang="en-US" dirty="0"/>
              <a:t>is invalid</a:t>
            </a:r>
          </a:p>
          <a:p>
            <a:r>
              <a:rPr lang="en-US" dirty="0"/>
              <a:t>If you create a monitor with invalid syntax, the Autotask UI does not alert you, but error messages appear in the Firebox log messages</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21</a:t>
            </a:fld>
            <a:endParaRPr lang="en-US"/>
          </a:p>
        </p:txBody>
      </p:sp>
    </p:spTree>
    <p:extLst>
      <p:ext uri="{BB962C8B-B14F-4D97-AF65-F5344CB8AC3E}">
        <p14:creationId xmlns:p14="http://schemas.microsoft.com/office/powerpoint/2010/main" val="332157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A17D5-C893-4EF1-A155-184DC9BCA78A}"/>
              </a:ext>
            </a:extLst>
          </p:cNvPr>
          <p:cNvPicPr>
            <a:picLocks noChangeAspect="1"/>
          </p:cNvPicPr>
          <p:nvPr/>
        </p:nvPicPr>
        <p:blipFill>
          <a:blip r:embed="rId2"/>
          <a:stretch>
            <a:fillRect/>
          </a:stretch>
        </p:blipFill>
        <p:spPr>
          <a:xfrm>
            <a:off x="4124324" y="1304925"/>
            <a:ext cx="4562475" cy="4830348"/>
          </a:xfrm>
          <a:prstGeom prst="rect">
            <a:avLst/>
          </a:prstGeom>
        </p:spPr>
      </p:pic>
      <p:sp>
        <p:nvSpPr>
          <p:cNvPr id="2" name="Title 1"/>
          <p:cNvSpPr>
            <a:spLocks noGrp="1"/>
          </p:cNvSpPr>
          <p:nvPr>
            <p:ph type="title"/>
          </p:nvPr>
        </p:nvSpPr>
        <p:spPr/>
        <p:txBody>
          <a:bodyPr/>
          <a:lstStyle/>
          <a:p>
            <a:r>
              <a:rPr lang="en-US" dirty="0"/>
              <a:t>ConnectWise Configuration</a:t>
            </a:r>
          </a:p>
        </p:txBody>
      </p:sp>
      <p:sp>
        <p:nvSpPr>
          <p:cNvPr id="3" name="Content Placeholder 2"/>
          <p:cNvSpPr>
            <a:spLocks noGrp="1"/>
          </p:cNvSpPr>
          <p:nvPr>
            <p:ph idx="1"/>
          </p:nvPr>
        </p:nvSpPr>
        <p:spPr/>
        <p:txBody>
          <a:bodyPr/>
          <a:lstStyle/>
          <a:p>
            <a:r>
              <a:rPr lang="en-US" dirty="0"/>
              <a:t>When you enable ConnectWise integration on a Firebox, you can now use a ConnectWise configuration that has already been set up for the Firebox (based on Firebox serial number)</a:t>
            </a:r>
          </a:p>
          <a:p>
            <a:r>
              <a:rPr lang="en-US" dirty="0"/>
              <a:t>If you do not select to use an existing configuration, a new configuration is created in ConnectWise</a:t>
            </a:r>
          </a:p>
          <a:p>
            <a:endParaRPr lang="en-US" dirty="0"/>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22</a:t>
            </a:fld>
            <a:endParaRPr lang="en-US"/>
          </a:p>
        </p:txBody>
      </p:sp>
      <p:sp>
        <p:nvSpPr>
          <p:cNvPr id="5" name="Rectangle: Rounded Corners 4">
            <a:extLst>
              <a:ext uri="{FF2B5EF4-FFF2-40B4-BE49-F238E27FC236}">
                <a16:creationId xmlns:a16="http://schemas.microsoft.com/office/drawing/2014/main" id="{3F5E23AF-90B0-4EE7-AC74-22390C0B8840}"/>
              </a:ext>
            </a:extLst>
          </p:cNvPr>
          <p:cNvSpPr/>
          <p:nvPr/>
        </p:nvSpPr>
        <p:spPr>
          <a:xfrm>
            <a:off x="4124325" y="5105400"/>
            <a:ext cx="4086225" cy="64770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249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55BECF-78D1-4F54-BB7E-AF1DCE94474B}"/>
              </a:ext>
            </a:extLst>
          </p:cNvPr>
          <p:cNvPicPr>
            <a:picLocks noChangeAspect="1"/>
          </p:cNvPicPr>
          <p:nvPr/>
        </p:nvPicPr>
        <p:blipFill>
          <a:blip r:embed="rId2"/>
          <a:stretch>
            <a:fillRect/>
          </a:stretch>
        </p:blipFill>
        <p:spPr>
          <a:xfrm>
            <a:off x="4114800" y="1285874"/>
            <a:ext cx="4572165" cy="4840606"/>
          </a:xfrm>
          <a:prstGeom prst="rect">
            <a:avLst/>
          </a:prstGeom>
        </p:spPr>
      </p:pic>
      <p:sp>
        <p:nvSpPr>
          <p:cNvPr id="2" name="Title 1"/>
          <p:cNvSpPr>
            <a:spLocks noGrp="1"/>
          </p:cNvSpPr>
          <p:nvPr>
            <p:ph type="title"/>
          </p:nvPr>
        </p:nvSpPr>
        <p:spPr/>
        <p:txBody>
          <a:bodyPr/>
          <a:lstStyle/>
          <a:p>
            <a:r>
              <a:rPr lang="en-US"/>
              <a:t>ConnectWise Service Board</a:t>
            </a:r>
            <a:endParaRPr lang="en-US" dirty="0"/>
          </a:p>
        </p:txBody>
      </p:sp>
      <p:sp>
        <p:nvSpPr>
          <p:cNvPr id="3" name="Content Placeholder 2"/>
          <p:cNvSpPr>
            <a:spLocks noGrp="1"/>
          </p:cNvSpPr>
          <p:nvPr>
            <p:ph idx="1"/>
          </p:nvPr>
        </p:nvSpPr>
        <p:spPr/>
        <p:txBody>
          <a:bodyPr/>
          <a:lstStyle/>
          <a:p>
            <a:r>
              <a:rPr lang="en-US" dirty="0"/>
              <a:t>You can now specify the Service Board where new Firebox tickets are created in ConnectWise</a:t>
            </a:r>
          </a:p>
          <a:p>
            <a:r>
              <a:rPr lang="en-US" dirty="0"/>
              <a:t>Click Lookup to choose from a list of Service Boards in ConnectWise</a:t>
            </a:r>
          </a:p>
          <a:p>
            <a:r>
              <a:rPr lang="en-US" dirty="0"/>
              <a:t>You can edit the Service Board selections in ConnectWise</a:t>
            </a:r>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23</a:t>
            </a:fld>
            <a:endParaRPr lang="en-US"/>
          </a:p>
        </p:txBody>
      </p:sp>
      <p:sp>
        <p:nvSpPr>
          <p:cNvPr id="5" name="Rectangle: Rounded Corners 4">
            <a:extLst>
              <a:ext uri="{FF2B5EF4-FFF2-40B4-BE49-F238E27FC236}">
                <a16:creationId xmlns:a16="http://schemas.microsoft.com/office/drawing/2014/main" id="{CD459295-D66D-425E-875D-BD065ED4D52C}"/>
              </a:ext>
            </a:extLst>
          </p:cNvPr>
          <p:cNvSpPr/>
          <p:nvPr/>
        </p:nvSpPr>
        <p:spPr>
          <a:xfrm>
            <a:off x="4733924" y="4781121"/>
            <a:ext cx="3933826" cy="33423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93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Edit ConnectWise Configuration Questions</a:t>
            </a:r>
            <a:endParaRPr lang="en-US" dirty="0"/>
          </a:p>
        </p:txBody>
      </p:sp>
      <p:sp>
        <p:nvSpPr>
          <p:cNvPr id="3" name="Content Placeholder 2"/>
          <p:cNvSpPr>
            <a:spLocks noGrp="1"/>
          </p:cNvSpPr>
          <p:nvPr>
            <p:ph idx="1"/>
          </p:nvPr>
        </p:nvSpPr>
        <p:spPr/>
        <p:txBody>
          <a:bodyPr/>
          <a:lstStyle/>
          <a:p>
            <a:r>
              <a:rPr lang="en-US" dirty="0"/>
              <a:t>In ConnectWise, you can now edit Firebox configuration question answers</a:t>
            </a:r>
          </a:p>
          <a:p>
            <a:r>
              <a:rPr lang="en-US" dirty="0"/>
              <a:t>You must use the same syntax as existing configuration question answers</a:t>
            </a:r>
          </a:p>
          <a:p>
            <a:pPr lvl="1"/>
            <a:r>
              <a:rPr lang="en-US" dirty="0"/>
              <a:t>For example, for the monitor-based configuration questions such as </a:t>
            </a:r>
            <a:r>
              <a:rPr lang="en-US" b="1" dirty="0"/>
              <a:t>CPU Usage</a:t>
            </a:r>
            <a:r>
              <a:rPr lang="en-US" dirty="0"/>
              <a:t>, the syntax must be </a:t>
            </a:r>
            <a:r>
              <a:rPr lang="en-US" b="1" dirty="0"/>
              <a:t>&gt; xx% over xx minutes </a:t>
            </a:r>
          </a:p>
          <a:p>
            <a:pPr lvl="2"/>
            <a:r>
              <a:rPr lang="en-US" b="1" dirty="0"/>
              <a:t>&gt; 70% over 30 minutes </a:t>
            </a:r>
            <a:r>
              <a:rPr lang="en-US" dirty="0"/>
              <a:t>is valid</a:t>
            </a:r>
          </a:p>
          <a:p>
            <a:pPr lvl="2"/>
            <a:r>
              <a:rPr lang="en-US" b="1" dirty="0"/>
              <a:t>70 percent &gt; 30 mins </a:t>
            </a:r>
            <a:r>
              <a:rPr lang="en-US" dirty="0"/>
              <a:t>is invalid</a:t>
            </a:r>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24</a:t>
            </a:fld>
            <a:endParaRPr lang="en-US"/>
          </a:p>
        </p:txBody>
      </p:sp>
    </p:spTree>
    <p:extLst>
      <p:ext uri="{BB962C8B-B14F-4D97-AF65-F5344CB8AC3E}">
        <p14:creationId xmlns:p14="http://schemas.microsoft.com/office/powerpoint/2010/main" val="203355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ConnectWise Configuration Questions</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25</a:t>
            </a:fld>
            <a:endParaRPr lang="en-US"/>
          </a:p>
        </p:txBody>
      </p:sp>
      <p:pic>
        <p:nvPicPr>
          <p:cNvPr id="5" name="Picture 4">
            <a:extLst>
              <a:ext uri="{FF2B5EF4-FFF2-40B4-BE49-F238E27FC236}">
                <a16:creationId xmlns:a16="http://schemas.microsoft.com/office/drawing/2014/main" id="{495489E9-C032-4055-8600-469D7064C05A}"/>
              </a:ext>
            </a:extLst>
          </p:cNvPr>
          <p:cNvPicPr>
            <a:picLocks noChangeAspect="1"/>
          </p:cNvPicPr>
          <p:nvPr/>
        </p:nvPicPr>
        <p:blipFill>
          <a:blip r:embed="rId2"/>
          <a:stretch>
            <a:fillRect/>
          </a:stretch>
        </p:blipFill>
        <p:spPr>
          <a:xfrm>
            <a:off x="833677" y="1204913"/>
            <a:ext cx="7476646" cy="4854241"/>
          </a:xfrm>
          <a:prstGeom prst="rect">
            <a:avLst/>
          </a:prstGeom>
        </p:spPr>
      </p:pic>
      <p:sp>
        <p:nvSpPr>
          <p:cNvPr id="3" name="Rectangle: Rounded Corners 2">
            <a:extLst>
              <a:ext uri="{FF2B5EF4-FFF2-40B4-BE49-F238E27FC236}">
                <a16:creationId xmlns:a16="http://schemas.microsoft.com/office/drawing/2014/main" id="{B8AA57B3-92BD-43AE-8544-9DC1615E3360}"/>
              </a:ext>
            </a:extLst>
          </p:cNvPr>
          <p:cNvSpPr/>
          <p:nvPr/>
        </p:nvSpPr>
        <p:spPr>
          <a:xfrm>
            <a:off x="2181225" y="3657600"/>
            <a:ext cx="3695700" cy="250507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81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Integrations and Config Report</a:t>
            </a:r>
          </a:p>
        </p:txBody>
      </p:sp>
      <p:sp>
        <p:nvSpPr>
          <p:cNvPr id="3" name="Content Placeholder 2"/>
          <p:cNvSpPr>
            <a:spLocks noGrp="1"/>
          </p:cNvSpPr>
          <p:nvPr>
            <p:ph idx="1"/>
          </p:nvPr>
        </p:nvSpPr>
        <p:spPr/>
        <p:txBody>
          <a:bodyPr/>
          <a:lstStyle/>
          <a:p>
            <a:r>
              <a:rPr lang="en-US" dirty="0"/>
              <a:t>The Firebox Configuration Report now includes information on Technology Integrations (ConnectWise and Autotask)</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26</a:t>
            </a:fld>
            <a:endParaRPr lang="en-US"/>
          </a:p>
        </p:txBody>
      </p:sp>
    </p:spTree>
    <p:extLst>
      <p:ext uri="{BB962C8B-B14F-4D97-AF65-F5344CB8AC3E}">
        <p14:creationId xmlns:p14="http://schemas.microsoft.com/office/powerpoint/2010/main" val="371960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Enhancements</a:t>
            </a:r>
          </a:p>
        </p:txBody>
      </p:sp>
    </p:spTree>
    <p:extLst>
      <p:ext uri="{BB962C8B-B14F-4D97-AF65-F5344CB8AC3E}">
        <p14:creationId xmlns:p14="http://schemas.microsoft.com/office/powerpoint/2010/main" val="2464281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for Schools Removed</a:t>
            </a:r>
          </a:p>
        </p:txBody>
      </p:sp>
      <p:sp>
        <p:nvSpPr>
          <p:cNvPr id="3" name="Content Placeholder 2"/>
          <p:cNvSpPr>
            <a:spLocks noGrp="1"/>
          </p:cNvSpPr>
          <p:nvPr>
            <p:ph idx="1"/>
          </p:nvPr>
        </p:nvSpPr>
        <p:spPr/>
        <p:txBody>
          <a:bodyPr/>
          <a:lstStyle/>
          <a:p>
            <a:r>
              <a:rPr lang="en-US" dirty="0"/>
              <a:t>Google has discontinued the YouTube for Schools service </a:t>
            </a:r>
          </a:p>
          <a:p>
            <a:r>
              <a:rPr lang="en-US" dirty="0"/>
              <a:t>The </a:t>
            </a:r>
            <a:r>
              <a:rPr lang="en-US" b="1" dirty="0"/>
              <a:t>YouTube for Schools</a:t>
            </a:r>
            <a:r>
              <a:rPr lang="en-US" dirty="0"/>
              <a:t> option is removed from the HTTP proxy action General Settings</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28</a:t>
            </a:fld>
            <a:endParaRPr lang="en-US"/>
          </a:p>
        </p:txBody>
      </p:sp>
    </p:spTree>
    <p:extLst>
      <p:ext uri="{BB962C8B-B14F-4D97-AF65-F5344CB8AC3E}">
        <p14:creationId xmlns:p14="http://schemas.microsoft.com/office/powerpoint/2010/main" val="206250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for Schools Removed</a:t>
            </a:r>
          </a:p>
        </p:txBody>
      </p:sp>
      <p:sp>
        <p:nvSpPr>
          <p:cNvPr id="4" name="Slide Number Placeholder 3"/>
          <p:cNvSpPr>
            <a:spLocks noGrp="1"/>
          </p:cNvSpPr>
          <p:nvPr>
            <p:ph type="sldNum" sz="quarter" idx="10"/>
          </p:nvPr>
        </p:nvSpPr>
        <p:spPr/>
        <p:txBody>
          <a:bodyPr/>
          <a:lstStyle/>
          <a:p>
            <a:fld id="{B0093543-1604-46AF-A6FA-9E7B09989DCD}" type="slidenum">
              <a:rPr lang="en-US" smtClean="0"/>
              <a:pPr/>
              <a:t>29</a:t>
            </a:fld>
            <a:endParaRPr lang="en-US"/>
          </a:p>
        </p:txBody>
      </p:sp>
      <p:pic>
        <p:nvPicPr>
          <p:cNvPr id="6" name="Picture 5"/>
          <p:cNvPicPr>
            <a:picLocks noChangeAspect="1"/>
          </p:cNvPicPr>
          <p:nvPr/>
        </p:nvPicPr>
        <p:blipFill>
          <a:blip r:embed="rId2"/>
          <a:stretch>
            <a:fillRect/>
          </a:stretch>
        </p:blipFill>
        <p:spPr>
          <a:xfrm>
            <a:off x="592282" y="1231213"/>
            <a:ext cx="4485429" cy="4359962"/>
          </a:xfrm>
          <a:prstGeom prst="rect">
            <a:avLst/>
          </a:prstGeom>
        </p:spPr>
      </p:pic>
      <p:sp>
        <p:nvSpPr>
          <p:cNvPr id="7" name="TextBox 6">
            <a:extLst>
              <a:ext uri="{FF2B5EF4-FFF2-40B4-BE49-F238E27FC236}">
                <a16:creationId xmlns:a16="http://schemas.microsoft.com/office/drawing/2014/main" id="{A1B2B405-CC33-4E51-B43C-A2180E772434}"/>
              </a:ext>
            </a:extLst>
          </p:cNvPr>
          <p:cNvSpPr txBox="1"/>
          <p:nvPr/>
        </p:nvSpPr>
        <p:spPr>
          <a:xfrm>
            <a:off x="3647524" y="5916281"/>
            <a:ext cx="941283" cy="369332"/>
          </a:xfrm>
          <a:prstGeom prst="rect">
            <a:avLst/>
          </a:prstGeom>
          <a:noFill/>
        </p:spPr>
        <p:txBody>
          <a:bodyPr wrap="none" rtlCol="0">
            <a:spAutoFit/>
          </a:bodyPr>
          <a:lstStyle/>
          <a:p>
            <a:r>
              <a:rPr lang="en-US" i="1" dirty="0">
                <a:solidFill>
                  <a:schemeClr val="tx2"/>
                </a:solidFill>
              </a:rPr>
              <a:t>v12.0.1</a:t>
            </a:r>
          </a:p>
        </p:txBody>
      </p:sp>
      <p:sp>
        <p:nvSpPr>
          <p:cNvPr id="8" name="TextBox 7">
            <a:extLst>
              <a:ext uri="{FF2B5EF4-FFF2-40B4-BE49-F238E27FC236}">
                <a16:creationId xmlns:a16="http://schemas.microsoft.com/office/drawing/2014/main" id="{67106B13-6D0F-4DBC-835B-BCD6DFCE7831}"/>
              </a:ext>
            </a:extLst>
          </p:cNvPr>
          <p:cNvSpPr txBox="1"/>
          <p:nvPr/>
        </p:nvSpPr>
        <p:spPr>
          <a:xfrm>
            <a:off x="592283" y="5589032"/>
            <a:ext cx="748923" cy="369332"/>
          </a:xfrm>
          <a:prstGeom prst="rect">
            <a:avLst/>
          </a:prstGeom>
          <a:noFill/>
        </p:spPr>
        <p:txBody>
          <a:bodyPr wrap="none" rtlCol="0">
            <a:spAutoFit/>
          </a:bodyPr>
          <a:lstStyle/>
          <a:p>
            <a:r>
              <a:rPr lang="en-US" i="1" dirty="0">
                <a:solidFill>
                  <a:schemeClr val="tx2"/>
                </a:solidFill>
              </a:rPr>
              <a:t>v12.0</a:t>
            </a:r>
          </a:p>
        </p:txBody>
      </p:sp>
      <p:pic>
        <p:nvPicPr>
          <p:cNvPr id="5" name="Picture 4"/>
          <p:cNvPicPr>
            <a:picLocks noChangeAspect="1"/>
          </p:cNvPicPr>
          <p:nvPr/>
        </p:nvPicPr>
        <p:blipFill>
          <a:blip r:embed="rId3"/>
          <a:stretch>
            <a:fillRect/>
          </a:stretch>
        </p:blipFill>
        <p:spPr>
          <a:xfrm>
            <a:off x="3647524" y="1929095"/>
            <a:ext cx="5039276" cy="3980605"/>
          </a:xfrm>
          <a:prstGeom prst="rect">
            <a:avLst/>
          </a:prstGeom>
        </p:spPr>
      </p:pic>
    </p:spTree>
    <p:extLst>
      <p:ext uri="{BB962C8B-B14F-4D97-AF65-F5344CB8AC3E}">
        <p14:creationId xmlns:p14="http://schemas.microsoft.com/office/powerpoint/2010/main" val="274789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Fireware v12.0.1</a:t>
            </a:r>
          </a:p>
        </p:txBody>
      </p:sp>
      <p:sp>
        <p:nvSpPr>
          <p:cNvPr id="3" name="Content Placeholder 2"/>
          <p:cNvSpPr>
            <a:spLocks noGrp="1"/>
          </p:cNvSpPr>
          <p:nvPr>
            <p:ph sz="half" idx="2"/>
          </p:nvPr>
        </p:nvSpPr>
        <p:spPr/>
        <p:txBody>
          <a:bodyPr/>
          <a:lstStyle/>
          <a:p>
            <a:r>
              <a:rPr lang="en-US" dirty="0"/>
              <a:t>Technology Integration Enhancements</a:t>
            </a:r>
          </a:p>
          <a:p>
            <a:pPr lvl="1"/>
            <a:r>
              <a:rPr lang="en-US" dirty="0"/>
              <a:t>Autotask Integration</a:t>
            </a:r>
          </a:p>
          <a:p>
            <a:pPr lvl="1"/>
            <a:r>
              <a:rPr lang="en-US" dirty="0"/>
              <a:t>ConnectWise Integration</a:t>
            </a:r>
          </a:p>
          <a:p>
            <a:pPr lvl="2"/>
            <a:r>
              <a:rPr lang="en-US" dirty="0"/>
              <a:t>Use a new or existing ConnectWise configuration</a:t>
            </a:r>
          </a:p>
          <a:p>
            <a:pPr lvl="2"/>
            <a:r>
              <a:rPr lang="en-US" dirty="0"/>
              <a:t>Service board selection for Firebox tickets</a:t>
            </a:r>
          </a:p>
          <a:p>
            <a:pPr lvl="2"/>
            <a:r>
              <a:rPr lang="en-US" dirty="0"/>
              <a:t>Ability to edit configuration questions</a:t>
            </a:r>
          </a:p>
          <a:p>
            <a:r>
              <a:rPr lang="en-US" dirty="0"/>
              <a:t>Policy Enhancements</a:t>
            </a:r>
          </a:p>
          <a:p>
            <a:pPr lvl="1"/>
            <a:r>
              <a:rPr lang="en-US" dirty="0"/>
              <a:t>YouTube for Schools removed</a:t>
            </a:r>
          </a:p>
        </p:txBody>
      </p:sp>
      <p:sp>
        <p:nvSpPr>
          <p:cNvPr id="4" name="Slide Number Placeholder 3"/>
          <p:cNvSpPr>
            <a:spLocks noGrp="1"/>
          </p:cNvSpPr>
          <p:nvPr>
            <p:ph type="sldNum" sz="quarter" idx="10"/>
          </p:nvPr>
        </p:nvSpPr>
        <p:spPr/>
        <p:txBody>
          <a:bodyPr/>
          <a:lstStyle/>
          <a:p>
            <a:fld id="{C6248E04-842A-430B-8894-B6253DABC9E2}" type="slidenum">
              <a:rPr lang="en-US" smtClean="0"/>
              <a:pPr/>
              <a:t>3</a:t>
            </a:fld>
            <a:endParaRPr lang="en-US"/>
          </a:p>
        </p:txBody>
      </p:sp>
    </p:spTree>
    <p:extLst>
      <p:ext uri="{BB962C8B-B14F-4D97-AF65-F5344CB8AC3E}">
        <p14:creationId xmlns:p14="http://schemas.microsoft.com/office/powerpoint/2010/main" val="167349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Enhancements</a:t>
            </a:r>
          </a:p>
        </p:txBody>
      </p:sp>
    </p:spTree>
    <p:extLst>
      <p:ext uri="{BB962C8B-B14F-4D97-AF65-F5344CB8AC3E}">
        <p14:creationId xmlns:p14="http://schemas.microsoft.com/office/powerpoint/2010/main" val="1421140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2E6E-DE43-4DE5-9CB5-677B9CBDBD24}"/>
              </a:ext>
            </a:extLst>
          </p:cNvPr>
          <p:cNvSpPr>
            <a:spLocks noGrp="1"/>
          </p:cNvSpPr>
          <p:nvPr>
            <p:ph type="title"/>
          </p:nvPr>
        </p:nvSpPr>
        <p:spPr/>
        <p:txBody>
          <a:bodyPr/>
          <a:lstStyle/>
          <a:p>
            <a:r>
              <a:rPr lang="en-US"/>
              <a:t>KRACK WPA/WPA2 Vulnerability Mitigation</a:t>
            </a:r>
            <a:endParaRPr lang="en-US" dirty="0"/>
          </a:p>
        </p:txBody>
      </p:sp>
      <p:sp>
        <p:nvSpPr>
          <p:cNvPr id="3" name="Content Placeholder 2">
            <a:extLst>
              <a:ext uri="{FF2B5EF4-FFF2-40B4-BE49-F238E27FC236}">
                <a16:creationId xmlns:a16="http://schemas.microsoft.com/office/drawing/2014/main" id="{AADC2C04-F28D-464B-9A73-26651DFD27FD}"/>
              </a:ext>
            </a:extLst>
          </p:cNvPr>
          <p:cNvSpPr>
            <a:spLocks noGrp="1"/>
          </p:cNvSpPr>
          <p:nvPr>
            <p:ph idx="1"/>
          </p:nvPr>
        </p:nvSpPr>
        <p:spPr/>
        <p:txBody>
          <a:bodyPr/>
          <a:lstStyle/>
          <a:p>
            <a:r>
              <a:rPr lang="en-US" dirty="0"/>
              <a:t>WPA/WPA2 key reinstallation vulnerabilities</a:t>
            </a:r>
          </a:p>
          <a:p>
            <a:pPr lvl="1"/>
            <a:r>
              <a:rPr lang="en-US" dirty="0"/>
              <a:t>Addressed in XTM and Firebox Wireless devices:</a:t>
            </a:r>
          </a:p>
          <a:p>
            <a:pPr lvl="2"/>
            <a:r>
              <a:rPr lang="pl-PL" dirty="0"/>
              <a:t>XTM 25-W, 26-W, 33W</a:t>
            </a:r>
            <a:endParaRPr lang="en-US" dirty="0"/>
          </a:p>
          <a:p>
            <a:pPr lvl="2"/>
            <a:r>
              <a:rPr lang="pl-PL" dirty="0"/>
              <a:t>Firebox T10-W, </a:t>
            </a:r>
            <a:r>
              <a:rPr lang="en-US" dirty="0"/>
              <a:t>T15-W, </a:t>
            </a:r>
            <a:r>
              <a:rPr lang="pl-PL" dirty="0"/>
              <a:t>T30-W, </a:t>
            </a:r>
            <a:r>
              <a:rPr lang="en-US" dirty="0"/>
              <a:t>T35-W, </a:t>
            </a:r>
            <a:r>
              <a:rPr lang="pl-PL" dirty="0"/>
              <a:t>T50-W</a:t>
            </a:r>
            <a:r>
              <a:rPr lang="en-US" dirty="0"/>
              <a:t>, T55-W</a:t>
            </a:r>
          </a:p>
          <a:p>
            <a:pPr lvl="1"/>
            <a:r>
              <a:rPr lang="en-US" dirty="0"/>
              <a:t>Addressed in AP firmware:</a:t>
            </a:r>
          </a:p>
          <a:p>
            <a:pPr lvl="2"/>
            <a:r>
              <a:rPr lang="en-US" dirty="0"/>
              <a:t>AP120, AP320, AP322, AP420: 8.3.0-657</a:t>
            </a:r>
          </a:p>
          <a:p>
            <a:pPr lvl="2"/>
            <a:r>
              <a:rPr lang="en-US" dirty="0"/>
              <a:t>AP100, AP102, AP200: 1.2.9.14</a:t>
            </a:r>
          </a:p>
          <a:p>
            <a:pPr lvl="2"/>
            <a:r>
              <a:rPr lang="en-US" dirty="0"/>
              <a:t>AP300: 2.0.0.9</a:t>
            </a:r>
          </a:p>
          <a:p>
            <a:pPr lvl="1"/>
            <a:r>
              <a:rPr lang="en-US" dirty="0"/>
              <a:t>Client vulnerabilities must be addressed on each client</a:t>
            </a:r>
          </a:p>
        </p:txBody>
      </p:sp>
      <p:sp>
        <p:nvSpPr>
          <p:cNvPr id="4" name="Slide Number Placeholder 3">
            <a:extLst>
              <a:ext uri="{FF2B5EF4-FFF2-40B4-BE49-F238E27FC236}">
                <a16:creationId xmlns:a16="http://schemas.microsoft.com/office/drawing/2014/main" id="{B4DD7EC4-2954-44A2-95C6-76FE9441A6A8}"/>
              </a:ext>
            </a:extLst>
          </p:cNvPr>
          <p:cNvSpPr>
            <a:spLocks noGrp="1"/>
          </p:cNvSpPr>
          <p:nvPr>
            <p:ph type="sldNum" sz="quarter" idx="10"/>
          </p:nvPr>
        </p:nvSpPr>
        <p:spPr/>
        <p:txBody>
          <a:bodyPr/>
          <a:lstStyle/>
          <a:p>
            <a:fld id="{B0093543-1604-46AF-A6FA-9E7B09989DCD}" type="slidenum">
              <a:rPr lang="en-US" smtClean="0"/>
              <a:pPr/>
              <a:t>31</a:t>
            </a:fld>
            <a:endParaRPr lang="en-US"/>
          </a:p>
        </p:txBody>
      </p:sp>
    </p:spTree>
    <p:extLst>
      <p:ext uri="{BB962C8B-B14F-4D97-AF65-F5344CB8AC3E}">
        <p14:creationId xmlns:p14="http://schemas.microsoft.com/office/powerpoint/2010/main" val="1306329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2E6E-DE43-4DE5-9CB5-677B9CBDBD24}"/>
              </a:ext>
            </a:extLst>
          </p:cNvPr>
          <p:cNvSpPr>
            <a:spLocks noGrp="1"/>
          </p:cNvSpPr>
          <p:nvPr>
            <p:ph type="title"/>
          </p:nvPr>
        </p:nvSpPr>
        <p:spPr/>
        <p:txBody>
          <a:bodyPr/>
          <a:lstStyle/>
          <a:p>
            <a:r>
              <a:rPr lang="en-US"/>
              <a:t>KRACK WPA/WPA2 Vulnerability Mitigation</a:t>
            </a:r>
            <a:endParaRPr lang="en-US" dirty="0"/>
          </a:p>
        </p:txBody>
      </p:sp>
      <p:sp>
        <p:nvSpPr>
          <p:cNvPr id="3" name="Content Placeholder 2">
            <a:extLst>
              <a:ext uri="{FF2B5EF4-FFF2-40B4-BE49-F238E27FC236}">
                <a16:creationId xmlns:a16="http://schemas.microsoft.com/office/drawing/2014/main" id="{AADC2C04-F28D-464B-9A73-26651DFD27FD}"/>
              </a:ext>
            </a:extLst>
          </p:cNvPr>
          <p:cNvSpPr>
            <a:spLocks noGrp="1"/>
          </p:cNvSpPr>
          <p:nvPr>
            <p:ph idx="1"/>
          </p:nvPr>
        </p:nvSpPr>
        <p:spPr>
          <a:xfrm>
            <a:off x="457200" y="1207008"/>
            <a:ext cx="4383115" cy="4919472"/>
          </a:xfrm>
        </p:spPr>
        <p:txBody>
          <a:bodyPr/>
          <a:lstStyle/>
          <a:p>
            <a:r>
              <a:rPr lang="en-US" dirty="0"/>
              <a:t>Mitigate client WPA/WPA2 key reinstallation vulnerabilities with the Gateway Wireless Controller</a:t>
            </a:r>
          </a:p>
          <a:p>
            <a:r>
              <a:rPr lang="en-US" dirty="0"/>
              <a:t>Blocks handshake messages that can potentially exploit clients and forces clients to reauthenticate</a:t>
            </a:r>
          </a:p>
          <a:p>
            <a:r>
              <a:rPr lang="en-US" dirty="0"/>
              <a:t>Configured for each SSID</a:t>
            </a:r>
          </a:p>
          <a:p>
            <a:r>
              <a:rPr lang="en-US" dirty="0"/>
              <a:t>AP120, AP320, AP322, AP420 support only</a:t>
            </a:r>
          </a:p>
        </p:txBody>
      </p:sp>
      <p:sp>
        <p:nvSpPr>
          <p:cNvPr id="4" name="Slide Number Placeholder 3">
            <a:extLst>
              <a:ext uri="{FF2B5EF4-FFF2-40B4-BE49-F238E27FC236}">
                <a16:creationId xmlns:a16="http://schemas.microsoft.com/office/drawing/2014/main" id="{B4DD7EC4-2954-44A2-95C6-76FE9441A6A8}"/>
              </a:ext>
            </a:extLst>
          </p:cNvPr>
          <p:cNvSpPr>
            <a:spLocks noGrp="1"/>
          </p:cNvSpPr>
          <p:nvPr>
            <p:ph type="sldNum" sz="quarter" idx="10"/>
          </p:nvPr>
        </p:nvSpPr>
        <p:spPr/>
        <p:txBody>
          <a:bodyPr/>
          <a:lstStyle/>
          <a:p>
            <a:fld id="{B0093543-1604-46AF-A6FA-9E7B09989DCD}" type="slidenum">
              <a:rPr lang="en-US" smtClean="0"/>
              <a:pPr/>
              <a:t>32</a:t>
            </a:fld>
            <a:endParaRPr lang="en-US"/>
          </a:p>
        </p:txBody>
      </p:sp>
      <p:pic>
        <p:nvPicPr>
          <p:cNvPr id="5" name="Picture 4">
            <a:extLst>
              <a:ext uri="{FF2B5EF4-FFF2-40B4-BE49-F238E27FC236}">
                <a16:creationId xmlns:a16="http://schemas.microsoft.com/office/drawing/2014/main" id="{A822C370-F3A1-445D-8FDD-DDFC22C42F7B}"/>
              </a:ext>
            </a:extLst>
          </p:cNvPr>
          <p:cNvPicPr>
            <a:picLocks noChangeAspect="1"/>
          </p:cNvPicPr>
          <p:nvPr/>
        </p:nvPicPr>
        <p:blipFill>
          <a:blip r:embed="rId2"/>
          <a:stretch>
            <a:fillRect/>
          </a:stretch>
        </p:blipFill>
        <p:spPr>
          <a:xfrm>
            <a:off x="4840315" y="1367108"/>
            <a:ext cx="3846485" cy="3176317"/>
          </a:xfrm>
          <a:prstGeom prst="rect">
            <a:avLst/>
          </a:prstGeom>
        </p:spPr>
      </p:pic>
      <p:sp>
        <p:nvSpPr>
          <p:cNvPr id="10" name="Rectangle: Rounded Corners 9">
            <a:extLst>
              <a:ext uri="{FF2B5EF4-FFF2-40B4-BE49-F238E27FC236}">
                <a16:creationId xmlns:a16="http://schemas.microsoft.com/office/drawing/2014/main" id="{B1022F43-08FA-4672-9027-65F6D893F70D}"/>
              </a:ext>
            </a:extLst>
          </p:cNvPr>
          <p:cNvSpPr/>
          <p:nvPr/>
        </p:nvSpPr>
        <p:spPr>
          <a:xfrm>
            <a:off x="4840315" y="3543300"/>
            <a:ext cx="2884460" cy="39052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185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Gateway Wireless Controller Enhancements</a:t>
            </a:r>
            <a:endParaRPr lang="en-US" dirty="0"/>
          </a:p>
        </p:txBody>
      </p:sp>
      <p:sp>
        <p:nvSpPr>
          <p:cNvPr id="3" name="Content Placeholder 2"/>
          <p:cNvSpPr>
            <a:spLocks noGrp="1"/>
          </p:cNvSpPr>
          <p:nvPr>
            <p:ph idx="1"/>
          </p:nvPr>
        </p:nvSpPr>
        <p:spPr/>
        <p:txBody>
          <a:bodyPr/>
          <a:lstStyle/>
          <a:p>
            <a:r>
              <a:rPr lang="en-US" dirty="0"/>
              <a:t>You now cannot select the deprecated and insecure TKIP option for the WPA2 only wireless security mode</a:t>
            </a:r>
          </a:p>
          <a:p>
            <a:pPr lvl="1"/>
            <a:r>
              <a:rPr lang="en-US" dirty="0"/>
              <a:t>Only AES is supported with WPA2</a:t>
            </a:r>
          </a:p>
          <a:p>
            <a:pPr lvl="1"/>
            <a:r>
              <a:rPr lang="en-US" dirty="0"/>
              <a:t>You can still select TKIP for WPA/WPA2 mixed mode for legacy support</a:t>
            </a:r>
          </a:p>
          <a:p>
            <a:r>
              <a:rPr lang="en-US" dirty="0"/>
              <a:t>Fast Roaming is now disabled and not supported on AP300 for WPA/WPA2 vulnerability prevention</a:t>
            </a:r>
          </a:p>
          <a:p>
            <a:r>
              <a:rPr lang="en-US" dirty="0"/>
              <a:t>The list of available channels in the Preferred Channel list only shows channels available to you in your region for your selected Frequency Band and Channel Mode</a:t>
            </a:r>
          </a:p>
          <a:p>
            <a:pPr marL="457200" lvl="1"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33</a:t>
            </a:fld>
            <a:endParaRPr lang="en-US"/>
          </a:p>
        </p:txBody>
      </p:sp>
    </p:spTree>
    <p:extLst>
      <p:ext uri="{BB962C8B-B14F-4D97-AF65-F5344CB8AC3E}">
        <p14:creationId xmlns:p14="http://schemas.microsoft.com/office/powerpoint/2010/main" val="1574080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Enhancements</a:t>
            </a:r>
          </a:p>
        </p:txBody>
      </p:sp>
    </p:spTree>
    <p:extLst>
      <p:ext uri="{BB962C8B-B14F-4D97-AF65-F5344CB8AC3E}">
        <p14:creationId xmlns:p14="http://schemas.microsoft.com/office/powerpoint/2010/main" val="2346485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Access for Remote Login </a:t>
            </a:r>
          </a:p>
        </p:txBody>
      </p:sp>
      <p:sp>
        <p:nvSpPr>
          <p:cNvPr id="3" name="Content Placeholder 2"/>
          <p:cNvSpPr>
            <a:spLocks noGrp="1"/>
          </p:cNvSpPr>
          <p:nvPr>
            <p:ph idx="1"/>
          </p:nvPr>
        </p:nvSpPr>
        <p:spPr/>
        <p:txBody>
          <a:bodyPr/>
          <a:lstStyle/>
          <a:p>
            <a:r>
              <a:rPr lang="en-US" dirty="0"/>
              <a:t>The </a:t>
            </a:r>
            <a:r>
              <a:rPr lang="en-US" b="1" dirty="0"/>
              <a:t>Enable Support Access </a:t>
            </a:r>
            <a:r>
              <a:rPr lang="en-US" dirty="0"/>
              <a:t>checkbox and options to define credentials and expiration have been added</a:t>
            </a:r>
          </a:p>
          <a:p>
            <a:r>
              <a:rPr lang="en-US" dirty="0"/>
              <a:t>This option enables WatchGuard support to connect to the Firebox with read-only permission</a:t>
            </a:r>
          </a:p>
          <a:p>
            <a:r>
              <a:rPr lang="en-US" dirty="0"/>
              <a:t>It adds a temporary hidden policy that allows connections to the Firebox from </a:t>
            </a:r>
            <a:r>
              <a:rPr lang="en-US" b="1" dirty="0"/>
              <a:t>ts.watchguard.com</a:t>
            </a:r>
          </a:p>
          <a:p>
            <a:r>
              <a:rPr lang="en-US" dirty="0"/>
              <a:t>It adds a temporary user account with read-only permissions</a:t>
            </a:r>
          </a:p>
          <a:p>
            <a:pPr lvl="1"/>
            <a:r>
              <a:rPr lang="en-US" dirty="0"/>
              <a:t>You can automatically generate credentials, or specify a user name and password</a:t>
            </a:r>
          </a:p>
          <a:p>
            <a:pPr lvl="1"/>
            <a:r>
              <a:rPr lang="en-US" dirty="0"/>
              <a:t>You can define the expiration for the temporary account</a:t>
            </a:r>
          </a:p>
          <a:p>
            <a:pPr lvl="1"/>
            <a:r>
              <a:rPr lang="en-US" dirty="0"/>
              <a:t>Options for support access account expiration: </a:t>
            </a:r>
            <a:br>
              <a:rPr lang="en-US" dirty="0"/>
            </a:br>
            <a:r>
              <a:rPr lang="en-US" dirty="0"/>
              <a:t>None, 3 months, 1 month, 1 week, and 1 day</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35</a:t>
            </a:fld>
            <a:endParaRPr lang="en-US"/>
          </a:p>
        </p:txBody>
      </p:sp>
    </p:spTree>
    <p:extLst>
      <p:ext uri="{BB962C8B-B14F-4D97-AF65-F5344CB8AC3E}">
        <p14:creationId xmlns:p14="http://schemas.microsoft.com/office/powerpoint/2010/main" val="3062909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Access for Remote Login </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36</a:t>
            </a:fld>
            <a:endParaRPr lang="en-US"/>
          </a:p>
        </p:txBody>
      </p:sp>
      <p:pic>
        <p:nvPicPr>
          <p:cNvPr id="7" name="Picture 6"/>
          <p:cNvPicPr>
            <a:picLocks noChangeAspect="1"/>
          </p:cNvPicPr>
          <p:nvPr/>
        </p:nvPicPr>
        <p:blipFill>
          <a:blip r:embed="rId2"/>
          <a:stretch>
            <a:fillRect/>
          </a:stretch>
        </p:blipFill>
        <p:spPr>
          <a:xfrm>
            <a:off x="2871863" y="1073657"/>
            <a:ext cx="4801650" cy="1673200"/>
          </a:xfrm>
          <a:prstGeom prst="rect">
            <a:avLst/>
          </a:prstGeom>
        </p:spPr>
      </p:pic>
      <p:pic>
        <p:nvPicPr>
          <p:cNvPr id="8" name="Picture 7"/>
          <p:cNvPicPr>
            <a:picLocks noChangeAspect="1"/>
          </p:cNvPicPr>
          <p:nvPr/>
        </p:nvPicPr>
        <p:blipFill>
          <a:blip r:embed="rId3"/>
          <a:stretch>
            <a:fillRect/>
          </a:stretch>
        </p:blipFill>
        <p:spPr>
          <a:xfrm>
            <a:off x="2871863" y="3016067"/>
            <a:ext cx="4801650" cy="3038976"/>
          </a:xfrm>
          <a:prstGeom prst="rect">
            <a:avLst/>
          </a:prstGeom>
        </p:spPr>
      </p:pic>
      <p:pic>
        <p:nvPicPr>
          <p:cNvPr id="9" name="Picture 8"/>
          <p:cNvPicPr>
            <a:picLocks noChangeAspect="1"/>
          </p:cNvPicPr>
          <p:nvPr/>
        </p:nvPicPr>
        <p:blipFill>
          <a:blip r:embed="rId4"/>
          <a:stretch>
            <a:fillRect/>
          </a:stretch>
        </p:blipFill>
        <p:spPr>
          <a:xfrm>
            <a:off x="619125" y="1073657"/>
            <a:ext cx="1790753" cy="4981385"/>
          </a:xfrm>
          <a:prstGeom prst="rect">
            <a:avLst/>
          </a:prstGeom>
        </p:spPr>
      </p:pic>
      <p:sp>
        <p:nvSpPr>
          <p:cNvPr id="5" name="Rectangle: Rounded Corners 4">
            <a:extLst>
              <a:ext uri="{FF2B5EF4-FFF2-40B4-BE49-F238E27FC236}">
                <a16:creationId xmlns:a16="http://schemas.microsoft.com/office/drawing/2014/main" id="{74609420-EAE3-448D-94B5-B7E86B6C4860}"/>
              </a:ext>
            </a:extLst>
          </p:cNvPr>
          <p:cNvSpPr/>
          <p:nvPr/>
        </p:nvSpPr>
        <p:spPr>
          <a:xfrm>
            <a:off x="578655" y="5267325"/>
            <a:ext cx="1869323" cy="219075"/>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090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Access for Remote Login </a:t>
            </a:r>
          </a:p>
        </p:txBody>
      </p:sp>
      <p:sp>
        <p:nvSpPr>
          <p:cNvPr id="4" name="Slide Number Placeholder 3"/>
          <p:cNvSpPr>
            <a:spLocks noGrp="1"/>
          </p:cNvSpPr>
          <p:nvPr>
            <p:ph type="sldNum" sz="quarter" idx="10"/>
          </p:nvPr>
        </p:nvSpPr>
        <p:spPr/>
        <p:txBody>
          <a:bodyPr/>
          <a:lstStyle/>
          <a:p>
            <a:fld id="{B0093543-1604-46AF-A6FA-9E7B09989DCD}" type="slidenum">
              <a:rPr lang="en-US" smtClean="0"/>
              <a:pPr/>
              <a:t>37</a:t>
            </a:fld>
            <a:endParaRPr lang="en-US"/>
          </a:p>
        </p:txBody>
      </p:sp>
      <p:pic>
        <p:nvPicPr>
          <p:cNvPr id="5" name="Picture 4"/>
          <p:cNvPicPr>
            <a:picLocks noChangeAspect="1"/>
          </p:cNvPicPr>
          <p:nvPr/>
        </p:nvPicPr>
        <p:blipFill>
          <a:blip r:embed="rId2"/>
          <a:stretch>
            <a:fillRect/>
          </a:stretch>
        </p:blipFill>
        <p:spPr>
          <a:xfrm>
            <a:off x="553179" y="1130808"/>
            <a:ext cx="4678493" cy="4133347"/>
          </a:xfrm>
          <a:prstGeom prst="rect">
            <a:avLst/>
          </a:prstGeom>
        </p:spPr>
      </p:pic>
      <p:pic>
        <p:nvPicPr>
          <p:cNvPr id="6" name="Picture 5"/>
          <p:cNvPicPr>
            <a:picLocks noChangeAspect="1"/>
          </p:cNvPicPr>
          <p:nvPr/>
        </p:nvPicPr>
        <p:blipFill>
          <a:blip r:embed="rId3"/>
          <a:stretch>
            <a:fillRect/>
          </a:stretch>
        </p:blipFill>
        <p:spPr>
          <a:xfrm>
            <a:off x="5486400" y="1835658"/>
            <a:ext cx="3200400" cy="2552700"/>
          </a:xfrm>
          <a:prstGeom prst="rect">
            <a:avLst/>
          </a:prstGeom>
        </p:spPr>
      </p:pic>
    </p:spTree>
    <p:extLst>
      <p:ext uri="{BB962C8B-B14F-4D97-AF65-F5344CB8AC3E}">
        <p14:creationId xmlns:p14="http://schemas.microsoft.com/office/powerpoint/2010/main" val="3594304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Setup Wizard Default Settings</a:t>
            </a:r>
            <a:endParaRPr lang="en-US" dirty="0"/>
          </a:p>
        </p:txBody>
      </p:sp>
      <p:sp>
        <p:nvSpPr>
          <p:cNvPr id="6" name="Content Placeholder 5"/>
          <p:cNvSpPr>
            <a:spLocks noGrp="1"/>
          </p:cNvSpPr>
          <p:nvPr>
            <p:ph idx="1"/>
          </p:nvPr>
        </p:nvSpPr>
        <p:spPr/>
        <p:txBody>
          <a:bodyPr/>
          <a:lstStyle/>
          <a:p>
            <a:r>
              <a:rPr lang="en-US" dirty="0"/>
              <a:t>The default settings configured by the Web Setup Wizard and Quick Setup Wizard have been updated for improved security and usability</a:t>
            </a:r>
          </a:p>
          <a:p>
            <a:pPr lvl="1"/>
            <a:r>
              <a:rPr lang="en-US" dirty="0"/>
              <a:t>If Gateway </a:t>
            </a:r>
            <a:r>
              <a:rPr lang="en-US" dirty="0" err="1"/>
              <a:t>AntiVirus</a:t>
            </a:r>
            <a:r>
              <a:rPr lang="en-US" dirty="0"/>
              <a:t> is licensed, in the Default-HTTP-Client proxy action, the action for the </a:t>
            </a:r>
            <a:r>
              <a:rPr lang="en-US" b="1" dirty="0"/>
              <a:t>Windows EXE/DLL </a:t>
            </a:r>
            <a:r>
              <a:rPr lang="en-US" dirty="0"/>
              <a:t>Body Content Rule is set to </a:t>
            </a:r>
            <a:r>
              <a:rPr lang="en-US" b="1" dirty="0"/>
              <a:t>AV Scan </a:t>
            </a:r>
            <a:r>
              <a:rPr lang="en-US" dirty="0"/>
              <a:t>instead of </a:t>
            </a:r>
            <a:r>
              <a:rPr lang="en-US" b="1" dirty="0"/>
              <a:t>Deny</a:t>
            </a:r>
            <a:endParaRPr lang="en-US" dirty="0"/>
          </a:p>
          <a:p>
            <a:pPr lvl="1"/>
            <a:r>
              <a:rPr lang="en-US" dirty="0"/>
              <a:t>In the APT Blocker configuration, the action for </a:t>
            </a:r>
            <a:r>
              <a:rPr lang="en-US" b="1" dirty="0"/>
              <a:t>High</a:t>
            </a:r>
            <a:r>
              <a:rPr lang="en-US" dirty="0"/>
              <a:t> level threats is set to </a:t>
            </a:r>
            <a:r>
              <a:rPr lang="en-US" b="1" dirty="0"/>
              <a:t>Drop</a:t>
            </a:r>
            <a:r>
              <a:rPr lang="en-US" dirty="0"/>
              <a:t> instead of </a:t>
            </a:r>
            <a:r>
              <a:rPr lang="en-US" b="1" dirty="0"/>
              <a:t>Block</a:t>
            </a:r>
            <a:r>
              <a:rPr lang="en-US" dirty="0"/>
              <a:t> regardless of whether APT Blocker is enabled</a:t>
            </a:r>
          </a:p>
          <a:p>
            <a:pPr lvl="1"/>
            <a:r>
              <a:rPr lang="en-US" dirty="0"/>
              <a:t>In the Intrusion Prevention configuration, the action for </a:t>
            </a:r>
            <a:r>
              <a:rPr lang="en-US" b="1" dirty="0"/>
              <a:t>Low</a:t>
            </a:r>
            <a:r>
              <a:rPr lang="en-US" dirty="0"/>
              <a:t> level threats</a:t>
            </a:r>
            <a:r>
              <a:rPr lang="en-US" b="1" dirty="0"/>
              <a:t> </a:t>
            </a:r>
            <a:r>
              <a:rPr lang="en-US" dirty="0"/>
              <a:t>is set to </a:t>
            </a:r>
            <a:r>
              <a:rPr lang="en-US" b="1" dirty="0"/>
              <a:t>Drop</a:t>
            </a:r>
            <a:r>
              <a:rPr lang="en-US" dirty="0"/>
              <a:t> instead of </a:t>
            </a:r>
            <a:r>
              <a:rPr lang="en-US" b="1" dirty="0"/>
              <a:t>Allow</a:t>
            </a:r>
            <a:r>
              <a:rPr lang="en-US" dirty="0"/>
              <a:t>, regardless of whether IPS is enabled</a:t>
            </a:r>
          </a:p>
          <a:p>
            <a:endParaRPr lang="en-US" dirty="0"/>
          </a:p>
        </p:txBody>
      </p:sp>
      <p:sp>
        <p:nvSpPr>
          <p:cNvPr id="4" name="Slide Number Placeholder 3"/>
          <p:cNvSpPr>
            <a:spLocks noGrp="1"/>
          </p:cNvSpPr>
          <p:nvPr>
            <p:ph type="sldNum" sz="quarter" idx="10"/>
          </p:nvPr>
        </p:nvSpPr>
        <p:spPr/>
        <p:txBody>
          <a:bodyPr/>
          <a:lstStyle/>
          <a:p>
            <a:fld id="{C6248E04-842A-430B-8894-B6253DABC9E2}" type="slidenum">
              <a:rPr lang="en-US" smtClean="0"/>
              <a:pPr/>
              <a:t>38</a:t>
            </a:fld>
            <a:endParaRPr lang="en-US"/>
          </a:p>
        </p:txBody>
      </p:sp>
    </p:spTree>
    <p:extLst>
      <p:ext uri="{BB962C8B-B14F-4D97-AF65-F5344CB8AC3E}">
        <p14:creationId xmlns:p14="http://schemas.microsoft.com/office/powerpoint/2010/main" val="3628416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Setup Wizard Default Settings</a:t>
            </a:r>
          </a:p>
        </p:txBody>
      </p:sp>
      <p:sp>
        <p:nvSpPr>
          <p:cNvPr id="6" name="Content Placeholder 5"/>
          <p:cNvSpPr>
            <a:spLocks noGrp="1"/>
          </p:cNvSpPr>
          <p:nvPr>
            <p:ph idx="1"/>
          </p:nvPr>
        </p:nvSpPr>
        <p:spPr/>
        <p:txBody>
          <a:bodyPr/>
          <a:lstStyle/>
          <a:p>
            <a:r>
              <a:rPr lang="en-US" dirty="0"/>
              <a:t>Changes in the </a:t>
            </a:r>
            <a:r>
              <a:rPr lang="en-US" b="1" dirty="0"/>
              <a:t>Default-</a:t>
            </a:r>
            <a:r>
              <a:rPr lang="en-US" b="1" dirty="0" err="1"/>
              <a:t>WebBlocker</a:t>
            </a:r>
            <a:r>
              <a:rPr lang="en-US" dirty="0"/>
              <a:t> action:</a:t>
            </a:r>
          </a:p>
          <a:p>
            <a:pPr lvl="1"/>
            <a:r>
              <a:rPr lang="en-US" b="1" dirty="0"/>
              <a:t>Server Timeout </a:t>
            </a:r>
            <a:br>
              <a:rPr lang="en-US" b="1" dirty="0"/>
            </a:br>
            <a:r>
              <a:rPr lang="en-US" dirty="0"/>
              <a:t>denies access if the Firebox cannot connect to the </a:t>
            </a:r>
            <a:r>
              <a:rPr lang="en-US" dirty="0" err="1"/>
              <a:t>WebBlocker</a:t>
            </a:r>
            <a:r>
              <a:rPr lang="en-US" dirty="0"/>
              <a:t> Server</a:t>
            </a:r>
          </a:p>
          <a:p>
            <a:pPr lvl="1"/>
            <a:r>
              <a:rPr lang="en-US" b="1" dirty="0"/>
              <a:t>License Bypass </a:t>
            </a:r>
            <a:r>
              <a:rPr lang="en-US" dirty="0"/>
              <a:t>denies access when the </a:t>
            </a:r>
            <a:r>
              <a:rPr lang="en-US" dirty="0" err="1"/>
              <a:t>WebBlocker</a:t>
            </a:r>
            <a:r>
              <a:rPr lang="en-US" dirty="0"/>
              <a:t> license expires</a:t>
            </a:r>
          </a:p>
          <a:p>
            <a:r>
              <a:rPr lang="en-US" dirty="0"/>
              <a:t>To restore these default settings, click </a:t>
            </a:r>
            <a:r>
              <a:rPr lang="en-US" b="1" dirty="0"/>
              <a:t>Restore Defaults</a:t>
            </a:r>
            <a:r>
              <a:rPr lang="en-US" dirty="0"/>
              <a:t> </a:t>
            </a:r>
          </a:p>
          <a:p>
            <a:endParaRPr lang="en-US" dirty="0"/>
          </a:p>
        </p:txBody>
      </p:sp>
      <p:sp>
        <p:nvSpPr>
          <p:cNvPr id="4" name="Slide Number Placeholder 3"/>
          <p:cNvSpPr>
            <a:spLocks noGrp="1"/>
          </p:cNvSpPr>
          <p:nvPr>
            <p:ph type="sldNum" sz="quarter" idx="10"/>
          </p:nvPr>
        </p:nvSpPr>
        <p:spPr/>
        <p:txBody>
          <a:bodyPr/>
          <a:lstStyle/>
          <a:p>
            <a:fld id="{C6248E04-842A-430B-8894-B6253DABC9E2}" type="slidenum">
              <a:rPr lang="en-US" smtClean="0"/>
              <a:pPr/>
              <a:t>39</a:t>
            </a:fld>
            <a:endParaRPr lang="en-US"/>
          </a:p>
        </p:txBody>
      </p:sp>
      <p:pic>
        <p:nvPicPr>
          <p:cNvPr id="2" name="Picture 1"/>
          <p:cNvPicPr>
            <a:picLocks noChangeAspect="1"/>
          </p:cNvPicPr>
          <p:nvPr/>
        </p:nvPicPr>
        <p:blipFill>
          <a:blip r:embed="rId2"/>
          <a:stretch>
            <a:fillRect/>
          </a:stretch>
        </p:blipFill>
        <p:spPr>
          <a:xfrm>
            <a:off x="4488072" y="1348953"/>
            <a:ext cx="4198728" cy="4472413"/>
          </a:xfrm>
          <a:prstGeom prst="rect">
            <a:avLst/>
          </a:prstGeom>
        </p:spPr>
      </p:pic>
      <p:sp>
        <p:nvSpPr>
          <p:cNvPr id="3" name="Rectangle: Rounded Corners 2"/>
          <p:cNvSpPr/>
          <p:nvPr/>
        </p:nvSpPr>
        <p:spPr>
          <a:xfrm>
            <a:off x="4610100" y="3377710"/>
            <a:ext cx="3067239" cy="1031328"/>
          </a:xfrm>
          <a:prstGeom prst="roundRect">
            <a:avLst>
              <a:gd name="adj" fmla="val 8387"/>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3FE1E285-BAA0-4E0E-A882-CD15CCCCF21B}"/>
              </a:ext>
            </a:extLst>
          </p:cNvPr>
          <p:cNvSpPr/>
          <p:nvPr/>
        </p:nvSpPr>
        <p:spPr>
          <a:xfrm>
            <a:off x="4610101" y="4399513"/>
            <a:ext cx="3067238" cy="40005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2532BA4-5A95-4928-8AF1-642E7F8339A7}"/>
              </a:ext>
            </a:extLst>
          </p:cNvPr>
          <p:cNvSpPr/>
          <p:nvPr/>
        </p:nvSpPr>
        <p:spPr>
          <a:xfrm>
            <a:off x="7677339" y="5181600"/>
            <a:ext cx="850711" cy="26670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26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What’s New in Fireware v12.0.1</a:t>
            </a:r>
            <a:endParaRPr lang="en-US" dirty="0"/>
          </a:p>
        </p:txBody>
      </p:sp>
      <p:sp>
        <p:nvSpPr>
          <p:cNvPr id="3" name="Content Placeholder 2"/>
          <p:cNvSpPr>
            <a:spLocks noGrp="1"/>
          </p:cNvSpPr>
          <p:nvPr>
            <p:ph sz="half" idx="2"/>
          </p:nvPr>
        </p:nvSpPr>
        <p:spPr/>
        <p:txBody>
          <a:bodyPr/>
          <a:lstStyle/>
          <a:p>
            <a:r>
              <a:rPr lang="en-US" dirty="0"/>
              <a:t>Wireless Enhancements</a:t>
            </a:r>
          </a:p>
          <a:p>
            <a:pPr lvl="1"/>
            <a:r>
              <a:rPr lang="en-US" dirty="0"/>
              <a:t>KRACK WPA/WPA2 vulnerability mitigation</a:t>
            </a:r>
          </a:p>
          <a:p>
            <a:pPr lvl="1"/>
            <a:r>
              <a:rPr lang="en-US" dirty="0"/>
              <a:t>TKIP Option Removed for WPA2</a:t>
            </a:r>
          </a:p>
          <a:p>
            <a:r>
              <a:rPr lang="en-US" dirty="0"/>
              <a:t>Other Enhancements</a:t>
            </a:r>
          </a:p>
          <a:p>
            <a:pPr lvl="1"/>
            <a:r>
              <a:rPr lang="en-US" dirty="0"/>
              <a:t>Support access for remote login </a:t>
            </a:r>
          </a:p>
          <a:p>
            <a:pPr lvl="1"/>
            <a:r>
              <a:rPr lang="en-US" dirty="0"/>
              <a:t>Quick Setup Wizard default stance settings updated</a:t>
            </a:r>
          </a:p>
          <a:p>
            <a:pPr lvl="1"/>
            <a:r>
              <a:rPr lang="en-US" dirty="0"/>
              <a:t>Enable configuration for a specific Fireware version in Policy Manager</a:t>
            </a:r>
          </a:p>
        </p:txBody>
      </p:sp>
      <p:sp>
        <p:nvSpPr>
          <p:cNvPr id="10" name="Slide Number Placeholder 9"/>
          <p:cNvSpPr>
            <a:spLocks noGrp="1"/>
          </p:cNvSpPr>
          <p:nvPr>
            <p:ph type="sldNum" sz="quarter" idx="10"/>
          </p:nvPr>
        </p:nvSpPr>
        <p:spPr/>
        <p:txBody>
          <a:bodyPr/>
          <a:lstStyle/>
          <a:p>
            <a:fld id="{C6248E04-842A-430B-8894-B6253DABC9E2}" type="slidenum">
              <a:rPr lang="en-US" smtClean="0"/>
              <a:pPr/>
              <a:t>4</a:t>
            </a:fld>
            <a:endParaRPr lang="en-US"/>
          </a:p>
        </p:txBody>
      </p:sp>
    </p:spTree>
    <p:extLst>
      <p:ext uri="{BB962C8B-B14F-4D97-AF65-F5344CB8AC3E}">
        <p14:creationId xmlns:p14="http://schemas.microsoft.com/office/powerpoint/2010/main" val="1471474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Policy Manager — Save As Version</a:t>
            </a:r>
            <a:endParaRPr lang="en-US" dirty="0"/>
          </a:p>
        </p:txBody>
      </p:sp>
      <p:sp>
        <p:nvSpPr>
          <p:cNvPr id="3" name="Content Placeholder 2"/>
          <p:cNvSpPr>
            <a:spLocks noGrp="1"/>
          </p:cNvSpPr>
          <p:nvPr>
            <p:ph idx="1"/>
          </p:nvPr>
        </p:nvSpPr>
        <p:spPr/>
        <p:txBody>
          <a:bodyPr/>
          <a:lstStyle/>
          <a:p>
            <a:r>
              <a:rPr lang="en-US" dirty="0"/>
              <a:t>You can now use Policy Manager to save a configuration file for a specific version of </a:t>
            </a:r>
            <a:r>
              <a:rPr lang="en-US" dirty="0" err="1"/>
              <a:t>Fireware</a:t>
            </a:r>
            <a:endParaRPr lang="en-US" dirty="0"/>
          </a:p>
          <a:p>
            <a:pPr lvl="1"/>
            <a:r>
              <a:rPr lang="en-US" dirty="0"/>
              <a:t>This makes it easier to create configuration files for </a:t>
            </a:r>
            <a:r>
              <a:rPr lang="en-US" dirty="0" err="1"/>
              <a:t>RapidDeploy</a:t>
            </a:r>
            <a:endParaRPr lang="en-US" dirty="0"/>
          </a:p>
          <a:p>
            <a:pPr lvl="1"/>
            <a:r>
              <a:rPr lang="en-US" dirty="0"/>
              <a:t>The version you specify must be in the range of versions in the configured OS Compatibility setting</a:t>
            </a:r>
          </a:p>
          <a:p>
            <a:pPr lvl="2"/>
            <a:r>
              <a:rPr lang="en-US" dirty="0"/>
              <a:t>This is to make sure that the configuration settings are compatible with the selected </a:t>
            </a:r>
            <a:r>
              <a:rPr lang="en-US" dirty="0" err="1"/>
              <a:t>Fireware</a:t>
            </a:r>
            <a:r>
              <a:rPr lang="en-US" dirty="0"/>
              <a:t> version</a:t>
            </a:r>
          </a:p>
          <a:p>
            <a:r>
              <a:rPr lang="en-US" dirty="0"/>
              <a:t>To see or change the OS Compatibility setting, from Policy Manager select </a:t>
            </a:r>
            <a:r>
              <a:rPr lang="en-US" b="1" dirty="0"/>
              <a:t>Setup &gt; OS Compatibility</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40</a:t>
            </a:fld>
            <a:endParaRPr lang="en-US"/>
          </a:p>
        </p:txBody>
      </p:sp>
      <p:pic>
        <p:nvPicPr>
          <p:cNvPr id="8" name="Picture 7"/>
          <p:cNvPicPr>
            <a:picLocks noChangeAspect="1"/>
          </p:cNvPicPr>
          <p:nvPr/>
        </p:nvPicPr>
        <p:blipFill>
          <a:blip r:embed="rId2"/>
          <a:stretch>
            <a:fillRect/>
          </a:stretch>
        </p:blipFill>
        <p:spPr>
          <a:xfrm>
            <a:off x="844884" y="4789230"/>
            <a:ext cx="2520282" cy="1165800"/>
          </a:xfrm>
          <a:prstGeom prst="rect">
            <a:avLst/>
          </a:prstGeom>
        </p:spPr>
      </p:pic>
    </p:spTree>
    <p:extLst>
      <p:ext uri="{BB962C8B-B14F-4D97-AF65-F5344CB8AC3E}">
        <p14:creationId xmlns:p14="http://schemas.microsoft.com/office/powerpoint/2010/main" val="3127634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Manager — Save As Version</a:t>
            </a:r>
          </a:p>
        </p:txBody>
      </p:sp>
      <p:sp>
        <p:nvSpPr>
          <p:cNvPr id="3" name="Content Placeholder 2"/>
          <p:cNvSpPr>
            <a:spLocks noGrp="1"/>
          </p:cNvSpPr>
          <p:nvPr>
            <p:ph idx="1"/>
          </p:nvPr>
        </p:nvSpPr>
        <p:spPr/>
        <p:txBody>
          <a:bodyPr/>
          <a:lstStyle/>
          <a:p>
            <a:r>
              <a:rPr lang="en-US" dirty="0"/>
              <a:t>To save a configuration file for a specific </a:t>
            </a:r>
            <a:r>
              <a:rPr lang="en-US" dirty="0" err="1"/>
              <a:t>Fireware</a:t>
            </a:r>
            <a:r>
              <a:rPr lang="en-US" dirty="0"/>
              <a:t> version, from Policy Manager:</a:t>
            </a:r>
          </a:p>
          <a:p>
            <a:pPr marL="914400" lvl="1" indent="-457200">
              <a:buFont typeface="+mj-lt"/>
              <a:buAutoNum type="arabicPeriod"/>
            </a:pPr>
            <a:r>
              <a:rPr lang="en-US" dirty="0"/>
              <a:t>Select </a:t>
            </a:r>
            <a:r>
              <a:rPr lang="en-US" b="1" dirty="0"/>
              <a:t>File &gt; Save &gt; As Version</a:t>
            </a:r>
          </a:p>
          <a:p>
            <a:pPr marL="914400" lvl="1" indent="-457200">
              <a:buFont typeface="+mj-lt"/>
              <a:buAutoNum type="arabicPeriod"/>
            </a:pPr>
            <a:r>
              <a:rPr lang="en-US" dirty="0"/>
              <a:t>Type the </a:t>
            </a:r>
            <a:r>
              <a:rPr lang="en-US" dirty="0" err="1"/>
              <a:t>Fireware</a:t>
            </a:r>
            <a:r>
              <a:rPr lang="en-US" dirty="0"/>
              <a:t> Version </a:t>
            </a:r>
          </a:p>
          <a:p>
            <a:pPr marL="914400" lvl="1" indent="-457200">
              <a:buFont typeface="+mj-lt"/>
              <a:buAutoNum type="arabicPeriod"/>
            </a:pPr>
            <a:r>
              <a:rPr lang="en-US" dirty="0"/>
              <a:t>Specify the file name and location</a:t>
            </a:r>
          </a:p>
          <a:p>
            <a:pPr marL="514350" indent="-457200"/>
            <a:r>
              <a:rPr lang="en-US" dirty="0"/>
              <a:t>If any feature in the configuration is not compatible with the version you specify, an error message appears with information about what you must change before you can save the configuration as the specified version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41</a:t>
            </a:fld>
            <a:endParaRPr lang="en-US"/>
          </a:p>
        </p:txBody>
      </p:sp>
      <p:pic>
        <p:nvPicPr>
          <p:cNvPr id="5" name="Picture 4"/>
          <p:cNvPicPr>
            <a:picLocks noChangeAspect="1"/>
          </p:cNvPicPr>
          <p:nvPr/>
        </p:nvPicPr>
        <p:blipFill>
          <a:blip r:embed="rId2"/>
          <a:stretch>
            <a:fillRect/>
          </a:stretch>
        </p:blipFill>
        <p:spPr>
          <a:xfrm>
            <a:off x="5927105" y="2164521"/>
            <a:ext cx="2759695" cy="1391508"/>
          </a:xfrm>
          <a:prstGeom prst="rect">
            <a:avLst/>
          </a:prstGeom>
        </p:spPr>
      </p:pic>
    </p:spTree>
    <p:extLst>
      <p:ext uri="{BB962C8B-B14F-4D97-AF65-F5344CB8AC3E}">
        <p14:creationId xmlns:p14="http://schemas.microsoft.com/office/powerpoint/2010/main" val="2922097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Policy Manager — Save As Version</a:t>
            </a:r>
          </a:p>
        </p:txBody>
      </p:sp>
      <p:sp>
        <p:nvSpPr>
          <p:cNvPr id="3" name="Content Placeholder 2"/>
          <p:cNvSpPr>
            <a:spLocks noGrp="1"/>
          </p:cNvSpPr>
          <p:nvPr>
            <p:ph idx="1"/>
          </p:nvPr>
        </p:nvSpPr>
        <p:spPr/>
        <p:txBody>
          <a:bodyPr/>
          <a:lstStyle/>
          <a:p>
            <a:r>
              <a:rPr lang="en-US" dirty="0"/>
              <a:t>To create a configuration file that you can use for </a:t>
            </a:r>
            <a:r>
              <a:rPr lang="en-US" dirty="0" err="1"/>
              <a:t>RapidDeploy</a:t>
            </a:r>
            <a:r>
              <a:rPr lang="en-US" dirty="0"/>
              <a:t> for a new Firebox, save the configuration file as the version of </a:t>
            </a:r>
            <a:r>
              <a:rPr lang="en-US" dirty="0" err="1"/>
              <a:t>Fireware</a:t>
            </a:r>
            <a:r>
              <a:rPr lang="en-US" dirty="0"/>
              <a:t> the Firebox was manufactured with</a:t>
            </a:r>
          </a:p>
          <a:p>
            <a:r>
              <a:rPr lang="en-US" dirty="0"/>
              <a:t>You can find the </a:t>
            </a:r>
            <a:r>
              <a:rPr lang="en-US" b="1" dirty="0"/>
              <a:t>Manufactured with</a:t>
            </a:r>
            <a:r>
              <a:rPr lang="en-US" dirty="0"/>
              <a:t> version on the </a:t>
            </a:r>
            <a:r>
              <a:rPr lang="en-US" b="1" dirty="0"/>
              <a:t>Product Details </a:t>
            </a:r>
            <a:r>
              <a:rPr lang="en-US" dirty="0"/>
              <a:t>page in the WatchGuard portal</a:t>
            </a:r>
          </a:p>
          <a:p>
            <a:r>
              <a:rPr lang="en-US" dirty="0"/>
              <a:t>To upload the saved configuration file, click </a:t>
            </a:r>
            <a:br>
              <a:rPr lang="en-US" dirty="0"/>
            </a:br>
            <a:r>
              <a:rPr lang="en-US" b="1" dirty="0"/>
              <a:t>Set up </a:t>
            </a:r>
            <a:r>
              <a:rPr lang="en-US" b="1" dirty="0" err="1"/>
              <a:t>RapidDeploy</a:t>
            </a: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42</a:t>
            </a:fld>
            <a:endParaRPr lang="en-US"/>
          </a:p>
        </p:txBody>
      </p:sp>
    </p:spTree>
    <p:extLst>
      <p:ext uri="{BB962C8B-B14F-4D97-AF65-F5344CB8AC3E}">
        <p14:creationId xmlns:p14="http://schemas.microsoft.com/office/powerpoint/2010/main" val="2864519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Policy Manager — Save As Version</a:t>
            </a:r>
          </a:p>
        </p:txBody>
      </p:sp>
      <p:sp>
        <p:nvSpPr>
          <p:cNvPr id="4" name="Slide Number Placeholder 3"/>
          <p:cNvSpPr>
            <a:spLocks noGrp="1"/>
          </p:cNvSpPr>
          <p:nvPr>
            <p:ph type="sldNum" sz="quarter" idx="10"/>
          </p:nvPr>
        </p:nvSpPr>
        <p:spPr/>
        <p:txBody>
          <a:bodyPr/>
          <a:lstStyle/>
          <a:p>
            <a:fld id="{B0093543-1604-46AF-A6FA-9E7B09989DCD}" type="slidenum">
              <a:rPr lang="en-US" smtClean="0"/>
              <a:pPr/>
              <a:t>43</a:t>
            </a:fld>
            <a:endParaRPr lang="en-US"/>
          </a:p>
        </p:txBody>
      </p:sp>
      <p:pic>
        <p:nvPicPr>
          <p:cNvPr id="6" name="Picture 5"/>
          <p:cNvPicPr>
            <a:picLocks noChangeAspect="1"/>
          </p:cNvPicPr>
          <p:nvPr/>
        </p:nvPicPr>
        <p:blipFill>
          <a:blip r:embed="rId2"/>
          <a:stretch>
            <a:fillRect/>
          </a:stretch>
        </p:blipFill>
        <p:spPr>
          <a:xfrm>
            <a:off x="1803108" y="1158849"/>
            <a:ext cx="5537784" cy="4767262"/>
          </a:xfrm>
          <a:prstGeom prst="rect">
            <a:avLst/>
          </a:prstGeom>
        </p:spPr>
      </p:pic>
      <p:sp>
        <p:nvSpPr>
          <p:cNvPr id="8" name="Rectangle: Rounded Corners 7"/>
          <p:cNvSpPr/>
          <p:nvPr/>
        </p:nvSpPr>
        <p:spPr>
          <a:xfrm>
            <a:off x="5432136" y="5566989"/>
            <a:ext cx="1258117" cy="313304"/>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p:cNvSpPr/>
          <p:nvPr/>
        </p:nvSpPr>
        <p:spPr>
          <a:xfrm>
            <a:off x="3319133" y="3572616"/>
            <a:ext cx="907910" cy="254103"/>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054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and Export Alias Members</a:t>
            </a:r>
          </a:p>
        </p:txBody>
      </p:sp>
    </p:spTree>
    <p:extLst>
      <p:ext uri="{BB962C8B-B14F-4D97-AF65-F5344CB8AC3E}">
        <p14:creationId xmlns:p14="http://schemas.microsoft.com/office/powerpoint/2010/main" val="654374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1EC4-C707-43AC-8922-F0E62746D4A4}"/>
              </a:ext>
            </a:extLst>
          </p:cNvPr>
          <p:cNvSpPr>
            <a:spLocks noGrp="1"/>
          </p:cNvSpPr>
          <p:nvPr>
            <p:ph type="title"/>
          </p:nvPr>
        </p:nvSpPr>
        <p:spPr/>
        <p:txBody>
          <a:bodyPr/>
          <a:lstStyle/>
          <a:p>
            <a:r>
              <a:rPr lang="en-US"/>
              <a:t>Import and Export Alias Members</a:t>
            </a:r>
            <a:endParaRPr lang="en-US" dirty="0"/>
          </a:p>
        </p:txBody>
      </p:sp>
      <p:sp>
        <p:nvSpPr>
          <p:cNvPr id="3" name="Content Placeholder 2">
            <a:extLst>
              <a:ext uri="{FF2B5EF4-FFF2-40B4-BE49-F238E27FC236}">
                <a16:creationId xmlns:a16="http://schemas.microsoft.com/office/drawing/2014/main" id="{67D58109-2160-4187-B0EF-7C0A47BC0BD4}"/>
              </a:ext>
            </a:extLst>
          </p:cNvPr>
          <p:cNvSpPr>
            <a:spLocks noGrp="1"/>
          </p:cNvSpPr>
          <p:nvPr>
            <p:ph idx="1"/>
          </p:nvPr>
        </p:nvSpPr>
        <p:spPr/>
        <p:txBody>
          <a:bodyPr/>
          <a:lstStyle/>
          <a:p>
            <a:r>
              <a:rPr lang="en-US" dirty="0"/>
              <a:t>In </a:t>
            </a:r>
            <a:r>
              <a:rPr lang="en-US" dirty="0" err="1"/>
              <a:t>Fireware</a:t>
            </a:r>
            <a:r>
              <a:rPr lang="en-US" dirty="0"/>
              <a:t> Web UI, you can now import or export a list that contains these alias member types:</a:t>
            </a:r>
          </a:p>
          <a:p>
            <a:pPr lvl="1"/>
            <a:r>
              <a:rPr lang="en-US" dirty="0"/>
              <a:t>IPv4 </a:t>
            </a:r>
            <a:br>
              <a:rPr lang="en-US" dirty="0"/>
            </a:br>
            <a:r>
              <a:rPr lang="en-US" dirty="0"/>
              <a:t>(hosts, networks, ranges, and wildcard IP addresses)</a:t>
            </a:r>
          </a:p>
          <a:p>
            <a:pPr lvl="1"/>
            <a:r>
              <a:rPr lang="en-US" dirty="0"/>
              <a:t>IPv6 </a:t>
            </a:r>
            <a:br>
              <a:rPr lang="en-US" dirty="0"/>
            </a:br>
            <a:r>
              <a:rPr lang="en-US" dirty="0"/>
              <a:t>(hosts, networks, ranges, and wildcard IP addresses)</a:t>
            </a:r>
          </a:p>
          <a:p>
            <a:pPr lvl="1"/>
            <a:r>
              <a:rPr lang="en-US" dirty="0"/>
              <a:t>FQDN</a:t>
            </a:r>
          </a:p>
          <a:p>
            <a:pPr lvl="1"/>
            <a:r>
              <a:rPr lang="en-US" dirty="0"/>
              <a:t>alias</a:t>
            </a:r>
          </a:p>
          <a:p>
            <a:pPr lvl="1"/>
            <a:r>
              <a:rPr lang="en-US" dirty="0" err="1"/>
              <a:t>fw</a:t>
            </a:r>
            <a:r>
              <a:rPr lang="en-US" dirty="0"/>
              <a:t>-user</a:t>
            </a:r>
          </a:p>
          <a:p>
            <a:pPr lvl="1"/>
            <a:r>
              <a:rPr lang="en-US" dirty="0" err="1"/>
              <a:t>sslvpn</a:t>
            </a:r>
            <a:r>
              <a:rPr lang="en-US" dirty="0"/>
              <a:t>-user</a:t>
            </a:r>
          </a:p>
          <a:p>
            <a:pPr lvl="1"/>
            <a:r>
              <a:rPr lang="en-US" dirty="0" err="1"/>
              <a:t>fw</a:t>
            </a:r>
            <a:r>
              <a:rPr lang="en-US" dirty="0"/>
              <a:t>-group</a:t>
            </a:r>
          </a:p>
          <a:p>
            <a:pPr lvl="1"/>
            <a:r>
              <a:rPr lang="en-US" dirty="0" err="1"/>
              <a:t>sslvpn</a:t>
            </a:r>
            <a:r>
              <a:rPr lang="en-US" dirty="0"/>
              <a:t>-group</a:t>
            </a:r>
          </a:p>
          <a:p>
            <a:pPr lvl="1"/>
            <a:r>
              <a:rPr lang="en-US" dirty="0"/>
              <a:t>device</a:t>
            </a:r>
          </a:p>
          <a:p>
            <a:r>
              <a:rPr lang="en-US" i="1" dirty="0"/>
              <a:t>This enhancement will be available in Policy Manager in </a:t>
            </a:r>
            <a:r>
              <a:rPr lang="en-US" i="1" dirty="0" err="1"/>
              <a:t>Fireware</a:t>
            </a:r>
            <a:r>
              <a:rPr lang="en-US" i="1" dirty="0"/>
              <a:t> v12.1</a:t>
            </a:r>
          </a:p>
        </p:txBody>
      </p:sp>
      <p:sp>
        <p:nvSpPr>
          <p:cNvPr id="4" name="Slide Number Placeholder 3">
            <a:extLst>
              <a:ext uri="{FF2B5EF4-FFF2-40B4-BE49-F238E27FC236}">
                <a16:creationId xmlns:a16="http://schemas.microsoft.com/office/drawing/2014/main" id="{62D8A77B-4EC6-46C8-8D07-41B0902A9EB6}"/>
              </a:ext>
            </a:extLst>
          </p:cNvPr>
          <p:cNvSpPr>
            <a:spLocks noGrp="1"/>
          </p:cNvSpPr>
          <p:nvPr>
            <p:ph type="sldNum" sz="quarter" idx="10"/>
          </p:nvPr>
        </p:nvSpPr>
        <p:spPr/>
        <p:txBody>
          <a:bodyPr/>
          <a:lstStyle/>
          <a:p>
            <a:fld id="{B0093543-1604-46AF-A6FA-9E7B09989DCD}" type="slidenum">
              <a:rPr lang="en-US" smtClean="0"/>
              <a:pPr/>
              <a:t>45</a:t>
            </a:fld>
            <a:endParaRPr lang="en-US" dirty="0"/>
          </a:p>
        </p:txBody>
      </p:sp>
    </p:spTree>
    <p:extLst>
      <p:ext uri="{BB962C8B-B14F-4D97-AF65-F5344CB8AC3E}">
        <p14:creationId xmlns:p14="http://schemas.microsoft.com/office/powerpoint/2010/main" val="2986206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4393-E828-4B96-A4F8-0B60319771D3}"/>
              </a:ext>
            </a:extLst>
          </p:cNvPr>
          <p:cNvSpPr>
            <a:spLocks noGrp="1"/>
          </p:cNvSpPr>
          <p:nvPr>
            <p:ph type="title"/>
          </p:nvPr>
        </p:nvSpPr>
        <p:spPr/>
        <p:txBody>
          <a:bodyPr/>
          <a:lstStyle/>
          <a:p>
            <a:r>
              <a:rPr lang="en-US" dirty="0"/>
              <a:t>Import and Export Alias Members</a:t>
            </a:r>
          </a:p>
        </p:txBody>
      </p:sp>
      <p:sp>
        <p:nvSpPr>
          <p:cNvPr id="3" name="Content Placeholder 2">
            <a:extLst>
              <a:ext uri="{FF2B5EF4-FFF2-40B4-BE49-F238E27FC236}">
                <a16:creationId xmlns:a16="http://schemas.microsoft.com/office/drawing/2014/main" id="{622E6460-14EB-44FF-BDC4-16481A7994F4}"/>
              </a:ext>
            </a:extLst>
          </p:cNvPr>
          <p:cNvSpPr>
            <a:spLocks noGrp="1"/>
          </p:cNvSpPr>
          <p:nvPr>
            <p:ph idx="1"/>
          </p:nvPr>
        </p:nvSpPr>
        <p:spPr/>
        <p:txBody>
          <a:bodyPr/>
          <a:lstStyle/>
          <a:p>
            <a:r>
              <a:rPr lang="en-US" dirty="0"/>
              <a:t>To import a list of alias members, from the </a:t>
            </a:r>
            <a:r>
              <a:rPr lang="en-US" b="1" dirty="0"/>
              <a:t>Add</a:t>
            </a:r>
            <a:r>
              <a:rPr lang="en-US" dirty="0"/>
              <a:t> alias page, click </a:t>
            </a:r>
            <a:r>
              <a:rPr lang="en-US" b="1" dirty="0"/>
              <a:t>Import</a:t>
            </a:r>
            <a:r>
              <a:rPr lang="en-US" dirty="0"/>
              <a:t> and select the file with the list of alias members</a:t>
            </a:r>
          </a:p>
        </p:txBody>
      </p:sp>
      <p:sp>
        <p:nvSpPr>
          <p:cNvPr id="4" name="Slide Number Placeholder 3">
            <a:extLst>
              <a:ext uri="{FF2B5EF4-FFF2-40B4-BE49-F238E27FC236}">
                <a16:creationId xmlns:a16="http://schemas.microsoft.com/office/drawing/2014/main" id="{1AD7FDFE-0440-4E5A-A469-4D5180C63C60}"/>
              </a:ext>
            </a:extLst>
          </p:cNvPr>
          <p:cNvSpPr>
            <a:spLocks noGrp="1"/>
          </p:cNvSpPr>
          <p:nvPr>
            <p:ph type="sldNum" sz="quarter" idx="10"/>
          </p:nvPr>
        </p:nvSpPr>
        <p:spPr/>
        <p:txBody>
          <a:bodyPr/>
          <a:lstStyle/>
          <a:p>
            <a:fld id="{B0093543-1604-46AF-A6FA-9E7B09989DCD}" type="slidenum">
              <a:rPr lang="en-US" smtClean="0"/>
              <a:pPr/>
              <a:t>46</a:t>
            </a:fld>
            <a:endParaRPr lang="en-US" dirty="0"/>
          </a:p>
        </p:txBody>
      </p:sp>
      <p:pic>
        <p:nvPicPr>
          <p:cNvPr id="5" name="Picture 4">
            <a:extLst>
              <a:ext uri="{FF2B5EF4-FFF2-40B4-BE49-F238E27FC236}">
                <a16:creationId xmlns:a16="http://schemas.microsoft.com/office/drawing/2014/main" id="{DC9E01AA-B43F-4307-82BB-DBD1D44A2B2D}"/>
              </a:ext>
            </a:extLst>
          </p:cNvPr>
          <p:cNvPicPr>
            <a:picLocks noChangeAspect="1"/>
          </p:cNvPicPr>
          <p:nvPr/>
        </p:nvPicPr>
        <p:blipFill rotWithShape="1">
          <a:blip r:embed="rId2"/>
          <a:srcRect l="29550" t="20503" r="24691" b="39120"/>
          <a:stretch/>
        </p:blipFill>
        <p:spPr>
          <a:xfrm>
            <a:off x="888521" y="2125789"/>
            <a:ext cx="3372928" cy="2673358"/>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89822930-A1DC-4F55-9565-47605EB2EDEB}"/>
              </a:ext>
            </a:extLst>
          </p:cNvPr>
          <p:cNvPicPr>
            <a:picLocks noChangeAspect="1"/>
          </p:cNvPicPr>
          <p:nvPr/>
        </p:nvPicPr>
        <p:blipFill rotWithShape="1">
          <a:blip r:embed="rId3"/>
          <a:srcRect l="19720" t="22641" r="19494" b="52831"/>
          <a:stretch/>
        </p:blipFill>
        <p:spPr>
          <a:xfrm>
            <a:off x="4045789" y="3629409"/>
            <a:ext cx="4641011" cy="1682152"/>
          </a:xfrm>
          <a:prstGeom prst="rect">
            <a:avLst/>
          </a:prstGeom>
          <a:ln>
            <a:solidFill>
              <a:schemeClr val="bg1">
                <a:lumMod val="75000"/>
              </a:schemeClr>
            </a:solidFill>
          </a:ln>
        </p:spPr>
      </p:pic>
      <p:cxnSp>
        <p:nvCxnSpPr>
          <p:cNvPr id="7" name="Straight Arrow Connector 6">
            <a:extLst>
              <a:ext uri="{FF2B5EF4-FFF2-40B4-BE49-F238E27FC236}">
                <a16:creationId xmlns:a16="http://schemas.microsoft.com/office/drawing/2014/main" id="{0BC0A2EC-E050-4153-A56F-82E807666E8D}"/>
              </a:ext>
            </a:extLst>
          </p:cNvPr>
          <p:cNvCxnSpPr>
            <a:cxnSpLocks/>
          </p:cNvCxnSpPr>
          <p:nvPr/>
        </p:nvCxnSpPr>
        <p:spPr>
          <a:xfrm>
            <a:off x="2044700" y="4210050"/>
            <a:ext cx="2117725" cy="371475"/>
          </a:xfrm>
          <a:prstGeom prst="straightConnector1">
            <a:avLst/>
          </a:prstGeom>
          <a:ln w="38100">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293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17EB-E2EF-4AAC-9870-7A367862E29C}"/>
              </a:ext>
            </a:extLst>
          </p:cNvPr>
          <p:cNvSpPr>
            <a:spLocks noGrp="1"/>
          </p:cNvSpPr>
          <p:nvPr>
            <p:ph type="title"/>
          </p:nvPr>
        </p:nvSpPr>
        <p:spPr/>
        <p:txBody>
          <a:bodyPr/>
          <a:lstStyle/>
          <a:p>
            <a:r>
              <a:rPr lang="en-US" dirty="0"/>
              <a:t>Import and Export Alias Members</a:t>
            </a:r>
          </a:p>
        </p:txBody>
      </p:sp>
      <p:sp>
        <p:nvSpPr>
          <p:cNvPr id="3" name="Content Placeholder 2">
            <a:extLst>
              <a:ext uri="{FF2B5EF4-FFF2-40B4-BE49-F238E27FC236}">
                <a16:creationId xmlns:a16="http://schemas.microsoft.com/office/drawing/2014/main" id="{412DF6F2-4E0D-4C5F-9D09-EDBEC3AABE3D}"/>
              </a:ext>
            </a:extLst>
          </p:cNvPr>
          <p:cNvSpPr>
            <a:spLocks noGrp="1"/>
          </p:cNvSpPr>
          <p:nvPr>
            <p:ph idx="1"/>
          </p:nvPr>
        </p:nvSpPr>
        <p:spPr/>
        <p:txBody>
          <a:bodyPr/>
          <a:lstStyle/>
          <a:p>
            <a:r>
              <a:rPr lang="en-US" dirty="0"/>
              <a:t>To export a list of alias members, from the </a:t>
            </a:r>
            <a:r>
              <a:rPr lang="en-US" b="1" dirty="0"/>
              <a:t>Add</a:t>
            </a:r>
            <a:r>
              <a:rPr lang="en-US" dirty="0"/>
              <a:t> alias page, click </a:t>
            </a:r>
            <a:r>
              <a:rPr lang="en-US" b="1" dirty="0"/>
              <a:t>Export</a:t>
            </a:r>
            <a:endParaRPr lang="en-US" dirty="0"/>
          </a:p>
        </p:txBody>
      </p:sp>
      <p:sp>
        <p:nvSpPr>
          <p:cNvPr id="4" name="Slide Number Placeholder 3">
            <a:extLst>
              <a:ext uri="{FF2B5EF4-FFF2-40B4-BE49-F238E27FC236}">
                <a16:creationId xmlns:a16="http://schemas.microsoft.com/office/drawing/2014/main" id="{78DC0283-ABDF-48F6-91DC-0FB062E22BB4}"/>
              </a:ext>
            </a:extLst>
          </p:cNvPr>
          <p:cNvSpPr>
            <a:spLocks noGrp="1"/>
          </p:cNvSpPr>
          <p:nvPr>
            <p:ph type="sldNum" sz="quarter" idx="10"/>
          </p:nvPr>
        </p:nvSpPr>
        <p:spPr/>
        <p:txBody>
          <a:bodyPr/>
          <a:lstStyle/>
          <a:p>
            <a:fld id="{B0093543-1604-46AF-A6FA-9E7B09989DCD}" type="slidenum">
              <a:rPr lang="en-US" smtClean="0"/>
              <a:pPr/>
              <a:t>47</a:t>
            </a:fld>
            <a:endParaRPr lang="en-US" dirty="0"/>
          </a:p>
        </p:txBody>
      </p:sp>
      <p:pic>
        <p:nvPicPr>
          <p:cNvPr id="5" name="Picture 4">
            <a:extLst>
              <a:ext uri="{FF2B5EF4-FFF2-40B4-BE49-F238E27FC236}">
                <a16:creationId xmlns:a16="http://schemas.microsoft.com/office/drawing/2014/main" id="{D070533A-C5E0-4DB2-9A9F-CEFF1E3F6662}"/>
              </a:ext>
            </a:extLst>
          </p:cNvPr>
          <p:cNvPicPr>
            <a:picLocks noChangeAspect="1"/>
          </p:cNvPicPr>
          <p:nvPr/>
        </p:nvPicPr>
        <p:blipFill rotWithShape="1">
          <a:blip r:embed="rId2"/>
          <a:srcRect l="29920" t="26046" r="22543" b="9895"/>
          <a:stretch/>
        </p:blipFill>
        <p:spPr>
          <a:xfrm>
            <a:off x="878637" y="2132746"/>
            <a:ext cx="3159964" cy="3159965"/>
          </a:xfrm>
          <a:prstGeom prst="rect">
            <a:avLst/>
          </a:prstGeom>
          <a:ln>
            <a:solidFill>
              <a:schemeClr val="bg1">
                <a:lumMod val="75000"/>
              </a:schemeClr>
            </a:solidFill>
          </a:ln>
        </p:spPr>
      </p:pic>
      <p:pic>
        <p:nvPicPr>
          <p:cNvPr id="6" name="Content Placeholder 6">
            <a:extLst>
              <a:ext uri="{FF2B5EF4-FFF2-40B4-BE49-F238E27FC236}">
                <a16:creationId xmlns:a16="http://schemas.microsoft.com/office/drawing/2014/main" id="{DA2F9826-3792-4FEC-A3BB-C30616720278}"/>
              </a:ext>
            </a:extLst>
          </p:cNvPr>
          <p:cNvPicPr>
            <a:picLocks noChangeAspect="1"/>
          </p:cNvPicPr>
          <p:nvPr/>
        </p:nvPicPr>
        <p:blipFill>
          <a:blip r:embed="rId3"/>
          <a:stretch>
            <a:fillRect/>
          </a:stretch>
        </p:blipFill>
        <p:spPr bwMode="auto">
          <a:xfrm>
            <a:off x="3722657" y="3832539"/>
            <a:ext cx="4964143" cy="195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C5384837-EB7B-423A-BA09-EB1811726735}"/>
              </a:ext>
            </a:extLst>
          </p:cNvPr>
          <p:cNvCxnSpPr>
            <a:cxnSpLocks/>
            <a:stCxn id="9" idx="3"/>
            <a:endCxn id="6" idx="1"/>
          </p:cNvCxnSpPr>
          <p:nvPr/>
        </p:nvCxnSpPr>
        <p:spPr>
          <a:xfrm>
            <a:off x="2431740" y="4654687"/>
            <a:ext cx="1290917" cy="153279"/>
          </a:xfrm>
          <a:prstGeom prst="straightConnector1">
            <a:avLst/>
          </a:prstGeom>
          <a:ln w="38100">
            <a:tailEnd type="stealth" w="lg" len="lg"/>
          </a:ln>
          <a:effectLst/>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A83C13E1-8269-44FF-B4FE-88D53C2EBBE7}"/>
              </a:ext>
            </a:extLst>
          </p:cNvPr>
          <p:cNvSpPr/>
          <p:nvPr/>
        </p:nvSpPr>
        <p:spPr>
          <a:xfrm>
            <a:off x="1868528" y="4501407"/>
            <a:ext cx="563212" cy="306559"/>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1599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515E-871A-4B3F-B4B3-EEDB37B9EC95}"/>
              </a:ext>
            </a:extLst>
          </p:cNvPr>
          <p:cNvSpPr>
            <a:spLocks noGrp="1"/>
          </p:cNvSpPr>
          <p:nvPr>
            <p:ph type="title"/>
          </p:nvPr>
        </p:nvSpPr>
        <p:spPr/>
        <p:txBody>
          <a:bodyPr/>
          <a:lstStyle/>
          <a:p>
            <a:r>
              <a:rPr lang="en-US" dirty="0"/>
              <a:t>Import and Export Alias Members</a:t>
            </a:r>
          </a:p>
        </p:txBody>
      </p:sp>
      <p:sp>
        <p:nvSpPr>
          <p:cNvPr id="3" name="Content Placeholder 2">
            <a:extLst>
              <a:ext uri="{FF2B5EF4-FFF2-40B4-BE49-F238E27FC236}">
                <a16:creationId xmlns:a16="http://schemas.microsoft.com/office/drawing/2014/main" id="{E80989A2-476E-44ED-890F-87B87CDC4014}"/>
              </a:ext>
            </a:extLst>
          </p:cNvPr>
          <p:cNvSpPr>
            <a:spLocks noGrp="1"/>
          </p:cNvSpPr>
          <p:nvPr>
            <p:ph idx="1"/>
          </p:nvPr>
        </p:nvSpPr>
        <p:spPr/>
        <p:txBody>
          <a:bodyPr/>
          <a:lstStyle/>
          <a:p>
            <a:r>
              <a:rPr lang="en-US" dirty="0"/>
              <a:t>If you select to edit an Alias and click </a:t>
            </a:r>
            <a:r>
              <a:rPr lang="en-US" b="1" dirty="0"/>
              <a:t>Import</a:t>
            </a:r>
            <a:r>
              <a:rPr lang="en-US" dirty="0"/>
              <a:t>, you must select whether to add to or replace the list of alias members</a:t>
            </a:r>
          </a:p>
        </p:txBody>
      </p:sp>
      <p:sp>
        <p:nvSpPr>
          <p:cNvPr id="4" name="Slide Number Placeholder 3">
            <a:extLst>
              <a:ext uri="{FF2B5EF4-FFF2-40B4-BE49-F238E27FC236}">
                <a16:creationId xmlns:a16="http://schemas.microsoft.com/office/drawing/2014/main" id="{24E55057-7AA3-4BD5-AF5A-A980BD79467B}"/>
              </a:ext>
            </a:extLst>
          </p:cNvPr>
          <p:cNvSpPr>
            <a:spLocks noGrp="1"/>
          </p:cNvSpPr>
          <p:nvPr>
            <p:ph type="sldNum" sz="quarter" idx="10"/>
          </p:nvPr>
        </p:nvSpPr>
        <p:spPr/>
        <p:txBody>
          <a:bodyPr/>
          <a:lstStyle/>
          <a:p>
            <a:fld id="{B0093543-1604-46AF-A6FA-9E7B09989DCD}" type="slidenum">
              <a:rPr lang="en-US" smtClean="0"/>
              <a:pPr/>
              <a:t>48</a:t>
            </a:fld>
            <a:endParaRPr lang="en-US" dirty="0"/>
          </a:p>
        </p:txBody>
      </p:sp>
      <p:pic>
        <p:nvPicPr>
          <p:cNvPr id="6" name="Picture 5">
            <a:extLst>
              <a:ext uri="{FF2B5EF4-FFF2-40B4-BE49-F238E27FC236}">
                <a16:creationId xmlns:a16="http://schemas.microsoft.com/office/drawing/2014/main" id="{D7967B6F-E70C-4E19-8CF3-B103858D533F}"/>
              </a:ext>
            </a:extLst>
          </p:cNvPr>
          <p:cNvPicPr>
            <a:picLocks noChangeAspect="1"/>
          </p:cNvPicPr>
          <p:nvPr/>
        </p:nvPicPr>
        <p:blipFill rotWithShape="1">
          <a:blip r:embed="rId2"/>
          <a:srcRect l="31952" t="26067" r="17295" b="17974"/>
          <a:stretch/>
        </p:blipFill>
        <p:spPr>
          <a:xfrm>
            <a:off x="948906" y="2139347"/>
            <a:ext cx="3483609" cy="3010619"/>
          </a:xfrm>
          <a:prstGeom prst="rect">
            <a:avLst/>
          </a:prstGeom>
          <a:ln>
            <a:solidFill>
              <a:schemeClr val="bg1">
                <a:lumMod val="75000"/>
              </a:schemeClr>
            </a:solidFill>
          </a:ln>
        </p:spPr>
      </p:pic>
      <p:pic>
        <p:nvPicPr>
          <p:cNvPr id="5" name="Content Placeholder 4">
            <a:extLst>
              <a:ext uri="{FF2B5EF4-FFF2-40B4-BE49-F238E27FC236}">
                <a16:creationId xmlns:a16="http://schemas.microsoft.com/office/drawing/2014/main" id="{2DBE3A9E-A9C5-4B0B-9D85-A580BBB3CCA6}"/>
              </a:ext>
            </a:extLst>
          </p:cNvPr>
          <p:cNvPicPr>
            <a:picLocks noChangeAspect="1"/>
          </p:cNvPicPr>
          <p:nvPr/>
        </p:nvPicPr>
        <p:blipFill rotWithShape="1">
          <a:blip r:embed="rId3"/>
          <a:srcRect l="35954" t="18261" r="35639" b="60065"/>
          <a:stretch/>
        </p:blipFill>
        <p:spPr bwMode="auto">
          <a:xfrm>
            <a:off x="4149306" y="3850164"/>
            <a:ext cx="4537494" cy="187527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65077E84-7466-4C29-97FF-D95E4C06E030}"/>
              </a:ext>
            </a:extLst>
          </p:cNvPr>
          <p:cNvSpPr/>
          <p:nvPr/>
        </p:nvSpPr>
        <p:spPr>
          <a:xfrm>
            <a:off x="1431986" y="2134484"/>
            <a:ext cx="370936" cy="256654"/>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D7850FC-E752-44E4-B3CE-99C8F896A5D0}"/>
              </a:ext>
            </a:extLst>
          </p:cNvPr>
          <p:cNvSpPr/>
          <p:nvPr/>
        </p:nvSpPr>
        <p:spPr>
          <a:xfrm>
            <a:off x="1457864" y="4801525"/>
            <a:ext cx="595223" cy="282814"/>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0EE68958-D7B9-4B2C-8CE4-28974AC5337A}"/>
              </a:ext>
            </a:extLst>
          </p:cNvPr>
          <p:cNvCxnSpPr>
            <a:cxnSpLocks/>
            <a:stCxn id="8" idx="3"/>
            <a:endCxn id="5" idx="1"/>
          </p:cNvCxnSpPr>
          <p:nvPr/>
        </p:nvCxnSpPr>
        <p:spPr>
          <a:xfrm flipV="1">
            <a:off x="2053087" y="4787803"/>
            <a:ext cx="2096219" cy="155129"/>
          </a:xfrm>
          <a:prstGeom prst="straightConnector1">
            <a:avLst/>
          </a:prstGeom>
          <a:ln w="38100">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818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a:t>Thank You!</a:t>
            </a:r>
            <a:endParaRPr lang="en-US" dirty="0"/>
          </a:p>
        </p:txBody>
      </p:sp>
      <p:sp>
        <p:nvSpPr>
          <p:cNvPr id="17410" name="Slide Number Placeholder 2"/>
          <p:cNvSpPr>
            <a:spLocks noGrp="1"/>
          </p:cNvSpPr>
          <p:nvPr>
            <p:ph type="sldNum" sz="quarter" idx="4294967295"/>
          </p:nvPr>
        </p:nvSpPr>
        <p:spPr bwMode="auto">
          <a:xfrm>
            <a:off x="8551863" y="-39688"/>
            <a:ext cx="592137" cy="36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6F55B3-6202-4063-AE26-146CC181DC62}" type="slidenum">
              <a:rPr lang="en-US">
                <a:solidFill>
                  <a:srgbClr val="3A3A3A"/>
                </a:solidFill>
              </a:rPr>
              <a:pPr/>
              <a:t>49</a:t>
            </a:fld>
            <a:endParaRPr lang="en-US">
              <a:solidFill>
                <a:srgbClr val="3A3A3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Services Enhancements</a:t>
            </a:r>
          </a:p>
        </p:txBody>
      </p:sp>
    </p:spTree>
    <p:extLst>
      <p:ext uri="{BB962C8B-B14F-4D97-AF65-F5344CB8AC3E}">
        <p14:creationId xmlns:p14="http://schemas.microsoft.com/office/powerpoint/2010/main" val="269872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Gateway AV Check Box Added</a:t>
            </a:r>
          </a:p>
        </p:txBody>
      </p:sp>
      <p:sp>
        <p:nvSpPr>
          <p:cNvPr id="6" name="Text Placeholder 5"/>
          <p:cNvSpPr>
            <a:spLocks noGrp="1"/>
          </p:cNvSpPr>
          <p:nvPr>
            <p:ph idx="1"/>
          </p:nvPr>
        </p:nvSpPr>
        <p:spPr/>
        <p:txBody>
          <a:bodyPr/>
          <a:lstStyle/>
          <a:p>
            <a:r>
              <a:rPr lang="en-US" b="1" dirty="0"/>
              <a:t>Enable Gateway </a:t>
            </a:r>
            <a:r>
              <a:rPr lang="en-US" b="1" dirty="0" err="1"/>
              <a:t>AntiVirus</a:t>
            </a:r>
            <a:r>
              <a:rPr lang="en-US" b="1" dirty="0"/>
              <a:t> </a:t>
            </a:r>
            <a:r>
              <a:rPr lang="en-US" dirty="0"/>
              <a:t>check box added to the Gateway AV settings in a proxy action</a:t>
            </a:r>
          </a:p>
          <a:p>
            <a:pPr marL="0" indent="0">
              <a:buNone/>
            </a:pPr>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6</a:t>
            </a:fld>
            <a:endParaRPr lang="en-US" dirty="0"/>
          </a:p>
        </p:txBody>
      </p:sp>
      <p:pic>
        <p:nvPicPr>
          <p:cNvPr id="5" name="Picture 4"/>
          <p:cNvPicPr>
            <a:picLocks noChangeAspect="1"/>
          </p:cNvPicPr>
          <p:nvPr/>
        </p:nvPicPr>
        <p:blipFill rotWithShape="1">
          <a:blip r:embed="rId2"/>
          <a:srcRect b="26907"/>
          <a:stretch/>
        </p:blipFill>
        <p:spPr>
          <a:xfrm>
            <a:off x="923490" y="2128103"/>
            <a:ext cx="6734610" cy="3998377"/>
          </a:xfrm>
          <a:prstGeom prst="rect">
            <a:avLst/>
          </a:prstGeom>
        </p:spPr>
      </p:pic>
      <p:sp>
        <p:nvSpPr>
          <p:cNvPr id="7" name="Rectangle: Rounded Corners 6"/>
          <p:cNvSpPr/>
          <p:nvPr/>
        </p:nvSpPr>
        <p:spPr>
          <a:xfrm>
            <a:off x="2625601" y="3615769"/>
            <a:ext cx="1524000" cy="228600"/>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1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Added Gateway AV Enable Checkbox</a:t>
            </a:r>
            <a:endParaRPr lang="en-US" dirty="0"/>
          </a:p>
        </p:txBody>
      </p:sp>
      <p:sp>
        <p:nvSpPr>
          <p:cNvPr id="6" name="Text Placeholder 5"/>
          <p:cNvSpPr>
            <a:spLocks noGrp="1"/>
          </p:cNvSpPr>
          <p:nvPr>
            <p:ph idx="1"/>
          </p:nvPr>
        </p:nvSpPr>
        <p:spPr/>
        <p:txBody>
          <a:bodyPr/>
          <a:lstStyle/>
          <a:p>
            <a:r>
              <a:rPr lang="en-US"/>
              <a:t>The </a:t>
            </a:r>
            <a:r>
              <a:rPr lang="en-US" b="1"/>
              <a:t>Enable Gateway AntiVirus </a:t>
            </a:r>
            <a:r>
              <a:rPr lang="en-US"/>
              <a:t>check box automatically enables or disables the </a:t>
            </a:r>
            <a:r>
              <a:rPr lang="en-US" b="1"/>
              <a:t>AV Scan </a:t>
            </a:r>
            <a:r>
              <a:rPr lang="en-US"/>
              <a:t>action in the proxy action</a:t>
            </a:r>
          </a:p>
          <a:p>
            <a:pPr lvl="1"/>
            <a:r>
              <a:rPr lang="en-US"/>
              <a:t>When you select the </a:t>
            </a:r>
            <a:r>
              <a:rPr lang="en-US" b="1"/>
              <a:t>Enable Gateway AntiVirus </a:t>
            </a:r>
            <a:r>
              <a:rPr lang="en-US"/>
              <a:t>check box, actions previously set to </a:t>
            </a:r>
            <a:r>
              <a:rPr lang="en-US" b="1"/>
              <a:t>Allow</a:t>
            </a:r>
            <a:r>
              <a:rPr lang="en-US"/>
              <a:t> are changed to </a:t>
            </a:r>
            <a:r>
              <a:rPr lang="en-US" b="1"/>
              <a:t>AV Scan</a:t>
            </a:r>
            <a:endParaRPr lang="en-US"/>
          </a:p>
          <a:p>
            <a:pPr lvl="1"/>
            <a:r>
              <a:rPr lang="en-US"/>
              <a:t>When you clear the </a:t>
            </a:r>
            <a:r>
              <a:rPr lang="en-US" b="1"/>
              <a:t>Enable Gateway AntiVirus </a:t>
            </a:r>
            <a:r>
              <a:rPr lang="en-US"/>
              <a:t>check box, actions previously set to </a:t>
            </a:r>
            <a:r>
              <a:rPr lang="en-US" b="1"/>
              <a:t>AV Scan </a:t>
            </a:r>
            <a:r>
              <a:rPr lang="en-US"/>
              <a:t>are changed to </a:t>
            </a:r>
            <a:r>
              <a:rPr lang="en-US" b="1"/>
              <a:t>Allow</a:t>
            </a:r>
          </a:p>
          <a:p>
            <a:r>
              <a:rPr lang="en-US"/>
              <a:t>This new check box has the same effect as enabling or disabling Gateway AntiVirus for a proxy policy in the </a:t>
            </a:r>
            <a:r>
              <a:rPr lang="en-US" b="1"/>
              <a:t>Subscription Services &gt; Gateway AntiVirus</a:t>
            </a:r>
            <a:r>
              <a:rPr lang="en-US"/>
              <a:t> settings</a:t>
            </a:r>
          </a:p>
          <a:p>
            <a:pPr marL="0" indent="0">
              <a:buNone/>
            </a:pPr>
            <a:endParaRPr lang="en-US"/>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7</a:t>
            </a:fld>
            <a:endParaRPr lang="en-US" dirty="0"/>
          </a:p>
        </p:txBody>
      </p:sp>
    </p:spTree>
    <p:extLst>
      <p:ext uri="{BB962C8B-B14F-4D97-AF65-F5344CB8AC3E}">
        <p14:creationId xmlns:p14="http://schemas.microsoft.com/office/powerpoint/2010/main" val="169985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Gateway AV Scan Size Limits</a:t>
            </a:r>
          </a:p>
        </p:txBody>
      </p:sp>
      <p:sp>
        <p:nvSpPr>
          <p:cNvPr id="7" name="Content Placeholder 6"/>
          <p:cNvSpPr>
            <a:spLocks noGrp="1"/>
          </p:cNvSpPr>
          <p:nvPr>
            <p:ph idx="1"/>
          </p:nvPr>
        </p:nvSpPr>
        <p:spPr/>
        <p:txBody>
          <a:bodyPr/>
          <a:lstStyle/>
          <a:p>
            <a:r>
              <a:rPr lang="en-US" dirty="0"/>
              <a:t>The Gateway AV default and maximum scan size limits are set based on the hardware capabilities of each Firebox model</a:t>
            </a:r>
          </a:p>
          <a:p>
            <a:r>
              <a:rPr lang="en-US" dirty="0"/>
              <a:t>Minimum scan size for all models is 1 MB</a:t>
            </a:r>
          </a:p>
        </p:txBody>
      </p:sp>
      <p:sp>
        <p:nvSpPr>
          <p:cNvPr id="1331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0B4AB8-9D5A-4029-AF0C-D97610C0150A}" type="slidenum">
              <a:rPr lang="en-US">
                <a:solidFill>
                  <a:schemeClr val="bg1"/>
                </a:solidFill>
              </a:rPr>
              <a:pPr/>
              <a:t>8</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81668396"/>
              </p:ext>
            </p:extLst>
          </p:nvPr>
        </p:nvGraphicFramePr>
        <p:xfrm>
          <a:off x="913798" y="2638672"/>
          <a:ext cx="7507707" cy="3245596"/>
        </p:xfrm>
        <a:graphic>
          <a:graphicData uri="http://schemas.openxmlformats.org/drawingml/2006/table">
            <a:tbl>
              <a:tblPr firstRow="1" bandRow="1">
                <a:tableStyleId>{21E4AEA4-8DFA-4A89-87EB-49C32662AFE0}</a:tableStyleId>
              </a:tblPr>
              <a:tblGrid>
                <a:gridCol w="1576499">
                  <a:extLst>
                    <a:ext uri="{9D8B030D-6E8A-4147-A177-3AD203B41FA5}">
                      <a16:colId xmlns:a16="http://schemas.microsoft.com/office/drawing/2014/main" val="1111115393"/>
                    </a:ext>
                  </a:extLst>
                </a:gridCol>
                <a:gridCol w="1686466">
                  <a:extLst>
                    <a:ext uri="{9D8B030D-6E8A-4147-A177-3AD203B41FA5}">
                      <a16:colId xmlns:a16="http://schemas.microsoft.com/office/drawing/2014/main" val="307878778"/>
                    </a:ext>
                  </a:extLst>
                </a:gridCol>
                <a:gridCol w="4244742">
                  <a:extLst>
                    <a:ext uri="{9D8B030D-6E8A-4147-A177-3AD203B41FA5}">
                      <a16:colId xmlns:a16="http://schemas.microsoft.com/office/drawing/2014/main" val="3140416635"/>
                    </a:ext>
                  </a:extLst>
                </a:gridCol>
              </a:tblGrid>
              <a:tr h="583560">
                <a:tc>
                  <a:txBody>
                    <a:bodyPr/>
                    <a:lstStyle/>
                    <a:p>
                      <a:r>
                        <a:rPr lang="en-US" sz="1600" dirty="0"/>
                        <a:t>Default Scan Size Limit</a:t>
                      </a:r>
                    </a:p>
                  </a:txBody>
                  <a:tcPr/>
                </a:tc>
                <a:tc>
                  <a:txBody>
                    <a:bodyPr/>
                    <a:lstStyle/>
                    <a:p>
                      <a:r>
                        <a:rPr lang="en-US" sz="1600" dirty="0"/>
                        <a:t>Maximum</a:t>
                      </a:r>
                      <a:r>
                        <a:rPr lang="en-US" sz="1600" baseline="0" dirty="0"/>
                        <a:t> Scan Size Limit</a:t>
                      </a:r>
                      <a:endParaRPr lang="en-US" sz="1600" dirty="0"/>
                    </a:p>
                  </a:txBody>
                  <a:tcPr/>
                </a:tc>
                <a:tc>
                  <a:txBody>
                    <a:bodyPr/>
                    <a:lstStyle/>
                    <a:p>
                      <a:r>
                        <a:rPr lang="en-US" sz="1600" dirty="0"/>
                        <a:t>Model</a:t>
                      </a:r>
                    </a:p>
                  </a:txBody>
                  <a:tcPr/>
                </a:tc>
                <a:extLst>
                  <a:ext uri="{0D108BD9-81ED-4DB2-BD59-A6C34878D82A}">
                    <a16:rowId xmlns:a16="http://schemas.microsoft.com/office/drawing/2014/main" val="3556122516"/>
                  </a:ext>
                </a:extLst>
              </a:tr>
              <a:tr h="616084">
                <a:tc>
                  <a:txBody>
                    <a:bodyPr/>
                    <a:lstStyle/>
                    <a:p>
                      <a:r>
                        <a:rPr lang="en-US" sz="1600" dirty="0">
                          <a:solidFill>
                            <a:schemeClr val="tx2"/>
                          </a:solidFill>
                        </a:rPr>
                        <a:t>1 MB</a:t>
                      </a:r>
                    </a:p>
                  </a:txBody>
                  <a:tcPr/>
                </a:tc>
                <a:tc>
                  <a:txBody>
                    <a:bodyPr/>
                    <a:lstStyle/>
                    <a:p>
                      <a:r>
                        <a:rPr lang="en-US" sz="1600" dirty="0">
                          <a:solidFill>
                            <a:schemeClr val="tx2"/>
                          </a:solidFill>
                        </a:rPr>
                        <a:t>5</a:t>
                      </a:r>
                      <a:r>
                        <a:rPr lang="en-US" sz="1600" baseline="0" dirty="0">
                          <a:solidFill>
                            <a:schemeClr val="tx2"/>
                          </a:solidFill>
                        </a:rPr>
                        <a:t> MB</a:t>
                      </a:r>
                      <a:endParaRPr lang="en-US" sz="1600" dirty="0">
                        <a:solidFill>
                          <a:schemeClr val="tx2"/>
                        </a:solidFill>
                      </a:endParaRPr>
                    </a:p>
                  </a:txBody>
                  <a:tcPr/>
                </a:tc>
                <a:tc>
                  <a:txBody>
                    <a:bodyPr/>
                    <a:lstStyle/>
                    <a:p>
                      <a:r>
                        <a:rPr lang="en-US" sz="1600" dirty="0">
                          <a:solidFill>
                            <a:schemeClr val="tx2"/>
                          </a:solidFill>
                        </a:rPr>
                        <a:t>Firebox T10, </a:t>
                      </a:r>
                      <a:r>
                        <a:rPr lang="pl-PL" sz="1600" dirty="0">
                          <a:solidFill>
                            <a:schemeClr val="tx2"/>
                          </a:solidFill>
                        </a:rPr>
                        <a:t>XTM</a:t>
                      </a:r>
                      <a:r>
                        <a:rPr lang="en-US" sz="1600" dirty="0">
                          <a:solidFill>
                            <a:schemeClr val="tx2"/>
                          </a:solidFill>
                        </a:rPr>
                        <a:t> </a:t>
                      </a:r>
                      <a:r>
                        <a:rPr lang="pl-PL" sz="1600" dirty="0">
                          <a:solidFill>
                            <a:schemeClr val="tx2"/>
                          </a:solidFill>
                        </a:rPr>
                        <a:t>25</a:t>
                      </a:r>
                      <a:r>
                        <a:rPr lang="en-US" sz="1600" dirty="0">
                          <a:solidFill>
                            <a:schemeClr val="tx2"/>
                          </a:solidFill>
                        </a:rPr>
                        <a:t>,</a:t>
                      </a:r>
                      <a:r>
                        <a:rPr lang="en-US" sz="1600" baseline="0" dirty="0">
                          <a:solidFill>
                            <a:schemeClr val="tx2"/>
                          </a:solidFill>
                        </a:rPr>
                        <a:t> XTM</a:t>
                      </a:r>
                      <a:r>
                        <a:rPr lang="en-US" sz="1600" dirty="0">
                          <a:solidFill>
                            <a:schemeClr val="tx2"/>
                          </a:solidFill>
                        </a:rPr>
                        <a:t> </a:t>
                      </a:r>
                      <a:r>
                        <a:rPr lang="pl-PL" sz="1600" dirty="0">
                          <a:solidFill>
                            <a:schemeClr val="tx2"/>
                          </a:solidFill>
                        </a:rPr>
                        <a:t>26</a:t>
                      </a:r>
                      <a:endParaRPr lang="en-US" sz="1600" dirty="0">
                        <a:solidFill>
                          <a:schemeClr val="tx2"/>
                        </a:solidFill>
                      </a:endParaRPr>
                    </a:p>
                  </a:txBody>
                  <a:tcPr/>
                </a:tc>
                <a:extLst>
                  <a:ext uri="{0D108BD9-81ED-4DB2-BD59-A6C34878D82A}">
                    <a16:rowId xmlns:a16="http://schemas.microsoft.com/office/drawing/2014/main" val="529838325"/>
                  </a:ext>
                </a:extLst>
              </a:tr>
              <a:tr h="623096">
                <a:tc>
                  <a:txBody>
                    <a:bodyPr/>
                    <a:lstStyle/>
                    <a:p>
                      <a:r>
                        <a:rPr lang="en-US" sz="1600" dirty="0">
                          <a:solidFill>
                            <a:schemeClr val="tx2"/>
                          </a:solidFill>
                        </a:rPr>
                        <a:t>2 MB</a:t>
                      </a:r>
                    </a:p>
                  </a:txBody>
                  <a:tcPr/>
                </a:tc>
                <a:tc>
                  <a:txBody>
                    <a:bodyPr/>
                    <a:lstStyle/>
                    <a:p>
                      <a:r>
                        <a:rPr lang="en-US" sz="1600" dirty="0">
                          <a:solidFill>
                            <a:schemeClr val="tx2"/>
                          </a:solidFill>
                        </a:rPr>
                        <a:t>10 MB</a:t>
                      </a:r>
                    </a:p>
                  </a:txBody>
                  <a:tcPr/>
                </a:tc>
                <a:tc>
                  <a:txBody>
                    <a:bodyPr/>
                    <a:lstStyle/>
                    <a:p>
                      <a:r>
                        <a:rPr lang="en-US" sz="1600" dirty="0">
                          <a:solidFill>
                            <a:schemeClr val="tx2"/>
                          </a:solidFill>
                        </a:rPr>
                        <a:t>Firebox T30, XTM 33, XTM 330, Firebox Cloud Small, </a:t>
                      </a:r>
                      <a:r>
                        <a:rPr lang="en-US" sz="1600" dirty="0" err="1">
                          <a:solidFill>
                            <a:schemeClr val="tx2"/>
                          </a:solidFill>
                        </a:rPr>
                        <a:t>FireboxV</a:t>
                      </a:r>
                      <a:r>
                        <a:rPr lang="en-US" sz="1600" dirty="0">
                          <a:solidFill>
                            <a:schemeClr val="tx2"/>
                          </a:solidFill>
                        </a:rPr>
                        <a:t> Small, </a:t>
                      </a:r>
                      <a:r>
                        <a:rPr lang="en-US" sz="1600" dirty="0" err="1">
                          <a:solidFill>
                            <a:schemeClr val="tx2"/>
                          </a:solidFill>
                        </a:rPr>
                        <a:t>XTMv</a:t>
                      </a:r>
                      <a:r>
                        <a:rPr lang="en-US" sz="1600" dirty="0">
                          <a:solidFill>
                            <a:schemeClr val="tx2"/>
                          </a:solidFill>
                        </a:rPr>
                        <a:t> Small</a:t>
                      </a:r>
                    </a:p>
                  </a:txBody>
                  <a:tcPr/>
                </a:tc>
                <a:extLst>
                  <a:ext uri="{0D108BD9-81ED-4DB2-BD59-A6C34878D82A}">
                    <a16:rowId xmlns:a16="http://schemas.microsoft.com/office/drawing/2014/main" val="5277007"/>
                  </a:ext>
                </a:extLst>
              </a:tr>
              <a:tr h="890139">
                <a:tc>
                  <a:txBody>
                    <a:bodyPr/>
                    <a:lstStyle/>
                    <a:p>
                      <a:r>
                        <a:rPr lang="en-US" sz="1600" dirty="0">
                          <a:solidFill>
                            <a:schemeClr val="tx2"/>
                          </a:solidFill>
                        </a:rPr>
                        <a:t>5 MB</a:t>
                      </a:r>
                    </a:p>
                  </a:txBody>
                  <a:tcPr/>
                </a:tc>
                <a:tc>
                  <a:txBody>
                    <a:bodyPr/>
                    <a:lstStyle/>
                    <a:p>
                      <a:r>
                        <a:rPr lang="en-US" sz="1600" dirty="0">
                          <a:solidFill>
                            <a:schemeClr val="tx2"/>
                          </a:solidFill>
                        </a:rPr>
                        <a:t>20 MB</a:t>
                      </a:r>
                    </a:p>
                  </a:txBody>
                  <a:tcPr/>
                </a:tc>
                <a:tc>
                  <a:txBody>
                    <a:bodyPr/>
                    <a:lstStyle/>
                    <a:p>
                      <a:r>
                        <a:rPr lang="en-US" sz="1600" dirty="0">
                          <a:solidFill>
                            <a:schemeClr val="tx2"/>
                          </a:solidFill>
                        </a:rPr>
                        <a:t>Firebox T50, T70, M200, XTM 515, </a:t>
                      </a:r>
                      <a:br>
                        <a:rPr lang="en-US" sz="1600" dirty="0">
                          <a:solidFill>
                            <a:schemeClr val="tx2"/>
                          </a:solidFill>
                        </a:rPr>
                      </a:br>
                      <a:r>
                        <a:rPr lang="en-US" sz="1600" dirty="0">
                          <a:solidFill>
                            <a:schemeClr val="tx2"/>
                          </a:solidFill>
                        </a:rPr>
                        <a:t>XTM 525, XTM 535, XTM 810, XTM 820, XTM 830, XTM 830-F, Firebox Cloud Medium, </a:t>
                      </a:r>
                      <a:r>
                        <a:rPr lang="en-US" sz="1600" dirty="0" err="1">
                          <a:solidFill>
                            <a:schemeClr val="tx2"/>
                          </a:solidFill>
                        </a:rPr>
                        <a:t>FireboxV</a:t>
                      </a:r>
                      <a:r>
                        <a:rPr lang="en-US" sz="1600" dirty="0">
                          <a:solidFill>
                            <a:schemeClr val="tx2"/>
                          </a:solidFill>
                        </a:rPr>
                        <a:t> Medium, </a:t>
                      </a:r>
                      <a:r>
                        <a:rPr lang="en-US" sz="1600" dirty="0" err="1">
                          <a:solidFill>
                            <a:schemeClr val="tx2"/>
                          </a:solidFill>
                        </a:rPr>
                        <a:t>XTMv</a:t>
                      </a:r>
                      <a:r>
                        <a:rPr lang="en-US" sz="1600" dirty="0">
                          <a:solidFill>
                            <a:schemeClr val="tx2"/>
                          </a:solidFill>
                        </a:rPr>
                        <a:t> Medium</a:t>
                      </a:r>
                    </a:p>
                  </a:txBody>
                  <a:tcPr/>
                </a:tc>
                <a:extLst>
                  <a:ext uri="{0D108BD9-81ED-4DB2-BD59-A6C34878D82A}">
                    <a16:rowId xmlns:a16="http://schemas.microsoft.com/office/drawing/2014/main" val="480999230"/>
                  </a:ext>
                </a:extLst>
              </a:tr>
              <a:tr h="356056">
                <a:tc>
                  <a:txBody>
                    <a:bodyPr/>
                    <a:lstStyle/>
                    <a:p>
                      <a:r>
                        <a:rPr lang="en-US" sz="1600" dirty="0">
                          <a:solidFill>
                            <a:schemeClr val="tx2"/>
                          </a:solidFill>
                        </a:rPr>
                        <a:t>10 MB</a:t>
                      </a:r>
                    </a:p>
                  </a:txBody>
                  <a:tcPr/>
                </a:tc>
                <a:tc>
                  <a:txBody>
                    <a:bodyPr/>
                    <a:lstStyle/>
                    <a:p>
                      <a:r>
                        <a:rPr lang="en-US" sz="1600" dirty="0">
                          <a:solidFill>
                            <a:schemeClr val="tx2"/>
                          </a:solidFill>
                        </a:rPr>
                        <a:t>20 MB</a:t>
                      </a:r>
                    </a:p>
                  </a:txBody>
                  <a:tcPr/>
                </a:tc>
                <a:tc>
                  <a:txBody>
                    <a:bodyPr/>
                    <a:lstStyle/>
                    <a:p>
                      <a:r>
                        <a:rPr lang="en-US" sz="1600" dirty="0">
                          <a:solidFill>
                            <a:schemeClr val="tx2"/>
                          </a:solidFill>
                        </a:rPr>
                        <a:t>All other models</a:t>
                      </a:r>
                    </a:p>
                  </a:txBody>
                  <a:tcPr/>
                </a:tc>
                <a:extLst>
                  <a:ext uri="{0D108BD9-81ED-4DB2-BD59-A6C34878D82A}">
                    <a16:rowId xmlns:a16="http://schemas.microsoft.com/office/drawing/2014/main" val="183885772"/>
                  </a:ext>
                </a:extLst>
              </a:tr>
            </a:tbl>
          </a:graphicData>
        </a:graphic>
      </p:graphicFrame>
    </p:spTree>
    <p:extLst>
      <p:ext uri="{BB962C8B-B14F-4D97-AF65-F5344CB8AC3E}">
        <p14:creationId xmlns:p14="http://schemas.microsoft.com/office/powerpoint/2010/main" val="333681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Gateway AV Action for Scan Limit Exceeded</a:t>
            </a:r>
            <a:endParaRPr lang="en-US" dirty="0"/>
          </a:p>
        </p:txBody>
      </p:sp>
      <p:sp>
        <p:nvSpPr>
          <p:cNvPr id="3" name="Content Placeholder 2"/>
          <p:cNvSpPr>
            <a:spLocks noGrp="1"/>
          </p:cNvSpPr>
          <p:nvPr>
            <p:ph idx="1"/>
          </p:nvPr>
        </p:nvSpPr>
        <p:spPr/>
        <p:txBody>
          <a:bodyPr/>
          <a:lstStyle/>
          <a:p>
            <a:r>
              <a:rPr lang="en-US" dirty="0"/>
              <a:t>Configure the action to take when content exceeds the Gateway </a:t>
            </a:r>
            <a:r>
              <a:rPr lang="en-US" dirty="0" err="1"/>
              <a:t>AntiVirus</a:t>
            </a:r>
            <a:r>
              <a:rPr lang="en-US" dirty="0"/>
              <a:t> scan size limit</a:t>
            </a:r>
          </a:p>
          <a:p>
            <a:r>
              <a:rPr lang="en-US" dirty="0"/>
              <a:t>Actions when content exceeds the scan limit:</a:t>
            </a:r>
          </a:p>
          <a:p>
            <a:pPr lvl="1"/>
            <a:r>
              <a:rPr lang="en-US" dirty="0"/>
              <a:t>Allow</a:t>
            </a:r>
          </a:p>
          <a:p>
            <a:pPr lvl="1"/>
            <a:r>
              <a:rPr lang="en-US" dirty="0"/>
              <a:t>Drop</a:t>
            </a:r>
          </a:p>
          <a:p>
            <a:pPr lvl="1"/>
            <a:r>
              <a:rPr lang="en-US" dirty="0"/>
              <a:t>Block</a:t>
            </a:r>
          </a:p>
          <a:p>
            <a:r>
              <a:rPr lang="en-US" dirty="0"/>
              <a:t>Notification options: </a:t>
            </a:r>
          </a:p>
          <a:p>
            <a:pPr lvl="1"/>
            <a:r>
              <a:rPr lang="en-US" dirty="0"/>
              <a:t>Alarm </a:t>
            </a:r>
          </a:p>
          <a:p>
            <a:pPr lvl="1"/>
            <a:r>
              <a:rPr lang="en-US" dirty="0"/>
              <a:t>Log (default)</a:t>
            </a:r>
          </a:p>
          <a:p>
            <a:endParaRPr lang="en-US" dirty="0"/>
          </a:p>
          <a:p>
            <a:endParaRPr lang="en-US" dirty="0"/>
          </a:p>
        </p:txBody>
      </p:sp>
      <p:sp>
        <p:nvSpPr>
          <p:cNvPr id="4" name="Slide Number Placeholder 3"/>
          <p:cNvSpPr>
            <a:spLocks noGrp="1"/>
          </p:cNvSpPr>
          <p:nvPr>
            <p:ph type="sldNum" sz="quarter" idx="10"/>
          </p:nvPr>
        </p:nvSpPr>
        <p:spPr/>
        <p:txBody>
          <a:bodyPr/>
          <a:lstStyle/>
          <a:p>
            <a:fld id="{B0093543-1604-46AF-A6FA-9E7B09989DCD}" type="slidenum">
              <a:rPr lang="en-US" smtClean="0"/>
              <a:pPr/>
              <a:t>9</a:t>
            </a:fld>
            <a:endParaRPr lang="en-US"/>
          </a:p>
        </p:txBody>
      </p:sp>
    </p:spTree>
    <p:extLst>
      <p:ext uri="{BB962C8B-B14F-4D97-AF65-F5344CB8AC3E}">
        <p14:creationId xmlns:p14="http://schemas.microsoft.com/office/powerpoint/2010/main" val="814078436"/>
      </p:ext>
    </p:extLst>
  </p:cSld>
  <p:clrMapOvr>
    <a:masterClrMapping/>
  </p:clrMapOvr>
</p:sld>
</file>

<file path=ppt/theme/theme1.xml><?xml version="1.0" encoding="utf-8"?>
<a:theme xmlns:a="http://schemas.openxmlformats.org/drawingml/2006/main" name="PTP-Training">
  <a:themeElements>
    <a:clrScheme name="PTP-Training">
      <a:dk1>
        <a:srgbClr val="CD0920"/>
      </a:dk1>
      <a:lt1>
        <a:srgbClr val="FFFFFF"/>
      </a:lt1>
      <a:dk2>
        <a:srgbClr val="3A3A3A"/>
      </a:dk2>
      <a:lt2>
        <a:srgbClr val="EAEFF1"/>
      </a:lt2>
      <a:accent1>
        <a:srgbClr val="CD0920"/>
      </a:accent1>
      <a:accent2>
        <a:srgbClr val="888888"/>
      </a:accent2>
      <a:accent3>
        <a:srgbClr val="8B181B"/>
      </a:accent3>
      <a:accent4>
        <a:srgbClr val="E57C29"/>
      </a:accent4>
      <a:accent5>
        <a:srgbClr val="30A8BC"/>
      </a:accent5>
      <a:accent6>
        <a:srgbClr val="FFE748"/>
      </a:accent6>
      <a:hlink>
        <a:srgbClr val="2D9BAE"/>
      </a:hlink>
      <a:folHlink>
        <a:srgbClr val="2D9B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tailEnd type="stealth"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g_pt-p_training_template.potx" id="{73DAFDEF-88A9-4331-9DB7-02913D22D46A}" vid="{68E01119-48F1-4A8F-AFEB-33C33131F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wg_pt-p_training_template</Template>
  <TotalTime>0</TotalTime>
  <Words>1795</Words>
  <Application>Microsoft Office PowerPoint</Application>
  <PresentationFormat>On-screen Show (4:3)</PresentationFormat>
  <Paragraphs>270</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 Narrow</vt:lpstr>
      <vt:lpstr>Wingdings</vt:lpstr>
      <vt:lpstr>Arial</vt:lpstr>
      <vt:lpstr>MS PGothic</vt:lpstr>
      <vt:lpstr>Courier New</vt:lpstr>
      <vt:lpstr>Calibri</vt:lpstr>
      <vt:lpstr>MS PGothic</vt:lpstr>
      <vt:lpstr>PTP-Training</vt:lpstr>
      <vt:lpstr>What’s New in Fireware v12.0.1</vt:lpstr>
      <vt:lpstr>What’s New in Fireware v12.0.1</vt:lpstr>
      <vt:lpstr>What’s New in Fireware v12.0.1</vt:lpstr>
      <vt:lpstr>What’s New in Fireware v12.0.1</vt:lpstr>
      <vt:lpstr>Security Services Enhancements</vt:lpstr>
      <vt:lpstr>Enable Gateway AV Check Box Added</vt:lpstr>
      <vt:lpstr>Added Gateway AV Enable Checkbox</vt:lpstr>
      <vt:lpstr>Gateway AV Scan Size Limits</vt:lpstr>
      <vt:lpstr>Gateway AV Action for Scan Limit Exceeded</vt:lpstr>
      <vt:lpstr>Gateway AV Action for Scan Limit Exceeded</vt:lpstr>
      <vt:lpstr>Gateway AV Action for Encrypted Content</vt:lpstr>
      <vt:lpstr>Added Encrypted Content Options</vt:lpstr>
      <vt:lpstr>Gateway AV Decompression Enabled</vt:lpstr>
      <vt:lpstr>Gateway AV Decompression Enabled</vt:lpstr>
      <vt:lpstr>Subscription Service Menu </vt:lpstr>
      <vt:lpstr>Technology Integration Enhancements</vt:lpstr>
      <vt:lpstr>Autotask Integration</vt:lpstr>
      <vt:lpstr>Autotask Integration</vt:lpstr>
      <vt:lpstr>Autotask Integration</vt:lpstr>
      <vt:lpstr>Autotask Integration</vt:lpstr>
      <vt:lpstr>Autotask Integration</vt:lpstr>
      <vt:lpstr>ConnectWise Configuration</vt:lpstr>
      <vt:lpstr>ConnectWise Service Board</vt:lpstr>
      <vt:lpstr>Edit ConnectWise Configuration Questions</vt:lpstr>
      <vt:lpstr>Edit ConnectWise Configuration Questions</vt:lpstr>
      <vt:lpstr>Technology Integrations and Config Report</vt:lpstr>
      <vt:lpstr>Policy Enhancements</vt:lpstr>
      <vt:lpstr>YouTube for Schools Removed</vt:lpstr>
      <vt:lpstr>YouTube for Schools Removed</vt:lpstr>
      <vt:lpstr>Wireless Enhancements</vt:lpstr>
      <vt:lpstr>KRACK WPA/WPA2 Vulnerability Mitigation</vt:lpstr>
      <vt:lpstr>KRACK WPA/WPA2 Vulnerability Mitigation</vt:lpstr>
      <vt:lpstr>Gateway Wireless Controller Enhancements</vt:lpstr>
      <vt:lpstr>Other Enhancements</vt:lpstr>
      <vt:lpstr>Support Access for Remote Login </vt:lpstr>
      <vt:lpstr>Support Access for Remote Login </vt:lpstr>
      <vt:lpstr>Support Access for Remote Login </vt:lpstr>
      <vt:lpstr>Setup Wizard Default Settings</vt:lpstr>
      <vt:lpstr>Setup Wizard Default Settings</vt:lpstr>
      <vt:lpstr>Policy Manager — Save As Version</vt:lpstr>
      <vt:lpstr>Policy Manager — Save As Version</vt:lpstr>
      <vt:lpstr>Policy Manager — Save As Version</vt:lpstr>
      <vt:lpstr>Policy Manager — Save As Version</vt:lpstr>
      <vt:lpstr>Import and Export Alias Members</vt:lpstr>
      <vt:lpstr>Import and Export Alias Members</vt:lpstr>
      <vt:lpstr>Import and Export Alias Members</vt:lpstr>
      <vt:lpstr>Import and Export Alias Members</vt:lpstr>
      <vt:lpstr>Import and Export Alias Members</vt:lpstr>
      <vt:lpstr>Thank You!</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v12.0.1</dc:title>
  <dc:creator/>
  <cp:lastModifiedBy/>
  <cp:revision>1</cp:revision>
  <dcterms:created xsi:type="dcterms:W3CDTF">2017-09-11T20:38:08Z</dcterms:created>
  <dcterms:modified xsi:type="dcterms:W3CDTF">2018-01-12T19:30:58Z</dcterms:modified>
</cp:coreProperties>
</file>