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handoutMasterIdLst>
    <p:handoutMasterId r:id="rId31"/>
  </p:handoutMasterIdLst>
  <p:sldIdLst>
    <p:sldId id="425" r:id="rId2"/>
    <p:sldId id="584" r:id="rId3"/>
    <p:sldId id="661" r:id="rId4"/>
    <p:sldId id="667" r:id="rId5"/>
    <p:sldId id="668" r:id="rId6"/>
    <p:sldId id="669" r:id="rId7"/>
    <p:sldId id="692" r:id="rId8"/>
    <p:sldId id="677" r:id="rId9"/>
    <p:sldId id="678" r:id="rId10"/>
    <p:sldId id="684" r:id="rId11"/>
    <p:sldId id="674" r:id="rId12"/>
    <p:sldId id="664" r:id="rId13"/>
    <p:sldId id="672" r:id="rId14"/>
    <p:sldId id="679" r:id="rId15"/>
    <p:sldId id="671" r:id="rId16"/>
    <p:sldId id="673" r:id="rId17"/>
    <p:sldId id="670" r:id="rId18"/>
    <p:sldId id="690" r:id="rId19"/>
    <p:sldId id="686" r:id="rId20"/>
    <p:sldId id="687" r:id="rId21"/>
    <p:sldId id="688" r:id="rId22"/>
    <p:sldId id="689" r:id="rId23"/>
    <p:sldId id="691" r:id="rId24"/>
    <p:sldId id="666" r:id="rId25"/>
    <p:sldId id="653" r:id="rId26"/>
    <p:sldId id="683" r:id="rId27"/>
    <p:sldId id="662" r:id="rId28"/>
    <p:sldId id="5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pyL3kwYqIvNlJe0Vbn9jg==" hashData="/rWmLlF8Veo5sVGOUmhju8YqOql7mrJa5K120xjRxIMfBc463c1zsnh8Y6PTOmbw2n7rPJk844uOYUcvW+y5h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40CA2C-D7A0-3D58-8479-1BBDF7BAD914}" name="Nicole Santos" initials="NS" userId="S::Nicole.Santos@watchguard.com::af2f4233-8509-4275-a895-0a226add0c71" providerId="AD"/>
  <p188:author id="{99F2A84F-138A-FC99-42FF-75BEEBEEAAF7}" name="David Busby" initials="DB" userId="S::David.Busby@watchguard.com::d8188d8b-8ff3-481e-a091-7364ed90ca9c" providerId="AD"/>
  <p188:author id="{2E716DD4-8036-C1FD-DFB2-F7D851540065}" name="Karen McGann" initials="KM" userId="S::Karen.McGann@watchguard.com::e9197441-4d39-4115-934f-c74f58bcd1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CAC"/>
    <a:srgbClr val="660700"/>
    <a:srgbClr val="991000"/>
    <a:srgbClr val="2BBED8"/>
    <a:srgbClr val="000000"/>
    <a:srgbClr val="330200"/>
    <a:srgbClr val="B32317"/>
    <a:srgbClr val="00467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6283" autoAdjust="0"/>
  </p:normalViewPr>
  <p:slideViewPr>
    <p:cSldViewPr snapToGrid="0" snapToObjects="1">
      <p:cViewPr varScale="1">
        <p:scale>
          <a:sx n="46" d="100"/>
          <a:sy n="46" d="100"/>
        </p:scale>
        <p:origin x="588" y="44"/>
      </p:cViewPr>
      <p:guideLst/>
    </p:cSldViewPr>
  </p:slideViewPr>
  <p:outlineViewPr>
    <p:cViewPr>
      <p:scale>
        <a:sx n="33" d="100"/>
        <a:sy n="33" d="100"/>
      </p:scale>
      <p:origin x="0" y="-5388"/>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3/22/2023</a:t>
            </a:fld>
            <a:endParaRPr lang="en-US" dirty="0"/>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dirty="0"/>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3/22/2023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dirty="0"/>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 Not Record">
    <p:bg>
      <p:bgPr shadeToTitle="1">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6B35D-55EA-45D4-A314-0BB692543F73}"/>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5084404" y="2183425"/>
            <a:ext cx="6800051" cy="1569660"/>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4404" y="4052387"/>
            <a:ext cx="6800051" cy="587277"/>
          </a:xfrm>
        </p:spPr>
        <p:txBody>
          <a:bodyPr wrap="square" anchor="t">
            <a:spAutoFit/>
          </a:bodyPr>
          <a:lstStyle>
            <a:lvl1pPr marL="0" indent="0" algn="ctr">
              <a:buNone/>
              <a:defRPr sz="2400" cap="all">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2023 WatchGuard Technologies, Inc. All Rights Reserved</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B5C4FB-9D3F-584A-AA3B-3B8C245BD737}"/>
              </a:ext>
            </a:extLst>
          </p:cNvPr>
          <p:cNvSpPr>
            <a:spLocks noGrp="1"/>
          </p:cNvSpPr>
          <p:nvPr>
            <p:ph type="title"/>
          </p:nvPr>
        </p:nvSpPr>
        <p:spPr>
          <a:xfrm>
            <a:off x="607595" y="1130968"/>
            <a:ext cx="2182135" cy="4499810"/>
          </a:xfrm>
        </p:spPr>
        <p:txBody>
          <a:bodyPr wrap="square" anchor="ctr">
            <a:noAutofit/>
          </a:bodyPr>
          <a:lstStyle>
            <a:lvl1pPr algn="r">
              <a:defRPr sz="20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5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7D3E85FA-4F25-4E0C-8477-612E8CFB3C4B}"/>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9494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iner Text and 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D0C14A-76CA-4266-9D5E-1116868ED614}"/>
              </a:ext>
            </a:extLst>
          </p:cNvPr>
          <p:cNvSpPr>
            <a:spLocks noGrp="1"/>
          </p:cNvSpPr>
          <p:nvPr>
            <p:ph idx="1"/>
          </p:nvPr>
        </p:nvSpPr>
        <p:spPr>
          <a:xfrm>
            <a:off x="1038726" y="1604433"/>
            <a:ext cx="4958037" cy="4459477"/>
          </a:xfrm>
        </p:spPr>
        <p:txBody>
          <a:bodyPr wrap="square" anchor="t">
            <a:noAutofit/>
          </a:bodyPr>
          <a:lstStyle>
            <a:lvl1pPr marL="342900" indent="-342900">
              <a:lnSpc>
                <a:spcPct val="15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7" name="Picture Placeholder 2">
            <a:extLst>
              <a:ext uri="{FF2B5EF4-FFF2-40B4-BE49-F238E27FC236}">
                <a16:creationId xmlns:a16="http://schemas.microsoft.com/office/drawing/2014/main" id="{CABCA7C5-B296-461D-9F4E-DD4495A89BBB}"/>
              </a:ext>
            </a:extLst>
          </p:cNvPr>
          <p:cNvSpPr>
            <a:spLocks noGrp="1"/>
          </p:cNvSpPr>
          <p:nvPr>
            <p:ph type="pic" sz="quarter" idx="10"/>
          </p:nvPr>
        </p:nvSpPr>
        <p:spPr>
          <a:xfrm>
            <a:off x="6195793" y="1322362"/>
            <a:ext cx="5662079" cy="5092506"/>
          </a:xfrm>
          <a:ln w="12700">
            <a:solidFill>
              <a:srgbClr val="ACACAC"/>
            </a:solidFill>
          </a:ln>
        </p:spPr>
        <p:txBody>
          <a:bodyPr/>
          <a:lstStyle/>
          <a:p>
            <a:r>
              <a:rPr lang="en-US" dirty="0"/>
              <a:t>Click icon to add picture</a:t>
            </a:r>
          </a:p>
        </p:txBody>
      </p:sp>
    </p:spTree>
    <p:extLst>
      <p:ext uri="{BB962C8B-B14F-4D97-AF65-F5344CB8AC3E}">
        <p14:creationId xmlns:p14="http://schemas.microsoft.com/office/powerpoint/2010/main" val="397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er 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284299A-B8C0-45EA-B88B-2CE2DED5F350}"/>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6199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E54B636B-144D-4507-A418-63041D5CA371}"/>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840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uiExpand="1" build="p"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8228415-8B51-411E-A5FA-13AC942715B8}"/>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8570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5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subTnLst>
                                    <p:animClr clrSpc="rgb" dir="cw">
                                      <p:cBhvr override="childStyle">
                                        <p:cTn dur="1" fill="hold" display="0" masterRel="nextClick" afterEffect="1"/>
                                        <p:tgtEl>
                                          <p:spTgt spid="14">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subTnLst>
                                    <p:animClr clrSpc="rgb" dir="cw">
                                      <p:cBhvr override="childStyle">
                                        <p:cTn dur="1" fill="hold" display="0" masterRel="nextClick" afterEffect="1"/>
                                        <p:tgtEl>
                                          <p:spTgt spid="14">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5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969696"/>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fade">
                                      <p:cBhvr>
                                        <p:cTn id="65" dur="500"/>
                                        <p:tgtEl>
                                          <p:spTgt spid="18">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969696"/>
                                      </p:to>
                                    </p:animClr>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subTnLst>
                                    <p:animClr clrSpc="rgb" dir="cw">
                                      <p:cBhvr override="childStyle">
                                        <p:cTn dur="1" fill="hold" display="0" masterRel="nextClick" afterEffect="1"/>
                                        <p:tgtEl>
                                          <p:spTgt spid="18">
                                            <p:txEl>
                                              <p:pRg st="1" end="1"/>
                                            </p:txEl>
                                          </p:spTgt>
                                        </p:tgtEl>
                                        <p:attrNameLst>
                                          <p:attrName>ppt_c</p:attrName>
                                        </p:attrNameLst>
                                      </p:cBhvr>
                                      <p:to>
                                        <a:srgbClr val="969696"/>
                                      </p:to>
                                    </p:animClr>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fade">
                                      <p:cBhvr>
                                        <p:cTn id="80" dur="500"/>
                                        <p:tgtEl>
                                          <p:spTgt spid="18">
                                            <p:txEl>
                                              <p:pRg st="2" end="2"/>
                                            </p:txEl>
                                          </p:spTgt>
                                        </p:tgtEl>
                                      </p:cBhvr>
                                    </p:animEffect>
                                  </p:childTnLst>
                                  <p:subTnLst>
                                    <p:animClr clrSpc="rgb" dir="cw">
                                      <p:cBhvr override="childStyle">
                                        <p:cTn dur="1" fill="hold" display="0" masterRel="nextClick" afterEffect="1"/>
                                        <p:tgtEl>
                                          <p:spTgt spid="1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uiExpand="1"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uiExpand="1"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uiExpand="1" build="p" animBg="1">
        <p:tmplLst>
          <p:tmpl>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uiExpand="1" build="p"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1802811"/>
            <a:ext cx="2632441" cy="3705446"/>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1802811"/>
            <a:ext cx="2632441" cy="3705446"/>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baseline="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1802811"/>
            <a:ext cx="2632441" cy="3705445"/>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539ED645-6FDD-494C-B0C7-B7195F9C6D49}"/>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0546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Sections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hasCustomPrompt="1"/>
          </p:nvPr>
        </p:nvSpPr>
        <p:spPr>
          <a:xfrm>
            <a:off x="1320826"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hasCustomPrompt="1"/>
          </p:nvPr>
        </p:nvSpPr>
        <p:spPr>
          <a:xfrm>
            <a:off x="4631594"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hasCustomPrompt="1"/>
          </p:nvPr>
        </p:nvSpPr>
        <p:spPr>
          <a:xfrm>
            <a:off x="8012748" y="3050395"/>
            <a:ext cx="2632441" cy="2457861"/>
          </a:xfrm>
        </p:spPr>
        <p:txBody>
          <a:bodyPr wrap="square" anchor="t">
            <a:noAutofit/>
          </a:bodyPr>
          <a:lstStyle>
            <a:lvl1pPr marL="0" indent="0" algn="l">
              <a:lnSpc>
                <a:spcPct val="100000"/>
              </a:lnSpc>
              <a:spcAft>
                <a:spcPts val="1400"/>
              </a:spcAft>
              <a:buSzPct val="110000"/>
              <a:buFont typeface="Arial" panose="020B0604020202020204" pitchFamily="34" charset="0"/>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3838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 grpId="0" animBg="1"/>
      <p:bldP spid="25" grpId="0" animBg="1"/>
      <p:bldP spid="2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84ECE201-B691-45BE-AA22-6012F21D63E9}"/>
              </a:ext>
            </a:extLst>
          </p:cNvPr>
          <p:cNvGraphicFramePr>
            <a:graphicFrameLocks noGrp="1"/>
          </p:cNvGraphicFramePr>
          <p:nvPr userDrawn="1">
            <p:extLst>
              <p:ext uri="{D42A27DB-BD31-4B8C-83A1-F6EECF244321}">
                <p14:modId xmlns:p14="http://schemas.microsoft.com/office/powerpoint/2010/main" val="1798504407"/>
              </p:ext>
            </p:extLst>
          </p:nvPr>
        </p:nvGraphicFramePr>
        <p:xfrm>
          <a:off x="2158815" y="1560984"/>
          <a:ext cx="7874370" cy="4622288"/>
        </p:xfrm>
        <a:graphic>
          <a:graphicData uri="http://schemas.openxmlformats.org/drawingml/2006/table">
            <a:tbl>
              <a:tblPr firstRow="1" bandRow="1">
                <a:tableStyleId>{5202B0CA-FC54-4496-8BCA-5EF66A818D29}</a:tableStyleId>
              </a:tblPr>
              <a:tblGrid>
                <a:gridCol w="2624790">
                  <a:extLst>
                    <a:ext uri="{9D8B030D-6E8A-4147-A177-3AD203B41FA5}">
                      <a16:colId xmlns:a16="http://schemas.microsoft.com/office/drawing/2014/main" val="4170995988"/>
                    </a:ext>
                  </a:extLst>
                </a:gridCol>
                <a:gridCol w="2624790">
                  <a:extLst>
                    <a:ext uri="{9D8B030D-6E8A-4147-A177-3AD203B41FA5}">
                      <a16:colId xmlns:a16="http://schemas.microsoft.com/office/drawing/2014/main" val="3319331502"/>
                    </a:ext>
                  </a:extLst>
                </a:gridCol>
                <a:gridCol w="2624790">
                  <a:extLst>
                    <a:ext uri="{9D8B030D-6E8A-4147-A177-3AD203B41FA5}">
                      <a16:colId xmlns:a16="http://schemas.microsoft.com/office/drawing/2014/main" val="498230570"/>
                    </a:ext>
                  </a:extLst>
                </a:gridCol>
              </a:tblGrid>
              <a:tr h="725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2700" cap="flat" cmpd="sng" algn="ctr">
                      <a:noFill/>
                      <a:prstDash val="solid"/>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5065103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01755306"/>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8894357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150740232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502716172"/>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4099263520"/>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81184039"/>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2313265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09350825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A3F40B94-5B47-4AC2-BFF7-FDA1DB315D4F}"/>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697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ing Slide - Do Not Record">
    <p:bg>
      <p:bgPr shadeToTitle="1">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2023 WatchGuard Technologies, Inc. All Rights Reserved</a:t>
            </a:r>
          </a:p>
        </p:txBody>
      </p:sp>
      <p:sp>
        <p:nvSpPr>
          <p:cNvPr id="4" name="TextBox 3">
            <a:extLst>
              <a:ext uri="{FF2B5EF4-FFF2-40B4-BE49-F238E27FC236}">
                <a16:creationId xmlns:a16="http://schemas.microsoft.com/office/drawing/2014/main" id="{088209D0-F100-4AA1-B9BC-669E0481EE7C}"/>
              </a:ext>
            </a:extLst>
          </p:cNvPr>
          <p:cNvSpPr txBox="1"/>
          <p:nvPr userDrawn="1"/>
        </p:nvSpPr>
        <p:spPr>
          <a:xfrm>
            <a:off x="6744615" y="3013502"/>
            <a:ext cx="3803904" cy="830997"/>
          </a:xfrm>
          <a:prstGeom prst="rect">
            <a:avLst/>
          </a:prstGeom>
          <a:noFill/>
        </p:spPr>
        <p:txBody>
          <a:bodyPr wrap="square" rtlCol="0">
            <a:spAutoFit/>
          </a:bodyPr>
          <a:lstStyle/>
          <a:p>
            <a:r>
              <a:rPr kumimoji="0" lang="en-US" sz="4800" b="0" i="0" u="none" strike="noStrike" kern="1200" cap="all" spc="0" normalizeH="0" baseline="0" noProof="0" dirty="0">
                <a:ln w="3175" cmpd="sng">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lang="en-US" sz="4800" dirty="0"/>
          </a:p>
        </p:txBody>
      </p:sp>
    </p:spTree>
    <p:extLst>
      <p:ext uri="{BB962C8B-B14F-4D97-AF65-F5344CB8AC3E}">
        <p14:creationId xmlns:p14="http://schemas.microsoft.com/office/powerpoint/2010/main" val="364699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9E04F-A9DC-4552-BDA3-A23AE31C0D2F}"/>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672245" y="3013502"/>
            <a:ext cx="10847511" cy="830997"/>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66990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riter Text Slide - Wor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AF5A81C4-4F7F-4242-A5A7-8410A482396A}"/>
              </a:ext>
            </a:extLst>
          </p:cNvPr>
          <p:cNvSpPr>
            <a:spLocks noGrp="1"/>
          </p:cNvSpPr>
          <p:nvPr>
            <p:ph idx="10"/>
          </p:nvPr>
        </p:nvSpPr>
        <p:spPr>
          <a:xfrm>
            <a:off x="609600" y="1069239"/>
            <a:ext cx="7404101" cy="5699685"/>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clrSpc="rgb" dir="cw">
                                      <p:cBhvr override="childStyle">
                                        <p:cTn dur="1" fill="hold" display="0" masterRel="nextClick" afterEffect="1"/>
                                        <p:tgtEl>
                                          <p:spTgt spid="12">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subTnLst>
                                    <p:animClr clrSpc="rgb" dir="cw">
                                      <p:cBhvr override="childStyle">
                                        <p:cTn dur="1" fill="hold" display="0" masterRel="nextClick" afterEffect="1"/>
                                        <p:tgtEl>
                                          <p:spTgt spid="12">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subTnLst>
                                    <p:animClr clrSpc="rgb" dir="cw">
                                      <p:cBhvr override="childStyle">
                                        <p:cTn dur="1" fill="hold" display="0" masterRel="nextClick" afterEffect="1"/>
                                        <p:tgtEl>
                                          <p:spTgt spid="12">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subTnLst>
                                    <p:animClr clrSpc="rgb" dir="cw">
                                      <p:cBhvr override="childStyle">
                                        <p:cTn dur="1" fill="hold" display="0" masterRel="nextClick" afterEffect="1"/>
                                        <p:tgtEl>
                                          <p:spTgt spid="12">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subTnLst>
                                    <p:animClr clrSpc="rgb" dir="cw">
                                      <p:cBhvr override="childStyle">
                                        <p:cTn dur="1" fill="hold" display="0" masterRel="nextClick" afterEffect="1"/>
                                        <p:tgtEl>
                                          <p:spTgt spid="12">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777777"/>
                      </p:to>
                    </p:animClr>
                  </p:sub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iter Text Slide - Black">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2362"/>
            <a:ext cx="10115104"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9794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subTnLst>
                                    <p:animClr clrSpc="rgb" dir="cw">
                                      <p:cBhvr override="childStyle">
                                        <p:cTn dur="1" fill="hold" display="0" masterRel="nextClick" afterEffect="1"/>
                                        <p:tgtEl>
                                          <p:spTgt spid="7">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tmplLst>
          <p:tmpl lvl="1">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subTnLst>
                    <p:animClr clrSpc="rgb" dir="cw">
                      <p:cBhvr override="childStyle">
                        <p:cTn dur="1" fill="hold" display="0" masterRel="nextClick" afterEffect="1"/>
                        <p:tgtEl>
                          <p:spTgt spid="7"/>
                        </p:tgtEl>
                        <p:attrNameLst>
                          <p:attrName>ppt_c</p:attrName>
                        </p:attrNameLst>
                      </p:cBhvr>
                      <p:to>
                        <a:srgbClr val="777777"/>
                      </p:to>
                    </p:animClr>
                  </p:sub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iter Text and UI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Picture Placeholder 3">
            <a:extLst>
              <a:ext uri="{FF2B5EF4-FFF2-40B4-BE49-F238E27FC236}">
                <a16:creationId xmlns:a16="http://schemas.microsoft.com/office/drawing/2014/main" id="{F2AB98BA-99BD-47CC-943D-98D973F8B431}"/>
              </a:ext>
            </a:extLst>
          </p:cNvPr>
          <p:cNvSpPr>
            <a:spLocks noGrp="1" noChangeAspect="1"/>
          </p:cNvSpPr>
          <p:nvPr>
            <p:ph type="pic" sz="quarter" idx="10"/>
          </p:nvPr>
        </p:nvSpPr>
        <p:spPr>
          <a:xfrm>
            <a:off x="140715" y="1322361"/>
            <a:ext cx="8894228" cy="5003003"/>
          </a:xfrm>
          <a:ln w="12700">
            <a:solidFill>
              <a:srgbClr val="ACACAC"/>
            </a:solidFill>
          </a:ln>
        </p:spPr>
        <p:txBody>
          <a:bodyPr/>
          <a:lstStyle/>
          <a:p>
            <a:r>
              <a:rPr lang="en-US" dirty="0"/>
              <a:t>Click icon to add picture</a:t>
            </a:r>
          </a:p>
        </p:txBody>
      </p:sp>
      <p:sp>
        <p:nvSpPr>
          <p:cNvPr id="13" name="Content Placeholder 2">
            <a:extLst>
              <a:ext uri="{FF2B5EF4-FFF2-40B4-BE49-F238E27FC236}">
                <a16:creationId xmlns:a16="http://schemas.microsoft.com/office/drawing/2014/main" id="{2D43CF23-A405-4C51-9788-41E146DAEAC5}"/>
              </a:ext>
            </a:extLst>
          </p:cNvPr>
          <p:cNvSpPr>
            <a:spLocks noGrp="1"/>
          </p:cNvSpPr>
          <p:nvPr>
            <p:ph idx="11"/>
          </p:nvPr>
        </p:nvSpPr>
        <p:spPr>
          <a:xfrm>
            <a:off x="9125713" y="1322361"/>
            <a:ext cx="2920878" cy="5380443"/>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64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subTnLst>
                                    <p:animClr clrSpc="rgb" dir="cw">
                                      <p:cBhvr override="childStyle">
                                        <p:cTn dur="1" fill="hold" display="0" masterRel="nextClick" afterEffect="1"/>
                                        <p:tgtEl>
                                          <p:spTgt spid="13">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subTnLst>
                                    <p:animClr clrSpc="rgb" dir="cw">
                                      <p:cBhvr override="childStyle">
                                        <p:cTn dur="1" fill="hold" display="0" masterRel="nextClick" afterEffect="1"/>
                                        <p:tgtEl>
                                          <p:spTgt spid="13">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subTnLst>
                                    <p:animClr clrSpc="rgb" dir="cw">
                                      <p:cBhvr override="childStyle">
                                        <p:cTn dur="1" fill="hold" display="0" masterRel="nextClick" afterEffect="1"/>
                                        <p:tgtEl>
                                          <p:spTgt spid="13">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subTnLst>
                                    <p:animClr clrSpc="rgb" dir="cw">
                                      <p:cBhvr override="childStyle">
                                        <p:cTn dur="1" fill="hold" display="0" masterRel="nextClick" afterEffect="1"/>
                                        <p:tgtEl>
                                          <p:spTgt spid="13">
                                            <p:txEl>
                                              <p:pRg st="3" end="3"/>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tmplLst>
          <p:tmpl lvl="1">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subTnLst>
                    <p:animClr clrSpc="rgb" dir="cw">
                      <p:cBhvr override="childStyle">
                        <p:cTn dur="1" fill="hold" display="0" masterRel="nextClick" afterEffect="1"/>
                        <p:tgtEl>
                          <p:spTgt spid="13"/>
                        </p:tgtEl>
                        <p:attrNameLst>
                          <p:attrName>ppt_c</p:attrName>
                        </p:attrNameLst>
                      </p:cBhvr>
                      <p:to>
                        <a:srgbClr val="777777"/>
                      </p:to>
                    </p:animClr>
                  </p:sub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riter Text and Picture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3" name="Picture Placeholder 2">
            <a:extLst>
              <a:ext uri="{FF2B5EF4-FFF2-40B4-BE49-F238E27FC236}">
                <a16:creationId xmlns:a16="http://schemas.microsoft.com/office/drawing/2014/main" id="{F4375F0B-301C-4690-8E9E-AC18F29A1F51}"/>
              </a:ext>
            </a:extLst>
          </p:cNvPr>
          <p:cNvSpPr>
            <a:spLocks noGrp="1"/>
          </p:cNvSpPr>
          <p:nvPr>
            <p:ph type="pic" sz="quarter" idx="10"/>
          </p:nvPr>
        </p:nvSpPr>
        <p:spPr>
          <a:xfrm>
            <a:off x="6195793" y="1322362"/>
            <a:ext cx="5662079" cy="5092506"/>
          </a:xfrm>
          <a:ln w="12700">
            <a:solidFill>
              <a:srgbClr val="ACACAC"/>
            </a:solidFill>
          </a:ln>
        </p:spPr>
        <p:txBody>
          <a:bodyPr/>
          <a:lstStyle/>
          <a:p>
            <a:r>
              <a:rPr lang="en-US" dirty="0"/>
              <a:t>Click icon to add picture</a:t>
            </a:r>
          </a:p>
        </p:txBody>
      </p:sp>
    </p:spTree>
    <p:extLst>
      <p:ext uri="{BB962C8B-B14F-4D97-AF65-F5344CB8AC3E}">
        <p14:creationId xmlns:p14="http://schemas.microsoft.com/office/powerpoint/2010/main" val="4837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iter Blank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3CEEB648-B4F1-476E-9AB4-2E86BEE2E3B2}"/>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7221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iner Intro/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1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2274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er Lab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609600" y="1070919"/>
            <a:ext cx="7404101" cy="5698005"/>
          </a:xfrm>
        </p:spPr>
        <p:txBody>
          <a:bodyPr anchor="t" anchorCtr="0">
            <a:normAutofit/>
          </a:bodyPr>
          <a:lstStyle>
            <a:lvl1pPr marL="457200" indent="-457200">
              <a:buFont typeface="+mj-lt"/>
              <a:buAutoNum type="arabicPeriod"/>
              <a:defRPr sz="2200"/>
            </a:lvl1pPr>
            <a:lvl2pPr marL="914400" indent="-457200">
              <a:lnSpc>
                <a:spcPct val="100000"/>
              </a:lnSpc>
              <a:buFont typeface="Arial" panose="020B0604020202020204" pitchFamily="34" charset="0"/>
              <a:buChar char="•"/>
              <a:defRPr sz="2000"/>
            </a:lvl2pPr>
            <a:lvl3pPr marL="1257300" indent="-342900">
              <a:lnSpc>
                <a:spcPct val="100000"/>
              </a:lnSpc>
              <a:buFont typeface="Arial" panose="020B0604020202020204" pitchFamily="34" charset="0"/>
              <a:buChar char="•"/>
              <a:defRPr/>
            </a:lvl3pPr>
            <a:lvl4pPr marL="1600200" indent="-228600">
              <a:lnSpc>
                <a:spcPct val="100000"/>
              </a:lnSpc>
              <a:buFont typeface="Arial" panose="020B0604020202020204" pitchFamily="34" charset="0"/>
              <a:buChar char="•"/>
              <a:defRPr/>
            </a:lvl4pPr>
            <a:lvl5pPr marL="2057400" indent="-228600">
              <a:lnSpc>
                <a:spcPct val="10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88FB273A-30DA-4063-AF64-0384BA1B9CD9}"/>
              </a:ext>
            </a:extLst>
          </p:cNvPr>
          <p:cNvSpPr>
            <a:spLocks noGrp="1"/>
          </p:cNvSpPr>
          <p:nvPr>
            <p:ph type="body" sz="quarter" idx="10" hasCustomPrompt="1"/>
          </p:nvPr>
        </p:nvSpPr>
        <p:spPr>
          <a:xfrm>
            <a:off x="8407400" y="1070919"/>
            <a:ext cx="2790825" cy="646331"/>
          </a:xfrm>
          <a:solidFill>
            <a:srgbClr val="000000">
              <a:alpha val="69804"/>
            </a:srgbClr>
          </a:solidFill>
        </p:spPr>
        <p:txBody>
          <a:bodyPr anchor="t" anchorCtr="0">
            <a:spAutoFit/>
          </a:bodyPr>
          <a:lstStyle>
            <a:lvl1pPr marL="0" indent="0">
              <a:lnSpc>
                <a:spcPct val="100000"/>
              </a:lnSpc>
              <a:buNone/>
              <a:defRPr sz="1800"/>
            </a:lvl1pPr>
          </a:lstStyle>
          <a:p>
            <a:pPr lvl="0"/>
            <a:r>
              <a:rPr lang="en-US" dirty="0"/>
              <a:t>Optional side text for lab information</a:t>
            </a:r>
          </a:p>
        </p:txBody>
      </p:sp>
    </p:spTree>
    <p:extLst>
      <p:ext uri="{BB962C8B-B14F-4D97-AF65-F5344CB8AC3E}">
        <p14:creationId xmlns:p14="http://schemas.microsoft.com/office/powerpoint/2010/main" val="14353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14" r:id="rId2"/>
    <p:sldLayoutId id="2147483715" r:id="rId3"/>
    <p:sldLayoutId id="2147483716" r:id="rId4"/>
    <p:sldLayoutId id="2147483718" r:id="rId5"/>
    <p:sldLayoutId id="2147483710" r:id="rId6"/>
    <p:sldLayoutId id="2147483709" r:id="rId7"/>
    <p:sldLayoutId id="2147483675" r:id="rId8"/>
    <p:sldLayoutId id="2147483708" r:id="rId9"/>
    <p:sldLayoutId id="2147483672" r:id="rId10"/>
    <p:sldLayoutId id="2147483688" r:id="rId11"/>
    <p:sldLayoutId id="2147483713" r:id="rId12"/>
    <p:sldLayoutId id="2147483678" r:id="rId13"/>
    <p:sldLayoutId id="2147483679" r:id="rId14"/>
    <p:sldLayoutId id="2147483687" r:id="rId15"/>
    <p:sldLayoutId id="2147483680" r:id="rId16"/>
    <p:sldLayoutId id="2147483711" r:id="rId17"/>
    <p:sldLayoutId id="214748371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50000"/>
        </a:lnSpc>
        <a:spcBef>
          <a:spcPts val="0"/>
        </a:spcBef>
        <a:spcAft>
          <a:spcPts val="1000"/>
        </a:spcAft>
        <a:buClr>
          <a:schemeClr val="tx1"/>
        </a:buClr>
        <a:buSzPct val="100000"/>
        <a:buFont typeface="Arial"/>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Arial"/>
        <a:buChar char="•"/>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Arial"/>
        <a:buChar char="•"/>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Arial"/>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atchguard.com/help/docs/help-center/en-US/Content/en-US/Fireware/services/edr_core/edr_core_quick_start_c.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watchguard.com/help/docs/help-center/en-US/Content/en-US/WG-Cloud/Devices/endpoints/endpoints_about-licensing.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24.xml"/><Relationship Id="rId5" Type="http://schemas.openxmlformats.org/officeDocument/2006/relationships/slide" Target="slide18.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hyperlink" Target="https://techsearch.watchguard.com/KB?type=Article&amp;SFDCID=kA16S000000BcWdSAK&amp;lang=en_US" TargetMode="External"/><Relationship Id="rId2" Type="http://schemas.openxmlformats.org/officeDocument/2006/relationships/hyperlink" Target="https://techsearch.watchguard.com/KB?type=Article&amp;SFDCID=kA10H000000kCQ1SAM&amp;lang=en_U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4B5-666B-4BFF-AD33-8D273933ACA2}"/>
              </a:ext>
            </a:extLst>
          </p:cNvPr>
          <p:cNvSpPr>
            <a:spLocks noGrp="1"/>
          </p:cNvSpPr>
          <p:nvPr>
            <p:ph type="ctrTitle"/>
          </p:nvPr>
        </p:nvSpPr>
        <p:spPr>
          <a:xfrm>
            <a:off x="5084404" y="2274838"/>
            <a:ext cx="6800051" cy="2308324"/>
          </a:xfrm>
        </p:spPr>
        <p:txBody>
          <a:bodyPr/>
          <a:lstStyle/>
          <a:p>
            <a:r>
              <a:rPr lang="en-US" dirty="0"/>
              <a:t>Introduction to WatchGuard </a:t>
            </a:r>
            <a:br>
              <a:rPr lang="en-US" dirty="0"/>
            </a:br>
            <a:r>
              <a:rPr lang="en-US" dirty="0"/>
              <a:t>EDR Core</a:t>
            </a:r>
          </a:p>
        </p:txBody>
      </p:sp>
      <p:sp>
        <p:nvSpPr>
          <p:cNvPr id="4" name="TextBox 3">
            <a:extLst>
              <a:ext uri="{FF2B5EF4-FFF2-40B4-BE49-F238E27FC236}">
                <a16:creationId xmlns:a16="http://schemas.microsoft.com/office/drawing/2014/main" id="{D1C6C22F-2B84-42D9-99E5-5ED8FFDF3002}"/>
              </a:ext>
            </a:extLst>
          </p:cNvPr>
          <p:cNvSpPr txBox="1"/>
          <p:nvPr/>
        </p:nvSpPr>
        <p:spPr>
          <a:xfrm>
            <a:off x="8017727" y="6202154"/>
            <a:ext cx="4174273" cy="369332"/>
          </a:xfrm>
          <a:prstGeom prst="rect">
            <a:avLst/>
          </a:prstGeom>
          <a:noFill/>
        </p:spPr>
        <p:txBody>
          <a:bodyPr wrap="square" rtlCol="0">
            <a:spAutoFit/>
          </a:bodyPr>
          <a:lstStyle/>
          <a:p>
            <a:pPr algn="r"/>
            <a:r>
              <a:rPr lang="en-US" i="1" dirty="0">
                <a:solidFill>
                  <a:srgbClr val="2BBED8"/>
                </a:solidFill>
                <a:latin typeface="Open Sans" panose="020B0606030504020204" pitchFamily="34" charset="0"/>
                <a:ea typeface="Open Sans" panose="020B0606030504020204" pitchFamily="34" charset="0"/>
                <a:cs typeface="Open Sans" panose="020B0606030504020204" pitchFamily="34" charset="0"/>
              </a:rPr>
              <a:t>Release Date – 23 February 2023</a:t>
            </a:r>
          </a:p>
        </p:txBody>
      </p:sp>
    </p:spTree>
    <p:extLst>
      <p:ext uri="{BB962C8B-B14F-4D97-AF65-F5344CB8AC3E}">
        <p14:creationId xmlns:p14="http://schemas.microsoft.com/office/powerpoint/2010/main" val="40048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76AE1E-0D67-5D6F-AAA2-35E5C3C2D3BB}"/>
              </a:ext>
            </a:extLst>
          </p:cNvPr>
          <p:cNvSpPr>
            <a:spLocks noGrp="1"/>
          </p:cNvSpPr>
          <p:nvPr>
            <p:ph type="title"/>
          </p:nvPr>
        </p:nvSpPr>
        <p:spPr/>
        <p:txBody>
          <a:bodyPr/>
          <a:lstStyle/>
          <a:p>
            <a:r>
              <a:rPr lang="en-US" dirty="0"/>
              <a:t>Get Started with EDR Core</a:t>
            </a:r>
          </a:p>
        </p:txBody>
      </p:sp>
      <p:sp>
        <p:nvSpPr>
          <p:cNvPr id="4" name="Content Placeholder 3">
            <a:extLst>
              <a:ext uri="{FF2B5EF4-FFF2-40B4-BE49-F238E27FC236}">
                <a16:creationId xmlns:a16="http://schemas.microsoft.com/office/drawing/2014/main" id="{D39DFA8A-C7E9-85BD-705F-3A1A39FFA829}"/>
              </a:ext>
            </a:extLst>
          </p:cNvPr>
          <p:cNvSpPr>
            <a:spLocks noGrp="1"/>
          </p:cNvSpPr>
          <p:nvPr>
            <p:ph idx="1"/>
          </p:nvPr>
        </p:nvSpPr>
        <p:spPr/>
        <p:txBody>
          <a:bodyPr/>
          <a:lstStyle/>
          <a:p>
            <a:r>
              <a:rPr lang="en-US" dirty="0"/>
              <a:t>To get started with WatchGuard EDR Core, complete these high-level steps:</a:t>
            </a:r>
          </a:p>
          <a:p>
            <a:pPr marL="800100" lvl="1" indent="-457200">
              <a:buFont typeface="+mj-lt"/>
              <a:buAutoNum type="arabicPeriod"/>
            </a:pPr>
            <a:r>
              <a:rPr lang="en-US" dirty="0"/>
              <a:t>Activate a Total Security Suite License</a:t>
            </a:r>
          </a:p>
          <a:p>
            <a:pPr marL="800100" lvl="1" indent="-457200">
              <a:buFont typeface="+mj-lt"/>
              <a:buAutoNum type="arabicPeriod"/>
            </a:pPr>
            <a:r>
              <a:rPr lang="en-US" dirty="0"/>
              <a:t>Allocate Endpoints</a:t>
            </a:r>
          </a:p>
          <a:p>
            <a:pPr marL="800100" lvl="1" indent="-457200">
              <a:buFont typeface="+mj-lt"/>
              <a:buAutoNum type="arabicPeriod"/>
            </a:pPr>
            <a:r>
              <a:rPr lang="en-US" dirty="0"/>
              <a:t>Configure Pre-Deployment Settings</a:t>
            </a:r>
          </a:p>
          <a:p>
            <a:pPr marL="800100" lvl="1" indent="-457200">
              <a:buFont typeface="+mj-lt"/>
              <a:buAutoNum type="arabicPeriod"/>
            </a:pPr>
            <a:r>
              <a:rPr lang="en-US" dirty="0"/>
              <a:t>Deploy the Endpoint Agent</a:t>
            </a:r>
          </a:p>
          <a:p>
            <a:r>
              <a:rPr lang="en-US" dirty="0"/>
              <a:t>For more information, see </a:t>
            </a:r>
            <a:r>
              <a:rPr lang="en-US" dirty="0">
                <a:hlinkClick r:id="rId2"/>
              </a:rPr>
              <a:t>Quick Start — Set Up WatchGuard EDR Core</a:t>
            </a:r>
            <a:r>
              <a:rPr lang="en-US" dirty="0"/>
              <a:t> in </a:t>
            </a:r>
            <a:r>
              <a:rPr lang="en-US" i="1" dirty="0"/>
              <a:t>WatchGuard Help Center</a:t>
            </a:r>
          </a:p>
          <a:p>
            <a:endParaRPr lang="en-US" i="1" dirty="0"/>
          </a:p>
        </p:txBody>
      </p:sp>
    </p:spTree>
    <p:extLst>
      <p:ext uri="{BB962C8B-B14F-4D97-AF65-F5344CB8AC3E}">
        <p14:creationId xmlns:p14="http://schemas.microsoft.com/office/powerpoint/2010/main" val="220562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19B4FF-8470-80C9-6390-A2104AC4DB8F}"/>
              </a:ext>
            </a:extLst>
          </p:cNvPr>
          <p:cNvSpPr>
            <a:spLocks noGrp="1"/>
          </p:cNvSpPr>
          <p:nvPr>
            <p:ph type="ctrTitle"/>
          </p:nvPr>
        </p:nvSpPr>
        <p:spPr>
          <a:xfrm>
            <a:off x="672245" y="2644171"/>
            <a:ext cx="10847511" cy="1569660"/>
          </a:xfrm>
        </p:spPr>
        <p:txBody>
          <a:bodyPr/>
          <a:lstStyle/>
          <a:p>
            <a:r>
              <a:rPr lang="en-US"/>
              <a:t>EDR Core </a:t>
            </a:r>
            <a:r>
              <a:rPr lang="en-US" dirty="0"/>
              <a:t>in WatchGuard Cloud</a:t>
            </a:r>
          </a:p>
        </p:txBody>
      </p:sp>
    </p:spTree>
    <p:extLst>
      <p:ext uri="{BB962C8B-B14F-4D97-AF65-F5344CB8AC3E}">
        <p14:creationId xmlns:p14="http://schemas.microsoft.com/office/powerpoint/2010/main" val="4664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7866-3298-77A5-3507-A9736AC1462B}"/>
              </a:ext>
            </a:extLst>
          </p:cNvPr>
          <p:cNvSpPr>
            <a:spLocks noGrp="1"/>
          </p:cNvSpPr>
          <p:nvPr>
            <p:ph type="title"/>
          </p:nvPr>
        </p:nvSpPr>
        <p:spPr/>
        <p:txBody>
          <a:bodyPr/>
          <a:lstStyle/>
          <a:p>
            <a:r>
              <a:rPr lang="en-US" dirty="0"/>
              <a:t>Allocation in WatchGuard Cloud</a:t>
            </a:r>
          </a:p>
        </p:txBody>
      </p:sp>
      <p:sp>
        <p:nvSpPr>
          <p:cNvPr id="3" name="Content Placeholder 2">
            <a:extLst>
              <a:ext uri="{FF2B5EF4-FFF2-40B4-BE49-F238E27FC236}">
                <a16:creationId xmlns:a16="http://schemas.microsoft.com/office/drawing/2014/main" id="{A21CC76D-3EE0-AAF1-11E9-A077EC186BC6}"/>
              </a:ext>
            </a:extLst>
          </p:cNvPr>
          <p:cNvSpPr txBox="1">
            <a:spLocks/>
          </p:cNvSpPr>
          <p:nvPr/>
        </p:nvSpPr>
        <p:spPr>
          <a:xfrm>
            <a:off x="1038726" y="1322362"/>
            <a:ext cx="5057274" cy="4999021"/>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1400"/>
              </a:spcAft>
              <a:buClr>
                <a:schemeClr val="tx1"/>
              </a:buClr>
              <a:buSzPct val="11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628650" indent="-285750" algn="l" defTabSz="457200" rtl="0" eaLnBrk="1" latinLnBrk="0" hangingPunct="1">
              <a:lnSpc>
                <a:spcPct val="100000"/>
              </a:lnSpc>
              <a:spcBef>
                <a:spcPts val="0"/>
              </a:spcBef>
              <a:spcAft>
                <a:spcPts val="1400"/>
              </a:spcAft>
              <a:buClr>
                <a:schemeClr val="tx1"/>
              </a:buClr>
              <a:buSzPct val="80000"/>
              <a:buFont typeface="Courier New" panose="02070309020205020404" pitchFamily="49" charset="0"/>
              <a:buChar char="o"/>
              <a:tabLst/>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925513" indent="-238125" algn="l" defTabSz="457200" rtl="0" eaLnBrk="1" latinLnBrk="0" hangingPunct="1">
              <a:lnSpc>
                <a:spcPct val="100000"/>
              </a:lnSpc>
              <a:spcBef>
                <a:spcPts val="0"/>
              </a:spcBef>
              <a:spcAft>
                <a:spcPts val="1400"/>
              </a:spcAft>
              <a:buClr>
                <a:schemeClr val="tx1"/>
              </a:buClr>
              <a:buSzPct val="100000"/>
              <a:buFont typeface="Geneva" panose="020B0503030404040204" pitchFamily="34" charset="0"/>
              <a:buChar char="‣"/>
              <a:tabLst/>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00000"/>
              </a:lnSpc>
              <a:spcBef>
                <a:spcPts val="0"/>
              </a:spcBef>
              <a:spcAft>
                <a:spcPts val="1000"/>
              </a:spcAft>
              <a:buClr>
                <a:schemeClr val="tx1"/>
              </a:buClr>
              <a:buSzPct val="100000"/>
              <a:buFont typeface="Wingdings" pitchFamily="2" charset="2"/>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0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t>When Service Providers activate a Total Security Suite license or if they already had TSS or TDR Host Sensor licenses activated, the EDR Core license and </a:t>
            </a:r>
            <a:r>
              <a:rPr lang="en-US"/>
              <a:t>the number of available </a:t>
            </a:r>
            <a:r>
              <a:rPr lang="en-US" dirty="0"/>
              <a:t>endpoints appear in the </a:t>
            </a:r>
            <a:r>
              <a:rPr lang="en-US" b="1" dirty="0"/>
              <a:t>Inventory</a:t>
            </a:r>
            <a:r>
              <a:rPr lang="en-US" dirty="0"/>
              <a:t> page in WatchGuard Cloud</a:t>
            </a:r>
          </a:p>
          <a:p>
            <a:r>
              <a:rPr lang="en-US" dirty="0"/>
              <a:t>As a Service Provider, you can allocate endpoints to your own account or any account you manage</a:t>
            </a:r>
          </a:p>
        </p:txBody>
      </p:sp>
      <p:sp>
        <p:nvSpPr>
          <p:cNvPr id="8" name="Content Placeholder 2">
            <a:extLst>
              <a:ext uri="{FF2B5EF4-FFF2-40B4-BE49-F238E27FC236}">
                <a16:creationId xmlns:a16="http://schemas.microsoft.com/office/drawing/2014/main" id="{EF654D2F-0885-79FC-ECB1-A88E8CAA3E2B}"/>
              </a:ext>
            </a:extLst>
          </p:cNvPr>
          <p:cNvSpPr txBox="1">
            <a:spLocks/>
          </p:cNvSpPr>
          <p:nvPr/>
        </p:nvSpPr>
        <p:spPr>
          <a:xfrm>
            <a:off x="6255965" y="5648872"/>
            <a:ext cx="5057274" cy="799693"/>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1400"/>
              </a:spcAft>
              <a:buClr>
                <a:schemeClr val="tx1"/>
              </a:buClr>
              <a:buSzPct val="11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628650" indent="-285750" algn="l" defTabSz="457200" rtl="0" eaLnBrk="1" latinLnBrk="0" hangingPunct="1">
              <a:lnSpc>
                <a:spcPct val="100000"/>
              </a:lnSpc>
              <a:spcBef>
                <a:spcPts val="0"/>
              </a:spcBef>
              <a:spcAft>
                <a:spcPts val="1400"/>
              </a:spcAft>
              <a:buClr>
                <a:schemeClr val="tx1"/>
              </a:buClr>
              <a:buSzPct val="80000"/>
              <a:buFont typeface="Courier New" panose="02070309020205020404" pitchFamily="49" charset="0"/>
              <a:buChar char="o"/>
              <a:tabLst/>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925513" indent="-238125" algn="l" defTabSz="457200" rtl="0" eaLnBrk="1" latinLnBrk="0" hangingPunct="1">
              <a:lnSpc>
                <a:spcPct val="100000"/>
              </a:lnSpc>
              <a:spcBef>
                <a:spcPts val="0"/>
              </a:spcBef>
              <a:spcAft>
                <a:spcPts val="1400"/>
              </a:spcAft>
              <a:buClr>
                <a:schemeClr val="tx1"/>
              </a:buClr>
              <a:buSzPct val="100000"/>
              <a:buFont typeface="Geneva" panose="020B0503030404040204" pitchFamily="34" charset="0"/>
              <a:buChar char="‣"/>
              <a:tabLst/>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00000"/>
              </a:lnSpc>
              <a:spcBef>
                <a:spcPts val="0"/>
              </a:spcBef>
              <a:spcAft>
                <a:spcPts val="1000"/>
              </a:spcAft>
              <a:buClr>
                <a:schemeClr val="tx1"/>
              </a:buClr>
              <a:buSzPct val="100000"/>
              <a:buFont typeface="Wingdings" pitchFamily="2" charset="2"/>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0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dirty="0">
                <a:solidFill>
                  <a:schemeClr val="accent1"/>
                </a:solidFill>
              </a:rPr>
              <a:t>Endpoint security modules are not available with WatchGuard EDR Core</a:t>
            </a:r>
          </a:p>
        </p:txBody>
      </p:sp>
      <p:pic>
        <p:nvPicPr>
          <p:cNvPr id="5" name="Picture 4">
            <a:extLst>
              <a:ext uri="{FF2B5EF4-FFF2-40B4-BE49-F238E27FC236}">
                <a16:creationId xmlns:a16="http://schemas.microsoft.com/office/drawing/2014/main" id="{5CC0C35A-37A7-5189-E9B7-09836C002DB7}"/>
              </a:ext>
            </a:extLst>
          </p:cNvPr>
          <p:cNvPicPr>
            <a:picLocks noChangeAspect="1"/>
          </p:cNvPicPr>
          <p:nvPr/>
        </p:nvPicPr>
        <p:blipFill>
          <a:blip r:embed="rId2"/>
          <a:stretch>
            <a:fillRect/>
          </a:stretch>
        </p:blipFill>
        <p:spPr>
          <a:xfrm>
            <a:off x="6728499" y="1377009"/>
            <a:ext cx="4112206" cy="4103981"/>
          </a:xfrm>
          <a:prstGeom prst="rect">
            <a:avLst/>
          </a:prstGeom>
        </p:spPr>
      </p:pic>
    </p:spTree>
    <p:extLst>
      <p:ext uri="{BB962C8B-B14F-4D97-AF65-F5344CB8AC3E}">
        <p14:creationId xmlns:p14="http://schemas.microsoft.com/office/powerpoint/2010/main" val="351686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2406-8B8D-5F21-FF96-1195E34B0B86}"/>
              </a:ext>
            </a:extLst>
          </p:cNvPr>
          <p:cNvSpPr>
            <a:spLocks noGrp="1"/>
          </p:cNvSpPr>
          <p:nvPr>
            <p:ph type="title"/>
          </p:nvPr>
        </p:nvSpPr>
        <p:spPr>
          <a:xfrm>
            <a:off x="2236599" y="623351"/>
            <a:ext cx="7959435" cy="457200"/>
          </a:xfrm>
        </p:spPr>
        <p:txBody>
          <a:bodyPr/>
          <a:lstStyle/>
          <a:p>
            <a:r>
              <a:rPr lang="en-US" dirty="0"/>
              <a:t>Allocation Summary Page</a:t>
            </a:r>
          </a:p>
        </p:txBody>
      </p:sp>
      <p:sp>
        <p:nvSpPr>
          <p:cNvPr id="3" name="Content Placeholder 2">
            <a:extLst>
              <a:ext uri="{FF2B5EF4-FFF2-40B4-BE49-F238E27FC236}">
                <a16:creationId xmlns:a16="http://schemas.microsoft.com/office/drawing/2014/main" id="{42EE9C89-3ED1-7981-204D-55683F6EC56E}"/>
              </a:ext>
            </a:extLst>
          </p:cNvPr>
          <p:cNvSpPr>
            <a:spLocks noGrp="1"/>
          </p:cNvSpPr>
          <p:nvPr>
            <p:ph idx="1"/>
          </p:nvPr>
        </p:nvSpPr>
        <p:spPr>
          <a:xfrm>
            <a:off x="1038725" y="1322362"/>
            <a:ext cx="9860183" cy="4999021"/>
          </a:xfrm>
          <a:noFill/>
        </p:spPr>
        <p:txBody>
          <a:bodyPr/>
          <a:lstStyle/>
          <a:p>
            <a:r>
              <a:rPr lang="en-US" dirty="0"/>
              <a:t>When you select </a:t>
            </a:r>
            <a:r>
              <a:rPr lang="en-US" b="1" dirty="0"/>
              <a:t>Overview</a:t>
            </a:r>
            <a:r>
              <a:rPr lang="en-US" dirty="0"/>
              <a:t> for a Service Provider account from Account Manager, the Summary page shows an overview of the licenses and endpoints in your inventory, including WatchGuard EDR Core</a:t>
            </a:r>
          </a:p>
        </p:txBody>
      </p:sp>
      <p:pic>
        <p:nvPicPr>
          <p:cNvPr id="8" name="Picture 7">
            <a:extLst>
              <a:ext uri="{FF2B5EF4-FFF2-40B4-BE49-F238E27FC236}">
                <a16:creationId xmlns:a16="http://schemas.microsoft.com/office/drawing/2014/main" id="{16B6016C-E089-8437-24E5-D5B0501F6C23}"/>
              </a:ext>
            </a:extLst>
          </p:cNvPr>
          <p:cNvPicPr>
            <a:picLocks noChangeAspect="1"/>
          </p:cNvPicPr>
          <p:nvPr/>
        </p:nvPicPr>
        <p:blipFill>
          <a:blip r:embed="rId2"/>
          <a:stretch>
            <a:fillRect/>
          </a:stretch>
        </p:blipFill>
        <p:spPr>
          <a:xfrm>
            <a:off x="1732061" y="2612103"/>
            <a:ext cx="8968509" cy="3709280"/>
          </a:xfrm>
          <a:prstGeom prst="rect">
            <a:avLst/>
          </a:prstGeom>
        </p:spPr>
      </p:pic>
      <p:sp>
        <p:nvSpPr>
          <p:cNvPr id="10" name="Rectangle 9">
            <a:extLst>
              <a:ext uri="{FF2B5EF4-FFF2-40B4-BE49-F238E27FC236}">
                <a16:creationId xmlns:a16="http://schemas.microsoft.com/office/drawing/2014/main" id="{AB46C5E5-3EAE-6AA4-74A8-A44456450153}"/>
              </a:ext>
            </a:extLst>
          </p:cNvPr>
          <p:cNvSpPr/>
          <p:nvPr/>
        </p:nvSpPr>
        <p:spPr>
          <a:xfrm>
            <a:off x="4959927" y="4193309"/>
            <a:ext cx="1339273" cy="95134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943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994C-52F1-5F96-7356-7A4A3FA68C55}"/>
              </a:ext>
            </a:extLst>
          </p:cNvPr>
          <p:cNvSpPr>
            <a:spLocks noGrp="1"/>
          </p:cNvSpPr>
          <p:nvPr>
            <p:ph type="title"/>
          </p:nvPr>
        </p:nvSpPr>
        <p:spPr/>
        <p:txBody>
          <a:bodyPr/>
          <a:lstStyle/>
          <a:p>
            <a:r>
              <a:rPr lang="en-US" dirty="0"/>
              <a:t>Licenses Page</a:t>
            </a:r>
          </a:p>
        </p:txBody>
      </p:sp>
      <p:sp>
        <p:nvSpPr>
          <p:cNvPr id="3" name="Content Placeholder 2">
            <a:extLst>
              <a:ext uri="{FF2B5EF4-FFF2-40B4-BE49-F238E27FC236}">
                <a16:creationId xmlns:a16="http://schemas.microsoft.com/office/drawing/2014/main" id="{D40157BC-B53C-9F8E-841A-35ECF28FAEDE}"/>
              </a:ext>
            </a:extLst>
          </p:cNvPr>
          <p:cNvSpPr>
            <a:spLocks noGrp="1"/>
          </p:cNvSpPr>
          <p:nvPr>
            <p:ph idx="1"/>
          </p:nvPr>
        </p:nvSpPr>
        <p:spPr/>
        <p:txBody>
          <a:bodyPr/>
          <a:lstStyle/>
          <a:p>
            <a:r>
              <a:rPr lang="en-US" dirty="0"/>
              <a:t>The Licenses page shows the endpoint security products and modules you have licenses for, the type of license (for example, subscription, term, or trial), license key, quantity, and expiration date</a:t>
            </a:r>
          </a:p>
        </p:txBody>
      </p:sp>
      <p:pic>
        <p:nvPicPr>
          <p:cNvPr id="6" name="Picture 5">
            <a:extLst>
              <a:ext uri="{FF2B5EF4-FFF2-40B4-BE49-F238E27FC236}">
                <a16:creationId xmlns:a16="http://schemas.microsoft.com/office/drawing/2014/main" id="{2F74D00F-70EE-FFE1-F227-6992B95C78B3}"/>
              </a:ext>
            </a:extLst>
          </p:cNvPr>
          <p:cNvPicPr>
            <a:picLocks noChangeAspect="1"/>
          </p:cNvPicPr>
          <p:nvPr/>
        </p:nvPicPr>
        <p:blipFill>
          <a:blip r:embed="rId2"/>
          <a:stretch>
            <a:fillRect/>
          </a:stretch>
        </p:blipFill>
        <p:spPr>
          <a:xfrm>
            <a:off x="2043133" y="2507240"/>
            <a:ext cx="8105734" cy="4116350"/>
          </a:xfrm>
          <a:prstGeom prst="rect">
            <a:avLst/>
          </a:prstGeom>
        </p:spPr>
      </p:pic>
    </p:spTree>
    <p:extLst>
      <p:ext uri="{BB962C8B-B14F-4D97-AF65-F5344CB8AC3E}">
        <p14:creationId xmlns:p14="http://schemas.microsoft.com/office/powerpoint/2010/main" val="293495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F1E98-94DF-4465-0B14-20AAF165108F}"/>
              </a:ext>
            </a:extLst>
          </p:cNvPr>
          <p:cNvSpPr>
            <a:spLocks noGrp="1"/>
          </p:cNvSpPr>
          <p:nvPr>
            <p:ph type="title"/>
          </p:nvPr>
        </p:nvSpPr>
        <p:spPr/>
        <p:txBody>
          <a:bodyPr/>
          <a:lstStyle/>
          <a:p>
            <a:r>
              <a:rPr lang="en-US" dirty="0"/>
              <a:t>WatchGuard Cloud Trials</a:t>
            </a:r>
          </a:p>
        </p:txBody>
      </p:sp>
      <p:sp>
        <p:nvSpPr>
          <p:cNvPr id="3" name="Content Placeholder 2">
            <a:extLst>
              <a:ext uri="{FF2B5EF4-FFF2-40B4-BE49-F238E27FC236}">
                <a16:creationId xmlns:a16="http://schemas.microsoft.com/office/drawing/2014/main" id="{8F4635F2-193D-4CCB-42BB-E49F9F79BADA}"/>
              </a:ext>
            </a:extLst>
          </p:cNvPr>
          <p:cNvSpPr>
            <a:spLocks noGrp="1"/>
          </p:cNvSpPr>
          <p:nvPr>
            <p:ph idx="1"/>
          </p:nvPr>
        </p:nvSpPr>
        <p:spPr/>
        <p:txBody>
          <a:bodyPr/>
          <a:lstStyle/>
          <a:p>
            <a:r>
              <a:rPr lang="en-US" dirty="0"/>
              <a:t>With a WatchGuard EDR Core license, you can start a trial for WatchGuard EPDR, EDR, or EPP</a:t>
            </a:r>
          </a:p>
        </p:txBody>
      </p:sp>
      <p:pic>
        <p:nvPicPr>
          <p:cNvPr id="7" name="Picture 6">
            <a:extLst>
              <a:ext uri="{FF2B5EF4-FFF2-40B4-BE49-F238E27FC236}">
                <a16:creationId xmlns:a16="http://schemas.microsoft.com/office/drawing/2014/main" id="{79F9DD91-AD89-DF4A-8D76-A3F83E7335F5}"/>
              </a:ext>
            </a:extLst>
          </p:cNvPr>
          <p:cNvPicPr>
            <a:picLocks noChangeAspect="1"/>
          </p:cNvPicPr>
          <p:nvPr/>
        </p:nvPicPr>
        <p:blipFill>
          <a:blip r:embed="rId2"/>
          <a:stretch>
            <a:fillRect/>
          </a:stretch>
        </p:blipFill>
        <p:spPr>
          <a:xfrm>
            <a:off x="4129333" y="2220238"/>
            <a:ext cx="3933333" cy="3723809"/>
          </a:xfrm>
          <a:prstGeom prst="rect">
            <a:avLst/>
          </a:prstGeom>
        </p:spPr>
      </p:pic>
    </p:spTree>
    <p:extLst>
      <p:ext uri="{BB962C8B-B14F-4D97-AF65-F5344CB8AC3E}">
        <p14:creationId xmlns:p14="http://schemas.microsoft.com/office/powerpoint/2010/main" val="13588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1DEF3-951A-788E-B08E-F7081BCA0CCF}"/>
              </a:ext>
            </a:extLst>
          </p:cNvPr>
          <p:cNvSpPr>
            <a:spLocks noGrp="1"/>
          </p:cNvSpPr>
          <p:nvPr>
            <p:ph type="title"/>
          </p:nvPr>
        </p:nvSpPr>
        <p:spPr/>
        <p:txBody>
          <a:bodyPr/>
          <a:lstStyle/>
          <a:p>
            <a:r>
              <a:rPr lang="en-US" dirty="0"/>
              <a:t>Upgrade Path</a:t>
            </a:r>
          </a:p>
        </p:txBody>
      </p:sp>
      <p:sp>
        <p:nvSpPr>
          <p:cNvPr id="3" name="Content Placeholder 2">
            <a:extLst>
              <a:ext uri="{FF2B5EF4-FFF2-40B4-BE49-F238E27FC236}">
                <a16:creationId xmlns:a16="http://schemas.microsoft.com/office/drawing/2014/main" id="{65E5555B-94E2-2D3A-060D-54F6F8EA030E}"/>
              </a:ext>
            </a:extLst>
          </p:cNvPr>
          <p:cNvSpPr>
            <a:spLocks noGrp="1"/>
          </p:cNvSpPr>
          <p:nvPr>
            <p:ph idx="1"/>
          </p:nvPr>
        </p:nvSpPr>
        <p:spPr/>
        <p:txBody>
          <a:bodyPr/>
          <a:lstStyle/>
          <a:p>
            <a:r>
              <a:rPr lang="en-US" dirty="0"/>
              <a:t>You can upgrade a WatchGuard EDR Core license to WatchGuard EPDR</a:t>
            </a:r>
          </a:p>
          <a:p>
            <a:r>
              <a:rPr lang="en-US" dirty="0"/>
              <a:t>If the upgraded license expires, the WatchGuard EDR Core license becomes active</a:t>
            </a:r>
          </a:p>
          <a:p>
            <a:r>
              <a:rPr lang="en-US" dirty="0"/>
              <a:t>If the Total Security Suite license expires on the Firebox, then EDR Core  protection is disabled on the affected devices</a:t>
            </a:r>
          </a:p>
          <a:p>
            <a:pPr lvl="1"/>
            <a:r>
              <a:rPr lang="en-US" dirty="0"/>
              <a:t>There is a seven-day grace period during which devices remain protected</a:t>
            </a:r>
          </a:p>
          <a:p>
            <a:pPr lvl="1"/>
            <a:r>
              <a:rPr lang="en-US" dirty="0"/>
              <a:t>After the grace period, devices with an expired license are unprotected, with no antivirus or advanced protection</a:t>
            </a:r>
          </a:p>
          <a:p>
            <a:pPr lvl="1"/>
            <a:r>
              <a:rPr lang="en-US" dirty="0"/>
              <a:t>For more information, see </a:t>
            </a:r>
            <a:r>
              <a:rPr lang="en-US" dirty="0">
                <a:hlinkClick r:id="rId2"/>
              </a:rPr>
              <a:t>About Endpoint Security Licenses</a:t>
            </a:r>
            <a:r>
              <a:rPr lang="en-US" dirty="0"/>
              <a:t> in </a:t>
            </a:r>
            <a:r>
              <a:rPr lang="en-US" i="1" dirty="0"/>
              <a:t>WatchGuard Help Center</a:t>
            </a:r>
          </a:p>
        </p:txBody>
      </p:sp>
    </p:spTree>
    <p:extLst>
      <p:ext uri="{BB962C8B-B14F-4D97-AF65-F5344CB8AC3E}">
        <p14:creationId xmlns:p14="http://schemas.microsoft.com/office/powerpoint/2010/main" val="206778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2D8C-22FC-4037-5FDF-1663A04A24F9}"/>
              </a:ext>
            </a:extLst>
          </p:cNvPr>
          <p:cNvSpPr>
            <a:spLocks noGrp="1"/>
          </p:cNvSpPr>
          <p:nvPr>
            <p:ph type="title"/>
          </p:nvPr>
        </p:nvSpPr>
        <p:spPr/>
        <p:txBody>
          <a:bodyPr/>
          <a:lstStyle/>
          <a:p>
            <a:r>
              <a:rPr lang="en-US" dirty="0"/>
              <a:t>WatchGuard Cloud Dashboards</a:t>
            </a:r>
          </a:p>
        </p:txBody>
      </p:sp>
      <p:sp>
        <p:nvSpPr>
          <p:cNvPr id="3" name="Content Placeholder 2">
            <a:extLst>
              <a:ext uri="{FF2B5EF4-FFF2-40B4-BE49-F238E27FC236}">
                <a16:creationId xmlns:a16="http://schemas.microsoft.com/office/drawing/2014/main" id="{B620ACDC-1096-A003-B4C8-B9C98F07C281}"/>
              </a:ext>
            </a:extLst>
          </p:cNvPr>
          <p:cNvSpPr>
            <a:spLocks noGrp="1"/>
          </p:cNvSpPr>
          <p:nvPr>
            <p:ph idx="1"/>
          </p:nvPr>
        </p:nvSpPr>
        <p:spPr/>
        <p:txBody>
          <a:bodyPr/>
          <a:lstStyle/>
          <a:p>
            <a:r>
              <a:rPr lang="en-US" dirty="0"/>
              <a:t>Dashboards show information on WatchGuard EDR Core license allocation and expiration, and protection status</a:t>
            </a:r>
          </a:p>
        </p:txBody>
      </p:sp>
      <p:pic>
        <p:nvPicPr>
          <p:cNvPr id="6" name="Picture 5">
            <a:extLst>
              <a:ext uri="{FF2B5EF4-FFF2-40B4-BE49-F238E27FC236}">
                <a16:creationId xmlns:a16="http://schemas.microsoft.com/office/drawing/2014/main" id="{A7E07461-C61D-877A-B4DF-170968FA671C}"/>
              </a:ext>
            </a:extLst>
          </p:cNvPr>
          <p:cNvPicPr>
            <a:picLocks noChangeAspect="1"/>
          </p:cNvPicPr>
          <p:nvPr/>
        </p:nvPicPr>
        <p:blipFill>
          <a:blip r:embed="rId2"/>
          <a:stretch>
            <a:fillRect/>
          </a:stretch>
        </p:blipFill>
        <p:spPr>
          <a:xfrm>
            <a:off x="1560945" y="2168426"/>
            <a:ext cx="9070109" cy="4152957"/>
          </a:xfrm>
          <a:prstGeom prst="rect">
            <a:avLst/>
          </a:prstGeom>
        </p:spPr>
      </p:pic>
      <p:sp>
        <p:nvSpPr>
          <p:cNvPr id="7" name="Rectangle 6">
            <a:extLst>
              <a:ext uri="{FF2B5EF4-FFF2-40B4-BE49-F238E27FC236}">
                <a16:creationId xmlns:a16="http://schemas.microsoft.com/office/drawing/2014/main" id="{C7DF8EEA-6513-F8EE-ABA2-E197BD750492}"/>
              </a:ext>
            </a:extLst>
          </p:cNvPr>
          <p:cNvSpPr/>
          <p:nvPr/>
        </p:nvSpPr>
        <p:spPr>
          <a:xfrm>
            <a:off x="8248073" y="5320145"/>
            <a:ext cx="2207491" cy="84974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047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A1F14F-7C78-37D5-7F02-A1951BB47DF7}"/>
              </a:ext>
            </a:extLst>
          </p:cNvPr>
          <p:cNvSpPr>
            <a:spLocks noGrp="1"/>
          </p:cNvSpPr>
          <p:nvPr>
            <p:ph type="ctrTitle"/>
          </p:nvPr>
        </p:nvSpPr>
        <p:spPr>
          <a:xfrm>
            <a:off x="672245" y="2644171"/>
            <a:ext cx="10847511" cy="1569660"/>
          </a:xfrm>
        </p:spPr>
        <p:txBody>
          <a:bodyPr/>
          <a:lstStyle/>
          <a:p>
            <a:r>
              <a:rPr lang="en-US" dirty="0"/>
              <a:t>Upgrade TDR to Endpoint Security</a:t>
            </a:r>
          </a:p>
        </p:txBody>
      </p:sp>
    </p:spTree>
    <p:extLst>
      <p:ext uri="{BB962C8B-B14F-4D97-AF65-F5344CB8AC3E}">
        <p14:creationId xmlns:p14="http://schemas.microsoft.com/office/powerpoint/2010/main" val="24211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71A5-A304-BA2F-52E7-59282886361B}"/>
              </a:ext>
            </a:extLst>
          </p:cNvPr>
          <p:cNvSpPr>
            <a:spLocks noGrp="1"/>
          </p:cNvSpPr>
          <p:nvPr>
            <p:ph type="title"/>
          </p:nvPr>
        </p:nvSpPr>
        <p:spPr/>
        <p:txBody>
          <a:bodyPr/>
          <a:lstStyle/>
          <a:p>
            <a:r>
              <a:rPr lang="en-US" dirty="0"/>
              <a:t>Upgrade TDR to Endpoint Security</a:t>
            </a:r>
          </a:p>
        </p:txBody>
      </p:sp>
      <p:sp>
        <p:nvSpPr>
          <p:cNvPr id="3" name="Content Placeholder 2">
            <a:extLst>
              <a:ext uri="{FF2B5EF4-FFF2-40B4-BE49-F238E27FC236}">
                <a16:creationId xmlns:a16="http://schemas.microsoft.com/office/drawing/2014/main" id="{E225062F-032D-38B6-22D1-91EFC8868B81}"/>
              </a:ext>
            </a:extLst>
          </p:cNvPr>
          <p:cNvSpPr>
            <a:spLocks noGrp="1"/>
          </p:cNvSpPr>
          <p:nvPr>
            <p:ph idx="1"/>
          </p:nvPr>
        </p:nvSpPr>
        <p:spPr/>
        <p:txBody>
          <a:bodyPr/>
          <a:lstStyle/>
          <a:p>
            <a:r>
              <a:rPr lang="en-US" dirty="0"/>
              <a:t>TDR users can upgrade their Host Sensors to EDR Core or another endpoint security product from WatchGuard Cloud without the need to reinstall</a:t>
            </a:r>
          </a:p>
          <a:p>
            <a:pPr lvl="1"/>
            <a:r>
              <a:rPr lang="en-US" dirty="0"/>
              <a:t>EDR Core can coexist </a:t>
            </a:r>
            <a:r>
              <a:rPr lang="en-US"/>
              <a:t>with third-party </a:t>
            </a:r>
            <a:r>
              <a:rPr lang="en-US" dirty="0"/>
              <a:t>endpoint solutions</a:t>
            </a:r>
          </a:p>
          <a:p>
            <a:pPr lvl="1"/>
            <a:r>
              <a:rPr lang="en-US" dirty="0"/>
              <a:t>Endpoints with EDR Core installed send data to </a:t>
            </a:r>
            <a:r>
              <a:rPr lang="en-US" dirty="0" err="1"/>
              <a:t>ThreatSync</a:t>
            </a:r>
            <a:r>
              <a:rPr lang="en-US" dirty="0"/>
              <a:t> to support XDR capabilities</a:t>
            </a:r>
          </a:p>
          <a:p>
            <a:r>
              <a:rPr lang="en-US" dirty="0"/>
              <a:t>The upgrade process automatically installs the WatchGuard Endpoint Agent</a:t>
            </a:r>
          </a:p>
          <a:p>
            <a:r>
              <a:rPr lang="en-US" dirty="0"/>
              <a:t>If you have WatchGuard Endpoint Security allocated to the account, but not installed on computers where the Host Sensor is installed, the upgrade process automatically installs the WatchGuard Endpoint Agent and the WatchGuard Endpoint Security protection software on those computers</a:t>
            </a:r>
          </a:p>
        </p:txBody>
      </p:sp>
    </p:spTree>
    <p:extLst>
      <p:ext uri="{BB962C8B-B14F-4D97-AF65-F5344CB8AC3E}">
        <p14:creationId xmlns:p14="http://schemas.microsoft.com/office/powerpoint/2010/main" val="143422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p:txBody>
          <a:bodyPr/>
          <a:lstStyle/>
          <a:p>
            <a:r>
              <a:rPr lang="en-US" dirty="0"/>
              <a:t>WatchGuard EDR Core</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0"/>
          </p:nvPr>
        </p:nvSpPr>
        <p:spPr/>
        <p:txBody>
          <a:bodyPr/>
          <a:lstStyle/>
          <a:p>
            <a:r>
              <a:rPr lang="en-US" dirty="0">
                <a:hlinkClick r:id="rId2" action="ppaction://hlinksldjump"/>
              </a:rPr>
              <a:t>Overview</a:t>
            </a:r>
            <a:endParaRPr lang="en-US" dirty="0"/>
          </a:p>
          <a:p>
            <a:r>
              <a:rPr lang="en-US" dirty="0">
                <a:hlinkClick r:id="rId3" action="ppaction://hlinksldjump"/>
              </a:rPr>
              <a:t>Get Started</a:t>
            </a:r>
            <a:endParaRPr lang="en-US" dirty="0"/>
          </a:p>
          <a:p>
            <a:r>
              <a:rPr lang="en-US" dirty="0">
                <a:hlinkClick r:id="rId4" action="ppaction://hlinksldjump"/>
              </a:rPr>
              <a:t>WatchGuard EDR Core in WatchGuard Cloud</a:t>
            </a:r>
            <a:endParaRPr lang="en-US" dirty="0"/>
          </a:p>
          <a:p>
            <a:r>
              <a:rPr lang="en-US" dirty="0">
                <a:hlinkClick r:id="rId5" action="ppaction://hlinksldjump"/>
              </a:rPr>
              <a:t>Upgrade TDR Host Sensors to Endpoint Security</a:t>
            </a:r>
            <a:endParaRPr lang="en-US" dirty="0"/>
          </a:p>
          <a:p>
            <a:r>
              <a:rPr lang="en-US" dirty="0">
                <a:hlinkClick r:id="rId6" action="ppaction://hlinksldjump"/>
              </a:rPr>
              <a:t>WatchGuard EDR Core Management UI</a:t>
            </a:r>
            <a:endParaRPr lang="en-US" dirty="0"/>
          </a:p>
          <a:p>
            <a:pPr lvl="1"/>
            <a:endParaRPr lang="en-US" dirty="0"/>
          </a:p>
        </p:txBody>
      </p:sp>
    </p:spTree>
    <p:extLst>
      <p:ext uri="{BB962C8B-B14F-4D97-AF65-F5344CB8AC3E}">
        <p14:creationId xmlns:p14="http://schemas.microsoft.com/office/powerpoint/2010/main" val="322043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90B9F-866A-E37D-041C-99A1FE65C4AB}"/>
              </a:ext>
            </a:extLst>
          </p:cNvPr>
          <p:cNvSpPr>
            <a:spLocks noGrp="1"/>
          </p:cNvSpPr>
          <p:nvPr>
            <p:ph type="title"/>
          </p:nvPr>
        </p:nvSpPr>
        <p:spPr/>
        <p:txBody>
          <a:bodyPr/>
          <a:lstStyle/>
          <a:p>
            <a:r>
              <a:rPr lang="en-US" dirty="0"/>
              <a:t>Upgrade to Endpoint Security — Before You Begin</a:t>
            </a:r>
          </a:p>
        </p:txBody>
      </p:sp>
      <p:sp>
        <p:nvSpPr>
          <p:cNvPr id="3" name="Content Placeholder 2">
            <a:extLst>
              <a:ext uri="{FF2B5EF4-FFF2-40B4-BE49-F238E27FC236}">
                <a16:creationId xmlns:a16="http://schemas.microsoft.com/office/drawing/2014/main" id="{65BD5EB1-FB56-E7B6-C378-85D780BB6053}"/>
              </a:ext>
            </a:extLst>
          </p:cNvPr>
          <p:cNvSpPr>
            <a:spLocks noGrp="1"/>
          </p:cNvSpPr>
          <p:nvPr>
            <p:ph idx="1"/>
          </p:nvPr>
        </p:nvSpPr>
        <p:spPr/>
        <p:txBody>
          <a:bodyPr/>
          <a:lstStyle/>
          <a:p>
            <a:r>
              <a:rPr lang="en-US" dirty="0"/>
              <a:t>Before you upgrade, make sure that your WatchGuard Endpoint Security license has enough endpoints to replace the Host Sensors</a:t>
            </a:r>
          </a:p>
          <a:p>
            <a:r>
              <a:rPr lang="en-US" dirty="0"/>
              <a:t>Make sure that the WatchGuard Endpoint Agent can access the required URLs and ports</a:t>
            </a:r>
          </a:p>
          <a:p>
            <a:pPr lvl="1"/>
            <a:r>
              <a:rPr lang="en-US" dirty="0"/>
              <a:t>For more information, see this Knowledge Base article: </a:t>
            </a:r>
            <a:r>
              <a:rPr lang="en-US" dirty="0">
                <a:hlinkClick r:id="rId2"/>
              </a:rPr>
              <a:t>URLs used by Panda and WatchGuard Endpoint Security products</a:t>
            </a:r>
            <a:endParaRPr lang="en-US" dirty="0"/>
          </a:p>
          <a:p>
            <a:r>
              <a:rPr lang="en-US" dirty="0"/>
              <a:t>This upgrade process is available for Windows endpoints only</a:t>
            </a:r>
          </a:p>
          <a:p>
            <a:pPr lvl="1"/>
            <a:r>
              <a:rPr lang="en-US" dirty="0"/>
              <a:t>For Linux and macOS endpoints, you must manually uninstall the TDR Host Sensor and then install WatchGuard Endpoint Security</a:t>
            </a:r>
          </a:p>
          <a:p>
            <a:pPr marL="400050"/>
            <a:r>
              <a:rPr lang="en-US" dirty="0"/>
              <a:t>For more information, see this Knowledge Base article: </a:t>
            </a:r>
            <a:r>
              <a:rPr lang="en-US" dirty="0">
                <a:hlinkClick r:id="rId3"/>
              </a:rPr>
              <a:t>Host Sensor upgrade to Endpoint Security</a:t>
            </a:r>
            <a:endParaRPr lang="en-US" dirty="0"/>
          </a:p>
        </p:txBody>
      </p:sp>
    </p:spTree>
    <p:extLst>
      <p:ext uri="{BB962C8B-B14F-4D97-AF65-F5344CB8AC3E}">
        <p14:creationId xmlns:p14="http://schemas.microsoft.com/office/powerpoint/2010/main" val="147380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A3AA-4696-05CA-C5EA-78FF6CEC9773}"/>
              </a:ext>
            </a:extLst>
          </p:cNvPr>
          <p:cNvSpPr>
            <a:spLocks noGrp="1"/>
          </p:cNvSpPr>
          <p:nvPr>
            <p:ph type="title"/>
          </p:nvPr>
        </p:nvSpPr>
        <p:spPr/>
        <p:txBody>
          <a:bodyPr/>
          <a:lstStyle/>
          <a:p>
            <a:r>
              <a:rPr lang="en-US" dirty="0"/>
              <a:t>Upgrade to Endpoint Security</a:t>
            </a:r>
          </a:p>
        </p:txBody>
      </p:sp>
      <p:sp>
        <p:nvSpPr>
          <p:cNvPr id="3" name="Content Placeholder 2">
            <a:extLst>
              <a:ext uri="{FF2B5EF4-FFF2-40B4-BE49-F238E27FC236}">
                <a16:creationId xmlns:a16="http://schemas.microsoft.com/office/drawing/2014/main" id="{B17B676C-27D9-09A9-A754-43D673BA4D0E}"/>
              </a:ext>
            </a:extLst>
          </p:cNvPr>
          <p:cNvSpPr>
            <a:spLocks noGrp="1"/>
          </p:cNvSpPr>
          <p:nvPr>
            <p:ph idx="1"/>
          </p:nvPr>
        </p:nvSpPr>
        <p:spPr/>
        <p:txBody>
          <a:bodyPr/>
          <a:lstStyle/>
          <a:p>
            <a:r>
              <a:rPr lang="en-US" dirty="0"/>
              <a:t>To upgrade TDR to Endpoint Security, in WatchGuard Cloud:</a:t>
            </a:r>
          </a:p>
          <a:p>
            <a:pPr marL="800100" lvl="1" indent="-457200">
              <a:buFont typeface="+mj-lt"/>
              <a:buAutoNum type="arabicPeriod"/>
            </a:pPr>
            <a:r>
              <a:rPr lang="en-US" dirty="0"/>
              <a:t>From Account Manager, select the account with the Host Sensors you want to upgrade</a:t>
            </a:r>
            <a:br>
              <a:rPr lang="en-US" dirty="0"/>
            </a:br>
            <a:r>
              <a:rPr lang="en-US" i="1" dirty="0"/>
              <a:t>Host Sensors are automatically uninstalled from the endpoints during the upgrade process</a:t>
            </a:r>
          </a:p>
          <a:p>
            <a:pPr marL="800100" lvl="1" indent="-457200">
              <a:buFont typeface="+mj-lt"/>
              <a:buAutoNum type="arabicPeriod"/>
            </a:pPr>
            <a:r>
              <a:rPr lang="en-US" dirty="0"/>
              <a:t>Select </a:t>
            </a:r>
            <a:r>
              <a:rPr lang="en-US" b="1" dirty="0"/>
              <a:t>Administration &gt; Upgrade TDR to Endpoint Security</a:t>
            </a:r>
          </a:p>
          <a:p>
            <a:pPr marL="800100" lvl="1" indent="-457200">
              <a:buFont typeface="+mj-lt"/>
              <a:buAutoNum type="arabicPeriod"/>
            </a:pPr>
            <a:endParaRPr lang="en-US" dirty="0"/>
          </a:p>
        </p:txBody>
      </p:sp>
      <p:pic>
        <p:nvPicPr>
          <p:cNvPr id="5" name="Picture 4">
            <a:extLst>
              <a:ext uri="{FF2B5EF4-FFF2-40B4-BE49-F238E27FC236}">
                <a16:creationId xmlns:a16="http://schemas.microsoft.com/office/drawing/2014/main" id="{EFA3F0B4-53BB-3D2A-A5BA-5D95643013AE}"/>
              </a:ext>
            </a:extLst>
          </p:cNvPr>
          <p:cNvPicPr>
            <a:picLocks noChangeAspect="1"/>
          </p:cNvPicPr>
          <p:nvPr/>
        </p:nvPicPr>
        <p:blipFill>
          <a:blip r:embed="rId2"/>
          <a:stretch>
            <a:fillRect/>
          </a:stretch>
        </p:blipFill>
        <p:spPr>
          <a:xfrm>
            <a:off x="1924493" y="3689498"/>
            <a:ext cx="7598029" cy="2823704"/>
          </a:xfrm>
          <a:prstGeom prst="rect">
            <a:avLst/>
          </a:prstGeom>
        </p:spPr>
      </p:pic>
    </p:spTree>
    <p:extLst>
      <p:ext uri="{BB962C8B-B14F-4D97-AF65-F5344CB8AC3E}">
        <p14:creationId xmlns:p14="http://schemas.microsoft.com/office/powerpoint/2010/main" val="427185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A3AA-4696-05CA-C5EA-78FF6CEC9773}"/>
              </a:ext>
            </a:extLst>
          </p:cNvPr>
          <p:cNvSpPr>
            <a:spLocks noGrp="1"/>
          </p:cNvSpPr>
          <p:nvPr>
            <p:ph type="title"/>
          </p:nvPr>
        </p:nvSpPr>
        <p:spPr/>
        <p:txBody>
          <a:bodyPr/>
          <a:lstStyle/>
          <a:p>
            <a:r>
              <a:rPr lang="en-US" dirty="0"/>
              <a:t>Upgrade to Endpoint Security</a:t>
            </a:r>
          </a:p>
        </p:txBody>
      </p:sp>
      <p:sp>
        <p:nvSpPr>
          <p:cNvPr id="3" name="Content Placeholder 2">
            <a:extLst>
              <a:ext uri="{FF2B5EF4-FFF2-40B4-BE49-F238E27FC236}">
                <a16:creationId xmlns:a16="http://schemas.microsoft.com/office/drawing/2014/main" id="{B17B676C-27D9-09A9-A754-43D673BA4D0E}"/>
              </a:ext>
            </a:extLst>
          </p:cNvPr>
          <p:cNvSpPr>
            <a:spLocks noGrp="1"/>
          </p:cNvSpPr>
          <p:nvPr>
            <p:ph idx="1"/>
          </p:nvPr>
        </p:nvSpPr>
        <p:spPr>
          <a:xfrm>
            <a:off x="1038726" y="1322363"/>
            <a:ext cx="5888547" cy="3351238"/>
          </a:xfrm>
        </p:spPr>
        <p:txBody>
          <a:bodyPr/>
          <a:lstStyle/>
          <a:p>
            <a:pPr marL="800100" lvl="1" indent="-457200">
              <a:buFont typeface="+mj-lt"/>
              <a:buAutoNum type="arabicPeriod" startAt="3"/>
            </a:pPr>
            <a:r>
              <a:rPr lang="en-US" dirty="0"/>
              <a:t>Determine whether Panda Endpoint Security is installed on any computers in the account and click Upgrade</a:t>
            </a:r>
          </a:p>
          <a:p>
            <a:pPr marL="1096963" lvl="2" indent="-457200">
              <a:buFont typeface="Courier New" panose="02070309020205020404" pitchFamily="49" charset="0"/>
              <a:buChar char="o"/>
            </a:pPr>
            <a:r>
              <a:rPr lang="en-US" dirty="0"/>
              <a:t>If Panda Endpoint Security is installed on any of the computers, we recommend that you do not proceed because you will lose access to Panda Endpoint Protection. This wizard converts your Panda Endpoint Security products to WatchGuard EDR Core. For more information, contact Support.</a:t>
            </a:r>
          </a:p>
        </p:txBody>
      </p:sp>
      <p:pic>
        <p:nvPicPr>
          <p:cNvPr id="4" name="Picture 3">
            <a:extLst>
              <a:ext uri="{FF2B5EF4-FFF2-40B4-BE49-F238E27FC236}">
                <a16:creationId xmlns:a16="http://schemas.microsoft.com/office/drawing/2014/main" id="{DEEC1F0C-324B-417C-1A37-F20FD954B699}"/>
              </a:ext>
            </a:extLst>
          </p:cNvPr>
          <p:cNvPicPr>
            <a:picLocks noChangeAspect="1"/>
          </p:cNvPicPr>
          <p:nvPr/>
        </p:nvPicPr>
        <p:blipFill>
          <a:blip r:embed="rId2"/>
          <a:stretch>
            <a:fillRect/>
          </a:stretch>
        </p:blipFill>
        <p:spPr>
          <a:xfrm>
            <a:off x="6927273" y="1322362"/>
            <a:ext cx="4864204" cy="3560541"/>
          </a:xfrm>
          <a:prstGeom prst="rect">
            <a:avLst/>
          </a:prstGeom>
        </p:spPr>
      </p:pic>
      <p:sp>
        <p:nvSpPr>
          <p:cNvPr id="6" name="TextBox 5">
            <a:extLst>
              <a:ext uri="{FF2B5EF4-FFF2-40B4-BE49-F238E27FC236}">
                <a16:creationId xmlns:a16="http://schemas.microsoft.com/office/drawing/2014/main" id="{44E8C601-7CC8-FAD6-1FB9-17239B2A0224}"/>
              </a:ext>
            </a:extLst>
          </p:cNvPr>
          <p:cNvSpPr txBox="1"/>
          <p:nvPr/>
        </p:nvSpPr>
        <p:spPr>
          <a:xfrm>
            <a:off x="1038726" y="4935472"/>
            <a:ext cx="9036992" cy="1477328"/>
          </a:xfrm>
          <a:prstGeom prst="rect">
            <a:avLst/>
          </a:prstGeom>
          <a:noFill/>
        </p:spPr>
        <p:txBody>
          <a:bodyPr wrap="square">
            <a:spAutoFit/>
          </a:bodyPr>
          <a:lstStyle/>
          <a:p>
            <a:pPr marL="1096963" lvl="2" indent="-457200">
              <a:buFont typeface="Courier New" panose="02070309020205020404" pitchFamily="49" charset="0"/>
              <a:buChar char="o"/>
            </a:pPr>
            <a:r>
              <a:rPr lang="en-US" dirty="0">
                <a:latin typeface="Open Sans" panose="020B0606030504020204" pitchFamily="34" charset="0"/>
                <a:ea typeface="Open Sans" panose="020B0606030504020204" pitchFamily="34" charset="0"/>
                <a:cs typeface="Open Sans" panose="020B0606030504020204" pitchFamily="34" charset="0"/>
              </a:rPr>
              <a:t>If Panda Endpoint Security is not installed on any of the computers, click Upgrade. The upgrade process automatically installs the WatchGuard Endpoint Agent on the endpoints of the account. The process can take some time to complete. Make sure that the devices are powered on and connected.</a:t>
            </a:r>
          </a:p>
        </p:txBody>
      </p:sp>
    </p:spTree>
    <p:extLst>
      <p:ext uri="{BB962C8B-B14F-4D97-AF65-F5344CB8AC3E}">
        <p14:creationId xmlns:p14="http://schemas.microsoft.com/office/powerpoint/2010/main" val="409436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78EA-A8ED-67DA-E446-1E60C73AD1B9}"/>
              </a:ext>
            </a:extLst>
          </p:cNvPr>
          <p:cNvSpPr>
            <a:spLocks noGrp="1"/>
          </p:cNvSpPr>
          <p:nvPr>
            <p:ph type="title"/>
          </p:nvPr>
        </p:nvSpPr>
        <p:spPr/>
        <p:txBody>
          <a:bodyPr/>
          <a:lstStyle/>
          <a:p>
            <a:r>
              <a:rPr lang="en-US" dirty="0"/>
              <a:t>Review Upgrade Progress</a:t>
            </a:r>
          </a:p>
        </p:txBody>
      </p:sp>
      <p:sp>
        <p:nvSpPr>
          <p:cNvPr id="3" name="Content Placeholder 2">
            <a:extLst>
              <a:ext uri="{FF2B5EF4-FFF2-40B4-BE49-F238E27FC236}">
                <a16:creationId xmlns:a16="http://schemas.microsoft.com/office/drawing/2014/main" id="{454274CB-30BA-120B-570A-743A0D7B044A}"/>
              </a:ext>
            </a:extLst>
          </p:cNvPr>
          <p:cNvSpPr>
            <a:spLocks noGrp="1"/>
          </p:cNvSpPr>
          <p:nvPr>
            <p:ph idx="1"/>
          </p:nvPr>
        </p:nvSpPr>
        <p:spPr/>
        <p:txBody>
          <a:bodyPr/>
          <a:lstStyle/>
          <a:p>
            <a:r>
              <a:rPr lang="en-US" dirty="0"/>
              <a:t>The upgrade process can take some time to complete</a:t>
            </a:r>
          </a:p>
          <a:p>
            <a:r>
              <a:rPr lang="en-US" dirty="0"/>
              <a:t>To review the progress, select </a:t>
            </a:r>
            <a:r>
              <a:rPr lang="en-US" b="1" dirty="0"/>
              <a:t>Administration &gt; Upgrade TDR to Endpoint Security</a:t>
            </a:r>
          </a:p>
        </p:txBody>
      </p:sp>
      <p:pic>
        <p:nvPicPr>
          <p:cNvPr id="5" name="Picture 4">
            <a:extLst>
              <a:ext uri="{FF2B5EF4-FFF2-40B4-BE49-F238E27FC236}">
                <a16:creationId xmlns:a16="http://schemas.microsoft.com/office/drawing/2014/main" id="{58ED0B9D-A7B4-486F-7575-2B17FED3545A}"/>
              </a:ext>
            </a:extLst>
          </p:cNvPr>
          <p:cNvPicPr>
            <a:picLocks noChangeAspect="1"/>
          </p:cNvPicPr>
          <p:nvPr/>
        </p:nvPicPr>
        <p:blipFill>
          <a:blip r:embed="rId2"/>
          <a:stretch>
            <a:fillRect/>
          </a:stretch>
        </p:blipFill>
        <p:spPr>
          <a:xfrm>
            <a:off x="1759582" y="2737767"/>
            <a:ext cx="8672835" cy="2168209"/>
          </a:xfrm>
          <a:prstGeom prst="rect">
            <a:avLst/>
          </a:prstGeom>
        </p:spPr>
      </p:pic>
    </p:spTree>
    <p:extLst>
      <p:ext uri="{BB962C8B-B14F-4D97-AF65-F5344CB8AC3E}">
        <p14:creationId xmlns:p14="http://schemas.microsoft.com/office/powerpoint/2010/main" val="281778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A1F14F-7C78-37D5-7F02-A1951BB47DF7}"/>
              </a:ext>
            </a:extLst>
          </p:cNvPr>
          <p:cNvSpPr>
            <a:spLocks noGrp="1"/>
          </p:cNvSpPr>
          <p:nvPr>
            <p:ph type="ctrTitle"/>
          </p:nvPr>
        </p:nvSpPr>
        <p:spPr/>
        <p:txBody>
          <a:bodyPr/>
          <a:lstStyle/>
          <a:p>
            <a:r>
              <a:rPr lang="en-US" dirty="0"/>
              <a:t>EDR Core Management UI</a:t>
            </a:r>
          </a:p>
        </p:txBody>
      </p:sp>
    </p:spTree>
    <p:extLst>
      <p:ext uri="{BB962C8B-B14F-4D97-AF65-F5344CB8AC3E}">
        <p14:creationId xmlns:p14="http://schemas.microsoft.com/office/powerpoint/2010/main" val="182829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E0C3-10ED-B1AC-A0E4-51C43C765182}"/>
              </a:ext>
            </a:extLst>
          </p:cNvPr>
          <p:cNvSpPr>
            <a:spLocks noGrp="1"/>
          </p:cNvSpPr>
          <p:nvPr>
            <p:ph type="title"/>
          </p:nvPr>
        </p:nvSpPr>
        <p:spPr/>
        <p:txBody>
          <a:bodyPr/>
          <a:lstStyle/>
          <a:p>
            <a:r>
              <a:rPr lang="en-US" dirty="0"/>
              <a:t>Endpoint Security Management UI</a:t>
            </a:r>
          </a:p>
        </p:txBody>
      </p:sp>
      <p:sp>
        <p:nvSpPr>
          <p:cNvPr id="4" name="Content Placeholder 3">
            <a:extLst>
              <a:ext uri="{FF2B5EF4-FFF2-40B4-BE49-F238E27FC236}">
                <a16:creationId xmlns:a16="http://schemas.microsoft.com/office/drawing/2014/main" id="{58B9258F-86E0-28E4-D9AB-C4D76527EEDA}"/>
              </a:ext>
            </a:extLst>
          </p:cNvPr>
          <p:cNvSpPr>
            <a:spLocks noGrp="1"/>
          </p:cNvSpPr>
          <p:nvPr>
            <p:ph idx="1"/>
          </p:nvPr>
        </p:nvSpPr>
        <p:spPr/>
        <p:txBody>
          <a:bodyPr/>
          <a:lstStyle/>
          <a:p>
            <a:r>
              <a:rPr lang="en-US" dirty="0"/>
              <a:t>The management UI for EDR Core closely resembles the management UI for WatchGuard EDR </a:t>
            </a:r>
          </a:p>
        </p:txBody>
      </p:sp>
      <p:pic>
        <p:nvPicPr>
          <p:cNvPr id="5" name="Picture 4">
            <a:extLst>
              <a:ext uri="{FF2B5EF4-FFF2-40B4-BE49-F238E27FC236}">
                <a16:creationId xmlns:a16="http://schemas.microsoft.com/office/drawing/2014/main" id="{8FEBA133-77CF-7F2B-D097-B85343680501}"/>
              </a:ext>
            </a:extLst>
          </p:cNvPr>
          <p:cNvPicPr>
            <a:picLocks noChangeAspect="1"/>
          </p:cNvPicPr>
          <p:nvPr/>
        </p:nvPicPr>
        <p:blipFill>
          <a:blip r:embed="rId2"/>
          <a:stretch>
            <a:fillRect/>
          </a:stretch>
        </p:blipFill>
        <p:spPr>
          <a:xfrm>
            <a:off x="1513367" y="2312649"/>
            <a:ext cx="9165265" cy="3746336"/>
          </a:xfrm>
          <a:prstGeom prst="rect">
            <a:avLst/>
          </a:prstGeom>
        </p:spPr>
      </p:pic>
    </p:spTree>
    <p:extLst>
      <p:ext uri="{BB962C8B-B14F-4D97-AF65-F5344CB8AC3E}">
        <p14:creationId xmlns:p14="http://schemas.microsoft.com/office/powerpoint/2010/main" val="180769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FC8E-BAC6-9CAE-768B-1B074F893EDA}"/>
              </a:ext>
            </a:extLst>
          </p:cNvPr>
          <p:cNvSpPr>
            <a:spLocks noGrp="1"/>
          </p:cNvSpPr>
          <p:nvPr>
            <p:ph type="title"/>
          </p:nvPr>
        </p:nvSpPr>
        <p:spPr/>
        <p:txBody>
          <a:bodyPr/>
          <a:lstStyle/>
          <a:p>
            <a:r>
              <a:rPr lang="en-US" dirty="0"/>
              <a:t>Features Not Available with EDR Core</a:t>
            </a:r>
          </a:p>
        </p:txBody>
      </p:sp>
      <p:sp>
        <p:nvSpPr>
          <p:cNvPr id="3" name="Content Placeholder 2">
            <a:extLst>
              <a:ext uri="{FF2B5EF4-FFF2-40B4-BE49-F238E27FC236}">
                <a16:creationId xmlns:a16="http://schemas.microsoft.com/office/drawing/2014/main" id="{8CECDC9F-1569-86D7-4FE6-3C928C042965}"/>
              </a:ext>
            </a:extLst>
          </p:cNvPr>
          <p:cNvSpPr>
            <a:spLocks noGrp="1"/>
          </p:cNvSpPr>
          <p:nvPr>
            <p:ph idx="1"/>
          </p:nvPr>
        </p:nvSpPr>
        <p:spPr/>
        <p:txBody>
          <a:bodyPr/>
          <a:lstStyle/>
          <a:p>
            <a:r>
              <a:rPr lang="en-US" dirty="0"/>
              <a:t>In addition to modules, these security features are not available in the EDR Core management UI:</a:t>
            </a:r>
          </a:p>
          <a:p>
            <a:pPr lvl="1"/>
            <a:r>
              <a:rPr lang="en-US" dirty="0"/>
              <a:t>Web access control</a:t>
            </a:r>
          </a:p>
          <a:p>
            <a:pPr lvl="1"/>
            <a:r>
              <a:rPr lang="en-US" dirty="0"/>
              <a:t>Firewall</a:t>
            </a:r>
          </a:p>
          <a:p>
            <a:pPr lvl="1"/>
            <a:r>
              <a:rPr lang="en-US" dirty="0"/>
              <a:t>Shadow copies</a:t>
            </a:r>
          </a:p>
          <a:p>
            <a:pPr lvl="1"/>
            <a:r>
              <a:rPr lang="en-US" dirty="0"/>
              <a:t>Device control</a:t>
            </a:r>
          </a:p>
          <a:p>
            <a:pPr lvl="1"/>
            <a:r>
              <a:rPr lang="en-US" dirty="0"/>
              <a:t>Scan tasks</a:t>
            </a:r>
          </a:p>
          <a:p>
            <a:pPr lvl="1"/>
            <a:r>
              <a:rPr lang="en-US" dirty="0"/>
              <a:t>Program blocking</a:t>
            </a:r>
          </a:p>
          <a:p>
            <a:pPr lvl="1"/>
            <a:r>
              <a:rPr lang="en-US" dirty="0"/>
              <a:t>Authorized software</a:t>
            </a:r>
          </a:p>
          <a:p>
            <a:r>
              <a:rPr lang="en-US" sz="2000" dirty="0"/>
              <a:t>You must upgrade to WatchGuard EPDR to take advantage of these features, the Zero-Trust Application Service, and endpoint security modules such as Full Encryption and Patch Management </a:t>
            </a:r>
          </a:p>
        </p:txBody>
      </p:sp>
    </p:spTree>
    <p:extLst>
      <p:ext uri="{BB962C8B-B14F-4D97-AF65-F5344CB8AC3E}">
        <p14:creationId xmlns:p14="http://schemas.microsoft.com/office/powerpoint/2010/main" val="405000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5EFCA1EB-23EB-51F6-C773-B83C773D81F1}"/>
              </a:ext>
            </a:extLst>
          </p:cNvPr>
          <p:cNvSpPr txBox="1">
            <a:spLocks/>
          </p:cNvSpPr>
          <p:nvPr/>
        </p:nvSpPr>
        <p:spPr>
          <a:xfrm>
            <a:off x="1038726" y="1322362"/>
            <a:ext cx="10115104" cy="4999021"/>
          </a:xfrm>
          <a:prstGeom prst="rect">
            <a:avLst/>
          </a:prstGeom>
        </p:spPr>
        <p:txBody>
          <a:bodyPr vert="horz" wrap="square" lIns="91440" tIns="45720" rIns="91440" bIns="45720" rtlCol="0" anchor="t">
            <a:noAutofit/>
          </a:bodyPr>
          <a:lstStyle>
            <a:lvl1pPr marL="342900" indent="-342900" algn="l" defTabSz="457200" rtl="0" eaLnBrk="1" latinLnBrk="0" hangingPunct="1">
              <a:lnSpc>
                <a:spcPct val="100000"/>
              </a:lnSpc>
              <a:spcBef>
                <a:spcPts val="0"/>
              </a:spcBef>
              <a:spcAft>
                <a:spcPts val="1400"/>
              </a:spcAft>
              <a:buClr>
                <a:schemeClr val="tx1"/>
              </a:buClr>
              <a:buSzPct val="11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628650" indent="-285750" algn="l" defTabSz="457200" rtl="0" eaLnBrk="1" latinLnBrk="0" hangingPunct="1">
              <a:lnSpc>
                <a:spcPct val="100000"/>
              </a:lnSpc>
              <a:spcBef>
                <a:spcPts val="0"/>
              </a:spcBef>
              <a:spcAft>
                <a:spcPts val="1400"/>
              </a:spcAft>
              <a:buClr>
                <a:schemeClr val="tx1"/>
              </a:buClr>
              <a:buSzPct val="80000"/>
              <a:buFont typeface="Courier New" panose="02070309020205020404" pitchFamily="49" charset="0"/>
              <a:buChar char="o"/>
              <a:tabLst/>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925513" indent="-238125" algn="l" defTabSz="457200" rtl="0" eaLnBrk="1" latinLnBrk="0" hangingPunct="1">
              <a:lnSpc>
                <a:spcPct val="100000"/>
              </a:lnSpc>
              <a:spcBef>
                <a:spcPts val="0"/>
              </a:spcBef>
              <a:spcAft>
                <a:spcPts val="1400"/>
              </a:spcAft>
              <a:buClr>
                <a:schemeClr val="tx1"/>
              </a:buClr>
              <a:buSzPct val="100000"/>
              <a:buFont typeface="Geneva" panose="020B0503030404040204" pitchFamily="34" charset="0"/>
              <a:buChar char="‣"/>
              <a:tabLst/>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00000"/>
              </a:lnSpc>
              <a:spcBef>
                <a:spcPts val="0"/>
              </a:spcBef>
              <a:spcAft>
                <a:spcPts val="1000"/>
              </a:spcAft>
              <a:buClr>
                <a:schemeClr val="tx1"/>
              </a:buClr>
              <a:buSzPct val="100000"/>
              <a:buFont typeface="Wingdings" pitchFamily="2" charset="2"/>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0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t>In the About dialog box, you can see the release version for WatchGuard EDR Core</a:t>
            </a:r>
          </a:p>
          <a:p>
            <a:r>
              <a:rPr lang="en-US" dirty="0"/>
              <a:t>To open the About dialog box:</a:t>
            </a:r>
          </a:p>
          <a:p>
            <a:pPr marL="742950" lvl="1" indent="-457200">
              <a:buFont typeface="+mj-lt"/>
              <a:buAutoNum type="arabicPeriod"/>
            </a:pPr>
            <a:r>
              <a:rPr lang="en-US" dirty="0"/>
              <a:t>In the upper-right corner, click</a:t>
            </a:r>
          </a:p>
          <a:p>
            <a:pPr marL="742950" lvl="1" indent="-457200">
              <a:buFont typeface="+mj-lt"/>
              <a:buAutoNum type="arabicPeriod"/>
            </a:pPr>
            <a:r>
              <a:rPr lang="en-US" dirty="0"/>
              <a:t>Select </a:t>
            </a:r>
            <a:r>
              <a:rPr lang="en-US" b="1" dirty="0"/>
              <a:t>About</a:t>
            </a:r>
          </a:p>
          <a:p>
            <a:endParaRPr lang="en-US" dirty="0"/>
          </a:p>
        </p:txBody>
      </p:sp>
      <p:sp>
        <p:nvSpPr>
          <p:cNvPr id="2" name="Title 1">
            <a:extLst>
              <a:ext uri="{FF2B5EF4-FFF2-40B4-BE49-F238E27FC236}">
                <a16:creationId xmlns:a16="http://schemas.microsoft.com/office/drawing/2014/main" id="{C18F3A49-2DAD-71ED-A86A-02A311299DEC}"/>
              </a:ext>
            </a:extLst>
          </p:cNvPr>
          <p:cNvSpPr>
            <a:spLocks noGrp="1"/>
          </p:cNvSpPr>
          <p:nvPr>
            <p:ph type="title"/>
          </p:nvPr>
        </p:nvSpPr>
        <p:spPr/>
        <p:txBody>
          <a:bodyPr/>
          <a:lstStyle/>
          <a:p>
            <a:r>
              <a:rPr lang="en-US" dirty="0"/>
              <a:t>WatchGuard EDR Core Version Information</a:t>
            </a:r>
          </a:p>
        </p:txBody>
      </p:sp>
      <p:pic>
        <p:nvPicPr>
          <p:cNvPr id="5" name="Content Placeholder 4">
            <a:extLst>
              <a:ext uri="{FF2B5EF4-FFF2-40B4-BE49-F238E27FC236}">
                <a16:creationId xmlns:a16="http://schemas.microsoft.com/office/drawing/2014/main" id="{E3AC7134-D77B-7155-AB0F-0A49E5907EFE}"/>
              </a:ext>
            </a:extLst>
          </p:cNvPr>
          <p:cNvPicPr>
            <a:picLocks noGrp="1" noChangeAspect="1"/>
          </p:cNvPicPr>
          <p:nvPr>
            <p:ph idx="1"/>
          </p:nvPr>
        </p:nvPicPr>
        <p:blipFill>
          <a:blip r:embed="rId2"/>
          <a:stretch>
            <a:fillRect/>
          </a:stretch>
        </p:blipFill>
        <p:spPr>
          <a:xfrm>
            <a:off x="3927363" y="3242581"/>
            <a:ext cx="4337273" cy="2781443"/>
          </a:xfrm>
        </p:spPr>
      </p:pic>
      <p:pic>
        <p:nvPicPr>
          <p:cNvPr id="6" name="Picture 5">
            <a:extLst>
              <a:ext uri="{FF2B5EF4-FFF2-40B4-BE49-F238E27FC236}">
                <a16:creationId xmlns:a16="http://schemas.microsoft.com/office/drawing/2014/main" id="{E780C4B0-AC8A-ABA7-38B2-2463A1B5F221}"/>
              </a:ext>
            </a:extLst>
          </p:cNvPr>
          <p:cNvPicPr>
            <a:picLocks noChangeAspect="1"/>
          </p:cNvPicPr>
          <p:nvPr/>
        </p:nvPicPr>
        <p:blipFill>
          <a:blip r:embed="rId3"/>
          <a:stretch>
            <a:fillRect/>
          </a:stretch>
        </p:blipFill>
        <p:spPr>
          <a:xfrm>
            <a:off x="5514846" y="2708727"/>
            <a:ext cx="257143" cy="295238"/>
          </a:xfrm>
          <a:prstGeom prst="rect">
            <a:avLst/>
          </a:prstGeom>
        </p:spPr>
      </p:pic>
    </p:spTree>
    <p:extLst>
      <p:ext uri="{BB962C8B-B14F-4D97-AF65-F5344CB8AC3E}">
        <p14:creationId xmlns:p14="http://schemas.microsoft.com/office/powerpoint/2010/main" val="274069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0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19B4FF-8470-80C9-6390-A2104AC4DB8F}"/>
              </a:ext>
            </a:extLst>
          </p:cNvPr>
          <p:cNvSpPr>
            <a:spLocks noGrp="1"/>
          </p:cNvSpPr>
          <p:nvPr>
            <p:ph type="ctrTitle"/>
          </p:nvPr>
        </p:nvSpPr>
        <p:spPr/>
        <p:txBody>
          <a:bodyPr/>
          <a:lstStyle/>
          <a:p>
            <a:r>
              <a:rPr lang="en-US" dirty="0"/>
              <a:t>Overview</a:t>
            </a:r>
          </a:p>
        </p:txBody>
      </p:sp>
    </p:spTree>
    <p:extLst>
      <p:ext uri="{BB962C8B-B14F-4D97-AF65-F5344CB8AC3E}">
        <p14:creationId xmlns:p14="http://schemas.microsoft.com/office/powerpoint/2010/main" val="72518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9774-B9D1-7D8E-B085-2FC407F86C8D}"/>
              </a:ext>
            </a:extLst>
          </p:cNvPr>
          <p:cNvSpPr>
            <a:spLocks noGrp="1"/>
          </p:cNvSpPr>
          <p:nvPr>
            <p:ph type="title"/>
          </p:nvPr>
        </p:nvSpPr>
        <p:spPr/>
        <p:txBody>
          <a:bodyPr/>
          <a:lstStyle/>
          <a:p>
            <a:r>
              <a:rPr lang="en-US" dirty="0"/>
              <a:t>EDR Core in Total Security Suite</a:t>
            </a:r>
          </a:p>
        </p:txBody>
      </p:sp>
      <p:sp>
        <p:nvSpPr>
          <p:cNvPr id="3" name="Content Placeholder 2">
            <a:extLst>
              <a:ext uri="{FF2B5EF4-FFF2-40B4-BE49-F238E27FC236}">
                <a16:creationId xmlns:a16="http://schemas.microsoft.com/office/drawing/2014/main" id="{7670F692-91E8-BDE9-0FB5-A540E5534E38}"/>
              </a:ext>
            </a:extLst>
          </p:cNvPr>
          <p:cNvSpPr>
            <a:spLocks noGrp="1"/>
          </p:cNvSpPr>
          <p:nvPr>
            <p:ph idx="1"/>
          </p:nvPr>
        </p:nvSpPr>
        <p:spPr/>
        <p:txBody>
          <a:bodyPr/>
          <a:lstStyle/>
          <a:p>
            <a:r>
              <a:rPr lang="en-GB" dirty="0"/>
              <a:t>EDR Core is a solution included in the Firebox Total Security Suite license and a replacement for the TDR Host Sensor</a:t>
            </a:r>
          </a:p>
          <a:p>
            <a:pPr lvl="1"/>
            <a:r>
              <a:rPr lang="en-GB" dirty="0"/>
              <a:t>Includes EDR features and adds XDR capabilities through </a:t>
            </a:r>
            <a:r>
              <a:rPr lang="en-GB" dirty="0" err="1"/>
              <a:t>ThreatSync</a:t>
            </a:r>
            <a:endParaRPr lang="en-GB" dirty="0"/>
          </a:p>
          <a:p>
            <a:pPr lvl="1"/>
            <a:r>
              <a:rPr lang="en-US" dirty="0"/>
              <a:t>Useful for organizations that are protected by next generation antivirus solutions or EDR solutions with minimal advanced capabilities</a:t>
            </a:r>
            <a:endParaRPr lang="en-GB" dirty="0"/>
          </a:p>
          <a:p>
            <a:r>
              <a:rPr lang="en-US" dirty="0"/>
              <a:t>EDR Core detects and responds to ransomware and many types of unknown malware, as well as fileless and malwareless attacks</a:t>
            </a:r>
          </a:p>
          <a:p>
            <a:pPr lvl="1"/>
            <a:r>
              <a:rPr lang="en-US" dirty="0"/>
              <a:t>Blocks advanced malware that traditional solutions cannot detect</a:t>
            </a:r>
          </a:p>
          <a:p>
            <a:pPr lvl="1"/>
            <a:r>
              <a:rPr lang="en-US" dirty="0"/>
              <a:t>Includes anti-tampering and anti-exploit protection, as well as contextual detections, decoy files, and VPN validation</a:t>
            </a:r>
          </a:p>
          <a:p>
            <a:r>
              <a:rPr lang="en-US" dirty="0"/>
              <a:t>Supported client operating systems: Windows XP/Server 2003 and higher (Intel and ARM), Linux, macOS Catalina 10.15 and higher (Intel and ARM)</a:t>
            </a:r>
          </a:p>
        </p:txBody>
      </p:sp>
    </p:spTree>
    <p:extLst>
      <p:ext uri="{BB962C8B-B14F-4D97-AF65-F5344CB8AC3E}">
        <p14:creationId xmlns:p14="http://schemas.microsoft.com/office/powerpoint/2010/main" val="315382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FCBC-8D57-E647-0B9D-23EBDB0E5559}"/>
              </a:ext>
            </a:extLst>
          </p:cNvPr>
          <p:cNvSpPr>
            <a:spLocks noGrp="1"/>
          </p:cNvSpPr>
          <p:nvPr>
            <p:ph type="title"/>
          </p:nvPr>
        </p:nvSpPr>
        <p:spPr/>
        <p:txBody>
          <a:bodyPr/>
          <a:lstStyle/>
          <a:p>
            <a:r>
              <a:rPr lang="en-US" dirty="0"/>
              <a:t>Basic Features</a:t>
            </a:r>
          </a:p>
        </p:txBody>
      </p:sp>
      <p:sp>
        <p:nvSpPr>
          <p:cNvPr id="3" name="Content Placeholder 2">
            <a:extLst>
              <a:ext uri="{FF2B5EF4-FFF2-40B4-BE49-F238E27FC236}">
                <a16:creationId xmlns:a16="http://schemas.microsoft.com/office/drawing/2014/main" id="{FA253B6C-AAF2-20AB-2680-7B61F01F55D0}"/>
              </a:ext>
            </a:extLst>
          </p:cNvPr>
          <p:cNvSpPr>
            <a:spLocks noGrp="1"/>
          </p:cNvSpPr>
          <p:nvPr>
            <p:ph idx="1"/>
          </p:nvPr>
        </p:nvSpPr>
        <p:spPr/>
        <p:txBody>
          <a:bodyPr/>
          <a:lstStyle/>
          <a:p>
            <a:r>
              <a:rPr lang="en-US" dirty="0"/>
              <a:t>These EDR features are available with EDR Core:</a:t>
            </a:r>
          </a:p>
          <a:p>
            <a:pPr lvl="1"/>
            <a:r>
              <a:rPr lang="en-US" dirty="0"/>
              <a:t>Anti-tampering protection</a:t>
            </a:r>
          </a:p>
          <a:p>
            <a:pPr lvl="1"/>
            <a:r>
              <a:rPr lang="en-US" dirty="0"/>
              <a:t>Visibility into the hardware and software on an endpoint</a:t>
            </a:r>
          </a:p>
          <a:p>
            <a:pPr lvl="1"/>
            <a:r>
              <a:rPr lang="en-US" dirty="0"/>
              <a:t>Remote restart and reinstallation of the endpoint agent and protection software on the endpoint</a:t>
            </a:r>
          </a:p>
          <a:p>
            <a:pPr lvl="1"/>
            <a:r>
              <a:rPr lang="en-US" dirty="0"/>
              <a:t>Isolation of an endpoint</a:t>
            </a:r>
          </a:p>
          <a:p>
            <a:pPr lvl="1"/>
            <a:r>
              <a:rPr lang="en-US" dirty="0"/>
              <a:t>Discovery of unprotected endpoints</a:t>
            </a:r>
          </a:p>
          <a:p>
            <a:pPr lvl="1"/>
            <a:r>
              <a:rPr lang="en-US" dirty="0"/>
              <a:t>Tracking of user actions in the Endpoint Security management UI</a:t>
            </a:r>
          </a:p>
          <a:p>
            <a:r>
              <a:rPr lang="en-US" dirty="0"/>
              <a:t>You can create security settings profiles in EDR Core that are similar to the profiles you create in WatchGuard EDR</a:t>
            </a:r>
          </a:p>
          <a:p>
            <a:pPr lvl="1"/>
            <a:endParaRPr lang="en-US" dirty="0"/>
          </a:p>
        </p:txBody>
      </p:sp>
    </p:spTree>
    <p:extLst>
      <p:ext uri="{BB962C8B-B14F-4D97-AF65-F5344CB8AC3E}">
        <p14:creationId xmlns:p14="http://schemas.microsoft.com/office/powerpoint/2010/main" val="322235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AFA-7322-5D23-4492-B360792C0E5C}"/>
              </a:ext>
            </a:extLst>
          </p:cNvPr>
          <p:cNvSpPr>
            <a:spLocks noGrp="1"/>
          </p:cNvSpPr>
          <p:nvPr>
            <p:ph type="title"/>
          </p:nvPr>
        </p:nvSpPr>
        <p:spPr/>
        <p:txBody>
          <a:bodyPr/>
          <a:lstStyle/>
          <a:p>
            <a:r>
              <a:rPr lang="en-US" dirty="0"/>
              <a:t>Security Features</a:t>
            </a:r>
          </a:p>
        </p:txBody>
      </p:sp>
      <p:sp>
        <p:nvSpPr>
          <p:cNvPr id="3" name="Content Placeholder 2">
            <a:extLst>
              <a:ext uri="{FF2B5EF4-FFF2-40B4-BE49-F238E27FC236}">
                <a16:creationId xmlns:a16="http://schemas.microsoft.com/office/drawing/2014/main" id="{747ABB25-7371-0D64-96C3-B1A1C836D1FF}"/>
              </a:ext>
            </a:extLst>
          </p:cNvPr>
          <p:cNvSpPr>
            <a:spLocks noGrp="1"/>
          </p:cNvSpPr>
          <p:nvPr>
            <p:ph idx="1"/>
          </p:nvPr>
        </p:nvSpPr>
        <p:spPr/>
        <p:txBody>
          <a:bodyPr/>
          <a:lstStyle/>
          <a:p>
            <a:r>
              <a:rPr lang="en-US" dirty="0"/>
              <a:t>These security features are available with EDR Core:</a:t>
            </a:r>
          </a:p>
          <a:p>
            <a:pPr lvl="1"/>
            <a:r>
              <a:rPr lang="en-US" dirty="0"/>
              <a:t>Contextual detections, including HRP detections</a:t>
            </a:r>
          </a:p>
          <a:p>
            <a:pPr lvl="1"/>
            <a:r>
              <a:rPr lang="en-US" dirty="0"/>
              <a:t>Decoy files</a:t>
            </a:r>
          </a:p>
          <a:p>
            <a:pPr lvl="1"/>
            <a:r>
              <a:rPr lang="en-US" dirty="0"/>
              <a:t>Collective intelligence look-up and APT Blocker (programs that run are sent to the cloud and executed in a sandbox to detect unknown threats)</a:t>
            </a:r>
          </a:p>
          <a:p>
            <a:pPr lvl="1"/>
            <a:r>
              <a:rPr lang="en-US" dirty="0"/>
              <a:t>Anti-exploit protection</a:t>
            </a:r>
          </a:p>
          <a:p>
            <a:pPr lvl="1"/>
            <a:r>
              <a:rPr lang="en-US" dirty="0"/>
              <a:t>The Zero-Trust Application Service is not available in EDR Core (Advanced protection mode is not visible)</a:t>
            </a:r>
          </a:p>
          <a:p>
            <a:pPr lvl="1"/>
            <a:r>
              <a:rPr lang="en-US" dirty="0"/>
              <a:t>Blocking (EDR Core does not support disinfection)</a:t>
            </a:r>
          </a:p>
          <a:p>
            <a:pPr lvl="1"/>
            <a:r>
              <a:rPr lang="en-US" dirty="0"/>
              <a:t>VPN enforcement</a:t>
            </a:r>
          </a:p>
        </p:txBody>
      </p:sp>
    </p:spTree>
    <p:extLst>
      <p:ext uri="{BB962C8B-B14F-4D97-AF65-F5344CB8AC3E}">
        <p14:creationId xmlns:p14="http://schemas.microsoft.com/office/powerpoint/2010/main" val="405988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10C3-9724-5F8D-289E-FB038C9BA42A}"/>
              </a:ext>
            </a:extLst>
          </p:cNvPr>
          <p:cNvSpPr>
            <a:spLocks noGrp="1"/>
          </p:cNvSpPr>
          <p:nvPr>
            <p:ph type="title"/>
          </p:nvPr>
        </p:nvSpPr>
        <p:spPr/>
        <p:txBody>
          <a:bodyPr/>
          <a:lstStyle/>
          <a:p>
            <a:r>
              <a:rPr lang="en-US" dirty="0"/>
              <a:t>EDR Core vs Endpoint Security</a:t>
            </a:r>
          </a:p>
        </p:txBody>
      </p:sp>
      <p:sp>
        <p:nvSpPr>
          <p:cNvPr id="3" name="Content Placeholder 2">
            <a:extLst>
              <a:ext uri="{FF2B5EF4-FFF2-40B4-BE49-F238E27FC236}">
                <a16:creationId xmlns:a16="http://schemas.microsoft.com/office/drawing/2014/main" id="{2B30879A-5338-17C6-49BE-CF9CEF5003B4}"/>
              </a:ext>
            </a:extLst>
          </p:cNvPr>
          <p:cNvSpPr>
            <a:spLocks noGrp="1"/>
          </p:cNvSpPr>
          <p:nvPr>
            <p:ph idx="1"/>
          </p:nvPr>
        </p:nvSpPr>
        <p:spPr>
          <a:xfrm>
            <a:off x="1038726" y="1322362"/>
            <a:ext cx="4761710" cy="4999021"/>
          </a:xfrm>
        </p:spPr>
        <p:txBody>
          <a:bodyPr/>
          <a:lstStyle/>
          <a:p>
            <a:pPr marL="0" indent="0">
              <a:buNone/>
            </a:pPr>
            <a:r>
              <a:rPr lang="en-US" dirty="0"/>
              <a:t>To take advantage of the Zero-Trust Application Service, endpoint security modules such as Full Encryption and Patch Management and other features listed in this table, we strongly recommend that you upgrade EDR Core to  WatchGuard EPDR</a:t>
            </a:r>
          </a:p>
        </p:txBody>
      </p:sp>
      <p:graphicFrame>
        <p:nvGraphicFramePr>
          <p:cNvPr id="4" name="Table 3">
            <a:extLst>
              <a:ext uri="{FF2B5EF4-FFF2-40B4-BE49-F238E27FC236}">
                <a16:creationId xmlns:a16="http://schemas.microsoft.com/office/drawing/2014/main" id="{85D5DD47-3255-BE39-27DC-E473778AFCE5}"/>
              </a:ext>
            </a:extLst>
          </p:cNvPr>
          <p:cNvGraphicFramePr>
            <a:graphicFrameLocks noGrp="1"/>
          </p:cNvGraphicFramePr>
          <p:nvPr>
            <p:extLst>
              <p:ext uri="{D42A27DB-BD31-4B8C-83A1-F6EECF244321}">
                <p14:modId xmlns:p14="http://schemas.microsoft.com/office/powerpoint/2010/main" val="1089586377"/>
              </p:ext>
            </p:extLst>
          </p:nvPr>
        </p:nvGraphicFramePr>
        <p:xfrm>
          <a:off x="6391566" y="1305451"/>
          <a:ext cx="4986693" cy="5322641"/>
        </p:xfrm>
        <a:graphic>
          <a:graphicData uri="http://schemas.openxmlformats.org/drawingml/2006/table">
            <a:tbl>
              <a:tblPr firstRow="1" bandRow="1">
                <a:tableStyleId>{5DA37D80-6434-44D0-A028-1B22A696006F}</a:tableStyleId>
              </a:tblPr>
              <a:tblGrid>
                <a:gridCol w="2829157">
                  <a:extLst>
                    <a:ext uri="{9D8B030D-6E8A-4147-A177-3AD203B41FA5}">
                      <a16:colId xmlns:a16="http://schemas.microsoft.com/office/drawing/2014/main" val="1969438500"/>
                    </a:ext>
                  </a:extLst>
                </a:gridCol>
                <a:gridCol w="728884">
                  <a:extLst>
                    <a:ext uri="{9D8B030D-6E8A-4147-A177-3AD203B41FA5}">
                      <a16:colId xmlns:a16="http://schemas.microsoft.com/office/drawing/2014/main" val="77556919"/>
                    </a:ext>
                  </a:extLst>
                </a:gridCol>
                <a:gridCol w="690062">
                  <a:extLst>
                    <a:ext uri="{9D8B030D-6E8A-4147-A177-3AD203B41FA5}">
                      <a16:colId xmlns:a16="http://schemas.microsoft.com/office/drawing/2014/main" val="705643871"/>
                    </a:ext>
                  </a:extLst>
                </a:gridCol>
                <a:gridCol w="738590">
                  <a:extLst>
                    <a:ext uri="{9D8B030D-6E8A-4147-A177-3AD203B41FA5}">
                      <a16:colId xmlns:a16="http://schemas.microsoft.com/office/drawing/2014/main" val="1427712347"/>
                    </a:ext>
                  </a:extLst>
                </a:gridCol>
              </a:tblGrid>
              <a:tr h="218374">
                <a:tc>
                  <a:txBody>
                    <a:bodyPr/>
                    <a:lstStyle/>
                    <a:p>
                      <a:pPr>
                        <a:lnSpc>
                          <a:spcPct val="107000"/>
                        </a:lnSpc>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s-ES" sz="1200" dirty="0">
                          <a:effectLst/>
                        </a:rPr>
                        <a:t>EDR Core</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s-ES" sz="1200">
                          <a:effectLst/>
                        </a:rPr>
                        <a:t>EDR</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s-ES" sz="1200">
                          <a:effectLst/>
                        </a:rPr>
                        <a:t>EPDR</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1429481941"/>
                  </a:ext>
                </a:extLst>
              </a:tr>
              <a:tr h="200904">
                <a:tc>
                  <a:txBody>
                    <a:bodyPr/>
                    <a:lstStyle/>
                    <a:p>
                      <a:pPr marL="0" marR="0">
                        <a:lnSpc>
                          <a:spcPct val="107000"/>
                        </a:lnSpc>
                        <a:spcBef>
                          <a:spcPts val="0"/>
                        </a:spcBef>
                        <a:spcAft>
                          <a:spcPts val="800"/>
                        </a:spcAft>
                      </a:pPr>
                      <a:r>
                        <a:rPr lang="en-US" sz="1200" dirty="0">
                          <a:effectLst/>
                        </a:rPr>
                        <a:t>VPN enforcement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dirty="0">
                          <a:effectLst/>
                        </a:rPr>
                        <a: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2385798503"/>
                  </a:ext>
                </a:extLst>
              </a:tr>
              <a:tr h="200031">
                <a:tc>
                  <a:txBody>
                    <a:bodyPr/>
                    <a:lstStyle/>
                    <a:p>
                      <a:pPr marL="0" marR="0">
                        <a:lnSpc>
                          <a:spcPct val="107000"/>
                        </a:lnSpc>
                        <a:spcBef>
                          <a:spcPts val="0"/>
                        </a:spcBef>
                        <a:spcAft>
                          <a:spcPts val="800"/>
                        </a:spcAft>
                      </a:pPr>
                      <a:r>
                        <a:rPr lang="en-US" sz="1200" dirty="0">
                          <a:effectLst/>
                        </a:rPr>
                        <a:t>Cross-product detections (</a:t>
                      </a:r>
                      <a:r>
                        <a:rPr lang="en-US" sz="1200" dirty="0" err="1">
                          <a:effectLst/>
                        </a:rPr>
                        <a:t>ThreatSync</a:t>
                      </a:r>
                      <a:r>
                        <a:rPr lang="en-US" sz="1200" dirty="0">
                          <a:effectLst/>
                        </a:rPr>
                        <a: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dirty="0">
                          <a:effectLst/>
                        </a:rPr>
                        <a: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3132139634"/>
                  </a:ext>
                </a:extLst>
              </a:tr>
              <a:tr h="200031">
                <a:tc>
                  <a:txBody>
                    <a:bodyPr/>
                    <a:lstStyle/>
                    <a:p>
                      <a:pPr marL="0" marR="0">
                        <a:lnSpc>
                          <a:spcPct val="107000"/>
                        </a:lnSpc>
                        <a:spcBef>
                          <a:spcPts val="0"/>
                        </a:spcBef>
                        <a:spcAft>
                          <a:spcPts val="800"/>
                        </a:spcAft>
                      </a:pPr>
                      <a:r>
                        <a:rPr lang="en-US" sz="1200" dirty="0">
                          <a:effectLst/>
                        </a:rPr>
                        <a:t>Response actions: Quarantine, kill and isolate (</a:t>
                      </a:r>
                      <a:r>
                        <a:rPr lang="en-US" sz="1200" dirty="0" err="1">
                          <a:effectLst/>
                        </a:rPr>
                        <a:t>ThreatSync</a:t>
                      </a:r>
                      <a:r>
                        <a:rPr lang="en-US" sz="1200" dirty="0">
                          <a:effectLst/>
                        </a:rPr>
                        <a: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dirty="0">
                          <a:effectLst/>
                        </a:rPr>
                        <a: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591526948"/>
                  </a:ext>
                </a:extLst>
              </a:tr>
              <a:tr h="200031">
                <a:tc>
                  <a:txBody>
                    <a:bodyPr/>
                    <a:lstStyle/>
                    <a:p>
                      <a:pPr marL="0" marR="0">
                        <a:lnSpc>
                          <a:spcPct val="107000"/>
                        </a:lnSpc>
                        <a:spcBef>
                          <a:spcPts val="0"/>
                        </a:spcBef>
                        <a:spcAft>
                          <a:spcPts val="800"/>
                        </a:spcAft>
                      </a:pPr>
                      <a:r>
                        <a:rPr lang="en-US" sz="1200">
                          <a:effectLst/>
                        </a:rPr>
                        <a:t>Contextual detections (fileless malware)</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dirty="0">
                          <a:effectLst/>
                        </a:rPr>
                        <a: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2526437861"/>
                  </a:ext>
                </a:extLst>
              </a:tr>
              <a:tr h="200031">
                <a:tc>
                  <a:txBody>
                    <a:bodyPr/>
                    <a:lstStyle/>
                    <a:p>
                      <a:pPr marL="0" marR="0">
                        <a:lnSpc>
                          <a:spcPct val="107000"/>
                        </a:lnSpc>
                        <a:spcBef>
                          <a:spcPts val="0"/>
                        </a:spcBef>
                        <a:spcAft>
                          <a:spcPts val="800"/>
                        </a:spcAft>
                      </a:pPr>
                      <a:r>
                        <a:rPr lang="en-US" sz="1200">
                          <a:effectLst/>
                        </a:rPr>
                        <a:t>Anti-exploit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dirty="0">
                          <a:effectLst/>
                        </a:rPr>
                        <a: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665970590"/>
                  </a:ext>
                </a:extLst>
              </a:tr>
              <a:tr h="200031">
                <a:tc>
                  <a:txBody>
                    <a:bodyPr/>
                    <a:lstStyle/>
                    <a:p>
                      <a:pPr marL="0" marR="0">
                        <a:lnSpc>
                          <a:spcPct val="107000"/>
                        </a:lnSpc>
                        <a:spcBef>
                          <a:spcPts val="0"/>
                        </a:spcBef>
                        <a:spcAft>
                          <a:spcPts val="800"/>
                        </a:spcAft>
                      </a:pPr>
                      <a:r>
                        <a:rPr lang="en-US" sz="1200" dirty="0">
                          <a:effectLst/>
                        </a:rPr>
                        <a:t>Threat Hunting Service and IOA</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Partial</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dirty="0">
                          <a:effectLst/>
                        </a:rPr>
                        <a: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1430394523"/>
                  </a:ext>
                </a:extLst>
              </a:tr>
              <a:tr h="224683">
                <a:tc>
                  <a:txBody>
                    <a:bodyPr/>
                    <a:lstStyle/>
                    <a:p>
                      <a:pPr marL="0" marR="0">
                        <a:lnSpc>
                          <a:spcPct val="107000"/>
                        </a:lnSpc>
                        <a:spcBef>
                          <a:spcPts val="0"/>
                        </a:spcBef>
                        <a:spcAft>
                          <a:spcPts val="800"/>
                        </a:spcAft>
                      </a:pPr>
                      <a:r>
                        <a:rPr lang="en-US" sz="1200" dirty="0">
                          <a:effectLst/>
                        </a:rPr>
                        <a:t>Disinfection after blocked attack</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dirty="0">
                          <a:effectLst/>
                        </a:rPr>
                        <a:t>X</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dirty="0">
                          <a:effectLst/>
                        </a:rPr>
                        <a: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dirty="0">
                          <a:effectLst/>
                        </a:rPr>
                        <a: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650298826"/>
                  </a:ext>
                </a:extLst>
              </a:tr>
              <a:tr h="200031">
                <a:tc>
                  <a:txBody>
                    <a:bodyPr/>
                    <a:lstStyle/>
                    <a:p>
                      <a:pPr marL="0" marR="0">
                        <a:lnSpc>
                          <a:spcPct val="107000"/>
                        </a:lnSpc>
                        <a:spcBef>
                          <a:spcPts val="0"/>
                        </a:spcBef>
                        <a:spcAft>
                          <a:spcPts val="800"/>
                        </a:spcAft>
                      </a:pPr>
                      <a:r>
                        <a:rPr lang="en-US" sz="1200" dirty="0">
                          <a:effectLst/>
                        </a:rPr>
                        <a:t>Detect malware when files are copied or downloaded</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2302139640"/>
                  </a:ext>
                </a:extLst>
              </a:tr>
              <a:tr h="200031">
                <a:tc>
                  <a:txBody>
                    <a:bodyPr/>
                    <a:lstStyle/>
                    <a:p>
                      <a:pPr marL="0" marR="0">
                        <a:lnSpc>
                          <a:spcPct val="107000"/>
                        </a:lnSpc>
                        <a:spcBef>
                          <a:spcPts val="0"/>
                        </a:spcBef>
                        <a:spcAft>
                          <a:spcPts val="800"/>
                        </a:spcAft>
                      </a:pPr>
                      <a:r>
                        <a:rPr lang="en-US" sz="1200">
                          <a:effectLst/>
                        </a:rPr>
                        <a:t>Zero-Trust Application Service</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3672708872"/>
                  </a:ext>
                </a:extLst>
              </a:tr>
              <a:tr h="200031">
                <a:tc>
                  <a:txBody>
                    <a:bodyPr/>
                    <a:lstStyle/>
                    <a:p>
                      <a:pPr marL="0" marR="0">
                        <a:lnSpc>
                          <a:spcPct val="107000"/>
                        </a:lnSpc>
                        <a:spcBef>
                          <a:spcPts val="0"/>
                        </a:spcBef>
                        <a:spcAft>
                          <a:spcPts val="800"/>
                        </a:spcAft>
                      </a:pPr>
                      <a:r>
                        <a:rPr lang="en-US" sz="1200">
                          <a:effectLst/>
                        </a:rPr>
                        <a:t>Shadow copies</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2707622761"/>
                  </a:ext>
                </a:extLst>
              </a:tr>
              <a:tr h="200904">
                <a:tc>
                  <a:txBody>
                    <a:bodyPr/>
                    <a:lstStyle/>
                    <a:p>
                      <a:pPr marL="0" marR="0">
                        <a:lnSpc>
                          <a:spcPct val="107000"/>
                        </a:lnSpc>
                        <a:spcBef>
                          <a:spcPts val="0"/>
                        </a:spcBef>
                        <a:spcAft>
                          <a:spcPts val="800"/>
                        </a:spcAft>
                      </a:pPr>
                      <a:r>
                        <a:rPr lang="en-US" sz="1200">
                          <a:effectLst/>
                        </a:rPr>
                        <a:t>Device control</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3332762429"/>
                  </a:ext>
                </a:extLst>
              </a:tr>
              <a:tr h="200904">
                <a:tc>
                  <a:txBody>
                    <a:bodyPr/>
                    <a:lstStyle/>
                    <a:p>
                      <a:pPr marL="0" marR="0">
                        <a:lnSpc>
                          <a:spcPct val="107000"/>
                        </a:lnSpc>
                        <a:spcBef>
                          <a:spcPts val="0"/>
                        </a:spcBef>
                        <a:spcAft>
                          <a:spcPts val="800"/>
                        </a:spcAft>
                      </a:pPr>
                      <a:r>
                        <a:rPr lang="en-US" sz="1200">
                          <a:effectLst/>
                        </a:rPr>
                        <a:t>Firewall including IDS, application rules, and systems rules</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3504428949"/>
                  </a:ext>
                </a:extLst>
              </a:tr>
              <a:tr h="200904">
                <a:tc>
                  <a:txBody>
                    <a:bodyPr/>
                    <a:lstStyle/>
                    <a:p>
                      <a:pPr marL="0" marR="0">
                        <a:lnSpc>
                          <a:spcPct val="107000"/>
                        </a:lnSpc>
                        <a:spcBef>
                          <a:spcPts val="0"/>
                        </a:spcBef>
                        <a:spcAft>
                          <a:spcPts val="800"/>
                        </a:spcAft>
                      </a:pPr>
                      <a:r>
                        <a:rPr lang="en-US" sz="1200">
                          <a:effectLst/>
                        </a:rPr>
                        <a:t>URL filtering</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860259360"/>
                  </a:ext>
                </a:extLst>
              </a:tr>
              <a:tr h="200904">
                <a:tc>
                  <a:txBody>
                    <a:bodyPr/>
                    <a:lstStyle/>
                    <a:p>
                      <a:pPr marL="0" marR="0">
                        <a:lnSpc>
                          <a:spcPct val="107000"/>
                        </a:lnSpc>
                        <a:spcBef>
                          <a:spcPts val="0"/>
                        </a:spcBef>
                        <a:spcAft>
                          <a:spcPts val="800"/>
                        </a:spcAft>
                      </a:pPr>
                      <a:r>
                        <a:rPr lang="en-US" sz="1200">
                          <a:effectLst/>
                        </a:rPr>
                        <a:t>Anti-phishing </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2665072166"/>
                  </a:ext>
                </a:extLst>
              </a:tr>
              <a:tr h="200904">
                <a:tc>
                  <a:txBody>
                    <a:bodyPr/>
                    <a:lstStyle/>
                    <a:p>
                      <a:pPr marL="0" marR="0">
                        <a:lnSpc>
                          <a:spcPct val="107000"/>
                        </a:lnSpc>
                        <a:spcBef>
                          <a:spcPts val="0"/>
                        </a:spcBef>
                        <a:spcAft>
                          <a:spcPts val="800"/>
                        </a:spcAft>
                      </a:pPr>
                      <a:r>
                        <a:rPr lang="en-US" sz="1200">
                          <a:effectLst/>
                        </a:rPr>
                        <a:t>Web protection</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1432879359"/>
                  </a:ext>
                </a:extLst>
              </a:tr>
              <a:tr h="200904">
                <a:tc>
                  <a:txBody>
                    <a:bodyPr/>
                    <a:lstStyle/>
                    <a:p>
                      <a:pPr marL="0" marR="0">
                        <a:lnSpc>
                          <a:spcPct val="107000"/>
                        </a:lnSpc>
                        <a:spcBef>
                          <a:spcPts val="0"/>
                        </a:spcBef>
                        <a:spcAft>
                          <a:spcPts val="800"/>
                        </a:spcAft>
                      </a:pPr>
                      <a:r>
                        <a:rPr lang="en-US" sz="1200">
                          <a:effectLst/>
                        </a:rPr>
                        <a:t>Mobile protection (Android and iOS)</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2778315916"/>
                  </a:ext>
                </a:extLst>
              </a:tr>
              <a:tr h="200031">
                <a:tc>
                  <a:txBody>
                    <a:bodyPr/>
                    <a:lstStyle/>
                    <a:p>
                      <a:pPr marL="0" marR="0">
                        <a:lnSpc>
                          <a:spcPct val="107000"/>
                        </a:lnSpc>
                        <a:spcBef>
                          <a:spcPts val="0"/>
                        </a:spcBef>
                        <a:spcAft>
                          <a:spcPts val="800"/>
                        </a:spcAft>
                      </a:pPr>
                      <a:r>
                        <a:rPr lang="en-US" sz="1200" dirty="0">
                          <a:effectLst/>
                        </a:rPr>
                        <a:t>Optional modules (Patch Management, Full Encryption, ART)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X</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52410" marR="52410" marT="26205" marB="26205"/>
                </a:tc>
                <a:tc>
                  <a:txBody>
                    <a:bodyPr/>
                    <a:lstStyle/>
                    <a:p>
                      <a:pPr marL="0" marR="0">
                        <a:lnSpc>
                          <a:spcPct val="107000"/>
                        </a:lnSpc>
                        <a:spcBef>
                          <a:spcPts val="0"/>
                        </a:spcBef>
                        <a:spcAft>
                          <a:spcPts val="800"/>
                        </a:spcAft>
                      </a:pPr>
                      <a:r>
                        <a:rPr lang="en-US" sz="1200">
                          <a:effectLst/>
                        </a:rPr>
                        <a:t>✓</a:t>
                      </a:r>
                      <a:endParaRPr lang="en-US" sz="120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tc>
                  <a:txBody>
                    <a:bodyPr/>
                    <a:lstStyle/>
                    <a:p>
                      <a:pPr marL="0" marR="0">
                        <a:lnSpc>
                          <a:spcPct val="107000"/>
                        </a:lnSpc>
                        <a:spcBef>
                          <a:spcPts val="0"/>
                        </a:spcBef>
                        <a:spcAft>
                          <a:spcPts val="800"/>
                        </a:spcAft>
                      </a:pPr>
                      <a:r>
                        <a:rPr lang="en-US" sz="1200" dirty="0">
                          <a:effectLst/>
                        </a:rPr>
                        <a: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txBody>
                  <a:tcPr marL="69880" marR="69880" marT="34940" marB="34940"/>
                </a:tc>
                <a:extLst>
                  <a:ext uri="{0D108BD9-81ED-4DB2-BD59-A6C34878D82A}">
                    <a16:rowId xmlns:a16="http://schemas.microsoft.com/office/drawing/2014/main" val="801414217"/>
                  </a:ext>
                </a:extLst>
              </a:tr>
            </a:tbl>
          </a:graphicData>
        </a:graphic>
      </p:graphicFrame>
    </p:spTree>
    <p:extLst>
      <p:ext uri="{BB962C8B-B14F-4D97-AF65-F5344CB8AC3E}">
        <p14:creationId xmlns:p14="http://schemas.microsoft.com/office/powerpoint/2010/main" val="425374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990DD2-2FA9-EE72-BD6D-2E1A13374C7A}"/>
              </a:ext>
            </a:extLst>
          </p:cNvPr>
          <p:cNvSpPr>
            <a:spLocks noGrp="1"/>
          </p:cNvSpPr>
          <p:nvPr>
            <p:ph type="ctrTitle"/>
          </p:nvPr>
        </p:nvSpPr>
        <p:spPr/>
        <p:txBody>
          <a:bodyPr/>
          <a:lstStyle/>
          <a:p>
            <a:r>
              <a:rPr lang="en-US" dirty="0"/>
              <a:t>Get Started</a:t>
            </a:r>
          </a:p>
        </p:txBody>
      </p:sp>
    </p:spTree>
    <p:extLst>
      <p:ext uri="{BB962C8B-B14F-4D97-AF65-F5344CB8AC3E}">
        <p14:creationId xmlns:p14="http://schemas.microsoft.com/office/powerpoint/2010/main" val="418369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76AE1E-0D67-5D6F-AAA2-35E5C3C2D3BB}"/>
              </a:ext>
            </a:extLst>
          </p:cNvPr>
          <p:cNvSpPr>
            <a:spLocks noGrp="1"/>
          </p:cNvSpPr>
          <p:nvPr>
            <p:ph type="title"/>
          </p:nvPr>
        </p:nvSpPr>
        <p:spPr/>
        <p:txBody>
          <a:bodyPr/>
          <a:lstStyle/>
          <a:p>
            <a:r>
              <a:rPr lang="en-US" dirty="0"/>
              <a:t>Get Started with EDR Core</a:t>
            </a:r>
          </a:p>
        </p:txBody>
      </p:sp>
      <p:sp>
        <p:nvSpPr>
          <p:cNvPr id="4" name="Content Placeholder 3">
            <a:extLst>
              <a:ext uri="{FF2B5EF4-FFF2-40B4-BE49-F238E27FC236}">
                <a16:creationId xmlns:a16="http://schemas.microsoft.com/office/drawing/2014/main" id="{D39DFA8A-C7E9-85BD-705F-3A1A39FFA829}"/>
              </a:ext>
            </a:extLst>
          </p:cNvPr>
          <p:cNvSpPr>
            <a:spLocks noGrp="1"/>
          </p:cNvSpPr>
          <p:nvPr>
            <p:ph idx="1"/>
          </p:nvPr>
        </p:nvSpPr>
        <p:spPr/>
        <p:txBody>
          <a:bodyPr/>
          <a:lstStyle/>
          <a:p>
            <a:r>
              <a:rPr lang="en-US" dirty="0"/>
              <a:t>To get started with EDR Core, make sure you have an active Total Security Suite license for your Firebox or TDR Host Sensor licenses and a WatchGuard Cloud account</a:t>
            </a:r>
          </a:p>
          <a:p>
            <a:r>
              <a:rPr lang="en-US" dirty="0"/>
              <a:t>In preparation for the General Availability release of </a:t>
            </a:r>
            <a:r>
              <a:rPr lang="en-US" dirty="0" err="1"/>
              <a:t>ThreatSync</a:t>
            </a:r>
            <a:r>
              <a:rPr lang="en-US" dirty="0"/>
              <a:t>, accounts with TDR Host Sensor licenses in WatchGuard Cloud were duplicated with EDR Core licenses </a:t>
            </a:r>
          </a:p>
          <a:p>
            <a:pPr lvl="1"/>
            <a:r>
              <a:rPr lang="en-US" dirty="0"/>
              <a:t>You might see that the upgrade process automatically generated alerts and audit log entries in WatchGuard Cloud</a:t>
            </a:r>
          </a:p>
        </p:txBody>
      </p:sp>
      <p:pic>
        <p:nvPicPr>
          <p:cNvPr id="5" name="Picture 4">
            <a:extLst>
              <a:ext uri="{FF2B5EF4-FFF2-40B4-BE49-F238E27FC236}">
                <a16:creationId xmlns:a16="http://schemas.microsoft.com/office/drawing/2014/main" id="{E0CEC6B7-F07E-8E9F-546D-2C2A8FAB661D}"/>
              </a:ext>
            </a:extLst>
          </p:cNvPr>
          <p:cNvPicPr>
            <a:picLocks noChangeAspect="1"/>
          </p:cNvPicPr>
          <p:nvPr/>
        </p:nvPicPr>
        <p:blipFill>
          <a:blip r:embed="rId2"/>
          <a:stretch>
            <a:fillRect/>
          </a:stretch>
        </p:blipFill>
        <p:spPr>
          <a:xfrm>
            <a:off x="6395183" y="4098319"/>
            <a:ext cx="3415579" cy="2482129"/>
          </a:xfrm>
          <a:prstGeom prst="rect">
            <a:avLst/>
          </a:prstGeom>
        </p:spPr>
      </p:pic>
    </p:spTree>
    <p:extLst>
      <p:ext uri="{BB962C8B-B14F-4D97-AF65-F5344CB8AC3E}">
        <p14:creationId xmlns:p14="http://schemas.microsoft.com/office/powerpoint/2010/main" val="206318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chGuard">
  <a:themeElements>
    <a:clrScheme name="WatchGuard">
      <a:dk1>
        <a:sysClr val="windowText" lastClr="000000"/>
      </a:dk1>
      <a:lt1>
        <a:sysClr val="window" lastClr="FFFFFF"/>
      </a:lt1>
      <a:dk2>
        <a:srgbClr val="000000"/>
      </a:dk2>
      <a:lt2>
        <a:srgbClr val="E9E5DC"/>
      </a:lt2>
      <a:accent1>
        <a:srgbClr val="F89829"/>
      </a:accent1>
      <a:accent2>
        <a:srgbClr val="FF0000"/>
      </a:accent2>
      <a:accent3>
        <a:srgbClr val="A28E6A"/>
      </a:accent3>
      <a:accent4>
        <a:srgbClr val="956251"/>
      </a:accent4>
      <a:accent5>
        <a:srgbClr val="918485"/>
      </a:accent5>
      <a:accent6>
        <a:srgbClr val="855D5D"/>
      </a:accent6>
      <a:hlink>
        <a:srgbClr val="FF0000"/>
      </a:hlink>
      <a:folHlink>
        <a:srgbClr val="FF0000"/>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noFill/>
        <a:ln>
          <a:solidFill>
            <a:srgbClr val="FF0000"/>
          </a:solidFill>
        </a:ln>
      </a:spPr>
      <a:bodyPr rtlCol="0" anchor="ctr"/>
      <a:lstStyle>
        <a:defPPr algn="ctr">
          <a:defRPr dirty="0">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2"/>
        </a:lnRef>
        <a:fillRef idx="1">
          <a:schemeClr val="lt1"/>
        </a:fillRef>
        <a:effectRef idx="0">
          <a:schemeClr val="accent2"/>
        </a:effectRef>
        <a:fontRef idx="minor">
          <a:schemeClr val="dk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2D71096-A53A-4985-8E7F-EA3A0C952920}" vid="{72EEFD11-0377-4CDC-9019-0027D75D3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PPT Template rev 4-21 (1)</Template>
  <TotalTime>8272</TotalTime>
  <Words>1441</Words>
  <Application>Microsoft Office PowerPoint</Application>
  <PresentationFormat>Widescreen</PresentationFormat>
  <Paragraphs>183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Geneva</vt:lpstr>
      <vt:lpstr>Open Sans</vt:lpstr>
      <vt:lpstr>Wingdings</vt:lpstr>
      <vt:lpstr>WatchGuard</vt:lpstr>
      <vt:lpstr>Introduction to WatchGuard  EDR Core</vt:lpstr>
      <vt:lpstr>WatchGuard EDR Core</vt:lpstr>
      <vt:lpstr>Overview</vt:lpstr>
      <vt:lpstr>EDR Core in Total Security Suite</vt:lpstr>
      <vt:lpstr>Basic Features</vt:lpstr>
      <vt:lpstr>Security Features</vt:lpstr>
      <vt:lpstr>EDR Core vs Endpoint Security</vt:lpstr>
      <vt:lpstr>Get Started</vt:lpstr>
      <vt:lpstr>Get Started with EDR Core</vt:lpstr>
      <vt:lpstr>Get Started with EDR Core</vt:lpstr>
      <vt:lpstr>EDR Core in WatchGuard Cloud</vt:lpstr>
      <vt:lpstr>Allocation in WatchGuard Cloud</vt:lpstr>
      <vt:lpstr>Allocation Summary Page</vt:lpstr>
      <vt:lpstr>Licenses Page</vt:lpstr>
      <vt:lpstr>WatchGuard Cloud Trials</vt:lpstr>
      <vt:lpstr>Upgrade Path</vt:lpstr>
      <vt:lpstr>WatchGuard Cloud Dashboards</vt:lpstr>
      <vt:lpstr>Upgrade TDR to Endpoint Security</vt:lpstr>
      <vt:lpstr>Upgrade TDR to Endpoint Security</vt:lpstr>
      <vt:lpstr>Upgrade to Endpoint Security — Before You Begin</vt:lpstr>
      <vt:lpstr>Upgrade to Endpoint Security</vt:lpstr>
      <vt:lpstr>Upgrade to Endpoint Security</vt:lpstr>
      <vt:lpstr>Review Upgrade Progress</vt:lpstr>
      <vt:lpstr>EDR Core Management UI</vt:lpstr>
      <vt:lpstr>Endpoint Security Management UI</vt:lpstr>
      <vt:lpstr>Features Not Available with EDR Core</vt:lpstr>
      <vt:lpstr>WatchGuard EDR Core Version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Nicole Santos</dc:creator>
  <cp:lastModifiedBy>Laura Adams</cp:lastModifiedBy>
  <cp:revision>347</cp:revision>
  <dcterms:created xsi:type="dcterms:W3CDTF">2021-10-28T20:13:45Z</dcterms:created>
  <dcterms:modified xsi:type="dcterms:W3CDTF">2023-03-22T16:42:02Z</dcterms:modified>
</cp:coreProperties>
</file>