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610" r:id="rId6"/>
    <p:sldId id="602" r:id="rId7"/>
    <p:sldId id="629" r:id="rId8"/>
    <p:sldId id="631" r:id="rId9"/>
    <p:sldId id="615" r:id="rId10"/>
    <p:sldId id="621" r:id="rId11"/>
    <p:sldId id="616" r:id="rId12"/>
    <p:sldId id="617" r:id="rId13"/>
    <p:sldId id="618" r:id="rId14"/>
    <p:sldId id="619" r:id="rId15"/>
    <p:sldId id="623" r:id="rId16"/>
    <p:sldId id="620" r:id="rId17"/>
    <p:sldId id="611" r:id="rId18"/>
    <p:sldId id="603" r:id="rId19"/>
    <p:sldId id="636" r:id="rId20"/>
    <p:sldId id="625" r:id="rId21"/>
    <p:sldId id="634" r:id="rId22"/>
    <p:sldId id="627" r:id="rId23"/>
    <p:sldId id="635" r:id="rId24"/>
    <p:sldId id="637" r:id="rId25"/>
    <p:sldId id="638" r:id="rId26"/>
    <p:sldId id="626" r:id="rId27"/>
    <p:sldId id="33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TdNaPPqyBgskcyPP3MyNQ==" hashData="1dVm1aTVE7bIQiBB9qiINUA83xJTUHdxg4/n9pf0W5MaUARXeHeAim2itJY2irl1Zy2+s3mGRa86rhuqE35lo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usby" initials="DB" lastIdx="1" clrIdx="0">
    <p:extLst>
      <p:ext uri="{19B8F6BF-5375-455C-9EA6-DF929625EA0E}">
        <p15:presenceInfo xmlns:p15="http://schemas.microsoft.com/office/powerpoint/2012/main" userId="S-1-5-21-3036625466-2778081229-711462567-36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D31"/>
    <a:srgbClr val="7F7F7F"/>
    <a:srgbClr val="C0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499933-F6F5-413C-9230-847D50AC7E30}" v="142" dt="2021-03-08T20:18:08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11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0" y="1929599"/>
            <a:ext cx="12192000" cy="2998802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476" y="3013501"/>
            <a:ext cx="10949049" cy="830997"/>
          </a:xfrm>
        </p:spPr>
        <p:txBody>
          <a:bodyPr anchor="ctr">
            <a:spAutoFit/>
          </a:bodyPr>
          <a:lstStyle>
            <a:lvl1pPr algn="ctr">
              <a:defRPr sz="48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476" y="4137447"/>
            <a:ext cx="10949049" cy="461665"/>
          </a:xfrm>
        </p:spPr>
        <p:txBody>
          <a:bodyPr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7310721-84D5-8741-AF64-D5D19CBA3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0D9D2-D27E-4E16-8B19-2AC4DBCE4D7E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4F7D42-24DE-4193-8A45-07EDDD1ACABC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CE9A33-9515-3444-BBB2-F92EF885B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3980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49E40-2016-AB4E-A741-CE465CD5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80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E0383-E9BC-D74E-B51A-F1E6EA15FC87}"/>
              </a:ext>
            </a:extLst>
          </p:cNvPr>
          <p:cNvCxnSpPr>
            <a:cxnSpLocks/>
          </p:cNvCxnSpPr>
          <p:nvPr userDrawn="1"/>
        </p:nvCxnSpPr>
        <p:spPr>
          <a:xfrm>
            <a:off x="9057838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4B7204-AC71-462B-8349-0B288E6FE476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5402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ln w="9525"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ln w="9525"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D2C3A54-CEE8-4223-BD44-F393856BF80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ln>
            <a:solidFill>
              <a:srgbClr val="C00000"/>
            </a:solidFill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35F043-D510-41D4-8F7E-6336EA3E9B56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C5504B-ABC0-5845-8D53-D5087AAC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4548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AB16C-D751-45C2-A271-CAFEAB08712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2911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22A22F-4EF7-4FDE-8066-B1C34650A9CC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91295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CE9A33-9515-3444-BBB2-F92EF885B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3980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49E40-2016-AB4E-A741-CE465CD5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80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E0383-E9BC-D74E-B51A-F1E6EA15FC87}"/>
              </a:ext>
            </a:extLst>
          </p:cNvPr>
          <p:cNvCxnSpPr>
            <a:cxnSpLocks/>
          </p:cNvCxnSpPr>
          <p:nvPr userDrawn="1"/>
        </p:nvCxnSpPr>
        <p:spPr>
          <a:xfrm>
            <a:off x="9057838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5BDF8A-3874-4212-A104-FA9213DA653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53099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660DC1B-A38F-C246-8AC7-73AC9B18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23FC3A-7AA4-4008-A012-5D023D1F570A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0" y="2406869"/>
            <a:ext cx="12192000" cy="2049517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476" y="3013501"/>
            <a:ext cx="10949049" cy="830997"/>
          </a:xfrm>
        </p:spPr>
        <p:txBody>
          <a:bodyPr anchor="ctr">
            <a:spAutoFit/>
          </a:bodyPr>
          <a:lstStyle>
            <a:lvl1pPr algn="ctr">
              <a:defRPr sz="48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F57CDC0-913B-DC4B-8924-BE561D31D6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5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660DC1B-A38F-C246-8AC7-73AC9B1873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739CF9-AFBF-4C25-A44F-6F66E371207D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DC9EB88-F22C-624A-8450-D50116409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16087" y="1504437"/>
            <a:ext cx="8759827" cy="4364283"/>
          </a:xfrm>
          <a:prstGeom prst="roundRect">
            <a:avLst>
              <a:gd name="adj" fmla="val 4380"/>
            </a:avLst>
          </a:prstGeom>
          <a:solidFill>
            <a:schemeClr val="lt1">
              <a:alpha val="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0C48-4245-4F49-A258-6500DE6176CD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13727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me C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B3B03F9-0F80-4F49-8229-4F4660704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559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0E313ED-8642-6142-A085-35B592F45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32174" y="1130968"/>
            <a:ext cx="7504532" cy="4499810"/>
          </a:xfrm>
          <a:prstGeom prst="roundRect">
            <a:avLst>
              <a:gd name="adj" fmla="val 4380"/>
            </a:avLst>
          </a:prstGeom>
          <a:solidFill>
            <a:schemeClr val="lt1">
              <a:alpha val="5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8D34AD-7337-479A-BF8B-DD30CC768F1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2763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E10D5B-3450-4F96-A876-AB1A0A3F25E7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525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E9B6E4-BDCE-4885-88E0-DAF50B5E7FDA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ottom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7F4E31-0FCF-4053-93A1-0623E1D6FC48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ide 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EEE199-ACEE-408F-A260-E7936E28FC5B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534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2C0AD5A-4FE5-0C4B-9CEE-E876E03F9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C26B969-8D59-B149-B3F1-C81B67DD5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8726" y="1325880"/>
            <a:ext cx="7573575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98F8F5-86A3-D34F-B2BF-AA64A59E2CB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D385AA-8B5C-4F70-A278-462F30CD7CE5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512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AF89A4-BEA8-744C-8457-5451ECEF8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928" y="1130968"/>
            <a:ext cx="1815171" cy="4499810"/>
          </a:xfrm>
        </p:spPr>
        <p:txBody>
          <a:bodyPr wrap="square" anchor="ctr">
            <a:noAutofit/>
          </a:bodyPr>
          <a:lstStyle>
            <a:lvl1pPr algn="r">
              <a:defRPr sz="17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A658C9-D2D8-964E-886C-3EE3134A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853" y="1130967"/>
            <a:ext cx="5507448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BC2745-EEF7-8A41-8371-92EAB09CB993}"/>
              </a:ext>
            </a:extLst>
          </p:cNvPr>
          <p:cNvCxnSpPr>
            <a:cxnSpLocks/>
          </p:cNvCxnSpPr>
          <p:nvPr userDrawn="1"/>
        </p:nvCxnSpPr>
        <p:spPr>
          <a:xfrm>
            <a:off x="2837512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56CAC8-4556-4DD4-8FC1-90ADBEA79B11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756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89" r:id="rId3"/>
    <p:sldLayoutId id="2147483709" r:id="rId4"/>
    <p:sldLayoutId id="2147483688" r:id="rId5"/>
    <p:sldLayoutId id="2147483690" r:id="rId6"/>
    <p:sldLayoutId id="2147483683" r:id="rId7"/>
    <p:sldLayoutId id="2147483666" r:id="rId8"/>
    <p:sldLayoutId id="2147483710" r:id="rId9"/>
    <p:sldLayoutId id="2147483708" r:id="rId10"/>
    <p:sldLayoutId id="2147483675" r:id="rId11"/>
    <p:sldLayoutId id="2147483672" r:id="rId12"/>
    <p:sldLayoutId id="2147483673" r:id="rId13"/>
    <p:sldLayoutId id="2147483678" r:id="rId14"/>
    <p:sldLayoutId id="2147483679" r:id="rId15"/>
    <p:sldLayoutId id="2147483677" r:id="rId16"/>
    <p:sldLayoutId id="2147483686" r:id="rId17"/>
    <p:sldLayoutId id="2147483685" r:id="rId18"/>
    <p:sldLayoutId id="2147483680" r:id="rId19"/>
    <p:sldLayoutId id="2147483687" r:id="rId20"/>
    <p:sldLayoutId id="2147483681" r:id="rId21"/>
    <p:sldLayoutId id="2147483684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lnSpc>
          <a:spcPct val="100000"/>
        </a:lnSpc>
        <a:spcBef>
          <a:spcPts val="6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atchguard.com/support/release-notes/Wi-Fi_Cloud/en-US/index.html" TargetMode="Externa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1BA3-30D3-C849-AECE-C29F9D798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76" y="3013501"/>
            <a:ext cx="10949049" cy="830997"/>
          </a:xfrm>
        </p:spPr>
        <p:txBody>
          <a:bodyPr/>
          <a:lstStyle/>
          <a:p>
            <a:r>
              <a:rPr lang="en-US" dirty="0"/>
              <a:t>What’s new in WI-Fi Cloud 9.0</a:t>
            </a:r>
          </a:p>
        </p:txBody>
      </p:sp>
    </p:spTree>
    <p:extLst>
      <p:ext uri="{BB962C8B-B14F-4D97-AF65-F5344CB8AC3E}">
        <p14:creationId xmlns:p14="http://schemas.microsoft.com/office/powerpoint/2010/main" val="408648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Configure a Remote AP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4678583" cy="4754880"/>
          </a:xfrm>
        </p:spPr>
        <p:txBody>
          <a:bodyPr anchor="t"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To add the IPSec VPN Tunnel to an SSID Profile in Discover: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Configure &gt; WiFi</a:t>
            </a:r>
            <a:r>
              <a:rPr lang="en-US" dirty="0"/>
              <a:t>, then select the </a:t>
            </a:r>
            <a:r>
              <a:rPr lang="en-US" b="1" dirty="0"/>
              <a:t>SSID</a:t>
            </a:r>
            <a:r>
              <a:rPr lang="en-US" dirty="0"/>
              <a:t> tab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Select the </a:t>
            </a:r>
            <a:r>
              <a:rPr lang="en-US" b="1" dirty="0"/>
              <a:t>Network</a:t>
            </a:r>
            <a:r>
              <a:rPr lang="en-US" dirty="0"/>
              <a:t> tab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VPN Tunnel</a:t>
            </a:r>
            <a:r>
              <a:rPr lang="en-US" dirty="0"/>
              <a:t>, then from the </a:t>
            </a:r>
            <a:r>
              <a:rPr lang="en-US" b="1" dirty="0"/>
              <a:t>Tunnel Interface</a:t>
            </a:r>
            <a:r>
              <a:rPr lang="en-US" dirty="0"/>
              <a:t> drop-down list, select the tunnel that you configured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Specify any NAT settings and whether you want to split the tunnel for client traffic so that Internet-bound traffic goes directly to the Internet and not through the tunnel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90A4A-BBD5-4A50-8E74-D2B52F0E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013" y="1325880"/>
            <a:ext cx="6064920" cy="35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Configure a Remote AP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To deploy an SSID to the Remote AP, make sure the SSID with the VPN tunnel you configured is applied to the correct location for the remote AP, such as a remote worker home office AP or a branch office 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8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Tunnel Messages to a RADIUS Server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4989212" cy="475488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You can now tunnel RADIUS messages to a RADIUS server that is located on a network behind a remote endpoint of a VPN tunnel</a:t>
            </a:r>
          </a:p>
          <a:p>
            <a:pPr lvl="0"/>
            <a:r>
              <a:rPr lang="en-US" dirty="0"/>
              <a:t>This enables you to authenticate Wi-Fi clients with a remote RADIUS server when SSID traffic is tunneled, such as with a Remote AP VPN</a:t>
            </a:r>
          </a:p>
          <a:p>
            <a:pPr lvl="0"/>
            <a:r>
              <a:rPr lang="en-US" dirty="0"/>
              <a:t>This option is available in the </a:t>
            </a:r>
            <a:r>
              <a:rPr lang="en-US" b="1" dirty="0"/>
              <a:t>Network</a:t>
            </a:r>
            <a:r>
              <a:rPr lang="en-US" dirty="0"/>
              <a:t> tab of the SSID settings when you select a VPN Tunnel configuration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33C437-302A-4398-9C31-CF11BECC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58" y="1438532"/>
            <a:ext cx="5974607" cy="398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Monitor a Remote AP Tunnel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To monitor the IPSec VPN Tunnel:</a:t>
            </a:r>
          </a:p>
          <a:p>
            <a:pPr lvl="1"/>
            <a:r>
              <a:rPr lang="en-US" dirty="0"/>
              <a:t>From Discover, select </a:t>
            </a:r>
            <a:r>
              <a:rPr lang="en-US" b="1" dirty="0"/>
              <a:t>Monitor &gt; WiFi</a:t>
            </a:r>
            <a:r>
              <a:rPr lang="en-US" dirty="0"/>
              <a:t>, then select the </a:t>
            </a:r>
            <a:r>
              <a:rPr lang="en-US" b="1" dirty="0"/>
              <a:t>Tunnels</a:t>
            </a:r>
            <a:r>
              <a:rPr lang="en-US" dirty="0"/>
              <a:t> tab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20648-CF86-4DD7-9B57-D43CBB90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1" y="2671893"/>
            <a:ext cx="10577814" cy="27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9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46921-4E05-4859-A087-1929D681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76" y="3013501"/>
            <a:ext cx="10949049" cy="830997"/>
          </a:xfrm>
        </p:spPr>
        <p:txBody>
          <a:bodyPr/>
          <a:lstStyle/>
          <a:p>
            <a:r>
              <a:rPr lang="en-US" dirty="0"/>
              <a:t>Enable or disable AP radio</a:t>
            </a:r>
          </a:p>
        </p:txBody>
      </p:sp>
    </p:spTree>
    <p:extLst>
      <p:ext uri="{BB962C8B-B14F-4D97-AF65-F5344CB8AC3E}">
        <p14:creationId xmlns:p14="http://schemas.microsoft.com/office/powerpoint/2010/main" val="420640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Enable or Disable an AP Radio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You can now individually disable or enable the 2.4 GHz and 5 GHz AP radios</a:t>
            </a:r>
          </a:p>
          <a:p>
            <a:pPr lvl="0"/>
            <a:r>
              <a:rPr lang="en-US" dirty="0"/>
              <a:t>This is useful with deployments where you need to disable the 2.4 GHz radio on specific APs to prevent interference in the 2.4 GHz band in a high-density deployment</a:t>
            </a:r>
          </a:p>
          <a:p>
            <a:pPr lvl="0"/>
            <a:r>
              <a:rPr lang="en-US" dirty="0"/>
              <a:t>To disable or enable radios from Discover, select </a:t>
            </a:r>
            <a:r>
              <a:rPr lang="en-US" b="1" dirty="0"/>
              <a:t>Monitor &gt; WiFi &gt; Radios</a:t>
            </a:r>
            <a:r>
              <a:rPr lang="en-US" dirty="0"/>
              <a:t>, then right-click the 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DC28A-8D28-4552-86CD-552A842B8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661" y="3929331"/>
            <a:ext cx="9823031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5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46921-4E05-4859-A087-1929D681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76" y="2644170"/>
            <a:ext cx="10949049" cy="1569660"/>
          </a:xfrm>
        </p:spPr>
        <p:txBody>
          <a:bodyPr/>
          <a:lstStyle/>
          <a:p>
            <a:r>
              <a:rPr lang="en-US" dirty="0"/>
              <a:t>Download analytics, audit logs, and alerts</a:t>
            </a:r>
          </a:p>
        </p:txBody>
      </p:sp>
    </p:spTree>
    <p:extLst>
      <p:ext uri="{BB962C8B-B14F-4D97-AF65-F5344CB8AC3E}">
        <p14:creationId xmlns:p14="http://schemas.microsoft.com/office/powerpoint/2010/main" val="1404451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Download Analytics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You can now download Visibility and Association analytics from the </a:t>
            </a:r>
            <a:r>
              <a:rPr lang="en-US" b="1" dirty="0"/>
              <a:t>Reports</a:t>
            </a:r>
            <a:r>
              <a:rPr lang="en-US" dirty="0"/>
              <a:t> menu in Discover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CF7FD-8061-4EFB-B4F2-301ABC9BF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10" y="2175821"/>
            <a:ext cx="8085597" cy="42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7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Download Audit Logs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5057274" cy="475488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You can now download user management audit logs and set the audit log retention policy in Discover</a:t>
            </a:r>
          </a:p>
          <a:p>
            <a:pPr lvl="0"/>
            <a:r>
              <a:rPr lang="en-US" dirty="0"/>
              <a:t>Select </a:t>
            </a:r>
            <a:r>
              <a:rPr lang="en-US" b="1" dirty="0"/>
              <a:t>System &gt; Logs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814FC-52A4-4799-932C-DDA0EF4B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655" y="1414213"/>
            <a:ext cx="5813285" cy="49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2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Download Alerts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now download a full list of possible alert events in tab-separated value format from the </a:t>
            </a:r>
            <a:r>
              <a:rPr lang="en-US" b="1" dirty="0"/>
              <a:t>Configure &gt; Alerts </a:t>
            </a:r>
            <a:r>
              <a:rPr lang="en-US" dirty="0"/>
              <a:t>page in Discover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4F1A7-B21B-4926-A96A-BF2366522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11" y="2420277"/>
            <a:ext cx="9844060" cy="40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Wi-Fi Cloud </a:t>
            </a:r>
            <a:r>
              <a:rPr lang="en-US" cap="none" dirty="0"/>
              <a:t>v9.0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 action="ppaction://hlinksldjump"/>
              </a:rPr>
              <a:t>Remote Access Point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 action="ppaction://hlinksldjump"/>
              </a:rPr>
              <a:t>Enable or Disable an AP Radio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 action="ppaction://hlinksldjump"/>
              </a:rPr>
              <a:t>Download Analytics, Audit Logs, and Alerts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 action="ppaction://hlinksldjump"/>
              </a:rPr>
              <a:t>Wi-Fi Cloud Enhancements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a complete list of enhancements and resolved issues for current and previous releases, see the </a:t>
            </a:r>
            <a:r>
              <a:rPr lang="en-US" dirty="0">
                <a:hlinkClick r:id="rId6"/>
              </a:rPr>
              <a:t>Wi-Fi Cloud Release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46921-4E05-4859-A087-1929D681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76" y="3013501"/>
            <a:ext cx="10949049" cy="830997"/>
          </a:xfrm>
        </p:spPr>
        <p:txBody>
          <a:bodyPr/>
          <a:lstStyle/>
          <a:p>
            <a:r>
              <a:rPr lang="en-US" dirty="0"/>
              <a:t>Wi-fi Cloud enhancements</a:t>
            </a:r>
          </a:p>
        </p:txBody>
      </p:sp>
    </p:spTree>
    <p:extLst>
      <p:ext uri="{BB962C8B-B14F-4D97-AF65-F5344CB8AC3E}">
        <p14:creationId xmlns:p14="http://schemas.microsoft.com/office/powerpoint/2010/main" val="4876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Wi-Fi Cloud Enhancements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From the Monitor pages in Discover, you can now view access point properties directly from the Access Point, Client, and Radio lists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1ABA-D45F-4593-AC36-67282845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28" y="3085127"/>
            <a:ext cx="7094835" cy="1966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022F91-6670-43F3-BDAE-1D4A7A2A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758" y="2325950"/>
            <a:ext cx="2535225" cy="40027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A0CC55-CEB7-4ACC-B0C7-FFFEC9E168A9}"/>
              </a:ext>
            </a:extLst>
          </p:cNvPr>
          <p:cNvCxnSpPr>
            <a:cxnSpLocks/>
          </p:cNvCxnSpPr>
          <p:nvPr/>
        </p:nvCxnSpPr>
        <p:spPr>
          <a:xfrm flipV="1">
            <a:off x="3897297" y="3959441"/>
            <a:ext cx="4998128" cy="692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1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Wi-Fi Cloud Enhancements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Spectrum Analysis troubleshooting tool is now available again in Discover</a:t>
            </a:r>
          </a:p>
          <a:p>
            <a:pPr lvl="0"/>
            <a:r>
              <a:rPr lang="en-US" dirty="0"/>
              <a:t>Root cause analysis now includes a list of contending clients or BSSIDs in the Recommendations panel if a client experiences high contention issues</a:t>
            </a:r>
          </a:p>
          <a:p>
            <a:r>
              <a:rPr lang="en-US" dirty="0"/>
              <a:t>For advanced security purposes, you can now configure and manage your own key or passphrase used for authentication and encryption between Wi-Fi Cloud and managed APs</a:t>
            </a:r>
          </a:p>
          <a:p>
            <a:pPr lvl="1"/>
            <a:r>
              <a:rPr lang="en-US" dirty="0"/>
              <a:t>This option is available from the </a:t>
            </a:r>
            <a:r>
              <a:rPr lang="en-US" b="1" dirty="0"/>
              <a:t>System &gt; Advanced Settings</a:t>
            </a:r>
            <a:r>
              <a:rPr lang="en-US" dirty="0"/>
              <a:t> page in Discover</a:t>
            </a:r>
          </a:p>
        </p:txBody>
      </p:sp>
    </p:spTree>
    <p:extLst>
      <p:ext uri="{BB962C8B-B14F-4D97-AF65-F5344CB8AC3E}">
        <p14:creationId xmlns:p14="http://schemas.microsoft.com/office/powerpoint/2010/main" val="325071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Wi-Fi Cloud Enhancements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now receive a warning notification message if an AP configuration change might impact end user connectivity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</a:t>
            </a:r>
          </a:p>
          <a:p>
            <a:pPr lvl="1"/>
            <a:r>
              <a:rPr lang="en-US" dirty="0"/>
              <a:t>When you modify an SSID configuration, including changes to RADIUS profiles, Role Profiles, and Tunnel Interfaces that require an SSID restart</a:t>
            </a:r>
          </a:p>
          <a:p>
            <a:pPr lvl="1"/>
            <a:r>
              <a:rPr lang="en-US" dirty="0"/>
              <a:t>When you make changes to Device and Radio Settings that require an SSID restart or AP reboot</a:t>
            </a:r>
          </a:p>
          <a:p>
            <a:pPr lvl="1"/>
            <a:r>
              <a:rPr lang="en-US" dirty="0"/>
              <a:t>When you manually reboot an AP </a:t>
            </a:r>
          </a:p>
          <a:p>
            <a:r>
              <a:rPr lang="en-US" dirty="0"/>
              <a:t>In addition, the system generates an alert event when an AP connected to Wi-Fi Cloud reboots</a:t>
            </a:r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66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0299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446921-4E05-4859-A087-1929D681B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76" y="3013501"/>
            <a:ext cx="10949049" cy="830997"/>
          </a:xfrm>
        </p:spPr>
        <p:txBody>
          <a:bodyPr/>
          <a:lstStyle/>
          <a:p>
            <a:r>
              <a:rPr lang="en-US" dirty="0"/>
              <a:t>Remote Access point</a:t>
            </a:r>
          </a:p>
        </p:txBody>
      </p:sp>
    </p:spTree>
    <p:extLst>
      <p:ext uri="{BB962C8B-B14F-4D97-AF65-F5344CB8AC3E}">
        <p14:creationId xmlns:p14="http://schemas.microsoft.com/office/powerpoint/2010/main" val="356389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access point Benefits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High-performance, enterprise-grade Wi-Fi AP for employees who work remotely from home or at small branch offices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Secure access to your corporate network resources for remote users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Extend your network SSIDs to remote locations with the same access controls and policies used by your corporate APs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Use existing corporate authentication methods, such as RADIUS / 802.1X servers, pre-shared key</a:t>
            </a:r>
            <a:r>
              <a:rPr lang="en-US"/>
              <a:t>, and </a:t>
            </a:r>
            <a:r>
              <a:rPr lang="en-US" dirty="0"/>
              <a:t>Captive Portal across all corporate and remote APs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Use the monitoring and troubleshooting tools in Discover to manage and monitor APs deployed both in the corporate network and in remote locations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Integrates easily with industry-standard firewalls, such as the WatchGuard Firebox</a:t>
            </a:r>
          </a:p>
        </p:txBody>
      </p:sp>
    </p:spTree>
    <p:extLst>
      <p:ext uri="{BB962C8B-B14F-4D97-AF65-F5344CB8AC3E}">
        <p14:creationId xmlns:p14="http://schemas.microsoft.com/office/powerpoint/2010/main" val="129990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Remote AP VPN Solution 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lvl="0"/>
            <a:r>
              <a:rPr lang="en-US" dirty="0"/>
              <a:t>The remote AP uses an IPSec VPN tunnel to securely connect to your corporate network over the public Internet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Remote APs enable you to configure a WatchGuard AP with your corporate network's configuration and security settings, and then send the APs to remote employees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When the remote employee installs the AP at their location, they can connect to the organization's corporate SSID</a:t>
            </a:r>
          </a:p>
          <a:p>
            <a:pPr lvl="0"/>
            <a:r>
              <a:rPr lang="en-US" dirty="0"/>
              <a:t>Remote AP VPN functionality is supported on these access points only:</a:t>
            </a:r>
          </a:p>
          <a:p>
            <a:pPr lvl="1"/>
            <a:r>
              <a:rPr lang="en-US" dirty="0"/>
              <a:t>AP225W</a:t>
            </a:r>
          </a:p>
          <a:p>
            <a:pPr lvl="1"/>
            <a:r>
              <a:rPr lang="en-US" dirty="0"/>
              <a:t>AP327X</a:t>
            </a:r>
          </a:p>
          <a:p>
            <a:pPr lvl="1"/>
            <a:r>
              <a:rPr lang="en-US" dirty="0"/>
              <a:t>AP420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How the Remote AP VPN Solution Works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/>
              <a:t>The Remote AP establishes an IPSec VPN tunnel to the corporate network</a:t>
            </a:r>
          </a:p>
          <a:p>
            <a:pPr lvl="0"/>
            <a:r>
              <a:rPr lang="en-US" dirty="0"/>
              <a:t>The tunnel securely carries network traffic between Wi-Fi clients and the corporate network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B8E73-08A3-4236-B8D5-E54041CC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61" y="2743291"/>
            <a:ext cx="7898957" cy="363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How the Remote AP VPN Solution Works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/>
              <a:t>You can configure multiple SSIDs to use a single tunnel, or you can define a separate tunnel for each SSID</a:t>
            </a:r>
          </a:p>
          <a:p>
            <a:pPr lvl="0"/>
            <a:r>
              <a:rPr lang="en-US" dirty="0"/>
              <a:t>To preserve VPN throughput on the remote AP, you can also configure the network to only tunnel corporate network traffic, while Internet-bound traffic is directly forwarded to the Internet from the remote AP through the remote user’s Internet service provider</a:t>
            </a:r>
          </a:p>
          <a:p>
            <a:pPr lvl="0"/>
            <a:r>
              <a:rPr lang="en-US" dirty="0"/>
              <a:t>When a remote employee is no longer employed with your organization, you can delete the VPN tunnel to prevent further connections to the enterprise network from the remote AP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9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Configure a Remote AP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/>
              <a:t>To configure a remote AP, you must:</a:t>
            </a:r>
          </a:p>
          <a:p>
            <a:pPr lvl="1"/>
            <a:r>
              <a:rPr lang="en-US" dirty="0"/>
              <a:t>Create an IPSec VPN Tunnel Profile</a:t>
            </a:r>
          </a:p>
          <a:p>
            <a:pPr lvl="1"/>
            <a:r>
              <a:rPr lang="en-US" dirty="0"/>
              <a:t>Add the IPSec VPN Tunnel to an SSID Profile</a:t>
            </a:r>
          </a:p>
          <a:p>
            <a:pPr lvl="1"/>
            <a:r>
              <a:rPr lang="en-US" dirty="0"/>
              <a:t>Deploy an SSID to the Remote AP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56A57-81C9-44AA-85E4-E47BAF3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Configure a Remote AP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25114B-0B19-4F28-B7F1-B8E31EE3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7" y="1325880"/>
            <a:ext cx="4610830" cy="475488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dirty="0"/>
              <a:t>To create an IPSec VPN Tunnel Interface Profile in Discover: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dirty="0"/>
              <a:t>Configure &gt; WiFi</a:t>
            </a:r>
            <a:r>
              <a:rPr lang="en-US" dirty="0"/>
              <a:t>, then select the </a:t>
            </a:r>
            <a:r>
              <a:rPr lang="en-US" b="1" dirty="0"/>
              <a:t>Tunnel Interface </a:t>
            </a:r>
            <a:r>
              <a:rPr lang="en-US" dirty="0"/>
              <a:t>tab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VPN with IPSec </a:t>
            </a:r>
            <a:r>
              <a:rPr lang="en-US" dirty="0"/>
              <a:t>tunnel interface profile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Specify your remote endpoint addresses and IPSec Phase 1 and Phase 2 information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877F5F-3CCB-4896-BA3A-1D789F6A4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57" y="1325880"/>
            <a:ext cx="6362328" cy="49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44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FF0000"/>
      </a:hlink>
      <a:folHlink>
        <a:srgbClr val="BB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_pt-p_training_template_dark.potx" id="{2E5EB4EA-6874-4689-8D51-BDDF990AD4E8}" vid="{3E4E39B3-87A3-4AFE-8A27-3AF1A4CDE5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E25AF7FED124BA67524D400E7967B" ma:contentTypeVersion="10" ma:contentTypeDescription="Create a new document." ma:contentTypeScope="" ma:versionID="87ed5b35f05f41700b659de8970909ce">
  <xsd:schema xmlns:xsd="http://www.w3.org/2001/XMLSchema" xmlns:xs="http://www.w3.org/2001/XMLSchema" xmlns:p="http://schemas.microsoft.com/office/2006/metadata/properties" xmlns:ns3="08ec2177-3ab4-4586-960b-28b3396756c4" xmlns:ns4="8139c417-c815-460b-a6bf-0ff47e42dc90" targetNamespace="http://schemas.microsoft.com/office/2006/metadata/properties" ma:root="true" ma:fieldsID="5e4e3f02fc83b1daefbf907a7032bc54" ns3:_="" ns4:_="">
    <xsd:import namespace="08ec2177-3ab4-4586-960b-28b3396756c4"/>
    <xsd:import namespace="8139c417-c815-460b-a6bf-0ff47e42dc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c2177-3ab4-4586-960b-28b3396756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9c417-c815-460b-a6bf-0ff47e42d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B1929C-41A1-4D6C-B5DA-CD7C6FBECC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ec2177-3ab4-4586-960b-28b3396756c4"/>
    <ds:schemaRef ds:uri="8139c417-c815-460b-a6bf-0ff47e42d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D97BFD-175C-4B3D-BEB9-47A9058CAE7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08ec2177-3ab4-4586-960b-28b3396756c4"/>
    <ds:schemaRef ds:uri="http://schemas.microsoft.com/office/2006/metadata/properties"/>
    <ds:schemaRef ds:uri="http://purl.org/dc/terms/"/>
    <ds:schemaRef ds:uri="http://schemas.microsoft.com/office/infopath/2007/PartnerControls"/>
    <ds:schemaRef ds:uri="8139c417-c815-460b-a6bf-0ff47e42dc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0A727C-D051-4352-BC8E-4CF9159DE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wg_pt-p_training_template_dark</Template>
  <TotalTime>8928</TotalTime>
  <Words>891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Geneva</vt:lpstr>
      <vt:lpstr>Arial</vt:lpstr>
      <vt:lpstr>Calibri</vt:lpstr>
      <vt:lpstr>Calibri Light</vt:lpstr>
      <vt:lpstr>Courier New</vt:lpstr>
      <vt:lpstr>Wingdings</vt:lpstr>
      <vt:lpstr>Celestial</vt:lpstr>
      <vt:lpstr>What’s new in WI-Fi Cloud 9.0</vt:lpstr>
      <vt:lpstr>What’s new in Wi-Fi Cloud v9.0</vt:lpstr>
      <vt:lpstr>Remote Access point</vt:lpstr>
      <vt:lpstr>Remote access point Benefits</vt:lpstr>
      <vt:lpstr>How the Remote AP VPN Solution Works</vt:lpstr>
      <vt:lpstr>How the Remote AP VPN Solution Works</vt:lpstr>
      <vt:lpstr>How the Remote AP VPN Solution Works</vt:lpstr>
      <vt:lpstr>Configure a Remote AP </vt:lpstr>
      <vt:lpstr>Configure a Remote AP </vt:lpstr>
      <vt:lpstr>Configure a Remote AP </vt:lpstr>
      <vt:lpstr>Configure a Remote AP </vt:lpstr>
      <vt:lpstr>Tunnel Messages to a RADIUS Server</vt:lpstr>
      <vt:lpstr>Monitor a Remote AP Tunnel</vt:lpstr>
      <vt:lpstr>Enable or disable AP radio</vt:lpstr>
      <vt:lpstr>Enable or Disable an AP Radio </vt:lpstr>
      <vt:lpstr>Download analytics, audit logs, and alerts</vt:lpstr>
      <vt:lpstr>Download Analytics</vt:lpstr>
      <vt:lpstr>Download Audit Logs</vt:lpstr>
      <vt:lpstr>Download Alerts</vt:lpstr>
      <vt:lpstr>Wi-fi Cloud enhancements</vt:lpstr>
      <vt:lpstr>Wi-Fi Cloud Enhancements</vt:lpstr>
      <vt:lpstr>Wi-Fi Cloud Enhancements</vt:lpstr>
      <vt:lpstr>Wi-Fi Cloud Enhancements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Wi-Fi Cloud v9.0</dc:title>
  <dc:creator>Nigel Kay</dc:creator>
  <cp:lastModifiedBy>Laura Adams</cp:lastModifiedBy>
  <cp:revision>15</cp:revision>
  <dcterms:created xsi:type="dcterms:W3CDTF">2020-12-08T19:43:10Z</dcterms:created>
  <dcterms:modified xsi:type="dcterms:W3CDTF">2021-03-12T18:04:18Z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0x010100DCDE25AF7FED124BA67524D400E7967B</vt:lpwstr>
  </property>
</Properties>
</file>