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6" r:id="rId1"/>
  </p:sldMasterIdLst>
  <p:notesMasterIdLst>
    <p:notesMasterId r:id="rId27"/>
  </p:notesMasterIdLst>
  <p:handoutMasterIdLst>
    <p:handoutMasterId r:id="rId28"/>
  </p:handoutMasterIdLst>
  <p:sldIdLst>
    <p:sldId id="256" r:id="rId2"/>
    <p:sldId id="442" r:id="rId3"/>
    <p:sldId id="668" r:id="rId4"/>
    <p:sldId id="652" r:id="rId5"/>
    <p:sldId id="657" r:id="rId6"/>
    <p:sldId id="662" r:id="rId7"/>
    <p:sldId id="667" r:id="rId8"/>
    <p:sldId id="661" r:id="rId9"/>
    <p:sldId id="643" r:id="rId10"/>
    <p:sldId id="669" r:id="rId11"/>
    <p:sldId id="670" r:id="rId12"/>
    <p:sldId id="666" r:id="rId13"/>
    <p:sldId id="671" r:id="rId14"/>
    <p:sldId id="656" r:id="rId15"/>
    <p:sldId id="672" r:id="rId16"/>
    <p:sldId id="655" r:id="rId17"/>
    <p:sldId id="645" r:id="rId18"/>
    <p:sldId id="660" r:id="rId19"/>
    <p:sldId id="664" r:id="rId20"/>
    <p:sldId id="654" r:id="rId21"/>
    <p:sldId id="659" r:id="rId22"/>
    <p:sldId id="663" r:id="rId23"/>
    <p:sldId id="649" r:id="rId24"/>
    <p:sldId id="648" r:id="rId25"/>
    <p:sldId id="261" r:id="rId26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JkkvLxSwcIcuelxVEu0Jyg==" hashData="XTqGrpXXMI093V/2YWcvrsW8Yhibz9i2jZ+UYDKojGPO3Dp1GjzBhWh0XJJx5nsZaH1rakucFB6CN6r/4cERzg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CAC"/>
    <a:srgbClr val="000000"/>
    <a:srgbClr val="ED2E3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15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5B2D595-6CCB-4119-91C1-98F4A096CE4E}" type="datetimeFigureOut">
              <a:rPr lang="en-US"/>
              <a:pPr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78CC86-745C-4829-A95E-2B6AB2224A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3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82FA3A0-ACCF-4957-8944-46EF9EB83D9C}" type="datetimeFigureOut">
              <a:rPr lang="en-US"/>
              <a:pPr/>
              <a:t>5/8/2020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66B9300-FC16-48FB-B57B-23B7533B74A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12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" y="-14287"/>
            <a:ext cx="9139237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2957513"/>
            <a:ext cx="9144002" cy="1298575"/>
          </a:xfrm>
          <a:prstGeom prst="rect">
            <a:avLst/>
          </a:prstGeom>
          <a:solidFill>
            <a:schemeClr val="tx1">
              <a:alpha val="61176"/>
            </a:schemeClr>
          </a:solidFill>
          <a:ln w="9525">
            <a:solidFill>
              <a:srgbClr val="B31F1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6" y="2970008"/>
            <a:ext cx="9138708" cy="1299078"/>
          </a:xfrm>
          <a:ln>
            <a:noFill/>
          </a:ln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3A85ACAF-D3FF-4FDE-ADC0-7196DBC537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6215063"/>
            <a:ext cx="1670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27743C75-AAA2-4840-BA9A-98E94687D7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550898"/>
            <a:ext cx="31448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Copyright ©2019 WatchGuard Technologies, Inc. All Rights Reserved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02345-43D1-4266-8FE1-8B62662B2CC2}"/>
              </a:ext>
            </a:extLst>
          </p:cNvPr>
          <p:cNvSpPr txBox="1"/>
          <p:nvPr userDrawn="1"/>
        </p:nvSpPr>
        <p:spPr>
          <a:xfrm>
            <a:off x="457200" y="6383595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406802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-2/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5511114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9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-1/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4124425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4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Content_1/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3657600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3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008"/>
            <a:ext cx="8229600" cy="4919472"/>
          </a:xfrm>
        </p:spPr>
        <p:txBody>
          <a:bodyPr tIns="0" rIns="9144" bIns="9144" numCol="2" spcCol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93543-1604-46AF-A6FA-9E7B09989D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1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7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5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—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95499"/>
            <a:ext cx="91440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983" y="2934580"/>
            <a:ext cx="7814067" cy="980902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10" descr="WG_logo_Color_3in.png">
            <a:extLst>
              <a:ext uri="{FF2B5EF4-FFF2-40B4-BE49-F238E27FC236}">
                <a16:creationId xmlns:a16="http://schemas.microsoft.com/office/drawing/2014/main" id="{51C1E606-992D-488B-AFDF-889B763E5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3" y="117475"/>
            <a:ext cx="257333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29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6305550" y="-89076"/>
            <a:ext cx="283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74638"/>
            <a:ext cx="5553076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207008"/>
            <a:ext cx="5553076" cy="4919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28050" y="19050"/>
            <a:ext cx="592138" cy="325438"/>
          </a:xfrm>
        </p:spPr>
        <p:txBody>
          <a:bodyPr/>
          <a:lstStyle>
            <a:lvl1pPr>
              <a:defRPr/>
            </a:lvl1pPr>
          </a:lstStyle>
          <a:p>
            <a:fld id="{F2EB2E29-07A9-43F3-A5F0-5788123346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950" y="6211754"/>
            <a:ext cx="16700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3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767513"/>
            <a:ext cx="9144000" cy="90487"/>
          </a:xfrm>
          <a:prstGeom prst="rect">
            <a:avLst/>
          </a:prstGeom>
          <a:solidFill>
            <a:srgbClr val="CD0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4913"/>
            <a:ext cx="82296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8050" y="19050"/>
            <a:ext cx="592138" cy="3254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E1B02D2-C929-40C1-8491-4864915DBE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457200" y="6550898"/>
            <a:ext cx="3144837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600" dirty="0">
                <a:solidFill>
                  <a:srgbClr val="3A3A3A"/>
                </a:solidFill>
                <a:latin typeface="Calibri" panose="020F0502020204030204" pitchFamily="34" charset="0"/>
              </a:rPr>
              <a:t>Copyright ©2019 WatchGuard Technologies, Inc. All Rights Reserved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383595"/>
            <a:ext cx="136050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 spc="2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WatchGuard Training</a:t>
            </a:r>
          </a:p>
        </p:txBody>
      </p:sp>
    </p:spTree>
    <p:extLst>
      <p:ext uri="{BB962C8B-B14F-4D97-AF65-F5344CB8AC3E}">
        <p14:creationId xmlns:p14="http://schemas.microsoft.com/office/powerpoint/2010/main" val="256467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702" r:id="rId3"/>
    <p:sldLayoutId id="2147483690" r:id="rId4"/>
    <p:sldLayoutId id="2147483694" r:id="rId5"/>
    <p:sldLayoutId id="2147483695" r:id="rId6"/>
    <p:sldLayoutId id="2147483696" r:id="rId7"/>
    <p:sldLayoutId id="2147483698" r:id="rId8"/>
    <p:sldLayoutId id="2147483699" r:id="rId9"/>
    <p:sldLayoutId id="2147483700" r:id="rId1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 Narrow" panose="020B0606020202030204" pitchFamily="34" charset="0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SzPct val="115000"/>
        <a:buFont typeface="Arial" panose="020B0604020202020204" pitchFamily="34" charset="0"/>
        <a:buChar char="–"/>
        <a:defRPr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ts val="600"/>
        </a:spcAft>
        <a:buClr>
          <a:srgbClr val="A6A6A6"/>
        </a:buClr>
        <a:buFont typeface="Arial" panose="020B0604020202020204" pitchFamily="34" charset="0"/>
        <a:buChar char="»"/>
        <a:defRPr sz="1400" kern="1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Wi-Fi Cloud v8.8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3D2-81C6-424C-B430-1617A41E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SSID Profiles for Authorized WiFi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33AE2-E2BD-4692-83F5-BA047364B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use the settings of your SSID Profiles to validate the configuration of your APs for the Authorized WiFi Policy</a:t>
            </a:r>
          </a:p>
          <a:p>
            <a:r>
              <a:rPr lang="en-US" dirty="0"/>
              <a:t>Simplifies the security settings of your deployment when you use only WatchGuard APs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ED77-FD44-49B3-9FE0-6288FEEE2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2875BD-FDD1-4BD1-8D99-652A30DCC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215"/>
          <a:stretch/>
        </p:blipFill>
        <p:spPr>
          <a:xfrm>
            <a:off x="884298" y="2871387"/>
            <a:ext cx="4107153" cy="1348743"/>
          </a:xfrm>
          <a:prstGeom prst="rect">
            <a:avLst/>
          </a:prstGeom>
          <a:ln>
            <a:solidFill>
              <a:srgbClr val="ACACAC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AF4049-E5E5-4D4B-A500-B1946CD1B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010" y="4504509"/>
            <a:ext cx="5570043" cy="1879654"/>
          </a:xfrm>
          <a:prstGeom prst="rect">
            <a:avLst/>
          </a:prstGeom>
          <a:ln>
            <a:solidFill>
              <a:srgbClr val="ACACAC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898A6B-26FD-4711-9CE3-43149E03E7B2}"/>
              </a:ext>
            </a:extLst>
          </p:cNvPr>
          <p:cNvSpPr txBox="1"/>
          <p:nvPr/>
        </p:nvSpPr>
        <p:spPr>
          <a:xfrm>
            <a:off x="5918335" y="2999062"/>
            <a:ext cx="2827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Configure &gt; WIPS &gt; Authorized WiFi Policy </a:t>
            </a:r>
            <a:r>
              <a:rPr lang="en-US" dirty="0"/>
              <a:t>settings in Discover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BD8E24-3A27-4978-A538-54FFB5652E95}"/>
              </a:ext>
            </a:extLst>
          </p:cNvPr>
          <p:cNvSpPr txBox="1"/>
          <p:nvPr/>
        </p:nvSpPr>
        <p:spPr>
          <a:xfrm>
            <a:off x="203410" y="5084755"/>
            <a:ext cx="2913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Configuration &gt; WIPS &gt; Authorized WLAN Policy </a:t>
            </a:r>
            <a:r>
              <a:rPr lang="en-US" dirty="0"/>
              <a:t>settings in Manage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08F1-E7FF-4EC9-9E56-085271D20D6F}"/>
              </a:ext>
            </a:extLst>
          </p:cNvPr>
          <p:cNvCxnSpPr/>
          <p:nvPr/>
        </p:nvCxnSpPr>
        <p:spPr>
          <a:xfrm>
            <a:off x="2850943" y="5835232"/>
            <a:ext cx="531627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165D16-B260-487D-9DD7-4A40D64F85D3}"/>
              </a:ext>
            </a:extLst>
          </p:cNvPr>
          <p:cNvCxnSpPr>
            <a:cxnSpLocks/>
          </p:cNvCxnSpPr>
          <p:nvPr/>
        </p:nvCxnSpPr>
        <p:spPr>
          <a:xfrm flipH="1">
            <a:off x="5167619" y="3712817"/>
            <a:ext cx="662730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256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3D2-81C6-424C-B430-1617A41E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SSID Profiles for Authorized WiFi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33AE2-E2BD-4692-83F5-BA047364B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 not need to create an Authorized WiFi Policy for each SSID unless you require specific policy settings such as allowed AP vendors for WIPS overlay to protect third-party APs, or any other deployment that requires custom security settings</a:t>
            </a:r>
          </a:p>
          <a:p>
            <a:r>
              <a:rPr lang="en-US" dirty="0"/>
              <a:t>In this case, disable this option and create an Authorized WiFi Policy for each SSID you use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ED77-FD44-49B3-9FE0-6288FEEE2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BF4458-96E7-4153-8A19-E0E963369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27" y="1355886"/>
            <a:ext cx="4318164" cy="2796663"/>
          </a:xfrm>
          <a:prstGeom prst="rect">
            <a:avLst/>
          </a:prstGeom>
          <a:ln>
            <a:solidFill>
              <a:srgbClr val="ACACAC"/>
            </a:solidFill>
          </a:ln>
        </p:spPr>
      </p:pic>
    </p:spTree>
    <p:extLst>
      <p:ext uri="{BB962C8B-B14F-4D97-AF65-F5344CB8AC3E}">
        <p14:creationId xmlns:p14="http://schemas.microsoft.com/office/powerpoint/2010/main" val="46019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AEFDA-C024-444F-9F32-9628B8E6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Area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4884E-84F6-4901-9AE3-DD5954FCD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folder for newly deployed APs is now called </a:t>
            </a:r>
            <a:r>
              <a:rPr lang="en-US" b="1" dirty="0"/>
              <a:t>Staging Area </a:t>
            </a:r>
          </a:p>
          <a:p>
            <a:r>
              <a:rPr lang="en-US" dirty="0"/>
              <a:t>Previously, this was called the </a:t>
            </a:r>
            <a:r>
              <a:rPr lang="en-US" b="1" dirty="0"/>
              <a:t>Unknown</a:t>
            </a:r>
            <a:r>
              <a:rPr lang="en-US" dirty="0"/>
              <a:t> folder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4C366-88B5-4451-A3AA-644B20336C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C55D09-F53F-47E2-8AC7-B98A1213D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68" y="2790028"/>
            <a:ext cx="4400532" cy="3546697"/>
          </a:xfrm>
          <a:prstGeom prst="rect">
            <a:avLst/>
          </a:prstGeom>
          <a:ln>
            <a:solidFill>
              <a:srgbClr val="ACACAC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C715A4-F851-48DB-B7C5-0CE132B1489C}"/>
              </a:ext>
            </a:extLst>
          </p:cNvPr>
          <p:cNvSpPr/>
          <p:nvPr/>
        </p:nvSpPr>
        <p:spPr>
          <a:xfrm>
            <a:off x="4007810" y="3730477"/>
            <a:ext cx="1637414" cy="361507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74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592E46-7D65-412A-99EC-2EA87035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 Groups In Discover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3A0BB-8CF1-4472-AD9F-29CD55271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 groups in Discover enable you to organize and manage your APs across your location tree </a:t>
            </a:r>
          </a:p>
          <a:p>
            <a:r>
              <a:rPr lang="en-US" dirty="0"/>
              <a:t>For example, you can apply the same configuration to APs even though the APs are in different location folders and floors</a:t>
            </a:r>
          </a:p>
          <a:p>
            <a:r>
              <a:rPr lang="en-US" dirty="0"/>
              <a:t>Create your AP groups in </a:t>
            </a:r>
            <a:r>
              <a:rPr lang="en-US" b="1" dirty="0"/>
              <a:t>System &gt; Navigator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106B4-681C-4325-B9D2-9A513C3EE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D23EEE-46C6-4826-96B9-F5BCB190B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95" y="3643480"/>
            <a:ext cx="6142220" cy="27348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F8073D-17CD-4A7B-A604-AB08C69A4F01}"/>
              </a:ext>
            </a:extLst>
          </p:cNvPr>
          <p:cNvSpPr/>
          <p:nvPr/>
        </p:nvSpPr>
        <p:spPr>
          <a:xfrm>
            <a:off x="3263317" y="3917659"/>
            <a:ext cx="511729" cy="343948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58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592E46-7D65-412A-99EC-2EA87035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 Groups In Discover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3A0BB-8CF1-4472-AD9F-29CD55271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</a:t>
            </a:r>
            <a:r>
              <a:rPr lang="en-US" b="1" dirty="0"/>
              <a:t>Monitor &gt; WiFi &gt; Access Points </a:t>
            </a:r>
            <a:r>
              <a:rPr lang="en-US" dirty="0"/>
              <a:t>to assign an AP to a group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106B4-681C-4325-B9D2-9A513C3EE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5412DE-6442-45F5-9805-5535403FB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15" y="2194476"/>
            <a:ext cx="4404365" cy="4189687"/>
          </a:xfrm>
          <a:prstGeom prst="rect">
            <a:avLst/>
          </a:prstGeom>
          <a:ln>
            <a:solidFill>
              <a:srgbClr val="ACACAC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17364E-F293-45EA-A442-7584E4A4DD20}"/>
              </a:ext>
            </a:extLst>
          </p:cNvPr>
          <p:cNvSpPr/>
          <p:nvPr/>
        </p:nvSpPr>
        <p:spPr>
          <a:xfrm>
            <a:off x="3640822" y="4633872"/>
            <a:ext cx="1551963" cy="262924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07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592E46-7D65-412A-99EC-2EA87035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 Groups In Discover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3A0BB-8CF1-4472-AD9F-29CD55271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a configuration to a group in </a:t>
            </a:r>
            <a:r>
              <a:rPr lang="en-US" b="1" dirty="0"/>
              <a:t>Configure &gt; WiFi</a:t>
            </a:r>
          </a:p>
          <a:p>
            <a:r>
              <a:rPr lang="en-US" dirty="0"/>
              <a:t>Open the locations tree and select a group instead of a location to apply a configuration to all APs in a group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106B4-681C-4325-B9D2-9A513C3EE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91B03-5DB6-43A9-873F-D9CC5438C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667" y="2673918"/>
            <a:ext cx="4208522" cy="3710245"/>
          </a:xfrm>
          <a:prstGeom prst="rect">
            <a:avLst/>
          </a:prstGeom>
          <a:ln>
            <a:solidFill>
              <a:srgbClr val="ACACAC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17364E-F293-45EA-A442-7584E4A4DD20}"/>
              </a:ext>
            </a:extLst>
          </p:cNvPr>
          <p:cNvSpPr/>
          <p:nvPr/>
        </p:nvSpPr>
        <p:spPr>
          <a:xfrm>
            <a:off x="3582099" y="5600981"/>
            <a:ext cx="989901" cy="436227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15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592E46-7D65-412A-99EC-2EA87035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Application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3A0BB-8CF1-4472-AD9F-29CD55271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Slack application has been added to the Applications Dashboard in Discover</a:t>
            </a:r>
          </a:p>
          <a:p>
            <a:r>
              <a:rPr lang="en-US" dirty="0"/>
              <a:t>Skype and Skype for Business are now merged into the same application category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106B4-681C-4325-B9D2-9A513C3EE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58066-30F2-4F0E-8F43-2BF528335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14" y="3178257"/>
            <a:ext cx="8771860" cy="230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27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3D2-81C6-424C-B430-1617A41E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VXLAN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2EA6-2FE9-463D-AE34-A504DA10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configure VXLAN (Virtual Extensible LAN) tunnels in a tunnel interface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ED77-FD44-49B3-9FE0-6288FEEE2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A3FB1-5160-4E4D-B70B-E04985AC4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285" y="2234473"/>
            <a:ext cx="5951429" cy="38041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18F602-64B5-48B1-B780-41EF7B1D5A9A}"/>
              </a:ext>
            </a:extLst>
          </p:cNvPr>
          <p:cNvSpPr/>
          <p:nvPr/>
        </p:nvSpPr>
        <p:spPr>
          <a:xfrm>
            <a:off x="5732350" y="3477776"/>
            <a:ext cx="1616148" cy="978195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39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592E46-7D65-412A-99EC-2EA87035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 Monitoring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3A0BB-8CF1-4472-AD9F-29CD55271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monitor the status of </a:t>
            </a:r>
            <a:r>
              <a:rPr lang="en-US" dirty="0" err="1"/>
              <a:t>EoGRE</a:t>
            </a:r>
            <a:r>
              <a:rPr lang="en-US" dirty="0"/>
              <a:t>, </a:t>
            </a:r>
            <a:r>
              <a:rPr lang="en-US" dirty="0" err="1"/>
              <a:t>EoGRE</a:t>
            </a:r>
            <a:r>
              <a:rPr lang="en-US" dirty="0"/>
              <a:t> over IPSec, and VXLAN tunnels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106B4-681C-4325-B9D2-9A513C3EE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8FDBA1-1A40-41CA-83F7-11B2D1C16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06" y="2214941"/>
            <a:ext cx="7460741" cy="25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2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3D2-81C6-424C-B430-1617A41E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SNMP Trap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2EA6-2FE9-463D-AE34-A504DA10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configure alerts to be sent as SNMP traps to SNMP trap destination servers through an AP420 configured in Cloud Integration Point (CIP) mode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ED77-FD44-49B3-9FE0-6288FEEE2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156945-18D0-44DB-B1FE-E533DB30F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626" y="2421661"/>
            <a:ext cx="5246748" cy="38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8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Wi-Fi Cloud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Wi-Fi Cloud 8.8 Enhancements</a:t>
            </a:r>
          </a:p>
          <a:p>
            <a:pPr lvl="1"/>
            <a:r>
              <a:rPr lang="en-US" dirty="0"/>
              <a:t>Wi-Fi and WIPS Configuration in Discover</a:t>
            </a:r>
          </a:p>
          <a:p>
            <a:pPr lvl="1"/>
            <a:r>
              <a:rPr lang="en-US" dirty="0"/>
              <a:t>WIPS Monitoring in Discover</a:t>
            </a:r>
          </a:p>
          <a:p>
            <a:pPr lvl="1"/>
            <a:r>
              <a:rPr lang="en-US" dirty="0"/>
              <a:t>Reports in Discover</a:t>
            </a:r>
          </a:p>
          <a:p>
            <a:pPr lvl="1"/>
            <a:r>
              <a:rPr lang="en-US" dirty="0"/>
              <a:t>Hitless Device Firmware Updates</a:t>
            </a:r>
          </a:p>
          <a:p>
            <a:pPr lvl="1"/>
            <a:r>
              <a:rPr lang="en-US" dirty="0"/>
              <a:t>Use SSID Profiles for Authorized WiFi Policy</a:t>
            </a:r>
          </a:p>
          <a:p>
            <a:pPr lvl="1"/>
            <a:r>
              <a:rPr lang="en-US" dirty="0"/>
              <a:t>Staging Area Location</a:t>
            </a:r>
          </a:p>
          <a:p>
            <a:pPr lvl="1"/>
            <a:r>
              <a:rPr lang="en-US" dirty="0"/>
              <a:t>AP Groups in Discover</a:t>
            </a:r>
          </a:p>
          <a:p>
            <a:pPr lvl="1"/>
            <a:r>
              <a:rPr lang="en-US" dirty="0"/>
              <a:t>Slack Support in Applications Dashboard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12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592E46-7D65-412A-99EC-2EA87035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Template Migration Tool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3A0BB-8CF1-4472-AD9F-29CD55271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Enables you to convert a legacy AP model-specific device template to the universal configuration template used by Discover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106B4-681C-4325-B9D2-9A513C3EE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E86512-4D8C-4D14-AB21-9DE6C3DEF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476893"/>
            <a:ext cx="86296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01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592E46-7D65-412A-99EC-2EA87035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Connectivity Test Enhancements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3A0BB-8CF1-4472-AD9F-29CD55271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and VoIP connectivity tests in Discover are now supported in cases where the target site blocks ICMP traffic or the web service is stopped</a:t>
            </a:r>
          </a:p>
          <a:p>
            <a:pPr lvl="1"/>
            <a:r>
              <a:rPr lang="en-US" dirty="0"/>
              <a:t>Note that many connectivity tests cannot run successfully on SSIDs that have a Captive Portal enabled</a:t>
            </a:r>
          </a:p>
          <a:p>
            <a:r>
              <a:rPr lang="en-US" dirty="0"/>
              <a:t>Application tests now use HTTP Get requests instead of ping for better reliability</a:t>
            </a:r>
          </a:p>
          <a:p>
            <a:r>
              <a:rPr lang="en-US" dirty="0"/>
              <a:t>Client connectivity test results now support a partial success status based on the results of the test categories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106B4-681C-4325-B9D2-9A513C3EE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66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592E46-7D65-412A-99EC-2EA87035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Connection Logs Enhancements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3A0BB-8CF1-4472-AD9F-29CD55271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failure types have been added to the </a:t>
            </a:r>
            <a:br>
              <a:rPr lang="en-US" dirty="0"/>
            </a:br>
            <a:r>
              <a:rPr lang="en-US" dirty="0"/>
              <a:t>Client Connection Logs in Discover:</a:t>
            </a:r>
          </a:p>
          <a:p>
            <a:pPr lvl="1"/>
            <a:r>
              <a:rPr lang="en-US" dirty="0"/>
              <a:t>Clients with incorrect IP configuration or IP address conflicts</a:t>
            </a:r>
          </a:p>
          <a:p>
            <a:pPr lvl="1"/>
            <a:r>
              <a:rPr lang="en-US" dirty="0"/>
              <a:t>IP address assignment by a rogue DHCP server</a:t>
            </a:r>
          </a:p>
          <a:p>
            <a:pPr lvl="1"/>
            <a:r>
              <a:rPr lang="en-US" dirty="0"/>
              <a:t>Client connection to an SSID that is associated with a non-trunked VLAN on the switch</a:t>
            </a:r>
          </a:p>
          <a:p>
            <a:pPr lvl="1"/>
            <a:r>
              <a:rPr lang="en-US" dirty="0"/>
              <a:t>DHCP and DNS server IP addresses are now included in the connection success and failure logs</a:t>
            </a:r>
          </a:p>
          <a:p>
            <a:pPr lvl="1"/>
            <a:r>
              <a:rPr lang="en-US" dirty="0"/>
              <a:t>AAA (Authentication, Authorization, Accounting) servers IP addresses are now included in the connection success and failure log messages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106B4-681C-4325-B9D2-9A513C3EE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29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3D2-81C6-424C-B430-1617A41E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2EA6-2FE9-463D-AE34-A504DA10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 transmit power is now displayed as the Equivalent Isotropic Radiated Power (EIRP) power that includes the transmit power with the antenna gain for the AP</a:t>
            </a:r>
          </a:p>
          <a:p>
            <a:r>
              <a:rPr lang="en-US" dirty="0"/>
              <a:t>All 802.11ac Wave 2 AP firmware has been updated to improve performance and monitoring of APs</a:t>
            </a:r>
          </a:p>
          <a:p>
            <a:pPr lvl="1"/>
            <a:r>
              <a:rPr lang="en-US" dirty="0"/>
              <a:t>Dashboard graphs that display AP data rates and utilization will now include correct data for all Wave 2 APs</a:t>
            </a:r>
          </a:p>
          <a:p>
            <a:r>
              <a:rPr lang="en-US" dirty="0"/>
              <a:t>Adds support for the upcoming AP327X platform:</a:t>
            </a:r>
          </a:p>
          <a:p>
            <a:pPr lvl="1"/>
            <a:r>
              <a:rPr lang="en-US" dirty="0"/>
              <a:t>IP67-rated outdoor access point</a:t>
            </a:r>
          </a:p>
          <a:p>
            <a:pPr lvl="1"/>
            <a:r>
              <a:rPr lang="en-US" dirty="0"/>
              <a:t>Dual Radio 802.11ac Wave 2</a:t>
            </a:r>
          </a:p>
          <a:p>
            <a:pPr lvl="1"/>
            <a:r>
              <a:rPr lang="en-US" dirty="0"/>
              <a:t>External antenna support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ED77-FD44-49B3-9FE0-6288FEEE2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99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3D2-81C6-424C-B430-1617A41E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2EA6-2FE9-463D-AE34-A504DA10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Up/Down Since </a:t>
            </a:r>
            <a:r>
              <a:rPr lang="en-US" dirty="0"/>
              <a:t>column is renamed to </a:t>
            </a:r>
            <a:r>
              <a:rPr lang="en-US" b="1" dirty="0"/>
              <a:t>Connected/Disconnected Since</a:t>
            </a:r>
            <a:endParaRPr lang="en-US" dirty="0"/>
          </a:p>
          <a:p>
            <a:r>
              <a:rPr lang="en-US" dirty="0"/>
              <a:t>A new </a:t>
            </a:r>
            <a:r>
              <a:rPr lang="en-US" b="1" dirty="0"/>
              <a:t>Last Booted At </a:t>
            </a:r>
            <a:r>
              <a:rPr lang="en-US" dirty="0"/>
              <a:t>column indicates the time of the last device reboot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ED77-FD44-49B3-9FE0-6288FEEE2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6DB2E-A124-4AB8-A78E-131E59592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47" y="3354439"/>
            <a:ext cx="8576705" cy="20961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D6462B-C052-4AF5-857C-58D5AD19DC91}"/>
              </a:ext>
            </a:extLst>
          </p:cNvPr>
          <p:cNvSpPr/>
          <p:nvPr/>
        </p:nvSpPr>
        <p:spPr>
          <a:xfrm>
            <a:off x="6090407" y="3766657"/>
            <a:ext cx="2596393" cy="1683903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94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Wi-Fi Cloud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VXLAN and Tunnel Monitoring Support</a:t>
            </a:r>
          </a:p>
          <a:p>
            <a:pPr lvl="1"/>
            <a:r>
              <a:rPr lang="en-US" dirty="0"/>
              <a:t>SNMP Trap Support</a:t>
            </a:r>
          </a:p>
          <a:p>
            <a:pPr lvl="1"/>
            <a:r>
              <a:rPr lang="en-US" dirty="0"/>
              <a:t>Device Template Migration Tool</a:t>
            </a:r>
          </a:p>
          <a:p>
            <a:pPr lvl="1"/>
            <a:r>
              <a:rPr lang="en-US" dirty="0"/>
              <a:t>Client Connectivity Test and Connectivity Log Enhancements</a:t>
            </a:r>
          </a:p>
          <a:p>
            <a:pPr lvl="1"/>
            <a:r>
              <a:rPr lang="en-US" dirty="0"/>
              <a:t>Monitoring Enhancements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A2972-5C2A-4E72-B2E8-7E2CA8684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5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592E46-7D65-412A-99EC-2EA87035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Configuration in Discover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3A0BB-8CF1-4472-AD9F-29CD55271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</a:t>
            </a:r>
            <a:r>
              <a:rPr lang="en-US" b="1" dirty="0"/>
              <a:t>Configure</a:t>
            </a:r>
            <a:r>
              <a:rPr lang="en-US" dirty="0"/>
              <a:t> section in Discover enables you to configure your Wi-Fi networks, including SSID settings, and AP device/radio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106B4-681C-4325-B9D2-9A513C3EE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CCDB4F-DDCD-4AA5-9494-1B70B9D2006D}"/>
              </a:ext>
            </a:extLst>
          </p:cNvPr>
          <p:cNvCxnSpPr/>
          <p:nvPr/>
        </p:nvCxnSpPr>
        <p:spPr>
          <a:xfrm>
            <a:off x="350874" y="3519776"/>
            <a:ext cx="531627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AB34C39-AE06-4506-B3CE-3489197D2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01" y="2312985"/>
            <a:ext cx="6183497" cy="39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4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592E46-7D65-412A-99EC-2EA87035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WIPS Configuration in Discover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3A0BB-8CF1-4472-AD9F-29CD55271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configure and monitor WIPS settings for your Wi-Fi networks within Discover</a:t>
            </a:r>
          </a:p>
          <a:p>
            <a:r>
              <a:rPr lang="en-US" dirty="0"/>
              <a:t>You can configure the Authorized Wi-Fi Policy, Intrusion Prevention, and WIPS classification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106B4-681C-4325-B9D2-9A513C3EE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796DC16-E65D-4D9B-9AAB-B13EB3C61398}"/>
              </a:ext>
            </a:extLst>
          </p:cNvPr>
          <p:cNvCxnSpPr/>
          <p:nvPr/>
        </p:nvCxnSpPr>
        <p:spPr>
          <a:xfrm>
            <a:off x="329612" y="4040372"/>
            <a:ext cx="531627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03BF369-8403-42ED-BD1E-4C3115321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39" y="2886182"/>
            <a:ext cx="4587517" cy="34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5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592E46-7D65-412A-99EC-2EA87035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WIPS Monitoring in Discover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3A0BB-8CF1-4472-AD9F-29CD55271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Monitor</a:t>
            </a:r>
            <a:r>
              <a:rPr lang="en-US" dirty="0"/>
              <a:t> section in Discover now displays WIPS information, including AP and Client classifications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106B4-681C-4325-B9D2-9A513C3EE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796DC16-E65D-4D9B-9AAB-B13EB3C61398}"/>
              </a:ext>
            </a:extLst>
          </p:cNvPr>
          <p:cNvCxnSpPr/>
          <p:nvPr/>
        </p:nvCxnSpPr>
        <p:spPr>
          <a:xfrm>
            <a:off x="329612" y="3194502"/>
            <a:ext cx="531627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653E532-7FED-4DAB-BB27-83104EDB8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39" y="2112589"/>
            <a:ext cx="7197600" cy="401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592E46-7D65-412A-99EC-2EA87035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WIPS Dashboard in Discover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3A0BB-8CF1-4472-AD9F-29CD55271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Dashboard</a:t>
            </a:r>
            <a:r>
              <a:rPr lang="en-US" dirty="0"/>
              <a:t> section in Discover now displays WIPS information, including an overview of AP and client classifications and security alerts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106B4-681C-4325-B9D2-9A513C3EE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796DC16-E65D-4D9B-9AAB-B13EB3C61398}"/>
              </a:ext>
            </a:extLst>
          </p:cNvPr>
          <p:cNvCxnSpPr/>
          <p:nvPr/>
        </p:nvCxnSpPr>
        <p:spPr>
          <a:xfrm>
            <a:off x="106163" y="2790028"/>
            <a:ext cx="531627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449BB44-3706-4E12-84FF-A4A905F10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90" y="2422615"/>
            <a:ext cx="8381327" cy="28960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4B41CC-F17B-41B8-8E7E-5CA008734011}"/>
              </a:ext>
            </a:extLst>
          </p:cNvPr>
          <p:cNvSpPr/>
          <p:nvPr/>
        </p:nvSpPr>
        <p:spPr>
          <a:xfrm>
            <a:off x="2843868" y="2625754"/>
            <a:ext cx="377504" cy="293615"/>
          </a:xfrm>
          <a:prstGeom prst="rect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8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592E46-7D65-412A-99EC-2EA87035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Cloud Reports in Discover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3A0BB-8CF1-4472-AD9F-29CD55271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Discover, you can now configure, schedule, and view Wi-Fi Cloud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106B4-681C-4325-B9D2-9A513C3EE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2E29-07A9-43F3-A5F0-5788123346A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 descr="C:\Users\nkay\AppData\Local\Temp\SNAGHTML4dc8a600.PNG">
            <a:extLst>
              <a:ext uri="{FF2B5EF4-FFF2-40B4-BE49-F238E27FC236}">
                <a16:creationId xmlns:a16="http://schemas.microsoft.com/office/drawing/2014/main" id="{20DF893A-2787-4136-B6AD-350BECCEA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0" y="2225992"/>
            <a:ext cx="8229601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EAA442-BF96-4441-AEC8-B7B668C2C164}"/>
              </a:ext>
            </a:extLst>
          </p:cNvPr>
          <p:cNvCxnSpPr/>
          <p:nvPr/>
        </p:nvCxnSpPr>
        <p:spPr>
          <a:xfrm>
            <a:off x="180753" y="3806456"/>
            <a:ext cx="531627" cy="0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795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53D2-81C6-424C-B430-1617A41E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Hitless Device Firmware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33AE2-E2BD-4692-83F5-BA047364B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Minimize downtime for wireless clients during AP upgrades</a:t>
            </a:r>
          </a:p>
          <a:p>
            <a:r>
              <a:rPr lang="en-US" dirty="0"/>
              <a:t>APs are not upgraded at the same time as nearby APs so that wireless clients in the vicinity can remain connected to the </a:t>
            </a:r>
            <a:br>
              <a:rPr lang="en-US" dirty="0"/>
            </a:br>
            <a:r>
              <a:rPr lang="en-US" dirty="0"/>
              <a:t>Wi-Fi network</a:t>
            </a:r>
          </a:p>
          <a:p>
            <a:r>
              <a:rPr lang="en-US" dirty="0"/>
              <a:t>From Manage, select </a:t>
            </a:r>
            <a:r>
              <a:rPr lang="en-US" b="1" dirty="0"/>
              <a:t>Configuration &gt; System Settings &gt; Device Firmware Updates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ED77-FD44-49B3-9FE0-6288FEEE2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3543-1604-46AF-A6FA-9E7B09989DC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30049-AB99-4B78-A4CC-267EA9FF9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60" y="3773070"/>
            <a:ext cx="5118080" cy="247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3205"/>
      </p:ext>
    </p:extLst>
  </p:cSld>
  <p:clrMapOvr>
    <a:masterClrMapping/>
  </p:clrMapOvr>
</p:sld>
</file>

<file path=ppt/theme/theme1.xml><?xml version="1.0" encoding="utf-8"?>
<a:theme xmlns:a="http://schemas.openxmlformats.org/drawingml/2006/main" name="PTP-Training">
  <a:themeElements>
    <a:clrScheme name="PTP-Training">
      <a:dk1>
        <a:srgbClr val="CD0920"/>
      </a:dk1>
      <a:lt1>
        <a:srgbClr val="FFFFFF"/>
      </a:lt1>
      <a:dk2>
        <a:srgbClr val="3A3A3A"/>
      </a:dk2>
      <a:lt2>
        <a:srgbClr val="EAEFF1"/>
      </a:lt2>
      <a:accent1>
        <a:srgbClr val="CD0920"/>
      </a:accent1>
      <a:accent2>
        <a:srgbClr val="888888"/>
      </a:accent2>
      <a:accent3>
        <a:srgbClr val="8B181B"/>
      </a:accent3>
      <a:accent4>
        <a:srgbClr val="E57C29"/>
      </a:accent4>
      <a:accent5>
        <a:srgbClr val="30A8BC"/>
      </a:accent5>
      <a:accent6>
        <a:srgbClr val="FFE748"/>
      </a:accent6>
      <a:hlink>
        <a:srgbClr val="2D9BAE"/>
      </a:hlink>
      <a:folHlink>
        <a:srgbClr val="74CBD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tailEnd type="stealth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g_pt-p_training_template_.potx" id="{F077B19B-8E15-4A95-8164-EDCBEEAD73C9}" vid="{F1BA166D-E8DE-4EB4-B789-F34D1E8E16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wg_pt-p_training_template</Template>
  <TotalTime>0</TotalTime>
  <Words>768</Words>
  <Application>Microsoft Office PowerPoint</Application>
  <PresentationFormat>On-screen Show (4:3)</PresentationFormat>
  <Paragraphs>110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Wingdings</vt:lpstr>
      <vt:lpstr>Courier New</vt:lpstr>
      <vt:lpstr>Calibri</vt:lpstr>
      <vt:lpstr>Arial Narrow</vt:lpstr>
      <vt:lpstr>Arial</vt:lpstr>
      <vt:lpstr>PTP-Training</vt:lpstr>
      <vt:lpstr>What’s New in Wi-Fi Cloud v8.8</vt:lpstr>
      <vt:lpstr>What’s New in Wi-Fi Cloud</vt:lpstr>
      <vt:lpstr>What’s New in Wi-Fi Cloud</vt:lpstr>
      <vt:lpstr>Wi-Fi Configuration in Discover</vt:lpstr>
      <vt:lpstr>WIPS Configuration in Discover</vt:lpstr>
      <vt:lpstr>WIPS Monitoring in Discover</vt:lpstr>
      <vt:lpstr>WIPS Dashboard in Discover</vt:lpstr>
      <vt:lpstr>Wi-Fi Cloud Reports in Discover</vt:lpstr>
      <vt:lpstr>Hitless Device Firmware Update</vt:lpstr>
      <vt:lpstr>Use SSID Profiles for Authorized WiFi Policy</vt:lpstr>
      <vt:lpstr>Use SSID Profiles for Authorized WiFi Policy</vt:lpstr>
      <vt:lpstr>Staging Area Location</vt:lpstr>
      <vt:lpstr>AP Groups In Discover</vt:lpstr>
      <vt:lpstr>AP Groups In Discover</vt:lpstr>
      <vt:lpstr>AP Groups In Discover</vt:lpstr>
      <vt:lpstr>Slack Application Support</vt:lpstr>
      <vt:lpstr>VXLAN Support</vt:lpstr>
      <vt:lpstr>Tunnel Monitoring</vt:lpstr>
      <vt:lpstr>SNMP Trap Support</vt:lpstr>
      <vt:lpstr>Device Template Migration Tool</vt:lpstr>
      <vt:lpstr>Client Connectivity Test Enhancements</vt:lpstr>
      <vt:lpstr>Client Connection Logs Enhancements</vt:lpstr>
      <vt:lpstr>Monitoring Enhancements</vt:lpstr>
      <vt:lpstr>Monitoring Enhancements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Wi-Fi Cloud v8.8</dc:title>
  <dc:creator/>
  <cp:lastModifiedBy/>
  <cp:revision>1</cp:revision>
  <dcterms:created xsi:type="dcterms:W3CDTF">2019-01-14T22:49:12Z</dcterms:created>
  <dcterms:modified xsi:type="dcterms:W3CDTF">2020-05-08T21:09:54Z</dcterms:modified>
</cp:coreProperties>
</file>