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86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0" r:id="rId12"/>
    <p:sldId id="266" r:id="rId13"/>
    <p:sldId id="267" r:id="rId14"/>
    <p:sldId id="268" r:id="rId15"/>
    <p:sldId id="269" r:id="rId16"/>
    <p:sldId id="270" r:id="rId17"/>
    <p:sldId id="271" r:id="rId18"/>
    <p:sldId id="281" r:id="rId19"/>
    <p:sldId id="272" r:id="rId20"/>
    <p:sldId id="273" r:id="rId21"/>
    <p:sldId id="274" r:id="rId22"/>
    <p:sldId id="282" r:id="rId23"/>
    <p:sldId id="275" r:id="rId24"/>
    <p:sldId id="276" r:id="rId25"/>
    <p:sldId id="278" r:id="rId26"/>
    <p:sldId id="283" r:id="rId27"/>
    <p:sldId id="279" r:id="rId28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modifyVerifier cryptProviderType="rsaAES" cryptAlgorithmClass="hash" cryptAlgorithmType="typeAny" cryptAlgorithmSid="14" spinCount="100000" saltData="wVLjdndw/QGn675zm1zFbQ==" hashData="6iet5n1XzKYFzPEry75rFxG4ae2HoqzpSI1Fkex4+do0d6lphHSE6aJCIek6miQ5A0XvNrgqPOkKXkohjXKn2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CACAC"/>
    <a:srgbClr val="ED2E3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1540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5B2D595-6CCB-4119-91C1-98F4A096CE4E}" type="datetimeFigureOut">
              <a:rPr lang="en-US"/>
              <a:pPr/>
              <a:t>5/8/2020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778CC86-745C-4829-A95E-2B6AB2224A2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37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82FA3A0-ACCF-4957-8944-46EF9EB83D9C}" type="datetimeFigureOut">
              <a:rPr lang="en-US"/>
              <a:pPr/>
              <a:t>5/8/2020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66B9300-FC16-48FB-B57B-23B7533B74A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125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8229600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7D93AF-B973-49A4-9DD7-9CD549C4D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86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—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2" y="-14287"/>
            <a:ext cx="9139237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" y="2957513"/>
            <a:ext cx="9144002" cy="1298575"/>
          </a:xfrm>
          <a:prstGeom prst="rect">
            <a:avLst/>
          </a:prstGeom>
          <a:solidFill>
            <a:schemeClr val="tx1">
              <a:alpha val="61176"/>
            </a:schemeClr>
          </a:solidFill>
          <a:ln w="9525">
            <a:solidFill>
              <a:srgbClr val="B31F1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6" y="2970008"/>
            <a:ext cx="9138708" cy="1299078"/>
          </a:xfrm>
          <a:ln>
            <a:noFill/>
          </a:ln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Section Title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3A85ACAF-D3FF-4FDE-ADC0-7196DBC537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3950" y="6215063"/>
            <a:ext cx="16700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27743C75-AAA2-4840-BA9A-98E94687D7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550898"/>
            <a:ext cx="31448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Copyright ©2018 WatchGuard Technologies, Inc. All Rights Reserved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702345-43D1-4266-8FE1-8B62662B2CC2}"/>
              </a:ext>
            </a:extLst>
          </p:cNvPr>
          <p:cNvSpPr txBox="1"/>
          <p:nvPr userDrawn="1"/>
        </p:nvSpPr>
        <p:spPr>
          <a:xfrm>
            <a:off x="457200" y="6383595"/>
            <a:ext cx="136050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b="1" spc="20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WatchGuard Training</a:t>
            </a:r>
          </a:p>
        </p:txBody>
      </p:sp>
    </p:spTree>
    <p:extLst>
      <p:ext uri="{BB962C8B-B14F-4D97-AF65-F5344CB8AC3E}">
        <p14:creationId xmlns:p14="http://schemas.microsoft.com/office/powerpoint/2010/main" val="406802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Content-2/3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5511114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39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Content-1/2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4124425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747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Content_1/3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3657600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93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8229600" cy="4919472"/>
          </a:xfrm>
        </p:spPr>
        <p:txBody>
          <a:bodyPr tIns="0" rIns="9144" bIns="9144" numCol="2" spcCol="2286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619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EB2E29-07A9-43F3-A5F0-5788123346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47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28050" y="19050"/>
            <a:ext cx="592138" cy="325438"/>
          </a:xfrm>
        </p:spPr>
        <p:txBody>
          <a:bodyPr/>
          <a:lstStyle>
            <a:lvl1pPr>
              <a:defRPr/>
            </a:lvl1pPr>
          </a:lstStyle>
          <a:p>
            <a:fld id="{F2EB2E29-07A9-43F3-A5F0-5788123346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25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—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95499"/>
            <a:ext cx="914400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3983" y="2934580"/>
            <a:ext cx="7814067" cy="980902"/>
          </a:xfr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Presentation Title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28050" y="19050"/>
            <a:ext cx="592138" cy="325438"/>
          </a:xfrm>
        </p:spPr>
        <p:txBody>
          <a:bodyPr/>
          <a:lstStyle>
            <a:lvl1pPr>
              <a:defRPr/>
            </a:lvl1pPr>
          </a:lstStyle>
          <a:p>
            <a:fld id="{F2EB2E29-07A9-43F3-A5F0-5788123346A5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8" name="Picture 10" descr="WG_logo_Color_3in.png">
            <a:extLst>
              <a:ext uri="{FF2B5EF4-FFF2-40B4-BE49-F238E27FC236}">
                <a16:creationId xmlns:a16="http://schemas.microsoft.com/office/drawing/2014/main" id="{51C1E606-992D-488B-AFDF-889B763E5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17475"/>
            <a:ext cx="257333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29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rld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6305550" y="-89076"/>
            <a:ext cx="2838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274638"/>
            <a:ext cx="5553076" cy="67468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199" y="1207008"/>
            <a:ext cx="5553076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28050" y="19050"/>
            <a:ext cx="592138" cy="325438"/>
          </a:xfrm>
        </p:spPr>
        <p:txBody>
          <a:bodyPr/>
          <a:lstStyle>
            <a:lvl1pPr>
              <a:defRPr/>
            </a:lvl1pPr>
          </a:lstStyle>
          <a:p>
            <a:fld id="{F2EB2E29-07A9-43F3-A5F0-5788123346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3950" y="6211754"/>
            <a:ext cx="16700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83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767513"/>
            <a:ext cx="9144000" cy="90487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4913"/>
            <a:ext cx="82296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8050" y="19050"/>
            <a:ext cx="592138" cy="3254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E1B02D2-C929-40C1-8491-4864915DBE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30" name="TextBox 9"/>
          <p:cNvSpPr txBox="1">
            <a:spLocks noChangeArrowheads="1"/>
          </p:cNvSpPr>
          <p:nvPr/>
        </p:nvSpPr>
        <p:spPr bwMode="auto">
          <a:xfrm>
            <a:off x="457200" y="6550898"/>
            <a:ext cx="31448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sz="600" dirty="0">
                <a:solidFill>
                  <a:srgbClr val="3A3A3A"/>
                </a:solidFill>
                <a:latin typeface="Calibri" panose="020F0502020204030204" pitchFamily="34" charset="0"/>
              </a:rPr>
              <a:t>Copyright ©2018 WatchGuard Technologies, Inc. All Rights Reserved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6383595"/>
            <a:ext cx="136050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b="1" spc="20" baseline="0" dirty="0">
                <a:solidFill>
                  <a:schemeClr val="tx1"/>
                </a:solidFill>
                <a:latin typeface="Arial Narrow" panose="020B0606020202030204" pitchFamily="34" charset="0"/>
              </a:rPr>
              <a:t>WatchGuard Training</a:t>
            </a:r>
          </a:p>
        </p:txBody>
      </p:sp>
    </p:spTree>
    <p:extLst>
      <p:ext uri="{BB962C8B-B14F-4D97-AF65-F5344CB8AC3E}">
        <p14:creationId xmlns:p14="http://schemas.microsoft.com/office/powerpoint/2010/main" val="256467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1" r:id="rId2"/>
    <p:sldLayoutId id="2147483702" r:id="rId3"/>
    <p:sldLayoutId id="2147483690" r:id="rId4"/>
    <p:sldLayoutId id="2147483694" r:id="rId5"/>
    <p:sldLayoutId id="2147483695" r:id="rId6"/>
    <p:sldLayoutId id="2147483696" r:id="rId7"/>
    <p:sldLayoutId id="2147483698" r:id="rId8"/>
    <p:sldLayoutId id="2147483699" r:id="rId9"/>
    <p:sldLayoutId id="2147483700" r:id="rId10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 Narrow" panose="020B0606020202030204" pitchFamily="34" charset="0"/>
          <a:ea typeface="MS PGothic" panose="020B0600070205080204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Font typeface="Wingdings" panose="05000000000000000000" pitchFamily="2" charset="2"/>
        <a:buChar char="§"/>
        <a:defRPr sz="2200"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SzPct val="11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SzPct val="115000"/>
        <a:buFont typeface="Arial" panose="020B0604020202020204" pitchFamily="34" charset="0"/>
        <a:buChar char="–"/>
        <a:defRPr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Font typeface="Arial" panose="020B0604020202020204" pitchFamily="34" charset="0"/>
        <a:buChar char="»"/>
        <a:defRPr sz="1400"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in </a:t>
            </a:r>
            <a:br>
              <a:rPr lang="en-US" dirty="0"/>
            </a:br>
            <a:r>
              <a:rPr lang="en-US" dirty="0"/>
              <a:t>WatchGuard Wi-Fi Cloud v8.5</a:t>
            </a:r>
          </a:p>
        </p:txBody>
      </p:sp>
    </p:spTree>
    <p:extLst>
      <p:ext uri="{BB962C8B-B14F-4D97-AF65-F5344CB8AC3E}">
        <p14:creationId xmlns:p14="http://schemas.microsoft.com/office/powerpoint/2010/main" val="1644528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If a client’s secondary RADIUS MAC authentication fails, you can:</a:t>
            </a:r>
          </a:p>
          <a:p>
            <a:pPr lvl="1"/>
            <a:r>
              <a:rPr lang="en-US" dirty="0"/>
              <a:t>Disconnect the unauthorized client device</a:t>
            </a:r>
          </a:p>
          <a:p>
            <a:pPr lvl="1"/>
            <a:r>
              <a:rPr lang="en-US" dirty="0"/>
              <a:t>Assign a Role Profile role to the user</a:t>
            </a:r>
          </a:p>
          <a:p>
            <a:pPr lvl="2"/>
            <a:r>
              <a:rPr lang="en-US" dirty="0"/>
              <a:t>For example, you can prevent unauthorized devices from getting access to certain VLANs</a:t>
            </a:r>
          </a:p>
          <a:p>
            <a:pPr lvl="1"/>
            <a:r>
              <a:rPr lang="en-US" dirty="0"/>
              <a:t>Assign the SSID Profile to the client</a:t>
            </a:r>
          </a:p>
          <a:p>
            <a:pPr lvl="2"/>
            <a:r>
              <a:rPr lang="en-US" dirty="0"/>
              <a:t>For example, you can redirect the client to a portal defined on the SSID that provides information about why access was denied or provide instructions for self-registration</a:t>
            </a:r>
          </a:p>
          <a:p>
            <a:pPr lvl="2"/>
            <a:r>
              <a:rPr lang="en-US" dirty="0"/>
              <a:t>With subsequent attempts by these clients, the RADIUS server can authenticate their MAC addresses and assign a role for successful clients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67BE2-D363-4E66-9871-07F3D6A61C5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RADIUS MAC Authentication Enhancements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980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RADIUS MAC Authentication Enhancements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67BE2-D363-4E66-9871-07F3D6A61C58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C986919-EE82-4B37-B055-716E88F836F3}"/>
              </a:ext>
            </a:extLst>
          </p:cNvPr>
          <p:cNvGrpSpPr/>
          <p:nvPr/>
        </p:nvGrpSpPr>
        <p:grpSpPr>
          <a:xfrm>
            <a:off x="542365" y="1738968"/>
            <a:ext cx="8059271" cy="1156946"/>
            <a:chOff x="627529" y="1738968"/>
            <a:chExt cx="8059271" cy="115694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1F7C1A1-870E-4B7B-BA0B-26925E070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7529" y="1738968"/>
              <a:ext cx="8059271" cy="1156946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548D323-00E2-4877-A757-ACCCE06A2008}"/>
                </a:ext>
              </a:extLst>
            </p:cNvPr>
            <p:cNvSpPr/>
            <p:nvPr/>
          </p:nvSpPr>
          <p:spPr>
            <a:xfrm>
              <a:off x="684102" y="2171811"/>
              <a:ext cx="7946124" cy="716927"/>
            </a:xfrm>
            <a:prstGeom prst="roundRect">
              <a:avLst/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24313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 Suspicious APs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To monitor unmanaged APs, mark them </a:t>
            </a:r>
            <a:r>
              <a:rPr lang="en-US" b="1" dirty="0"/>
              <a:t>Suspicious</a:t>
            </a:r>
            <a:endParaRPr lang="en-US" dirty="0"/>
          </a:p>
          <a:p>
            <a:pPr lvl="0"/>
            <a:r>
              <a:rPr lang="en-US" dirty="0"/>
              <a:t>This enables you to track performance data for the AP</a:t>
            </a:r>
          </a:p>
          <a:p>
            <a:pPr lvl="0"/>
            <a:r>
              <a:rPr lang="en-US" dirty="0"/>
              <a:t>No client information is logged</a:t>
            </a:r>
          </a:p>
          <a:p>
            <a:r>
              <a:rPr lang="en-US" dirty="0"/>
              <a:t>To see performance graphs, click APs that are marked </a:t>
            </a:r>
            <a:r>
              <a:rPr lang="en-US" b="1" dirty="0"/>
              <a:t>Suspicious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67BE2-D363-4E66-9871-07F3D6A61C5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1CB45D-BC24-4357-AC9D-99C809B7D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326072"/>
            <a:ext cx="4572000" cy="373033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5C855B2-4309-4249-B1F2-597694F78E09}"/>
              </a:ext>
            </a:extLst>
          </p:cNvPr>
          <p:cNvSpPr/>
          <p:nvPr/>
        </p:nvSpPr>
        <p:spPr>
          <a:xfrm>
            <a:off x="6802335" y="4762552"/>
            <a:ext cx="637954" cy="276445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0CD934-9220-48DF-AAFE-202DF13ACBFD}"/>
              </a:ext>
            </a:extLst>
          </p:cNvPr>
          <p:cNvSpPr/>
          <p:nvPr/>
        </p:nvSpPr>
        <p:spPr>
          <a:xfrm>
            <a:off x="6868632" y="4080819"/>
            <a:ext cx="786810" cy="223284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224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34A85-BA3B-48A3-80C9-5A093DA69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4687"/>
          </a:xfrm>
        </p:spPr>
        <p:txBody>
          <a:bodyPr/>
          <a:lstStyle/>
          <a:p>
            <a:r>
              <a:rPr lang="en-US" dirty="0"/>
              <a:t>Cloud Integration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9CFD7-0C74-4D06-92E7-1989EFFC4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Cloud Integration Point (CIP) enables the integration of WatchGuard Wi-Fi Cloud with on-premise controllers such as:</a:t>
            </a:r>
          </a:p>
          <a:p>
            <a:pPr lvl="1"/>
            <a:r>
              <a:rPr lang="en-US" dirty="0"/>
              <a:t>Aruba Mobility Controller</a:t>
            </a:r>
          </a:p>
          <a:p>
            <a:pPr lvl="1"/>
            <a:r>
              <a:rPr lang="en-US" dirty="0"/>
              <a:t>Cisco Wireless LAN Controller (WLC)</a:t>
            </a:r>
          </a:p>
          <a:p>
            <a:pPr lvl="1"/>
            <a:r>
              <a:rPr lang="en-US" dirty="0"/>
              <a:t>HP Multi-Service Mobility (MSM) Controller</a:t>
            </a:r>
          </a:p>
          <a:p>
            <a:r>
              <a:rPr lang="en-US" dirty="0"/>
              <a:t>Enables Wi-Fi Cloud to get information about devices managed by these third-party controllers</a:t>
            </a:r>
          </a:p>
          <a:p>
            <a:r>
              <a:rPr lang="en-US" dirty="0"/>
              <a:t>Wi-Fi Cloud can use this information for Wireless Intrusion Prevention System (WIPS) classification and location tracking of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0E894-C4A4-491D-AC13-1B92865F1A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873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34A85-BA3B-48A3-80C9-5A093DA69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4687"/>
          </a:xfrm>
        </p:spPr>
        <p:txBody>
          <a:bodyPr/>
          <a:lstStyle/>
          <a:p>
            <a:r>
              <a:rPr lang="en-US" dirty="0"/>
              <a:t>Cloud Integration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9CFD7-0C74-4D06-92E7-1989EFFC4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Integration with Enterprise Security Management (ESM) servers enables Wi-Fi Cloud to send events and audit logs to these servers:</a:t>
            </a:r>
          </a:p>
          <a:p>
            <a:pPr lvl="1"/>
            <a:r>
              <a:rPr lang="en-US" dirty="0"/>
              <a:t>ArcSight </a:t>
            </a:r>
          </a:p>
          <a:p>
            <a:pPr lvl="1"/>
            <a:r>
              <a:rPr lang="en-US" dirty="0"/>
              <a:t>Syslog server</a:t>
            </a:r>
          </a:p>
          <a:p>
            <a:r>
              <a:rPr lang="en-US" dirty="0"/>
              <a:t>Enables users to manage Wi-Fi Cloud events and logs with their existing infrastructure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0E894-C4A4-491D-AC13-1B92865F1A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243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34A85-BA3B-48A3-80C9-5A093DA69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4687"/>
          </a:xfrm>
        </p:spPr>
        <p:txBody>
          <a:bodyPr/>
          <a:lstStyle/>
          <a:p>
            <a:r>
              <a:rPr lang="en-US" dirty="0"/>
              <a:t>Cloud Integration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9CFD7-0C74-4D06-92E7-1989EFFC4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On-premise third-party controllers typically reside on a private network behind a firewall</a:t>
            </a:r>
          </a:p>
          <a:p>
            <a:r>
              <a:rPr lang="en-US" dirty="0"/>
              <a:t>Wi-Fi Cloud can use an AP420 installed as a Cloud Integration Point (CIP) in the customer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0E894-C4A4-491D-AC13-1B92865F1A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3C640A-DE0F-4794-9EE3-77C471D4E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327" y="2997002"/>
            <a:ext cx="6601959" cy="312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31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34A85-BA3B-48A3-80C9-5A093DA69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4687"/>
          </a:xfrm>
        </p:spPr>
        <p:txBody>
          <a:bodyPr/>
          <a:lstStyle/>
          <a:p>
            <a:r>
              <a:rPr lang="en-US" dirty="0"/>
              <a:t>Cloud Integration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9CFD7-0C74-4D06-92E7-1989EFFC4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CIP creates a secure OpenVPN tunnel to Wi-Fi Cloud over UDP port 3852, secured with AES-256-CBC encryption</a:t>
            </a:r>
          </a:p>
          <a:p>
            <a:r>
              <a:rPr lang="en-US" dirty="0"/>
              <a:t>Wi-Fi Cloud can then get data from the on-premises controller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0E894-C4A4-491D-AC13-1B92865F1A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308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9CFD7-0C74-4D06-92E7-1989EFFC4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b="1" dirty="0"/>
              <a:t>Monitoring &gt; Managed Devices</a:t>
            </a:r>
            <a:r>
              <a:rPr lang="en-US" dirty="0"/>
              <a:t>, select an AP420 to run as the CIP</a:t>
            </a:r>
          </a:p>
          <a:p>
            <a:r>
              <a:rPr lang="en-US" dirty="0"/>
              <a:t>We recommend a static IP address for the AP</a:t>
            </a:r>
          </a:p>
          <a:p>
            <a:r>
              <a:rPr lang="en-US" dirty="0"/>
              <a:t>In the AP properties, enable the </a:t>
            </a:r>
            <a:r>
              <a:rPr lang="en-US" b="1" dirty="0"/>
              <a:t>CIP Mode Enabled </a:t>
            </a:r>
            <a:r>
              <a:rPr lang="en-US" dirty="0"/>
              <a:t>option, and set the option to </a:t>
            </a:r>
            <a:r>
              <a:rPr lang="en-US" b="1" dirty="0"/>
              <a:t>Yes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0E894-C4A4-491D-AC13-1B92865F1A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34A85-BA3B-48A3-80C9-5A093DA69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Cloud Integration Point</a:t>
            </a:r>
          </a:p>
        </p:txBody>
      </p:sp>
    </p:spTree>
    <p:extLst>
      <p:ext uri="{BB962C8B-B14F-4D97-AF65-F5344CB8AC3E}">
        <p14:creationId xmlns:p14="http://schemas.microsoft.com/office/powerpoint/2010/main" val="679668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73558C-E7BC-433B-9152-039793B2E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12" y="1656374"/>
            <a:ext cx="3434772" cy="3482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834A85-BA3B-48A3-80C9-5A093DA69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4687"/>
          </a:xfrm>
        </p:spPr>
        <p:txBody>
          <a:bodyPr/>
          <a:lstStyle/>
          <a:p>
            <a:r>
              <a:rPr lang="en-US" dirty="0"/>
              <a:t>Configure Cloud Integration Point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0E894-C4A4-491D-AC13-1B92865F1A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E1869C-A178-4340-B2ED-7A9FD0C310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555"/>
          <a:stretch/>
        </p:blipFill>
        <p:spPr>
          <a:xfrm>
            <a:off x="4572000" y="2714604"/>
            <a:ext cx="4114286" cy="1365799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57AFE2-3D98-41BE-AF4D-B9AB1A1D976D}"/>
              </a:ext>
            </a:extLst>
          </p:cNvPr>
          <p:cNvSpPr/>
          <p:nvPr/>
        </p:nvSpPr>
        <p:spPr>
          <a:xfrm>
            <a:off x="3594847" y="1656374"/>
            <a:ext cx="233916" cy="239020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BAC2C9-156C-4134-BA17-99A91B60BD0B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4023484" y="3397503"/>
            <a:ext cx="548516" cy="1"/>
          </a:xfrm>
          <a:prstGeom prst="straightConnector1">
            <a:avLst/>
          </a:prstGeom>
          <a:ln w="38100"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683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9CFD7-0C74-4D06-92E7-1989EFFC4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</a:t>
            </a:r>
            <a:r>
              <a:rPr lang="en-US" b="1" dirty="0"/>
              <a:t>Configuration &gt; WIPS &gt; WLAN Configuration</a:t>
            </a:r>
            <a:r>
              <a:rPr lang="en-US" dirty="0"/>
              <a:t>, and select an on-premise controller to configure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62B154-2C41-4BFE-AB82-78E4DF46F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250" y="2071294"/>
            <a:ext cx="7323499" cy="1836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834A85-BA3B-48A3-80C9-5A093DA69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4687"/>
          </a:xfrm>
        </p:spPr>
        <p:txBody>
          <a:bodyPr/>
          <a:lstStyle/>
          <a:p>
            <a:r>
              <a:rPr lang="en-US" dirty="0"/>
              <a:t>Configure Cloud Integration Point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0E894-C4A4-491D-AC13-1B92865F1A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C27930-381E-4FDB-987D-43F783276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388" y="2986733"/>
            <a:ext cx="3451412" cy="313974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CD2EE20-796D-45AF-9652-02B1992962DD}"/>
              </a:ext>
            </a:extLst>
          </p:cNvPr>
          <p:cNvSpPr/>
          <p:nvPr/>
        </p:nvSpPr>
        <p:spPr>
          <a:xfrm>
            <a:off x="5330665" y="5514962"/>
            <a:ext cx="693617" cy="244549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3C10E7F-A12D-45D9-A48F-44E43FECB7B9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536141" y="3547022"/>
            <a:ext cx="699247" cy="1009585"/>
          </a:xfrm>
          <a:prstGeom prst="straightConnector1">
            <a:avLst/>
          </a:prstGeom>
          <a:ln w="38100"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951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in v8.5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Automatic Transmit Power Control</a:t>
            </a:r>
          </a:p>
          <a:p>
            <a:r>
              <a:rPr lang="en-US" dirty="0"/>
              <a:t>Consolidated Device Templates</a:t>
            </a:r>
          </a:p>
          <a:p>
            <a:r>
              <a:rPr lang="en-US" dirty="0"/>
              <a:t>Background Scanning and WIPS Decoupled</a:t>
            </a:r>
          </a:p>
          <a:p>
            <a:r>
              <a:rPr lang="en-US" dirty="0"/>
              <a:t>RADIUS Profiles</a:t>
            </a:r>
          </a:p>
          <a:p>
            <a:r>
              <a:rPr lang="en-US" dirty="0"/>
              <a:t>RADIUS MAC Authentication Enhancements</a:t>
            </a:r>
          </a:p>
          <a:p>
            <a:r>
              <a:rPr lang="en-US" dirty="0"/>
              <a:t>Suspicious AP Monitoring</a:t>
            </a:r>
          </a:p>
          <a:p>
            <a:r>
              <a:rPr lang="en-US" dirty="0"/>
              <a:t>CIP (Cloud Integration Point)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48E04-842A-430B-8894-B6253DABC9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633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E1E2D02-0714-4C50-A246-2765BD3DD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329" y="1778761"/>
            <a:ext cx="4054665" cy="37120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834A85-BA3B-48A3-80C9-5A093DA69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4687"/>
          </a:xfrm>
        </p:spPr>
        <p:txBody>
          <a:bodyPr/>
          <a:lstStyle/>
          <a:p>
            <a:r>
              <a:rPr lang="en-US" dirty="0"/>
              <a:t>Configure Cloud Integration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9CFD7-0C74-4D06-92E7-1989EFFC4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the IP address of the controller and select the CIP name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0E894-C4A4-491D-AC13-1B92865F1A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DE56E4-5755-4F66-8E87-F69FF6ACA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610" y="4726480"/>
            <a:ext cx="6076190" cy="1400000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E573097-CCB6-495D-A4BA-7B467DBE537B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451227" y="2763527"/>
            <a:ext cx="2863973" cy="2238779"/>
          </a:xfrm>
          <a:prstGeom prst="straightConnector1">
            <a:avLst/>
          </a:prstGeom>
          <a:ln w="38100"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3269CE-C8FA-4541-BD9F-574E9DBDCA35}"/>
              </a:ext>
            </a:extLst>
          </p:cNvPr>
          <p:cNvSpPr/>
          <p:nvPr/>
        </p:nvSpPr>
        <p:spPr>
          <a:xfrm>
            <a:off x="2909985" y="2109624"/>
            <a:ext cx="1541242" cy="1307805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901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9CFD7-0C74-4D06-92E7-1989EFFC4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add CIP integration for an ArcSight or Syslog server, select </a:t>
            </a:r>
            <a:r>
              <a:rPr lang="en-US" b="1" dirty="0"/>
              <a:t>Configuration &gt; ESM Integration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1F780D-684D-4D5A-8163-C9314566D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41" y="2033267"/>
            <a:ext cx="4187777" cy="15270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834A85-BA3B-48A3-80C9-5A093DA69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4687"/>
          </a:xfrm>
        </p:spPr>
        <p:txBody>
          <a:bodyPr/>
          <a:lstStyle/>
          <a:p>
            <a:r>
              <a:rPr lang="en-US" dirty="0"/>
              <a:t>Configure Cloud Integration Point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0E894-C4A4-491D-AC13-1B92865F1A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C90C7A-007B-42F4-9286-3C37CD168B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409"/>
          <a:stretch/>
        </p:blipFill>
        <p:spPr>
          <a:xfrm>
            <a:off x="4297330" y="3155576"/>
            <a:ext cx="4389470" cy="297090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7637885-69B0-4669-8E85-079E36C5C2CF}"/>
              </a:ext>
            </a:extLst>
          </p:cNvPr>
          <p:cNvCxnSpPr>
            <a:cxnSpLocks/>
          </p:cNvCxnSpPr>
          <p:nvPr/>
        </p:nvCxnSpPr>
        <p:spPr>
          <a:xfrm>
            <a:off x="3684494" y="3155576"/>
            <a:ext cx="817192" cy="1135152"/>
          </a:xfrm>
          <a:prstGeom prst="straightConnector1">
            <a:avLst/>
          </a:prstGeom>
          <a:ln w="38100"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22C5DEB-852F-4EF6-B373-14C5F9EA8668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5435886" y="5026143"/>
            <a:ext cx="661724" cy="87086"/>
          </a:xfrm>
          <a:prstGeom prst="straightConnector1">
            <a:avLst/>
          </a:prstGeom>
          <a:ln w="38100"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7DB05C7-3B8F-44F3-908E-09CEBF283C18}"/>
              </a:ext>
            </a:extLst>
          </p:cNvPr>
          <p:cNvSpPr/>
          <p:nvPr/>
        </p:nvSpPr>
        <p:spPr>
          <a:xfrm>
            <a:off x="4414103" y="4926857"/>
            <a:ext cx="1021783" cy="372743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D943D1D-49FA-49C5-A155-B396F8646050}"/>
              </a:ext>
            </a:extLst>
          </p:cNvPr>
          <p:cNvSpPr/>
          <p:nvPr/>
        </p:nvSpPr>
        <p:spPr>
          <a:xfrm>
            <a:off x="7304285" y="4184531"/>
            <a:ext cx="1128825" cy="742326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461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74ED9-BDF4-47A9-9C05-DD5E273F0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Enhancements</a:t>
            </a:r>
          </a:p>
        </p:txBody>
      </p:sp>
    </p:spTree>
    <p:extLst>
      <p:ext uri="{BB962C8B-B14F-4D97-AF65-F5344CB8AC3E}">
        <p14:creationId xmlns:p14="http://schemas.microsoft.com/office/powerpoint/2010/main" val="2915432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4687"/>
          </a:xfrm>
        </p:spPr>
        <p:txBody>
          <a:bodyPr/>
          <a:lstStyle/>
          <a:p>
            <a:r>
              <a:rPr lang="en-US" dirty="0"/>
              <a:t>Other Enhancements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AP Upgrades over Port 443</a:t>
            </a:r>
          </a:p>
          <a:p>
            <a:pPr lvl="1"/>
            <a:r>
              <a:rPr lang="en-US" dirty="0"/>
              <a:t>AP upgrades now occur securely over HTTPS port 443</a:t>
            </a:r>
          </a:p>
          <a:p>
            <a:pPr lvl="1"/>
            <a:r>
              <a:rPr lang="en-US" dirty="0"/>
              <a:t>If this port is unavailable or blocked, after three attempts, the upgrade process occurs over HTTP port 80</a:t>
            </a:r>
          </a:p>
          <a:p>
            <a:r>
              <a:rPr lang="en-US" dirty="0"/>
              <a:t>AP Firmware Downgrade</a:t>
            </a:r>
          </a:p>
          <a:p>
            <a:pPr lvl="1"/>
            <a:r>
              <a:rPr lang="en-US" dirty="0"/>
              <a:t>You can now update the firmware on an AP to a previous firmware version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67BE2-D363-4E66-9871-07F3D6A61C58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8C6C61-2196-4A17-BA71-91A46ED94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68" y="4278800"/>
            <a:ext cx="3622938" cy="6725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4C5A83-0F23-4074-ABC0-78FF1D6682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288"/>
          <a:stretch/>
        </p:blipFill>
        <p:spPr>
          <a:xfrm>
            <a:off x="4814116" y="4278800"/>
            <a:ext cx="3713934" cy="184768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2A1C31-A167-45D7-963D-88B8EBEB5737}"/>
              </a:ext>
            </a:extLst>
          </p:cNvPr>
          <p:cNvCxnSpPr>
            <a:cxnSpLocks/>
          </p:cNvCxnSpPr>
          <p:nvPr/>
        </p:nvCxnSpPr>
        <p:spPr>
          <a:xfrm flipV="1">
            <a:off x="3870251" y="4572000"/>
            <a:ext cx="943865" cy="43060"/>
          </a:xfrm>
          <a:prstGeom prst="straightConnector1">
            <a:avLst/>
          </a:prstGeom>
          <a:ln w="38100"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426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4687"/>
          </a:xfrm>
        </p:spPr>
        <p:txBody>
          <a:bodyPr/>
          <a:lstStyle/>
          <a:p>
            <a:r>
              <a:rPr lang="en-US" dirty="0"/>
              <a:t>Other Enhancements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Clients now do not have to reauthenticate to a captive portal splash page when an AP reboots or while the client roams between APs</a:t>
            </a:r>
          </a:p>
          <a:p>
            <a:pPr lvl="1"/>
            <a:r>
              <a:rPr lang="en-US" dirty="0"/>
              <a:t>Prevents session disruption and having to log in to the portal again</a:t>
            </a:r>
          </a:p>
          <a:p>
            <a:pPr lvl="0"/>
            <a:r>
              <a:rPr lang="en-US" dirty="0"/>
              <a:t>Enhanced Bridging Client Detection</a:t>
            </a:r>
          </a:p>
          <a:p>
            <a:pPr lvl="1"/>
            <a:r>
              <a:rPr lang="en-US" dirty="0"/>
              <a:t>Advanced techniques have been added to detect if authorized clients are bridging between the authorized network and another network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67BE2-D363-4E66-9871-07F3D6A61C5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742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4687"/>
          </a:xfrm>
        </p:spPr>
        <p:txBody>
          <a:bodyPr/>
          <a:lstStyle/>
          <a:p>
            <a:r>
              <a:rPr lang="en-US" dirty="0"/>
              <a:t>Other Enhancements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DFS Channel Enhancements</a:t>
            </a:r>
          </a:p>
          <a:p>
            <a:pPr lvl="1"/>
            <a:r>
              <a:rPr lang="en-US" dirty="0"/>
              <a:t>Added DFS channel support for the AP420</a:t>
            </a:r>
          </a:p>
          <a:p>
            <a:pPr lvl="1"/>
            <a:r>
              <a:rPr lang="en-US" dirty="0"/>
              <a:t>DFS channels on all AP models are now disabled by default</a:t>
            </a:r>
          </a:p>
          <a:p>
            <a:pPr lvl="1"/>
            <a:r>
              <a:rPr lang="en-US" dirty="0"/>
              <a:t>You must explicitly enable DFS channels in a Device Template</a:t>
            </a:r>
          </a:p>
          <a:p>
            <a:pPr lvl="0"/>
            <a:r>
              <a:rPr lang="en-US" dirty="0"/>
              <a:t>AP325 Support</a:t>
            </a:r>
          </a:p>
          <a:p>
            <a:pPr lvl="1"/>
            <a:r>
              <a:rPr lang="en-US" dirty="0"/>
              <a:t>802.11ac 2x2 MU-MIMO Wave 2 access point with third scanning radio is ideal for low-to-medium density deployments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67BE2-D363-4E66-9871-07F3D6A61C5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015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4687"/>
          </a:xfrm>
        </p:spPr>
        <p:txBody>
          <a:bodyPr/>
          <a:lstStyle/>
          <a:p>
            <a:r>
              <a:rPr lang="en-US" dirty="0"/>
              <a:t>Other Enhancements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Preconfigured Country Code for Israel and Egypt </a:t>
            </a:r>
          </a:p>
          <a:p>
            <a:pPr lvl="1"/>
            <a:r>
              <a:rPr lang="en-US" dirty="0"/>
              <a:t>AP325 and AP420 devices sold to Israel and Egypt can be configured with their respective country codes when they are manufactured</a:t>
            </a:r>
          </a:p>
          <a:p>
            <a:pPr lvl="1"/>
            <a:r>
              <a:rPr lang="en-US" dirty="0"/>
              <a:t>The country code is preserved when an AP is factory-reset</a:t>
            </a:r>
          </a:p>
          <a:p>
            <a:pPr lvl="0"/>
            <a:r>
              <a:rPr lang="en-US" dirty="0"/>
              <a:t>Google+ Authentication Support Deprecated</a:t>
            </a:r>
          </a:p>
          <a:p>
            <a:pPr lvl="1"/>
            <a:r>
              <a:rPr lang="en-US" dirty="0"/>
              <a:t>Google+ has been deprecated by Google</a:t>
            </a:r>
          </a:p>
          <a:p>
            <a:pPr lvl="1"/>
            <a:r>
              <a:rPr lang="en-US" dirty="0"/>
              <a:t>Google+ authentication for portal splash pages is no longer available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67BE2-D363-4E66-9871-07F3D6A61C5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27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1741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51863" y="-39688"/>
            <a:ext cx="592137" cy="3651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56F55B3-6202-4063-AE26-146CC181DC62}" type="slidenum">
              <a:rPr lang="en-US">
                <a:solidFill>
                  <a:srgbClr val="3A3A3A"/>
                </a:solidFill>
              </a:rPr>
              <a:pPr/>
              <a:t>27</a:t>
            </a:fld>
            <a:endParaRPr lang="en-US" dirty="0">
              <a:solidFill>
                <a:srgbClr val="3A3A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60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in v8.5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Enhancements</a:t>
            </a:r>
          </a:p>
          <a:p>
            <a:pPr lvl="1"/>
            <a:r>
              <a:rPr lang="en-US" dirty="0"/>
              <a:t>AP Upgrades Over Port 443</a:t>
            </a:r>
          </a:p>
          <a:p>
            <a:pPr lvl="1"/>
            <a:r>
              <a:rPr lang="en-US" dirty="0"/>
              <a:t>AP Firmware Downgrade</a:t>
            </a:r>
          </a:p>
          <a:p>
            <a:pPr lvl="1"/>
            <a:r>
              <a:rPr lang="en-US" dirty="0"/>
              <a:t>Captive Portal Reauthentication</a:t>
            </a:r>
          </a:p>
          <a:p>
            <a:pPr lvl="1"/>
            <a:r>
              <a:rPr lang="en-US" dirty="0"/>
              <a:t>Enhanced Bridging Client Detection</a:t>
            </a:r>
          </a:p>
          <a:p>
            <a:pPr lvl="1"/>
            <a:r>
              <a:rPr lang="en-US" dirty="0"/>
              <a:t>DFS Channel Enhancements</a:t>
            </a:r>
          </a:p>
          <a:p>
            <a:pPr lvl="1"/>
            <a:r>
              <a:rPr lang="en-US" dirty="0"/>
              <a:t>AP325 Support</a:t>
            </a:r>
          </a:p>
          <a:p>
            <a:pPr lvl="1"/>
            <a:r>
              <a:rPr lang="en-US" dirty="0"/>
              <a:t>Israel and Egypt Preconfigured Country Code</a:t>
            </a:r>
          </a:p>
          <a:p>
            <a:pPr lvl="1"/>
            <a:r>
              <a:rPr lang="en-US" dirty="0"/>
              <a:t>Google+ Authentication Deprecated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48E04-842A-430B-8894-B6253DABC9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844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Features and Enhancements</a:t>
            </a:r>
          </a:p>
        </p:txBody>
      </p:sp>
    </p:spTree>
    <p:extLst>
      <p:ext uri="{BB962C8B-B14F-4D97-AF65-F5344CB8AC3E}">
        <p14:creationId xmlns:p14="http://schemas.microsoft.com/office/powerpoint/2010/main" val="3804421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4687"/>
          </a:xfrm>
        </p:spPr>
        <p:txBody>
          <a:bodyPr/>
          <a:lstStyle/>
          <a:p>
            <a:r>
              <a:rPr lang="en-US" dirty="0"/>
              <a:t>Automatic Transmit Power Control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APs can now dynamically adjust and optimize their transmit power in coordination with other APs to provide optimal coverage and minimize interference</a:t>
            </a:r>
          </a:p>
          <a:p>
            <a:pPr lvl="0"/>
            <a:r>
              <a:rPr lang="en-US" dirty="0"/>
              <a:t>Adjustments automatically occur based on the transmit power and RSSI of neighboring APs, AP failures, and newly deployed APs in the vicinity</a:t>
            </a:r>
          </a:p>
          <a:p>
            <a:pPr lvl="0"/>
            <a:r>
              <a:rPr lang="en-US" dirty="0"/>
              <a:t>Ignores third-party access points</a:t>
            </a:r>
          </a:p>
          <a:p>
            <a:pPr lvl="0"/>
            <a:r>
              <a:rPr lang="en-US" dirty="0"/>
              <a:t>Requires background scanning or AP420 devices with a third scanning radio</a:t>
            </a:r>
          </a:p>
          <a:p>
            <a:r>
              <a:rPr lang="en-US" dirty="0"/>
              <a:t>AP starts at max transmit power and automatically adjusts after approximately 30 minutes or a full background scan</a:t>
            </a:r>
          </a:p>
          <a:p>
            <a:r>
              <a:rPr lang="en-US" dirty="0"/>
              <a:t>Adjusts in 3 dBm increments</a:t>
            </a:r>
          </a:p>
          <a:p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67BE2-D363-4E66-9871-07F3D6A61C5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12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859D58-09CF-4D50-B24B-FBFA24638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843" y="1330288"/>
            <a:ext cx="4411957" cy="33044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Transmit Power Control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Configured in the </a:t>
            </a:r>
            <a:r>
              <a:rPr lang="en-US" b="1" dirty="0"/>
              <a:t>Radio Advanced Settings</a:t>
            </a:r>
            <a:r>
              <a:rPr lang="en-US" dirty="0"/>
              <a:t> in a Device Template</a:t>
            </a:r>
          </a:p>
          <a:p>
            <a:r>
              <a:rPr lang="en-US" dirty="0"/>
              <a:t>Disabled by default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67BE2-D363-4E66-9871-07F3D6A61C5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A042B81-AD05-4CFF-86C0-86E870AD8697}"/>
              </a:ext>
            </a:extLst>
          </p:cNvPr>
          <p:cNvSpPr/>
          <p:nvPr/>
        </p:nvSpPr>
        <p:spPr>
          <a:xfrm>
            <a:off x="4455042" y="1616149"/>
            <a:ext cx="2211572" cy="478465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590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Consolidated Device Templates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Device templates are no longer specific to the AP hardware type</a:t>
            </a:r>
          </a:p>
          <a:p>
            <a:pPr lvl="0"/>
            <a:r>
              <a:rPr lang="en-US" dirty="0"/>
              <a:t>All AP models are now managed through a single configuration in the template; you do not need a separate configuration for each device type</a:t>
            </a:r>
          </a:p>
          <a:p>
            <a:pPr lvl="0"/>
            <a:r>
              <a:rPr lang="en-US" dirty="0"/>
              <a:t>Model-specific settings are only used by the AP to which they apply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67BE2-D363-4E66-9871-07F3D6A61C5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F344ED-3B04-4E8A-A64D-43DC97DF06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736"/>
          <a:stretch/>
        </p:blipFill>
        <p:spPr>
          <a:xfrm>
            <a:off x="4811597" y="1341273"/>
            <a:ext cx="3875203" cy="2361151"/>
          </a:xfrm>
          <a:prstGeom prst="rect">
            <a:avLst/>
          </a:prstGeom>
          <a:ln>
            <a:solidFill>
              <a:srgbClr val="ACACAC"/>
            </a:solidFill>
          </a:ln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2D287D4-8D64-4692-AFAA-94B3B9DFD2A8}"/>
              </a:ext>
            </a:extLst>
          </p:cNvPr>
          <p:cNvSpPr/>
          <p:nvPr/>
        </p:nvSpPr>
        <p:spPr>
          <a:xfrm>
            <a:off x="4921414" y="2956267"/>
            <a:ext cx="3424727" cy="627321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518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4687"/>
          </a:xfrm>
        </p:spPr>
        <p:txBody>
          <a:bodyPr/>
          <a:lstStyle/>
          <a:p>
            <a:r>
              <a:rPr lang="en-US" dirty="0"/>
              <a:t>Background Scanning and WIPS Decoupled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Background scanning has been decoupled from WIPS security scanning</a:t>
            </a:r>
          </a:p>
          <a:p>
            <a:pPr lvl="0"/>
            <a:r>
              <a:rPr lang="en-US" dirty="0"/>
              <a:t>You can enable Background Scanning for radio communication optimization without WIPS scanning </a:t>
            </a:r>
          </a:p>
          <a:p>
            <a:pPr lvl="0"/>
            <a:r>
              <a:rPr lang="en-US" dirty="0"/>
              <a:t>When Background Scanning is enabled, to disable WIPS scanning, clear the </a:t>
            </a:r>
            <a:r>
              <a:rPr lang="en-US" b="1" dirty="0"/>
              <a:t>Wireless Security Features </a:t>
            </a:r>
            <a:r>
              <a:rPr lang="en-US" dirty="0"/>
              <a:t>check box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67BE2-D363-4E66-9871-07F3D6A61C58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A140AA-FC72-4F27-9E2F-46B07EE6E883}"/>
              </a:ext>
            </a:extLst>
          </p:cNvPr>
          <p:cNvGrpSpPr/>
          <p:nvPr/>
        </p:nvGrpSpPr>
        <p:grpSpPr>
          <a:xfrm>
            <a:off x="2166106" y="3725609"/>
            <a:ext cx="4811787" cy="2400871"/>
            <a:chOff x="2117930" y="3725609"/>
            <a:chExt cx="4811787" cy="240087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36E894A-D0AB-47C4-9A82-857DA3268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17930" y="3725609"/>
              <a:ext cx="4811787" cy="2400871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25E3139-4291-47B4-B1FF-D1C5657DB633}"/>
                </a:ext>
              </a:extLst>
            </p:cNvPr>
            <p:cNvSpPr/>
            <p:nvPr/>
          </p:nvSpPr>
          <p:spPr>
            <a:xfrm>
              <a:off x="2421512" y="5094070"/>
              <a:ext cx="2124636" cy="382772"/>
            </a:xfrm>
            <a:prstGeom prst="roundRect">
              <a:avLst/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68094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RADIUS Profiles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You can now create RADIUS server profiles for:</a:t>
            </a:r>
          </a:p>
          <a:p>
            <a:pPr lvl="1"/>
            <a:r>
              <a:rPr lang="en-US" dirty="0"/>
              <a:t>RADIUS MAC authentication</a:t>
            </a:r>
          </a:p>
          <a:p>
            <a:pPr lvl="1"/>
            <a:r>
              <a:rPr lang="en-US" dirty="0"/>
              <a:t>Captive Portal with RADIUS authentication</a:t>
            </a:r>
          </a:p>
          <a:p>
            <a:pPr lvl="1"/>
            <a:r>
              <a:rPr lang="en-US" dirty="0"/>
              <a:t>802.1x security</a:t>
            </a:r>
          </a:p>
          <a:p>
            <a:pPr lvl="0"/>
            <a:r>
              <a:rPr lang="en-US" dirty="0"/>
              <a:t>Use a single RADIUS server configuration instead of multiple </a:t>
            </a:r>
            <a:br>
              <a:rPr lang="en-US" dirty="0"/>
            </a:br>
            <a:r>
              <a:rPr lang="en-US" dirty="0"/>
              <a:t>SSID Profile RADIUS settings</a:t>
            </a:r>
          </a:p>
          <a:p>
            <a:r>
              <a:rPr lang="en-US" dirty="0"/>
              <a:t>After you upgrade to v8.5, existing RADIUS configurations are converted to profiles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67BE2-D363-4E66-9871-07F3D6A61C5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506C32-6E2B-46A1-915E-88E42A03B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162" y="1819553"/>
            <a:ext cx="3571638" cy="250143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52CF15C-837A-41AE-98C3-DB56486914F0}"/>
              </a:ext>
            </a:extLst>
          </p:cNvPr>
          <p:cNvSpPr/>
          <p:nvPr/>
        </p:nvSpPr>
        <p:spPr>
          <a:xfrm>
            <a:off x="6900981" y="3052661"/>
            <a:ext cx="1801906" cy="1228166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551987"/>
      </p:ext>
    </p:extLst>
  </p:cSld>
  <p:clrMapOvr>
    <a:masterClrMapping/>
  </p:clrMapOvr>
</p:sld>
</file>

<file path=ppt/theme/theme1.xml><?xml version="1.0" encoding="utf-8"?>
<a:theme xmlns:a="http://schemas.openxmlformats.org/drawingml/2006/main" name="PTP-Training">
  <a:themeElements>
    <a:clrScheme name="PTP-Training">
      <a:dk1>
        <a:srgbClr val="CD0920"/>
      </a:dk1>
      <a:lt1>
        <a:srgbClr val="FFFFFF"/>
      </a:lt1>
      <a:dk2>
        <a:srgbClr val="3A3A3A"/>
      </a:dk2>
      <a:lt2>
        <a:srgbClr val="EAEFF1"/>
      </a:lt2>
      <a:accent1>
        <a:srgbClr val="CD0920"/>
      </a:accent1>
      <a:accent2>
        <a:srgbClr val="888888"/>
      </a:accent2>
      <a:accent3>
        <a:srgbClr val="8B181B"/>
      </a:accent3>
      <a:accent4>
        <a:srgbClr val="E57C29"/>
      </a:accent4>
      <a:accent5>
        <a:srgbClr val="30A8BC"/>
      </a:accent5>
      <a:accent6>
        <a:srgbClr val="FFE748"/>
      </a:accent6>
      <a:hlink>
        <a:srgbClr val="2D9BAE"/>
      </a:hlink>
      <a:folHlink>
        <a:srgbClr val="74CBD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tailEnd type="stealth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g_pt-p_training_template.potx" id="{42F9FF2E-8480-46FB-87E2-AE2B219585D1}" vid="{DB0A6D62-7BA4-4350-84AD-B47C7762FA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wg_pt-p_training_template</Template>
  <TotalTime>0</TotalTime>
  <Words>824</Words>
  <Application>Microsoft Office PowerPoint</Application>
  <PresentationFormat>On-screen Show (4:3)</PresentationFormat>
  <Paragraphs>145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Wingdings</vt:lpstr>
      <vt:lpstr>Courier New</vt:lpstr>
      <vt:lpstr>Calibri</vt:lpstr>
      <vt:lpstr>Arial Narrow</vt:lpstr>
      <vt:lpstr>Arial</vt:lpstr>
      <vt:lpstr>PTP-Training</vt:lpstr>
      <vt:lpstr>What’s New in  WatchGuard Wi-Fi Cloud v8.5</vt:lpstr>
      <vt:lpstr>What’s New in v8.5</vt:lpstr>
      <vt:lpstr>What’s New in v8.5</vt:lpstr>
      <vt:lpstr>New Features and Enhancements</vt:lpstr>
      <vt:lpstr>Automatic Transmit Power Control</vt:lpstr>
      <vt:lpstr>Automatic Transmit Power Control</vt:lpstr>
      <vt:lpstr>Consolidated Device Templates</vt:lpstr>
      <vt:lpstr>Background Scanning and WIPS Decoupled</vt:lpstr>
      <vt:lpstr>RADIUS Profiles</vt:lpstr>
      <vt:lpstr>RADIUS MAC Authentication Enhancements</vt:lpstr>
      <vt:lpstr>RADIUS MAC Authentication Enhancements</vt:lpstr>
      <vt:lpstr>Monitor Suspicious APs</vt:lpstr>
      <vt:lpstr>Cloud Integration Point</vt:lpstr>
      <vt:lpstr>Cloud Integration Point</vt:lpstr>
      <vt:lpstr>Cloud Integration Point</vt:lpstr>
      <vt:lpstr>Cloud Integration Point</vt:lpstr>
      <vt:lpstr>Configure Cloud Integration Point</vt:lpstr>
      <vt:lpstr>Configure Cloud Integration Point</vt:lpstr>
      <vt:lpstr>Configure Cloud Integration Point</vt:lpstr>
      <vt:lpstr>Configure Cloud Integration Point</vt:lpstr>
      <vt:lpstr>Configure Cloud Integration Point</vt:lpstr>
      <vt:lpstr>Other Enhancements</vt:lpstr>
      <vt:lpstr>Other Enhancements</vt:lpstr>
      <vt:lpstr>Other Enhancements</vt:lpstr>
      <vt:lpstr>Other Enhancements</vt:lpstr>
      <vt:lpstr>Other Enhancements</vt:lpstr>
      <vt:lpstr>Thank You!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What's New in WatchGuard Wi-Fi Cloud v8.5</dc:title>
  <dc:creator/>
  <cp:lastModifiedBy/>
  <cp:revision>1</cp:revision>
  <dcterms:created xsi:type="dcterms:W3CDTF">2018-01-25T21:24:36Z</dcterms:created>
  <dcterms:modified xsi:type="dcterms:W3CDTF">2020-05-08T21:06:02Z</dcterms:modified>
</cp:coreProperties>
</file>