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5" r:id="rId2"/>
    <p:sldId id="583" r:id="rId3"/>
    <p:sldId id="590" r:id="rId4"/>
    <p:sldId id="639" r:id="rId5"/>
    <p:sldId id="599" r:id="rId6"/>
    <p:sldId id="602" r:id="rId7"/>
    <p:sldId id="618" r:id="rId8"/>
    <p:sldId id="623" r:id="rId9"/>
    <p:sldId id="644" r:id="rId10"/>
    <p:sldId id="634" r:id="rId11"/>
    <p:sldId id="642" r:id="rId12"/>
    <p:sldId id="643" r:id="rId13"/>
    <p:sldId id="645" r:id="rId14"/>
    <p:sldId id="641" r:id="rId15"/>
    <p:sldId id="648" r:id="rId16"/>
    <p:sldId id="649" r:id="rId17"/>
    <p:sldId id="603" r:id="rId18"/>
    <p:sldId id="633" r:id="rId19"/>
    <p:sldId id="630" r:id="rId20"/>
    <p:sldId id="646" r:id="rId21"/>
    <p:sldId id="5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5pEAQv8xAIV/8+TvNzH1Q==" hashData="8vhXBG6BKk5HxNQ3MWZqAUpPeehdztkdpY0fS+uniP1UX2n4Nc3so+25JBv3GkAOIt0TVCT8yStUZAltarRutQ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601EC-C4EB-434C-BCD7-E6F363C871A1}" v="7" dt="2023-03-28T14:27:30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67" d="100"/>
          <a:sy n="67" d="100"/>
        </p:scale>
        <p:origin x="604" y="44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4/6/2023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2023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1130968"/>
            <a:ext cx="2182135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and Pictur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BCA7C5-B296-461D-9F4E-DD4495A89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2023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0715" y="1322361"/>
            <a:ext cx="8894228" cy="5003003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25713" y="1322361"/>
            <a:ext cx="2920878" cy="5380443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75F0B-301C-4690-8E9E-AC18F29A1F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0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</a:t>
            </a:r>
            <a:br>
              <a:rPr lang="en-US" dirty="0"/>
            </a:br>
            <a:r>
              <a:rPr lang="en-US" dirty="0"/>
              <a:t>Wi-Fi Cloud 13.0</a:t>
            </a:r>
          </a:p>
        </p:txBody>
      </p:sp>
    </p:spTree>
    <p:extLst>
      <p:ext uri="{BB962C8B-B14F-4D97-AF65-F5344CB8AC3E}">
        <p14:creationId xmlns:p14="http://schemas.microsoft.com/office/powerpoint/2010/main" val="40048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Analysis Enhancements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Spectrum analysis now includes additional charts for Signal Strength, Duty Cycle, and Spectrum Density</a:t>
            </a:r>
          </a:p>
          <a:p>
            <a:r>
              <a:rPr lang="en-US" dirty="0"/>
              <a:t>You can run Spectrum Analysis from </a:t>
            </a:r>
            <a:r>
              <a:rPr lang="en-US" b="1" dirty="0"/>
              <a:t>Monitor &gt; WiFi &gt; Access Points </a:t>
            </a:r>
            <a:r>
              <a:rPr lang="en-US" dirty="0"/>
              <a:t>in the actions for an AP with a third radio (AP225W, AP325, and AP420)</a:t>
            </a:r>
          </a:p>
          <a:p>
            <a:r>
              <a:rPr lang="en-US" dirty="0"/>
              <a:t>Spectrum Analysis is no longer available from the </a:t>
            </a:r>
            <a:r>
              <a:rPr lang="en-US" b="1" dirty="0"/>
              <a:t>Troubleshoot</a:t>
            </a:r>
            <a:r>
              <a:rPr lang="en-US" dirty="0"/>
              <a:t> menu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A1B58-9719-4278-B416-9C892BD46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3652143"/>
            <a:ext cx="6828045" cy="2097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FA3521-1A53-41BD-B256-0BD38A7AE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280" y="4596473"/>
            <a:ext cx="7366000" cy="18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Map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Monitor &gt; WiFi &gt; Access Points</a:t>
            </a:r>
            <a:r>
              <a:rPr lang="en-US" dirty="0"/>
              <a:t> details page for an AP, you can now view a Channel Map chart that shows the number of APs and clients detected by the AP on each channel</a:t>
            </a:r>
          </a:p>
          <a:p>
            <a:r>
              <a:rPr lang="en-US" dirty="0"/>
              <a:t>To view the channel map, select </a:t>
            </a:r>
            <a:r>
              <a:rPr lang="en-US" b="1" dirty="0"/>
              <a:t>Channel Map </a:t>
            </a:r>
            <a:r>
              <a:rPr lang="en-US" dirty="0"/>
              <a:t>from the drop-down menu in the </a:t>
            </a:r>
            <a:r>
              <a:rPr lang="en-US" b="1" dirty="0"/>
              <a:t>Spectrum Occupancy</a:t>
            </a:r>
            <a:r>
              <a:rPr lang="en-US" dirty="0"/>
              <a:t> 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A32BE-57EB-421A-86D4-C668DAB45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57" y="3465771"/>
            <a:ext cx="9968685" cy="29132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F4D78B-8315-7748-2189-81C643F45160}"/>
              </a:ext>
            </a:extLst>
          </p:cNvPr>
          <p:cNvSpPr/>
          <p:nvPr/>
        </p:nvSpPr>
        <p:spPr>
          <a:xfrm>
            <a:off x="1184588" y="3552825"/>
            <a:ext cx="1183868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Points Explorer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Monitor &gt; WiFi &gt; Access Points </a:t>
            </a:r>
            <a:r>
              <a:rPr lang="en-US" dirty="0"/>
              <a:t>page now includes an Access Point Explorer that helps you view the distribution of APs by attributes such as model, software version, and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8E109-9FF3-4E9E-A0CE-8E599337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2528590"/>
            <a:ext cx="8595360" cy="403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Explorer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Monitor &gt; WiFi &gt; Clients </a:t>
            </a:r>
            <a:r>
              <a:rPr lang="en-US" dirty="0"/>
              <a:t>page now includes a Client Explorer that helps you view the distribution of clients by attributes such as associated SSID, OS, and status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F88DF1-BE92-413C-3875-12E9DDFA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077" y="2509542"/>
            <a:ext cx="7817115" cy="38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Fingerprinting-based Access Control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use DHCP Fingerprinting-based access control on the AP420 to allow or deny client connections for an SSID based on the detected OS type of the client</a:t>
            </a:r>
          </a:p>
          <a:p>
            <a:r>
              <a:rPr lang="en-US" dirty="0"/>
              <a:t>To configure DHCP Fingerprinting, go to </a:t>
            </a:r>
            <a:r>
              <a:rPr lang="en-US" b="1" dirty="0"/>
              <a:t>Configure &gt; WiFi &gt; SSID</a:t>
            </a:r>
            <a:r>
              <a:rPr lang="en-US" dirty="0"/>
              <a:t>, select the</a:t>
            </a:r>
            <a:r>
              <a:rPr lang="en-US" b="1" dirty="0"/>
              <a:t> Access Control </a:t>
            </a:r>
            <a:r>
              <a:rPr lang="en-US" dirty="0"/>
              <a:t>tab, then select </a:t>
            </a:r>
            <a:r>
              <a:rPr lang="en-US" b="1" dirty="0"/>
              <a:t>DHCP Fingerprinting based Access Control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72423-861A-44FE-BA80-F4FF64A38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582" y="3429000"/>
            <a:ext cx="5068836" cy="32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Device Lists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5057274" cy="4999021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System &gt; Advanced Settings &gt; Import Devices</a:t>
            </a:r>
            <a:r>
              <a:rPr lang="en-US" dirty="0"/>
              <a:t>, you can now import a list of devices for:</a:t>
            </a:r>
          </a:p>
          <a:p>
            <a:pPr lvl="1"/>
            <a:r>
              <a:rPr lang="en-US" dirty="0"/>
              <a:t>Authorized APs</a:t>
            </a:r>
          </a:p>
          <a:p>
            <a:pPr lvl="1"/>
            <a:r>
              <a:rPr lang="en-US" dirty="0"/>
              <a:t>Rogue APs</a:t>
            </a:r>
          </a:p>
          <a:p>
            <a:pPr lvl="1"/>
            <a:r>
              <a:rPr lang="en-US" dirty="0"/>
              <a:t>Authorized Clients</a:t>
            </a:r>
          </a:p>
          <a:p>
            <a:pPr lvl="1"/>
            <a:r>
              <a:rPr lang="en-US" dirty="0"/>
              <a:t>Guest Clients</a:t>
            </a:r>
          </a:p>
          <a:p>
            <a:pPr lvl="1"/>
            <a:r>
              <a:rPr lang="en-US" dirty="0"/>
              <a:t>Rogue Clients</a:t>
            </a:r>
          </a:p>
          <a:p>
            <a:pPr lvl="1"/>
            <a:r>
              <a:rPr lang="en-US" dirty="0"/>
              <a:t>Managed Devices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C3DB5-365E-A046-6DAC-3D8C625F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927" y="1459716"/>
            <a:ext cx="4442031" cy="446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SAML Authentication Plug-in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SSID Captive Portal settings, you can now select a new SAML authentication plug-in to authenticate clients with an identity provider (IdP)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DA11A-5783-15DE-9981-0FF9F2AD1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04" y="2507352"/>
            <a:ext cx="8077676" cy="3921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5C2E3-3399-25A8-EF5D-160B5B1A5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735" y="2405887"/>
            <a:ext cx="2959706" cy="430168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5CF902-F587-EA50-4E1D-327FCAED86D1}"/>
              </a:ext>
            </a:extLst>
          </p:cNvPr>
          <p:cNvCxnSpPr/>
          <p:nvPr/>
        </p:nvCxnSpPr>
        <p:spPr>
          <a:xfrm flipV="1">
            <a:off x="7048870" y="3297465"/>
            <a:ext cx="2067532" cy="719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8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E55F5DA-6E47-40EE-BB55-7BC04845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Menu Changes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B18C29F-9A04-4D47-9268-5C4DDB110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5894734" cy="4999021"/>
          </a:xfrm>
        </p:spPr>
        <p:txBody>
          <a:bodyPr/>
          <a:lstStyle/>
          <a:p>
            <a:r>
              <a:rPr lang="en-US" b="1" dirty="0"/>
              <a:t>WiFi</a:t>
            </a:r>
            <a:r>
              <a:rPr lang="en-US" dirty="0"/>
              <a:t> – Device inventory and Connectivity reports</a:t>
            </a:r>
          </a:p>
          <a:p>
            <a:r>
              <a:rPr lang="en-US" b="1" dirty="0"/>
              <a:t>WIPS</a:t>
            </a:r>
            <a:r>
              <a:rPr lang="en-US" dirty="0"/>
              <a:t> – WIPS device inventory and Policy Enforcement reports</a:t>
            </a:r>
          </a:p>
          <a:p>
            <a:r>
              <a:rPr lang="en-US" b="1" dirty="0"/>
              <a:t>Alerts</a:t>
            </a:r>
            <a:r>
              <a:rPr lang="en-US" dirty="0"/>
              <a:t> – System, Wi-Fi, and WIPS alert reports</a:t>
            </a:r>
          </a:p>
          <a:p>
            <a:r>
              <a:rPr lang="en-US" b="1" dirty="0"/>
              <a:t>Compliance</a:t>
            </a:r>
            <a:r>
              <a:rPr lang="en-US" dirty="0"/>
              <a:t> – DoD, HIPAA, PCI DSS, and other compliance reports</a:t>
            </a:r>
          </a:p>
          <a:p>
            <a:r>
              <a:rPr lang="en-US" b="1" dirty="0"/>
              <a:t>More</a:t>
            </a:r>
            <a:r>
              <a:rPr lang="en-US" dirty="0"/>
              <a:t> – View scheduled, completed, and saved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882A2-99F5-C73B-95E4-AF4700927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087" y="1322362"/>
            <a:ext cx="4442661" cy="51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9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61FDF-2AB1-4C82-A7C1-5159F60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/>
          <a:lstStyle/>
          <a:p>
            <a:r>
              <a:rPr lang="en-US" dirty="0"/>
              <a:t>Other Enhancements</a:t>
            </a:r>
          </a:p>
        </p:txBody>
      </p:sp>
    </p:spTree>
    <p:extLst>
      <p:ext uri="{BB962C8B-B14F-4D97-AF65-F5344CB8AC3E}">
        <p14:creationId xmlns:p14="http://schemas.microsoft.com/office/powerpoint/2010/main" val="42275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Enhancements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use Scheduled mode with Automatic Channel Selection (ACS) that enables you to schedule ACS scans up to two times a day </a:t>
            </a:r>
          </a:p>
          <a:p>
            <a:r>
              <a:rPr lang="en-US" dirty="0"/>
              <a:t>In the 5 GHz radio device settings, you can now select the </a:t>
            </a:r>
            <a:r>
              <a:rPr lang="en-US" b="1" dirty="0"/>
              <a:t>Use DFS history in channel selection option</a:t>
            </a:r>
            <a:r>
              <a:rPr lang="en-US" dirty="0"/>
              <a:t> to optimize automatic channel selection based on the DFS detection history</a:t>
            </a:r>
          </a:p>
          <a:p>
            <a:r>
              <a:rPr lang="en-US" dirty="0"/>
              <a:t>The baseline charts on the </a:t>
            </a:r>
            <a:r>
              <a:rPr lang="en-US" b="1" dirty="0"/>
              <a:t>Monitor &gt; WiFi &gt; Clients &gt; Client Details </a:t>
            </a:r>
            <a:r>
              <a:rPr lang="en-US" dirty="0"/>
              <a:t>page now include charts for Retry Rate and RSSI</a:t>
            </a:r>
          </a:p>
          <a:p>
            <a:r>
              <a:rPr lang="en-US" dirty="0"/>
              <a:t>Wi-Fi Cloud now detects high DHCP/AAA/DNS server latency for client root cause analysis</a:t>
            </a:r>
          </a:p>
          <a:p>
            <a:r>
              <a:rPr lang="en-US" dirty="0"/>
              <a:t>The Access Point logs now show the factors that cause an AP to change its channel due to ACS, DCS, and DFS events</a:t>
            </a:r>
          </a:p>
          <a:p>
            <a:r>
              <a:rPr lang="en-US" dirty="0"/>
              <a:t>Role Profiles now support redirection of clients to a URL returned from a RADIUS server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3"/>
            <a:ext cx="7510943" cy="674687"/>
          </a:xfrm>
        </p:spPr>
        <p:txBody>
          <a:bodyPr>
            <a:normAutofit/>
          </a:bodyPr>
          <a:lstStyle/>
          <a:p>
            <a:r>
              <a:rPr lang="en-US" dirty="0"/>
              <a:t>What’s new in Wi-Fi cloud 13.0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Deprecation of the Manage Application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Device Settings Moved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Monitor Switches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Bluetooth Scanning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VXLAN over </a:t>
            </a:r>
            <a:r>
              <a:rPr lang="en-US" dirty="0" err="1">
                <a:hlinkClick r:id="rId6" action="ppaction://hlinksldjump"/>
              </a:rPr>
              <a:t>IPSec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Spectrum Analysis Enhancements</a:t>
            </a:r>
            <a:endParaRPr lang="en-US" dirty="0"/>
          </a:p>
          <a:p>
            <a:r>
              <a:rPr lang="en-US" dirty="0">
                <a:hlinkClick r:id="rId8" action="ppaction://hlinksldjump"/>
              </a:rPr>
              <a:t>Channel Map</a:t>
            </a:r>
            <a:endParaRPr lang="en-US" dirty="0"/>
          </a:p>
          <a:p>
            <a:r>
              <a:rPr lang="en-US" dirty="0">
                <a:hlinkClick r:id="rId9" action="ppaction://hlinksldjump"/>
              </a:rPr>
              <a:t>Access Points and Clients Explorer</a:t>
            </a:r>
            <a:endParaRPr lang="en-US" dirty="0"/>
          </a:p>
          <a:p>
            <a:r>
              <a:rPr lang="en-US" dirty="0">
                <a:hlinkClick r:id="rId10" action="ppaction://hlinksldjump"/>
              </a:rPr>
              <a:t>DHCP Fingerprinting-based Access Control</a:t>
            </a:r>
            <a:endParaRPr lang="en-US" dirty="0"/>
          </a:p>
          <a:p>
            <a:r>
              <a:rPr lang="en-US" dirty="0">
                <a:hlinkClick r:id="rId11" action="ppaction://hlinksldjump"/>
              </a:rPr>
              <a:t>Import Device Lists</a:t>
            </a:r>
            <a:endParaRPr lang="en-US" dirty="0"/>
          </a:p>
          <a:p>
            <a:r>
              <a:rPr lang="en-US" dirty="0">
                <a:hlinkClick r:id="rId12" action="ppaction://hlinksldjump"/>
              </a:rPr>
              <a:t>SAML Authentication Plug-in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Enhancements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802.11r settings are moved from the </a:t>
            </a:r>
            <a:r>
              <a:rPr lang="en-US" b="1" dirty="0"/>
              <a:t>Security</a:t>
            </a:r>
            <a:r>
              <a:rPr lang="en-US" dirty="0"/>
              <a:t> tab to the </a:t>
            </a:r>
            <a:r>
              <a:rPr lang="en-US" b="1" dirty="0"/>
              <a:t>RF Optimization </a:t>
            </a:r>
            <a:r>
              <a:rPr lang="en-US" dirty="0"/>
              <a:t>tab in the SSID settings</a:t>
            </a:r>
          </a:p>
          <a:p>
            <a:r>
              <a:rPr lang="en-US" dirty="0"/>
              <a:t>Enhanced Managed WiFi Device Inventory, WiFi Access Point Details, and  Client Connectivity reports are available on the </a:t>
            </a:r>
            <a:r>
              <a:rPr lang="en-US" b="1" dirty="0"/>
              <a:t>Reports</a:t>
            </a:r>
            <a:r>
              <a:rPr lang="en-US" dirty="0"/>
              <a:t> page</a:t>
            </a:r>
          </a:p>
          <a:p>
            <a:r>
              <a:rPr lang="en-US" dirty="0"/>
              <a:t>You can now add additional CoA server IP addresses and a shared secret when you configure Enterprise RADIUS authentication</a:t>
            </a:r>
          </a:p>
          <a:p>
            <a:pPr lvl="1"/>
            <a:r>
              <a:rPr lang="en-US" dirty="0"/>
              <a:t>This enables organizations with load balancer deployments to add additional CoA server IP addresses to directly send CoA requests from RADIUS servers to APs</a:t>
            </a:r>
          </a:p>
          <a:p>
            <a:pPr lvl="1"/>
            <a:r>
              <a:rPr lang="en-US" dirty="0"/>
              <a:t>APs accept the authentication and authorization messages from a load-balancer server and CoA requests from RADIUS servers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461FDF-2AB1-4C82-A7C1-5159F60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New Features and Enhancements</a:t>
            </a:r>
          </a:p>
        </p:txBody>
      </p:sp>
    </p:spTree>
    <p:extLst>
      <p:ext uri="{BB962C8B-B14F-4D97-AF65-F5344CB8AC3E}">
        <p14:creationId xmlns:p14="http://schemas.microsoft.com/office/powerpoint/2010/main" val="2608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Deprecation of the Manage Application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legacy Manage application is now deprecated and no longer appears in the Launchpad</a:t>
            </a:r>
          </a:p>
          <a:p>
            <a:r>
              <a:rPr lang="en-US" dirty="0"/>
              <a:t>You must perform all Wi-Fi network management, configuration, and monitoring in Discover</a:t>
            </a:r>
          </a:p>
          <a:p>
            <a:r>
              <a:rPr lang="en-US" dirty="0"/>
              <a:t>If you still require access to Manage, click the WatchGuard Logo in the top-left corner of the page in Discover, then select the </a:t>
            </a:r>
            <a:r>
              <a:rPr lang="en-US" b="1" dirty="0"/>
              <a:t>UI</a:t>
            </a:r>
            <a:r>
              <a:rPr lang="en-US" dirty="0"/>
              <a:t> link in the Service Build section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92DB0-1B6F-4F6F-925C-D88571D41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726" y="4363865"/>
            <a:ext cx="4640982" cy="14860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F047AE-F581-14B0-9978-70C4A69B1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141" y="5106879"/>
            <a:ext cx="5000625" cy="160972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1EBB33-996D-408F-8B17-C0E4DFAD0A61}"/>
              </a:ext>
            </a:extLst>
          </p:cNvPr>
          <p:cNvCxnSpPr>
            <a:cxnSpLocks/>
          </p:cNvCxnSpPr>
          <p:nvPr/>
        </p:nvCxnSpPr>
        <p:spPr>
          <a:xfrm>
            <a:off x="2192784" y="4643021"/>
            <a:ext cx="5317725" cy="12068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16F3CBE-3406-0498-3609-F7F70ACB30E9}"/>
              </a:ext>
            </a:extLst>
          </p:cNvPr>
          <p:cNvSpPr/>
          <p:nvPr/>
        </p:nvSpPr>
        <p:spPr>
          <a:xfrm>
            <a:off x="7510509" y="5849894"/>
            <a:ext cx="310718" cy="222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ABE2F3-6250-3330-CAFA-06FA14198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704" y="3136500"/>
            <a:ext cx="5622521" cy="26106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602B6DA-91E6-5640-DB39-7254A7B4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964" y="3821872"/>
            <a:ext cx="3824457" cy="2801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E7478D-D128-71B1-4856-B21C73D43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72" y="3136499"/>
            <a:ext cx="4633362" cy="312447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Settings Moved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Device Settings are now located in the </a:t>
            </a:r>
            <a:r>
              <a:rPr lang="en-US" b="1" dirty="0"/>
              <a:t>Configure &gt; Device </a:t>
            </a:r>
            <a:r>
              <a:rPr lang="en-US" dirty="0"/>
              <a:t>menu</a:t>
            </a:r>
          </a:p>
          <a:p>
            <a:r>
              <a:rPr lang="en-US" dirty="0"/>
              <a:t>The Tunnel/Role Profile/RADIUS configurations are are now located in the </a:t>
            </a:r>
            <a:r>
              <a:rPr lang="en-US" b="1" dirty="0"/>
              <a:t>Configure &gt; Network Profiles </a:t>
            </a:r>
            <a:r>
              <a:rPr lang="en-US" dirty="0"/>
              <a:t>menu</a:t>
            </a:r>
          </a:p>
          <a:p>
            <a:pPr lvl="1"/>
            <a:r>
              <a:rPr lang="en-US" dirty="0"/>
              <a:t>Previously, these settings were in the </a:t>
            </a:r>
            <a:r>
              <a:rPr lang="en-US" b="1" dirty="0"/>
              <a:t>Configure &gt; WiFi </a:t>
            </a:r>
            <a:r>
              <a:rPr lang="en-US" dirty="0"/>
              <a:t>menu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D2F52F0-2E71-44BA-B5C2-277B093EDD91}"/>
              </a:ext>
            </a:extLst>
          </p:cNvPr>
          <p:cNvCxnSpPr>
            <a:cxnSpLocks/>
          </p:cNvCxnSpPr>
          <p:nvPr/>
        </p:nvCxnSpPr>
        <p:spPr>
          <a:xfrm>
            <a:off x="3286650" y="5109997"/>
            <a:ext cx="5972760" cy="5166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08CC9E1-0C49-E5DE-4B93-D6AE145974E9}"/>
              </a:ext>
            </a:extLst>
          </p:cNvPr>
          <p:cNvCxnSpPr>
            <a:cxnSpLocks/>
          </p:cNvCxnSpPr>
          <p:nvPr/>
        </p:nvCxnSpPr>
        <p:spPr>
          <a:xfrm flipV="1">
            <a:off x="3716255" y="3821872"/>
            <a:ext cx="1610347" cy="90193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E524915-8F8A-FDBD-A678-09503A15B659}"/>
              </a:ext>
            </a:extLst>
          </p:cNvPr>
          <p:cNvSpPr/>
          <p:nvPr/>
        </p:nvSpPr>
        <p:spPr>
          <a:xfrm>
            <a:off x="6684885" y="3451660"/>
            <a:ext cx="2521259" cy="370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E55F5DA-6E47-40EE-BB55-7BC04845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Configure Menu Changes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B18C29F-9A04-4D47-9268-5C4DDB110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5805957" cy="4999021"/>
          </a:xfrm>
        </p:spPr>
        <p:txBody>
          <a:bodyPr/>
          <a:lstStyle/>
          <a:p>
            <a:r>
              <a:rPr lang="en-US" b="1" dirty="0"/>
              <a:t>WiFi</a:t>
            </a:r>
            <a:r>
              <a:rPr lang="en-US" dirty="0"/>
              <a:t> – Configure, enable, and disable SSIDs (all other settings are moved)</a:t>
            </a:r>
          </a:p>
          <a:p>
            <a:r>
              <a:rPr lang="en-US" b="1" dirty="0"/>
              <a:t>Device &gt; Access Points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Device</a:t>
            </a:r>
            <a:r>
              <a:rPr lang="en-US" dirty="0"/>
              <a:t> (General device settings)</a:t>
            </a:r>
          </a:p>
          <a:p>
            <a:pPr lvl="1"/>
            <a:r>
              <a:rPr lang="en-US" b="1" dirty="0"/>
              <a:t>Security</a:t>
            </a:r>
            <a:r>
              <a:rPr lang="en-US" dirty="0"/>
              <a:t> (VLAN monitoring, WIPS settings)</a:t>
            </a:r>
          </a:p>
          <a:p>
            <a:pPr lvl="1"/>
            <a:r>
              <a:rPr lang="en-US" b="1" dirty="0"/>
              <a:t>Wi-Fi Radios  </a:t>
            </a:r>
            <a:r>
              <a:rPr lang="en-US" dirty="0"/>
              <a:t>(Wireless radio settings)</a:t>
            </a:r>
          </a:p>
          <a:p>
            <a:pPr lvl="1"/>
            <a:r>
              <a:rPr lang="en-US" b="1" dirty="0"/>
              <a:t>IoT Radios </a:t>
            </a:r>
            <a:r>
              <a:rPr lang="en-US" dirty="0"/>
              <a:t>(Bluetooth settings)</a:t>
            </a:r>
          </a:p>
          <a:p>
            <a:pPr lvl="1"/>
            <a:r>
              <a:rPr lang="en-US" b="1" dirty="0"/>
              <a:t>LAN Ports </a:t>
            </a:r>
            <a:r>
              <a:rPr lang="en-US" dirty="0"/>
              <a:t>(AP interface settings)</a:t>
            </a:r>
          </a:p>
          <a:p>
            <a:r>
              <a:rPr lang="en-US" b="1" dirty="0"/>
              <a:t>Network Profiles</a:t>
            </a:r>
            <a:r>
              <a:rPr lang="en-US" dirty="0"/>
              <a:t> – Includes </a:t>
            </a:r>
            <a:r>
              <a:rPr lang="en-US" b="1" dirty="0"/>
              <a:t>RADIUS</a:t>
            </a:r>
            <a:r>
              <a:rPr lang="en-US" dirty="0"/>
              <a:t>, </a:t>
            </a:r>
            <a:r>
              <a:rPr lang="en-US" b="1" dirty="0"/>
              <a:t>Tunnel</a:t>
            </a:r>
            <a:r>
              <a:rPr lang="en-US" dirty="0"/>
              <a:t>, and </a:t>
            </a:r>
            <a:r>
              <a:rPr lang="en-US" b="1" dirty="0"/>
              <a:t>Role Profile</a:t>
            </a:r>
            <a:r>
              <a:rPr lang="en-US" dirty="0"/>
              <a:t> configurations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9EB47-E5E3-A846-C05B-5F1DDA45B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683" y="1397976"/>
            <a:ext cx="4899271" cy="401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Switches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monitor the network switches that connect your APs to the network from the </a:t>
            </a:r>
            <a:r>
              <a:rPr lang="en-US" b="1" dirty="0"/>
              <a:t>Monitor &gt; Wired </a:t>
            </a:r>
            <a:r>
              <a:rPr lang="en-US" dirty="0"/>
              <a:t>menu</a:t>
            </a:r>
          </a:p>
          <a:p>
            <a:r>
              <a:rPr lang="en-US" dirty="0"/>
              <a:t>This feature uses LLDP to monitor details such as the switch vendor name, number of APs connected to the switch, and number of clients connected to the switch through a connected AP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CC61F-6658-2E95-BB9D-D3EAA5CC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02" y="3616256"/>
            <a:ext cx="10115105" cy="27051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DA056E-398C-3016-F0AB-90AE3E5612F8}"/>
              </a:ext>
            </a:extLst>
          </p:cNvPr>
          <p:cNvSpPr/>
          <p:nvPr/>
        </p:nvSpPr>
        <p:spPr>
          <a:xfrm>
            <a:off x="9760560" y="3636231"/>
            <a:ext cx="488272" cy="4150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Scanning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scan and detect nearby Bluetooth devices on the AP225W, AP325, and AP327X</a:t>
            </a:r>
          </a:p>
          <a:p>
            <a:r>
              <a:rPr lang="en-US" dirty="0"/>
              <a:t>To enable Bluetooth Scanning, go to the </a:t>
            </a:r>
            <a:r>
              <a:rPr lang="en-US" b="1" dirty="0"/>
              <a:t>Configure &gt; Device &gt; Access Points &gt; IoT Radios</a:t>
            </a:r>
            <a:r>
              <a:rPr lang="en-US" dirty="0"/>
              <a:t> tab</a:t>
            </a:r>
          </a:p>
          <a:p>
            <a:r>
              <a:rPr lang="en-US" dirty="0"/>
              <a:t>You can view detected Bluetooth devices on the </a:t>
            </a:r>
            <a:r>
              <a:rPr lang="en-US" b="1" dirty="0"/>
              <a:t>Monitor &gt; WIPS &gt; Clients</a:t>
            </a:r>
            <a:r>
              <a:rPr lang="en-US" dirty="0"/>
              <a:t> page in the </a:t>
            </a:r>
            <a:r>
              <a:rPr lang="en-US" b="1" dirty="0"/>
              <a:t>Bluetooth Clients </a:t>
            </a:r>
            <a:r>
              <a:rPr lang="en-US" dirty="0"/>
              <a:t>drop-down list</a:t>
            </a:r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62F9B-CC50-9D12-CADE-2B9D433A2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9" y="3879450"/>
            <a:ext cx="6950042" cy="2499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854492-2C99-4940-BB7C-3855EBBDB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165" y="4210363"/>
            <a:ext cx="5438367" cy="249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VXLAN over </a:t>
            </a:r>
            <a:r>
              <a:rPr lang="en-US" dirty="0" err="1"/>
              <a:t>IPSec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now configure a VXLAN over </a:t>
            </a:r>
            <a:r>
              <a:rPr lang="en-US" dirty="0" err="1"/>
              <a:t>IPSec</a:t>
            </a:r>
            <a:r>
              <a:rPr lang="en-US" dirty="0"/>
              <a:t> tunnel for an AP on the </a:t>
            </a:r>
            <a:r>
              <a:rPr lang="en-US" b="1" dirty="0"/>
              <a:t>Configure &gt; Network Profiles &gt; Tunnel </a:t>
            </a:r>
            <a:r>
              <a:rPr lang="en-US" dirty="0"/>
              <a:t>page</a:t>
            </a:r>
          </a:p>
          <a:p>
            <a:r>
              <a:rPr lang="en-US" dirty="0"/>
              <a:t>This adds an extra layer of security to the VXLAN packets to protect client’s data from interception or modification</a:t>
            </a:r>
          </a:p>
          <a:p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00AB2-BD09-ACF3-CC0E-1CC2A1974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43" y="2985116"/>
            <a:ext cx="6132914" cy="3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6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039530A-CCA8-4FE7-A876-476B2509EA54}" vid="{A781CF52-181A-4779-9201-2C7F08E13B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PPT Template rev 4-21_final (1)</Template>
  <TotalTime>15404</TotalTime>
  <Words>987</Words>
  <Application>Microsoft Office PowerPoint</Application>
  <PresentationFormat>Widescreen</PresentationFormat>
  <Paragraphs>96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What’s new in  Wi-Fi Cloud 13.0</vt:lpstr>
      <vt:lpstr>What’s new in Wi-Fi cloud 13.0</vt:lpstr>
      <vt:lpstr>New Features and Enhancements</vt:lpstr>
      <vt:lpstr>Deprecation of the Manage Application</vt:lpstr>
      <vt:lpstr>Device Settings Moved</vt:lpstr>
      <vt:lpstr>Other Configure Menu Changes</vt:lpstr>
      <vt:lpstr>Monitor Switches</vt:lpstr>
      <vt:lpstr>Bluetooth Scanning</vt:lpstr>
      <vt:lpstr>VXLAN over IPSec</vt:lpstr>
      <vt:lpstr>Spectrum Analysis Enhancements</vt:lpstr>
      <vt:lpstr>Channel Map</vt:lpstr>
      <vt:lpstr>Access Points Explorer</vt:lpstr>
      <vt:lpstr>Client Explorer</vt:lpstr>
      <vt:lpstr>DHCP Fingerprinting-based Access Control</vt:lpstr>
      <vt:lpstr>Import Device Lists</vt:lpstr>
      <vt:lpstr>SAML Authentication Plug-in</vt:lpstr>
      <vt:lpstr>Reports Menu Changes</vt:lpstr>
      <vt:lpstr>Other Enhancements</vt:lpstr>
      <vt:lpstr>Other Enhancements</vt:lpstr>
      <vt:lpstr>Other Enhancements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Wi-Fi Cloud 10.0</dc:title>
  <dc:creator>David Busby</dc:creator>
  <cp:lastModifiedBy>Laura Adams</cp:lastModifiedBy>
  <cp:revision>105</cp:revision>
  <dcterms:created xsi:type="dcterms:W3CDTF">2021-05-19T15:56:34Z</dcterms:created>
  <dcterms:modified xsi:type="dcterms:W3CDTF">2023-04-06T19:46:10Z</dcterms:modified>
</cp:coreProperties>
</file>