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5" r:id="rId2"/>
    <p:sldId id="583" r:id="rId3"/>
    <p:sldId id="590" r:id="rId4"/>
    <p:sldId id="591" r:id="rId5"/>
    <p:sldId id="584" r:id="rId6"/>
    <p:sldId id="595" r:id="rId7"/>
    <p:sldId id="594" r:id="rId8"/>
    <p:sldId id="592" r:id="rId9"/>
    <p:sldId id="593" r:id="rId10"/>
    <p:sldId id="596" r:id="rId11"/>
    <p:sldId id="597" r:id="rId12"/>
    <p:sldId id="599" r:id="rId13"/>
    <p:sldId id="602" r:id="rId14"/>
    <p:sldId id="598" r:id="rId15"/>
    <p:sldId id="601" r:id="rId16"/>
    <p:sldId id="600" r:id="rId17"/>
    <p:sldId id="613" r:id="rId18"/>
    <p:sldId id="614" r:id="rId19"/>
    <p:sldId id="615" r:id="rId20"/>
    <p:sldId id="618" r:id="rId21"/>
    <p:sldId id="616" r:id="rId22"/>
    <p:sldId id="620" r:id="rId23"/>
    <p:sldId id="619" r:id="rId24"/>
    <p:sldId id="628" r:id="rId25"/>
    <p:sldId id="621" r:id="rId26"/>
    <p:sldId id="629" r:id="rId27"/>
    <p:sldId id="631" r:id="rId28"/>
    <p:sldId id="627" r:id="rId29"/>
    <p:sldId id="622" r:id="rId30"/>
    <p:sldId id="632" r:id="rId31"/>
    <p:sldId id="624" r:id="rId32"/>
    <p:sldId id="630" r:id="rId33"/>
    <p:sldId id="623" r:id="rId34"/>
    <p:sldId id="5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IBl+nyAp+rIR2ntBKcNzQ==" hashData="uOCZBWL+rXYAyF90ToB1iW2KUqu5E68DMbhrxg2rSqQY7qUcPw2rhCTijLq3VlUtw6NQ9dxOXS9f22Qn+qpof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79" d="100"/>
          <a:sy n="79" d="100"/>
        </p:scale>
        <p:origin x="110" y="350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0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slide" Target="slide31.xml"/><Relationship Id="rId4" Type="http://schemas.openxmlformats.org/officeDocument/2006/relationships/slide" Target="slide17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br>
              <a:rPr lang="en-US" dirty="0"/>
            </a:br>
            <a:r>
              <a:rPr lang="en-US" dirty="0"/>
              <a:t>Wi-Fi Cloud 10.0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VLAN Names</a:t>
            </a:r>
          </a:p>
        </p:txBody>
      </p:sp>
    </p:spTree>
    <p:extLst>
      <p:ext uri="{BB962C8B-B14F-4D97-AF65-F5344CB8AC3E}">
        <p14:creationId xmlns:p14="http://schemas.microsoft.com/office/powerpoint/2010/main" val="29547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 the SSID configuration for a location, you can specify a VLAN Name instead of a VLAN ID</a:t>
            </a:r>
          </a:p>
          <a:p>
            <a:r>
              <a:rPr lang="en-US" dirty="0"/>
              <a:t>This enables dynamic resolution of VLAN Names to one or more VLAN IDs so you can map different VLAN IDs at multiple locations to the same SSID</a:t>
            </a:r>
          </a:p>
          <a:p>
            <a:r>
              <a:rPr lang="en-US" dirty="0"/>
              <a:t>Previously, to use the same SSID with a different VLAN ID in a different location, you had to copy the SSID profile and then change the VLAN ID</a:t>
            </a:r>
          </a:p>
        </p:txBody>
      </p:sp>
    </p:spTree>
    <p:extLst>
      <p:ext uri="{BB962C8B-B14F-4D97-AF65-F5344CB8AC3E}">
        <p14:creationId xmlns:p14="http://schemas.microsoft.com/office/powerpoint/2010/main" val="31510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Names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SSID configuration </a:t>
            </a:r>
            <a:r>
              <a:rPr lang="en-US" b="1" dirty="0"/>
              <a:t>Network</a:t>
            </a:r>
            <a:r>
              <a:rPr lang="en-US" dirty="0"/>
              <a:t> tab, specify a </a:t>
            </a:r>
            <a:r>
              <a:rPr lang="en-US" b="1" dirty="0"/>
              <a:t>VLAN Name </a:t>
            </a:r>
            <a:r>
              <a:rPr lang="en-US" dirty="0"/>
              <a:t>instead of a specific </a:t>
            </a:r>
            <a:r>
              <a:rPr lang="en-US" b="1" dirty="0"/>
              <a:t>VLAN ID</a:t>
            </a:r>
          </a:p>
          <a:p>
            <a:r>
              <a:rPr lang="en-US" dirty="0"/>
              <a:t>You can also specify a </a:t>
            </a:r>
            <a:r>
              <a:rPr lang="en-US" b="1" dirty="0"/>
              <a:t>Fallback VLAN ID</a:t>
            </a:r>
            <a:r>
              <a:rPr lang="en-US" dirty="0"/>
              <a:t> to use if the mapped VLAN Name and ID are unavailable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2CA6B-B0F4-4497-8DE8-7A1EB94E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67" y="3079904"/>
            <a:ext cx="7140865" cy="32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Names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SSID VLAN Mapping </a:t>
            </a:r>
            <a:r>
              <a:rPr lang="en-US" dirty="0"/>
              <a:t>to add VLAN Name and ID mappings for the SSID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0B940-0C46-4A49-AEE3-81742BEF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57" y="2456421"/>
            <a:ext cx="7255685" cy="32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Names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configure location-based VLAN mapping where the VLAN ID is mapped to a VLAN name at a specific location</a:t>
            </a:r>
          </a:p>
          <a:p>
            <a:r>
              <a:rPr lang="en-US" dirty="0"/>
              <a:t>Use location-based VLAN mapping as an exception for some selected locations where the VLAN ID for the required VLAN name does not exist</a:t>
            </a:r>
          </a:p>
          <a:p>
            <a:r>
              <a:rPr lang="en-US" dirty="0"/>
              <a:t>Location-based VLAN mapping takes preference over the SSID VLAN mapping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Names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configure location-based VLAN mapping:</a:t>
            </a:r>
          </a:p>
          <a:p>
            <a:pPr lvl="1"/>
            <a:r>
              <a:rPr lang="en-US" dirty="0"/>
              <a:t>From Discover, select </a:t>
            </a:r>
            <a:r>
              <a:rPr lang="en-US" b="1" dirty="0"/>
              <a:t>Configure &gt; WiFi</a:t>
            </a:r>
          </a:p>
          <a:p>
            <a:pPr lvl="1"/>
            <a:r>
              <a:rPr lang="en-US" dirty="0"/>
              <a:t>Click      then select </a:t>
            </a:r>
            <a:r>
              <a:rPr lang="en-US" b="1" dirty="0"/>
              <a:t>Location Based VLAN Mapping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D11A9-4145-4349-97DB-5BD9B211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2986492"/>
            <a:ext cx="10272650" cy="1867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CFE29-98AC-44B2-9615-2F334141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77" y="2316484"/>
            <a:ext cx="251482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Names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 VLAN name and mapping for the selected location, click </a:t>
            </a:r>
            <a:r>
              <a:rPr lang="en-US" b="1" dirty="0"/>
              <a:t>Add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BC465-FCB6-4A5F-A600-0CC24ED3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97" y="2041864"/>
            <a:ext cx="8557596" cy="35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Web-Based Applications Experience</a:t>
            </a:r>
          </a:p>
        </p:txBody>
      </p:sp>
    </p:spTree>
    <p:extLst>
      <p:ext uri="{BB962C8B-B14F-4D97-AF65-F5344CB8AC3E}">
        <p14:creationId xmlns:p14="http://schemas.microsoft.com/office/powerpoint/2010/main" val="28041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 addition to the current conferencing application quality and experience measurements, Wi-Fi Cloud v10.0 now enables you to monitor web-based enterprise applications such as:</a:t>
            </a:r>
          </a:p>
          <a:p>
            <a:pPr lvl="1"/>
            <a:r>
              <a:rPr lang="en-US" dirty="0"/>
              <a:t>Cloud services</a:t>
            </a:r>
          </a:p>
          <a:p>
            <a:pPr lvl="1"/>
            <a:r>
              <a:rPr lang="en-US" dirty="0"/>
              <a:t>Web-based Email and office applications</a:t>
            </a:r>
          </a:p>
          <a:p>
            <a:pPr lvl="1"/>
            <a:r>
              <a:rPr lang="en-US" dirty="0"/>
              <a:t>Human resources and project management applications</a:t>
            </a:r>
          </a:p>
          <a:p>
            <a:pPr lvl="1"/>
            <a:r>
              <a:rPr lang="en-US" dirty="0"/>
              <a:t>Online drives</a:t>
            </a:r>
          </a:p>
          <a:p>
            <a:pPr lvl="1"/>
            <a:r>
              <a:rPr lang="en-US" dirty="0"/>
              <a:t>Custom applications that you 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Applications Experience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Discover, select </a:t>
            </a:r>
            <a:r>
              <a:rPr lang="en-US" b="1" dirty="0"/>
              <a:t>Dashboard &gt; Applications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9DCD5-9EAD-4B11-8FCA-55EAA97E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83" y="2186627"/>
            <a:ext cx="9451633" cy="32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3"/>
            <a:ext cx="7510943" cy="674687"/>
          </a:xfrm>
        </p:spPr>
        <p:txBody>
          <a:bodyPr>
            <a:normAutofit/>
          </a:bodyPr>
          <a:lstStyle/>
          <a:p>
            <a:r>
              <a:rPr lang="en-US" dirty="0"/>
              <a:t>What’s new in Wi-Fi cloud 10.0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AP Health and Performance Widgets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VLAN Names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Web-Based Applications Experience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Floor Plan Enhancements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System Language Preferences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Auto Deletion Enhancements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Download Inventory List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mDNS Tagging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Other Enhancements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Applications Experience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        to open the </a:t>
            </a:r>
            <a:r>
              <a:rPr lang="en-US" b="1" dirty="0"/>
              <a:t>Monitor Application Experience </a:t>
            </a:r>
            <a:r>
              <a:rPr lang="en-US" dirty="0"/>
              <a:t>configuration</a:t>
            </a:r>
          </a:p>
          <a:p>
            <a:r>
              <a:rPr lang="en-US" dirty="0"/>
              <a:t>Select up to 10 applications to monitor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BAA066-CC49-4C51-A1B7-5BB98704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6" y="2531848"/>
            <a:ext cx="10032359" cy="3664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31AA8-626F-4289-AABD-470DD22C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75" y="1322362"/>
            <a:ext cx="396274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5264797" cy="4999021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Custom Applications </a:t>
            </a:r>
            <a:r>
              <a:rPr lang="en-US" dirty="0"/>
              <a:t>to add the details of a custom application you want to monitor:</a:t>
            </a:r>
          </a:p>
          <a:p>
            <a:pPr lvl="1"/>
            <a:r>
              <a:rPr lang="en-US" dirty="0"/>
              <a:t>Application Name</a:t>
            </a:r>
          </a:p>
          <a:p>
            <a:pPr lvl="1"/>
            <a:r>
              <a:rPr lang="en-US" dirty="0"/>
              <a:t>IP Address/Hostname</a:t>
            </a:r>
          </a:p>
          <a:p>
            <a:pPr lvl="1"/>
            <a:r>
              <a:rPr lang="en-US" dirty="0"/>
              <a:t>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Applications Experience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DBE030-7AD9-4339-B2DF-26EEB3803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185" y="1461686"/>
            <a:ext cx="4078955" cy="50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068295" cy="4999021"/>
          </a:xfrm>
        </p:spPr>
        <p:txBody>
          <a:bodyPr/>
          <a:lstStyle/>
          <a:p>
            <a:r>
              <a:rPr lang="en-US" dirty="0"/>
              <a:t>You can pin a maximum of 5 out of the 10 applications in the </a:t>
            </a:r>
            <a:r>
              <a:rPr lang="en-US" b="1" dirty="0"/>
              <a:t>Application Experience </a:t>
            </a:r>
            <a:r>
              <a:rPr lang="en-US" dirty="0"/>
              <a:t>widget</a:t>
            </a:r>
          </a:p>
          <a:p>
            <a:pPr lvl="1"/>
            <a:r>
              <a:rPr lang="en-US" dirty="0"/>
              <a:t>To see all 10 applications, click </a:t>
            </a:r>
            <a:r>
              <a:rPr lang="en-US" b="1" dirty="0"/>
              <a:t>Show All</a:t>
            </a:r>
          </a:p>
          <a:p>
            <a:r>
              <a:rPr lang="en-US" dirty="0"/>
              <a:t>If you do not pin any applications, you can show the </a:t>
            </a:r>
            <a:r>
              <a:rPr lang="en-US" b="1" dirty="0"/>
              <a:t>Most Affected </a:t>
            </a:r>
            <a:r>
              <a:rPr lang="en-US" dirty="0"/>
              <a:t>or </a:t>
            </a:r>
            <a:r>
              <a:rPr lang="en-US" b="1" dirty="0"/>
              <a:t>Most Used </a:t>
            </a:r>
            <a:r>
              <a:rPr lang="en-US" dirty="0"/>
              <a:t>applications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Applications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C0A58-7FED-49DD-8E14-0878E757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20" y="1389561"/>
            <a:ext cx="6853563" cy="37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Applications Experience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Clients by Application Experience </a:t>
            </a:r>
            <a:r>
              <a:rPr lang="en-US" dirty="0"/>
              <a:t>widget shows the total number of clients with poor application experience for the selected applications and time period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1A4D7-C61C-44CB-96A0-3A5EC9F6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72" y="2767613"/>
            <a:ext cx="7623656" cy="23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add floor plan images to location folders, add notes to floor plans, and drag and drop subfolder locations on to a floor plan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DE7AB-2772-4872-9CEA-36BE533EB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66" y="2243636"/>
            <a:ext cx="7168468" cy="43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Language Preferences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set a default language for system notifications and email notifications in the </a:t>
            </a:r>
            <a:r>
              <a:rPr lang="en-US" b="1" dirty="0"/>
              <a:t>System &gt; Advanced Settings &gt; Language </a:t>
            </a:r>
            <a:r>
              <a:rPr lang="en-US" dirty="0"/>
              <a:t>tab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52D01-7CD7-42DB-8E93-ADD0D7B9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71" y="2289877"/>
            <a:ext cx="7409457" cy="4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You can define new auto deletion settings for alerts from </a:t>
            </a:r>
            <a:r>
              <a:rPr lang="en-US" b="1" dirty="0"/>
              <a:t>Configure &gt; Alerts &gt; Auto Deletion</a:t>
            </a:r>
          </a:p>
          <a:p>
            <a:r>
              <a:rPr lang="en-US" dirty="0"/>
              <a:t>Configure the number of system and security alerts to retain on the server</a:t>
            </a:r>
          </a:p>
          <a:p>
            <a:r>
              <a:rPr lang="en-US" dirty="0"/>
              <a:t>Configure the total number of days to retain alerts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Deletion Enhancements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94447-8334-4FF1-9746-F724324B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687" y="1402061"/>
            <a:ext cx="4719587" cy="42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Deletion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Monitor &gt; WIPS</a:t>
            </a:r>
            <a:r>
              <a:rPr lang="en-US" dirty="0"/>
              <a:t>, you can now configure auto deletion settings for inactive APs, clients, and networks based on their classification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032B8-AC86-4B56-87E7-3CCC1B10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4" y="2270939"/>
            <a:ext cx="9173592" cy="41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Inventory List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download an inventory list of data from these pages:</a:t>
            </a:r>
          </a:p>
          <a:p>
            <a:pPr lvl="1"/>
            <a:r>
              <a:rPr lang="en-US" dirty="0"/>
              <a:t>Monitor &gt; WiFi &gt; Access Points</a:t>
            </a:r>
          </a:p>
          <a:p>
            <a:pPr lvl="1"/>
            <a:r>
              <a:rPr lang="en-US" dirty="0"/>
              <a:t>Monitor &gt; WiFi &gt; Tunnels</a:t>
            </a:r>
          </a:p>
          <a:p>
            <a:pPr lvl="1"/>
            <a:r>
              <a:rPr lang="en-US" dirty="0"/>
              <a:t>Monitor &gt; WIPS &gt; Managed WiFi Devices </a:t>
            </a:r>
          </a:p>
          <a:p>
            <a:pPr lvl="1"/>
            <a:r>
              <a:rPr lang="en-US" dirty="0"/>
              <a:t>Monitor &gt; WIPS &gt; Networks</a:t>
            </a:r>
          </a:p>
          <a:p>
            <a:pPr lvl="1"/>
            <a:r>
              <a:rPr lang="en-US" dirty="0"/>
              <a:t>Monitor &gt; Alerts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D9D5C-1040-457D-9F88-D8BC6126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14" y="4354532"/>
            <a:ext cx="9999216" cy="19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Wi-Fi Cloud APs now support multicast DNS (mDNS) packet tagging</a:t>
            </a:r>
          </a:p>
          <a:p>
            <a:pPr lvl="1"/>
            <a:r>
              <a:rPr lang="en-US" dirty="0"/>
              <a:t>Enables you to resolve host names to IP addresses in networks that do not have a local name server</a:t>
            </a:r>
          </a:p>
          <a:p>
            <a:pPr lvl="1"/>
            <a:r>
              <a:rPr lang="en-US" dirty="0"/>
              <a:t>An mDNS gateway on your network (such as a compatible switch) filters the services returned in the response to an mDNS query from a wireless client</a:t>
            </a:r>
          </a:p>
          <a:p>
            <a:pPr lvl="1"/>
            <a:r>
              <a:rPr lang="en-US" dirty="0"/>
              <a:t>To enable mDNS tagging, select </a:t>
            </a:r>
            <a:r>
              <a:rPr lang="en-US" b="1" dirty="0"/>
              <a:t>Configure &gt; WiFi &gt; SSID</a:t>
            </a:r>
            <a:r>
              <a:rPr lang="en-US" dirty="0"/>
              <a:t>, then select the </a:t>
            </a:r>
            <a:r>
              <a:rPr lang="en-US" b="1" dirty="0"/>
              <a:t>Network</a:t>
            </a:r>
            <a:r>
              <a:rPr lang="en-US" dirty="0"/>
              <a:t> tab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mDNS Tagging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40D04-263A-490D-9F7F-0E58F468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82" y="1401467"/>
            <a:ext cx="5798322" cy="41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AP Health and Performance Widgets</a:t>
            </a:r>
          </a:p>
        </p:txBody>
      </p:sp>
    </p:spTree>
    <p:extLst>
      <p:ext uri="{BB962C8B-B14F-4D97-AF65-F5344CB8AC3E}">
        <p14:creationId xmlns:p14="http://schemas.microsoft.com/office/powerpoint/2010/main" val="2608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APs can tag wireless client mDNS query packets with a location tag that you define for a specific location folder </a:t>
            </a:r>
          </a:p>
          <a:p>
            <a:pPr lvl="1"/>
            <a:r>
              <a:rPr lang="en-US" dirty="0"/>
              <a:t>From Discover, select </a:t>
            </a:r>
            <a:r>
              <a:rPr lang="en-US" b="1" dirty="0"/>
              <a:t>System &gt; Navigator </a:t>
            </a:r>
          </a:p>
          <a:p>
            <a:pPr lvl="1"/>
            <a:r>
              <a:rPr lang="en-US" dirty="0"/>
              <a:t>Right-click a location folder, then select </a:t>
            </a:r>
            <a:r>
              <a:rPr lang="en-US" b="1" dirty="0"/>
              <a:t>Location Properties &gt; Location Tag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mDNS Tagging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4E8C00-4353-4175-8F78-564BDCA5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301" y="1429305"/>
            <a:ext cx="5510880" cy="4368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24485-C2B7-4301-90A9-1B14DC69B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378" y="5055134"/>
            <a:ext cx="3852736" cy="13238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FE77C3-9F96-4399-9893-83A6E3586D6F}"/>
              </a:ext>
            </a:extLst>
          </p:cNvPr>
          <p:cNvCxnSpPr>
            <a:cxnSpLocks/>
          </p:cNvCxnSpPr>
          <p:nvPr/>
        </p:nvCxnSpPr>
        <p:spPr>
          <a:xfrm flipH="1">
            <a:off x="5370990" y="5264458"/>
            <a:ext cx="4279037" cy="16423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Other Enhancements</a:t>
            </a:r>
          </a:p>
        </p:txBody>
      </p:sp>
    </p:spTree>
    <p:extLst>
      <p:ext uri="{BB962C8B-B14F-4D97-AF65-F5344CB8AC3E}">
        <p14:creationId xmlns:p14="http://schemas.microsoft.com/office/powerpoint/2010/main" val="16737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minimize downtime when an AP reboots, Auto Channel Selection (ACS) now uses the last best channel and does not wait to scan the radio spectrum</a:t>
            </a:r>
          </a:p>
          <a:p>
            <a:r>
              <a:rPr lang="en-US" dirty="0"/>
              <a:t>The time it takes to update an AP with a configuration change in the device or radio settings has been reduced by 15 seconds, and the radio downtime has been reduced to approximately 1 second (except for operating channel changes)</a:t>
            </a:r>
          </a:p>
          <a:p>
            <a:r>
              <a:rPr lang="en-US" dirty="0"/>
              <a:t>Configuration changes to SSIDs, WIPS, and radio changes (except for operating channel changes) no longer result in wireless client disconnections</a:t>
            </a:r>
          </a:p>
          <a:p>
            <a:r>
              <a:rPr lang="en-US" dirty="0"/>
              <a:t>The Root Cause Analysis widget is now more prominently displayed in the </a:t>
            </a:r>
            <a:r>
              <a:rPr lang="en-US" b="1" dirty="0"/>
              <a:t>Dashboard &gt; Performance </a:t>
            </a:r>
            <a:r>
              <a:rPr lang="en-US" dirty="0"/>
              <a:t>page, and includes information on poor application experience for single wireless clients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send events to an ArcSight Enterprise Security Management (ESM) server from Discover in </a:t>
            </a:r>
            <a:r>
              <a:rPr lang="en-US" b="1" dirty="0"/>
              <a:t>System &gt; Third-Party Servers &gt; ArcSight Integration</a:t>
            </a:r>
          </a:p>
          <a:p>
            <a:r>
              <a:rPr lang="en-US" dirty="0"/>
              <a:t>You can now configure the Dead Time</a:t>
            </a:r>
            <a:r>
              <a:rPr lang="en-US" b="1" dirty="0"/>
              <a:t> </a:t>
            </a:r>
            <a:r>
              <a:rPr lang="en-US" dirty="0"/>
              <a:t>(the time delay before fallback to a primary server) when you enable the </a:t>
            </a:r>
            <a:r>
              <a:rPr lang="en-US" b="1" dirty="0"/>
              <a:t>Prefer Primary RADIUS Server</a:t>
            </a:r>
            <a:r>
              <a:rPr lang="en-US" dirty="0"/>
              <a:t> option in the </a:t>
            </a:r>
            <a:r>
              <a:rPr lang="en-US" b="1" dirty="0"/>
              <a:t>SSID &gt; Security &gt; RADIUS Settings </a:t>
            </a:r>
            <a:r>
              <a:rPr lang="en-US" dirty="0"/>
              <a:t>configuration page</a:t>
            </a:r>
          </a:p>
          <a:p>
            <a:r>
              <a:rPr lang="en-US" dirty="0"/>
              <a:t>From Discover, you can now open an SSH web shell for command line interface access to a specific AP</a:t>
            </a:r>
          </a:p>
          <a:p>
            <a:pPr lvl="1"/>
            <a:r>
              <a:rPr lang="en-US" dirty="0"/>
              <a:t>Intended for use with WatchGuard Technical Support for troubleshooting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Monitor &gt; WiFi &gt; Access Points</a:t>
            </a:r>
          </a:p>
          <a:p>
            <a:pPr lvl="1"/>
            <a:r>
              <a:rPr lang="en-US" dirty="0"/>
              <a:t>Right-click an AP, then click </a:t>
            </a:r>
            <a:r>
              <a:rPr lang="en-US" b="1" dirty="0"/>
              <a:t>Troubleshoot &gt; Open Web Shell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b="1" dirty="0"/>
              <a:t>Monitor &gt; WiFi &gt; Access Points </a:t>
            </a:r>
            <a:r>
              <a:rPr lang="en-US" dirty="0"/>
              <a:t>page in Discover, you can now view additional information widgets when you select a specific AP:</a:t>
            </a:r>
          </a:p>
          <a:p>
            <a:pPr lvl="1"/>
            <a:r>
              <a:rPr lang="en-US" dirty="0"/>
              <a:t>AP health and performance data</a:t>
            </a:r>
          </a:p>
          <a:p>
            <a:pPr lvl="1"/>
            <a:r>
              <a:rPr lang="en-US" dirty="0"/>
              <a:t>Channel/Frequency band utilization</a:t>
            </a:r>
          </a:p>
          <a:p>
            <a:pPr lvl="1"/>
            <a:r>
              <a:rPr lang="en-US" dirty="0"/>
              <a:t>Radio frequency (RF) conditions in the vicinity </a:t>
            </a:r>
            <a:r>
              <a:rPr lang="en-US"/>
              <a:t>of the 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Health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AP Health</a:t>
            </a:r>
            <a:r>
              <a:rPr lang="en-US" dirty="0"/>
              <a:t> widget shows the average CPU and memory utilization of the AP for the selected duration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355B1-E7E3-47F8-B679-09AA60B2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4" y="2363681"/>
            <a:ext cx="10633911" cy="2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Data Rate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Baseline – Average Data Rate</a:t>
            </a:r>
            <a:r>
              <a:rPr lang="en-US" dirty="0"/>
              <a:t> widget shows the average data rates for the 2.4 GHz or 5 GHz frequency bands for the selected SSIDs and duration 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5C560-B711-4916-92EC-E06670A5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04" y="2720827"/>
            <a:ext cx="9323967" cy="23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Utilization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new </a:t>
            </a:r>
            <a:r>
              <a:rPr lang="en-US" b="1" dirty="0"/>
              <a:t>Channel Utilization</a:t>
            </a:r>
            <a:r>
              <a:rPr lang="en-US" dirty="0"/>
              <a:t> widget shows the utilization of the 2.4 GHz and 5 GHz bands (as a percentage) for the selected duration</a:t>
            </a:r>
          </a:p>
          <a:p>
            <a:pPr lvl="0"/>
            <a:r>
              <a:rPr lang="en-US" dirty="0"/>
              <a:t>This helps you identify congested or under-utilized frequency bands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4BFB3-A97D-4EA1-BBA9-55F96037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3204446"/>
            <a:ext cx="10949126" cy="23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Occupancy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new </a:t>
            </a:r>
            <a:r>
              <a:rPr lang="en-US" b="1" dirty="0"/>
              <a:t>Spectrum Occupancy</a:t>
            </a:r>
            <a:r>
              <a:rPr lang="en-US" dirty="0"/>
              <a:t> widget shows the number of AP radios and clients that were active in a radio frequency band during the selected duration</a:t>
            </a:r>
          </a:p>
          <a:p>
            <a:pPr lvl="0"/>
            <a:r>
              <a:rPr lang="en-US" dirty="0"/>
              <a:t>Click </a:t>
            </a:r>
            <a:r>
              <a:rPr lang="en-US" b="1" dirty="0"/>
              <a:t>RF Explorer </a:t>
            </a:r>
            <a:r>
              <a:rPr lang="en-US" dirty="0"/>
              <a:t>to show what an AP detects in its RF neighborhood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B8156-0C16-426F-804C-933DF3E87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75" y="3257878"/>
            <a:ext cx="10493649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Explorer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RF Explorer enables you to see other APs detected in the vicinity, their signal strength values, and the channels the APs occupy</a:t>
            </a:r>
          </a:p>
          <a:p>
            <a:pPr lvl="0"/>
            <a:r>
              <a:rPr lang="en-US" dirty="0"/>
              <a:t>Helps you identify co-channel and adjacent channel interference, and DFS channels in use by 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6C853-CED8-4FA6-871B-3C6EF18D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48" y="2974742"/>
            <a:ext cx="9980539" cy="3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039530A-CCA8-4FE7-A876-476B2509EA54}" vid="{A781CF52-181A-4779-9201-2C7F08E13B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4-21_final (1)</Template>
  <TotalTime>13418</TotalTime>
  <Words>1192</Words>
  <Application>Microsoft Office PowerPoint</Application>
  <PresentationFormat>Widescreen</PresentationFormat>
  <Paragraphs>159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Geneva</vt:lpstr>
      <vt:lpstr>Arial</vt:lpstr>
      <vt:lpstr>Calibri</vt:lpstr>
      <vt:lpstr>Courier New</vt:lpstr>
      <vt:lpstr>Open Sans</vt:lpstr>
      <vt:lpstr>Wingdings</vt:lpstr>
      <vt:lpstr>WatchGuard</vt:lpstr>
      <vt:lpstr>What’s new in  Wi-Fi Cloud 10.0</vt:lpstr>
      <vt:lpstr>What’s new in Wi-Fi cloud 10.0</vt:lpstr>
      <vt:lpstr>AP Health and Performance Widgets</vt:lpstr>
      <vt:lpstr>Feature Benefits</vt:lpstr>
      <vt:lpstr>AP Health</vt:lpstr>
      <vt:lpstr>Average Data Rate</vt:lpstr>
      <vt:lpstr>Channel Utilization</vt:lpstr>
      <vt:lpstr>Spectrum Occupancy</vt:lpstr>
      <vt:lpstr>RF Explorer</vt:lpstr>
      <vt:lpstr>VLAN Names</vt:lpstr>
      <vt:lpstr>Feature Benefits</vt:lpstr>
      <vt:lpstr>VLAN Names</vt:lpstr>
      <vt:lpstr>VLAN Names</vt:lpstr>
      <vt:lpstr>VLAN Names</vt:lpstr>
      <vt:lpstr>VLAN Names</vt:lpstr>
      <vt:lpstr>VLAN Names</vt:lpstr>
      <vt:lpstr>Web-Based Applications Experience</vt:lpstr>
      <vt:lpstr>Feature Benefits</vt:lpstr>
      <vt:lpstr>Web-based Applications Experience</vt:lpstr>
      <vt:lpstr>Web-based Applications Experience</vt:lpstr>
      <vt:lpstr>Web-based Applications Experience</vt:lpstr>
      <vt:lpstr>Web-based Applications Experience</vt:lpstr>
      <vt:lpstr>Web-based Applications Experience</vt:lpstr>
      <vt:lpstr>Floor Plan Enhancements</vt:lpstr>
      <vt:lpstr>System Language Preferences</vt:lpstr>
      <vt:lpstr>Auto Deletion Enhancements</vt:lpstr>
      <vt:lpstr>Auto Deletion Enhancements</vt:lpstr>
      <vt:lpstr>Download Inventory List</vt:lpstr>
      <vt:lpstr>mDNS Tagging</vt:lpstr>
      <vt:lpstr>mDNS Tagging</vt:lpstr>
      <vt:lpstr>Other Enhancements</vt:lpstr>
      <vt:lpstr>Other Enhancements</vt:lpstr>
      <vt:lpstr>Other Enhancements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Wi-Fi Cloud 10.0</dc:title>
  <dc:creator>David Busby</dc:creator>
  <cp:lastModifiedBy>Laura Adams</cp:lastModifiedBy>
  <cp:revision>77</cp:revision>
  <dcterms:created xsi:type="dcterms:W3CDTF">2021-05-19T15:56:34Z</dcterms:created>
  <dcterms:modified xsi:type="dcterms:W3CDTF">2021-07-08T23:32:20Z</dcterms:modified>
</cp:coreProperties>
</file>