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handoutMasterIdLst>
    <p:handoutMasterId r:id="rId42"/>
  </p:handoutMasterIdLst>
  <p:sldIdLst>
    <p:sldId id="425" r:id="rId2"/>
    <p:sldId id="584" r:id="rId3"/>
    <p:sldId id="661" r:id="rId4"/>
    <p:sldId id="667" r:id="rId5"/>
    <p:sldId id="677" r:id="rId6"/>
    <p:sldId id="692" r:id="rId7"/>
    <p:sldId id="693" r:id="rId8"/>
    <p:sldId id="674" r:id="rId9"/>
    <p:sldId id="670" r:id="rId10"/>
    <p:sldId id="672" r:id="rId11"/>
    <p:sldId id="694" r:id="rId12"/>
    <p:sldId id="673" r:id="rId13"/>
    <p:sldId id="666" r:id="rId14"/>
    <p:sldId id="653" r:id="rId15"/>
    <p:sldId id="695" r:id="rId16"/>
    <p:sldId id="687" r:id="rId17"/>
    <p:sldId id="3811" r:id="rId18"/>
    <p:sldId id="3812" r:id="rId19"/>
    <p:sldId id="696" r:id="rId20"/>
    <p:sldId id="703" r:id="rId21"/>
    <p:sldId id="3803" r:id="rId22"/>
    <p:sldId id="585" r:id="rId23"/>
    <p:sldId id="3802" r:id="rId24"/>
    <p:sldId id="3807" r:id="rId25"/>
    <p:sldId id="689" r:id="rId26"/>
    <p:sldId id="697" r:id="rId27"/>
    <p:sldId id="702" r:id="rId28"/>
    <p:sldId id="704" r:id="rId29"/>
    <p:sldId id="698" r:id="rId30"/>
    <p:sldId id="3810" r:id="rId31"/>
    <p:sldId id="691" r:id="rId32"/>
    <p:sldId id="690" r:id="rId33"/>
    <p:sldId id="699" r:id="rId34"/>
    <p:sldId id="700" r:id="rId35"/>
    <p:sldId id="701" r:id="rId36"/>
    <p:sldId id="705" r:id="rId37"/>
    <p:sldId id="3813" r:id="rId38"/>
    <p:sldId id="3814" r:id="rId39"/>
    <p:sldId id="58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40CA2C-D7A0-3D58-8479-1BBDF7BAD914}" name="Nicole Santos" initials="NS" userId="S::Nicole.Santos@watchguard.com::af2f4233-8509-4275-a895-0a226add0c71" providerId="AD"/>
  <p188:author id="{99F2A84F-138A-FC99-42FF-75BEEBEEAAF7}" name="David Busby" initials="DB" userId="S::David.Busby@watchguard.com::d8188d8b-8ff3-481e-a091-7364ed90ca9c" providerId="AD"/>
  <p188:author id="{2E716DD4-8036-C1FD-DFB2-F7D851540065}" name="Karen McGann" initials="KM" userId="S::Karen.McGann@watchguard.com::e9197441-4d39-4115-934f-c74f58bcd1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000"/>
    <a:srgbClr val="ACACAC"/>
    <a:srgbClr val="660700"/>
    <a:srgbClr val="2BBED8"/>
    <a:srgbClr val="000000"/>
    <a:srgbClr val="330200"/>
    <a:srgbClr val="B32317"/>
    <a:srgbClr val="00467F"/>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724" autoAdjust="0"/>
  </p:normalViewPr>
  <p:slideViewPr>
    <p:cSldViewPr snapToGrid="0" snapToObjects="1">
      <p:cViewPr varScale="1">
        <p:scale>
          <a:sx n="102" d="100"/>
          <a:sy n="102" d="100"/>
        </p:scale>
        <p:origin x="312" y="108"/>
      </p:cViewPr>
      <p:guideLst/>
    </p:cSldViewPr>
  </p:slideViewPr>
  <p:outlineViewPr>
    <p:cViewPr>
      <p:scale>
        <a:sx n="33" d="100"/>
        <a:sy n="33" d="100"/>
      </p:scale>
      <p:origin x="0" y="-5388"/>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0" d="100"/>
          <a:sy n="120" d="100"/>
        </p:scale>
        <p:origin x="4962"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F21BB-421D-412B-87C5-D2101A386A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B95685B-FADA-4113-BD66-64E0B5685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9333AC-B101-4B7D-8E50-F5FE5CA71A2D}" type="datetimeFigureOut">
              <a:rPr lang="en-US" smtClean="0"/>
              <a:t>5/24/2023</a:t>
            </a:fld>
            <a:endParaRPr lang="en-US" dirty="0"/>
          </a:p>
        </p:txBody>
      </p:sp>
      <p:sp>
        <p:nvSpPr>
          <p:cNvPr id="4" name="Footer Placeholder 3">
            <a:extLst>
              <a:ext uri="{FF2B5EF4-FFF2-40B4-BE49-F238E27FC236}">
                <a16:creationId xmlns:a16="http://schemas.microsoft.com/office/drawing/2014/main" id="{80D3EC46-9BF6-41C9-8A3C-F168BD0F4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C146C9-A2EC-4890-8236-7C33D7947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D9356-61ED-4170-BD63-8EA893F9F959}" type="slidenum">
              <a:rPr lang="en-US" smtClean="0"/>
              <a:t>‹#›</a:t>
            </a:fld>
            <a:endParaRPr lang="en-US" dirty="0"/>
          </a:p>
        </p:txBody>
      </p:sp>
    </p:spTree>
    <p:extLst>
      <p:ext uri="{BB962C8B-B14F-4D97-AF65-F5344CB8AC3E}">
        <p14:creationId xmlns:p14="http://schemas.microsoft.com/office/powerpoint/2010/main" val="4289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4087-17AE-CF43-A0BD-ECFDB94F5A80}" type="datetimeFigureOut">
              <a:rPr lang="en-US" smtClean="0"/>
              <a:t>5/24/2023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8E81-FCE8-D94A-B114-51B06508A517}" type="slidenum">
              <a:rPr lang="en-US" smtClean="0"/>
              <a:t>‹#›</a:t>
            </a:fld>
            <a:endParaRPr lang="en-US" dirty="0"/>
          </a:p>
        </p:txBody>
      </p:sp>
    </p:spTree>
    <p:extLst>
      <p:ext uri="{BB962C8B-B14F-4D97-AF65-F5344CB8AC3E}">
        <p14:creationId xmlns:p14="http://schemas.microsoft.com/office/powerpoint/2010/main" val="36820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o Not Record">
    <p:bg>
      <p:bgPr shadeToTitle="1">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36B35D-55EA-45D4-A314-0BB692543F73}"/>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5084404" y="2183425"/>
            <a:ext cx="6800051" cy="1569660"/>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84404" y="4052387"/>
            <a:ext cx="6800051" cy="587277"/>
          </a:xfrm>
        </p:spPr>
        <p:txBody>
          <a:bodyPr wrap="square" anchor="t">
            <a:spAutoFit/>
          </a:bodyPr>
          <a:lstStyle>
            <a:lvl1pPr marL="0" indent="0" algn="ctr">
              <a:buNone/>
              <a:defRPr sz="2400" cap="all">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2023 WatchGuard Technologies, Inc. All Rights Reserved</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B5C4FB-9D3F-584A-AA3B-3B8C245BD737}"/>
              </a:ext>
            </a:extLst>
          </p:cNvPr>
          <p:cNvSpPr>
            <a:spLocks noGrp="1"/>
          </p:cNvSpPr>
          <p:nvPr>
            <p:ph type="title"/>
          </p:nvPr>
        </p:nvSpPr>
        <p:spPr>
          <a:xfrm>
            <a:off x="607595" y="1130968"/>
            <a:ext cx="2182135" cy="4499810"/>
          </a:xfrm>
        </p:spPr>
        <p:txBody>
          <a:bodyPr wrap="square" anchor="ctr">
            <a:noAutofit/>
          </a:bodyPr>
          <a:lstStyle>
            <a:lvl1pPr algn="r">
              <a:defRPr sz="20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5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7D3E85FA-4F25-4E0C-8477-612E8CFB3C4B}"/>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9494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iner Text and Pic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FD0C14A-76CA-4266-9D5E-1116868ED614}"/>
              </a:ext>
            </a:extLst>
          </p:cNvPr>
          <p:cNvSpPr>
            <a:spLocks noGrp="1"/>
          </p:cNvSpPr>
          <p:nvPr>
            <p:ph idx="1"/>
          </p:nvPr>
        </p:nvSpPr>
        <p:spPr>
          <a:xfrm>
            <a:off x="1038726" y="1604433"/>
            <a:ext cx="4958037" cy="4459477"/>
          </a:xfrm>
        </p:spPr>
        <p:txBody>
          <a:bodyPr wrap="square" anchor="t">
            <a:noAutofit/>
          </a:bodyPr>
          <a:lstStyle>
            <a:lvl1pPr marL="342900" indent="-342900">
              <a:lnSpc>
                <a:spcPct val="15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7" name="Picture Placeholder 2">
            <a:extLst>
              <a:ext uri="{FF2B5EF4-FFF2-40B4-BE49-F238E27FC236}">
                <a16:creationId xmlns:a16="http://schemas.microsoft.com/office/drawing/2014/main" id="{CABCA7C5-B296-461D-9F4E-DD4495A89BBB}"/>
              </a:ext>
            </a:extLst>
          </p:cNvPr>
          <p:cNvSpPr>
            <a:spLocks noGrp="1"/>
          </p:cNvSpPr>
          <p:nvPr>
            <p:ph type="pic" sz="quarter" idx="10"/>
          </p:nvPr>
        </p:nvSpPr>
        <p:spPr>
          <a:xfrm>
            <a:off x="6195793" y="1322362"/>
            <a:ext cx="5662079" cy="5092506"/>
          </a:xfrm>
          <a:ln w="12700">
            <a:solidFill>
              <a:srgbClr val="ACACAC"/>
            </a:solidFill>
          </a:ln>
        </p:spPr>
        <p:txBody>
          <a:bodyPr/>
          <a:lstStyle/>
          <a:p>
            <a:r>
              <a:rPr lang="en-US" dirty="0"/>
              <a:t>Click icon to add picture</a:t>
            </a:r>
          </a:p>
        </p:txBody>
      </p:sp>
    </p:spTree>
    <p:extLst>
      <p:ext uri="{BB962C8B-B14F-4D97-AF65-F5344CB8AC3E}">
        <p14:creationId xmlns:p14="http://schemas.microsoft.com/office/powerpoint/2010/main" val="3970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er 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0284299A-B8C0-45EA-B88B-2CE2DED5F350}"/>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6199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E54B636B-144D-4507-A418-63041D5CA371}"/>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8405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500"/>
                                        <p:tgtEl>
                                          <p:spTgt spid="8">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uiExpand="1" build="p"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78228415-8B51-411E-A5FA-13AC942715B8}"/>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85701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animEffect transition="in" filter="fade">
                                      <p:cBhvr>
                                        <p:cTn id="13" dur="500"/>
                                        <p:tgtEl>
                                          <p:spTgt spid="1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subTnLst>
                                    <p:animClr clrSpc="rgb" dir="cw">
                                      <p:cBhvr override="childStyle">
                                        <p:cTn dur="1" fill="hold" display="0" masterRel="nextClick" afterEffect="1"/>
                                        <p:tgtEl>
                                          <p:spTgt spid="14">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subTnLst>
                                    <p:animClr clrSpc="rgb" dir="cw">
                                      <p:cBhvr override="childStyle">
                                        <p:cTn dur="1" fill="hold" display="0" masterRel="nextClick" afterEffect="1"/>
                                        <p:tgtEl>
                                          <p:spTgt spid="14">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fade">
                                      <p:cBhvr>
                                        <p:cTn id="39" dur="500"/>
                                        <p:tgtEl>
                                          <p:spTgt spid="16">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5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rgbClr val="969696"/>
                                      </p:to>
                                    </p:animClr>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fade">
                                      <p:cBhvr>
                                        <p:cTn id="59" dur="500"/>
                                        <p:tgtEl>
                                          <p:spTgt spid="17">
                                            <p:bg/>
                                          </p:spTgt>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fade">
                                      <p:cBhvr>
                                        <p:cTn id="65" dur="500"/>
                                        <p:tgtEl>
                                          <p:spTgt spid="18">
                                            <p:bg/>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969696"/>
                                      </p:to>
                                    </p:animClr>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animEffect transition="in" filter="fade">
                                      <p:cBhvr>
                                        <p:cTn id="75" dur="500"/>
                                        <p:tgtEl>
                                          <p:spTgt spid="18">
                                            <p:txEl>
                                              <p:pRg st="1" end="1"/>
                                            </p:txEl>
                                          </p:spTgt>
                                        </p:tgtEl>
                                      </p:cBhvr>
                                    </p:animEffect>
                                  </p:childTnLst>
                                  <p:subTnLst>
                                    <p:animClr clrSpc="rgb" dir="cw">
                                      <p:cBhvr override="childStyle">
                                        <p:cTn dur="1" fill="hold" display="0" masterRel="nextClick" afterEffect="1"/>
                                        <p:tgtEl>
                                          <p:spTgt spid="18">
                                            <p:txEl>
                                              <p:pRg st="1" end="1"/>
                                            </p:txEl>
                                          </p:spTgt>
                                        </p:tgtEl>
                                        <p:attrNameLst>
                                          <p:attrName>ppt_c</p:attrName>
                                        </p:attrNameLst>
                                      </p:cBhvr>
                                      <p:to>
                                        <a:srgbClr val="969696"/>
                                      </p:to>
                                    </p:animClr>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xEl>
                                              <p:pRg st="2" end="2"/>
                                            </p:txEl>
                                          </p:spTgt>
                                        </p:tgtEl>
                                        <p:attrNameLst>
                                          <p:attrName>style.visibility</p:attrName>
                                        </p:attrNameLst>
                                      </p:cBhvr>
                                      <p:to>
                                        <p:strVal val="visible"/>
                                      </p:to>
                                    </p:set>
                                    <p:animEffect transition="in" filter="fade">
                                      <p:cBhvr>
                                        <p:cTn id="80" dur="500"/>
                                        <p:tgtEl>
                                          <p:spTgt spid="18">
                                            <p:txEl>
                                              <p:pRg st="2" end="2"/>
                                            </p:txEl>
                                          </p:spTgt>
                                        </p:tgtEl>
                                      </p:cBhvr>
                                    </p:animEffect>
                                  </p:childTnLst>
                                  <p:subTnLst>
                                    <p:animClr clrSpc="rgb" dir="cw">
                                      <p:cBhvr override="childStyle">
                                        <p:cTn dur="1" fill="hold" display="0" masterRel="nextClick" afterEffect="1"/>
                                        <p:tgtEl>
                                          <p:spTgt spid="1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uiExpand="1"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uiExpand="1" build="p" animBg="1">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uiExpand="1" build="p"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uiExpand="1" build="p" animBg="1">
        <p:tmplLst>
          <p:tmpl>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uiExpand="1" build="p" animBg="1">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Se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1802811"/>
            <a:ext cx="2632441" cy="3705446"/>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1802811"/>
            <a:ext cx="2632441" cy="3705446"/>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baseline="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1802811"/>
            <a:ext cx="2632441" cy="3705445"/>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539ED645-6FDD-494C-B0C7-B7195F9C6D49}"/>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0546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Sections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hasCustomPrompt="1"/>
          </p:nvPr>
        </p:nvSpPr>
        <p:spPr>
          <a:xfrm>
            <a:off x="1320826"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hasCustomPrompt="1"/>
          </p:nvPr>
        </p:nvSpPr>
        <p:spPr>
          <a:xfrm>
            <a:off x="4631594"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hasCustomPrompt="1"/>
          </p:nvPr>
        </p:nvSpPr>
        <p:spPr>
          <a:xfrm>
            <a:off x="8012748"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822DEEA9-D819-4A1D-BF45-B222701F80FC}"/>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38389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 grpId="0" animBg="1"/>
      <p:bldP spid="25" grpId="0" animBg="1"/>
      <p:bldP spid="2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84ECE201-B691-45BE-AA22-6012F21D63E9}"/>
              </a:ext>
            </a:extLst>
          </p:cNvPr>
          <p:cNvGraphicFramePr>
            <a:graphicFrameLocks noGrp="1"/>
          </p:cNvGraphicFramePr>
          <p:nvPr userDrawn="1">
            <p:extLst>
              <p:ext uri="{D42A27DB-BD31-4B8C-83A1-F6EECF244321}">
                <p14:modId xmlns:p14="http://schemas.microsoft.com/office/powerpoint/2010/main" val="1798504407"/>
              </p:ext>
            </p:extLst>
          </p:nvPr>
        </p:nvGraphicFramePr>
        <p:xfrm>
          <a:off x="2158815" y="1560984"/>
          <a:ext cx="7874370" cy="4622288"/>
        </p:xfrm>
        <a:graphic>
          <a:graphicData uri="http://schemas.openxmlformats.org/drawingml/2006/table">
            <a:tbl>
              <a:tblPr firstRow="1" bandRow="1">
                <a:tableStyleId>{5202B0CA-FC54-4496-8BCA-5EF66A818D29}</a:tableStyleId>
              </a:tblPr>
              <a:tblGrid>
                <a:gridCol w="2624790">
                  <a:extLst>
                    <a:ext uri="{9D8B030D-6E8A-4147-A177-3AD203B41FA5}">
                      <a16:colId xmlns:a16="http://schemas.microsoft.com/office/drawing/2014/main" val="4170995988"/>
                    </a:ext>
                  </a:extLst>
                </a:gridCol>
                <a:gridCol w="2624790">
                  <a:extLst>
                    <a:ext uri="{9D8B030D-6E8A-4147-A177-3AD203B41FA5}">
                      <a16:colId xmlns:a16="http://schemas.microsoft.com/office/drawing/2014/main" val="3319331502"/>
                    </a:ext>
                  </a:extLst>
                </a:gridCol>
                <a:gridCol w="2624790">
                  <a:extLst>
                    <a:ext uri="{9D8B030D-6E8A-4147-A177-3AD203B41FA5}">
                      <a16:colId xmlns:a16="http://schemas.microsoft.com/office/drawing/2014/main" val="498230570"/>
                    </a:ext>
                  </a:extLst>
                </a:gridCol>
              </a:tblGrid>
              <a:tr h="725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2700" cap="flat" cmpd="sng" algn="ctr">
                      <a:noFill/>
                      <a:prstDash val="solid"/>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5065103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01755306"/>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8894357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150740232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502716172"/>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4099263520"/>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81184039"/>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2313265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093508255"/>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A3F40B94-5B47-4AC2-BFF7-FDA1DB315D4F}"/>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6971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ing Slide - Do Not Record">
    <p:bg>
      <p:bgPr shadeToTitle="1">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2023 WatchGuard Technologies, Inc. All Rights Reserved</a:t>
            </a:r>
          </a:p>
        </p:txBody>
      </p:sp>
      <p:sp>
        <p:nvSpPr>
          <p:cNvPr id="4" name="TextBox 3">
            <a:extLst>
              <a:ext uri="{FF2B5EF4-FFF2-40B4-BE49-F238E27FC236}">
                <a16:creationId xmlns:a16="http://schemas.microsoft.com/office/drawing/2014/main" id="{088209D0-F100-4AA1-B9BC-669E0481EE7C}"/>
              </a:ext>
            </a:extLst>
          </p:cNvPr>
          <p:cNvSpPr txBox="1"/>
          <p:nvPr userDrawn="1"/>
        </p:nvSpPr>
        <p:spPr>
          <a:xfrm>
            <a:off x="6744615" y="3013502"/>
            <a:ext cx="3803904" cy="830997"/>
          </a:xfrm>
          <a:prstGeom prst="rect">
            <a:avLst/>
          </a:prstGeom>
          <a:noFill/>
        </p:spPr>
        <p:txBody>
          <a:bodyPr wrap="square" rtlCol="0">
            <a:spAutoFit/>
          </a:bodyPr>
          <a:lstStyle/>
          <a:p>
            <a:r>
              <a:rPr kumimoji="0" lang="en-US" sz="4800" b="0" i="0" u="none" strike="noStrike" kern="1200" cap="all" spc="0" normalizeH="0" baseline="0" noProof="0" dirty="0">
                <a:ln w="3175" cmpd="sng">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lang="en-US" sz="4800" dirty="0"/>
          </a:p>
        </p:txBody>
      </p:sp>
    </p:spTree>
    <p:extLst>
      <p:ext uri="{BB962C8B-B14F-4D97-AF65-F5344CB8AC3E}">
        <p14:creationId xmlns:p14="http://schemas.microsoft.com/office/powerpoint/2010/main" val="364699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shadeToTitle="1">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99E04F-A9DC-4552-BDA3-A23AE31C0D2F}"/>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672245" y="3013502"/>
            <a:ext cx="10847511" cy="830997"/>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669909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riter Text Slide - Worl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AF5A81C4-4F7F-4242-A5A7-8410A482396A}"/>
              </a:ext>
            </a:extLst>
          </p:cNvPr>
          <p:cNvSpPr>
            <a:spLocks noGrp="1"/>
          </p:cNvSpPr>
          <p:nvPr>
            <p:ph idx="10"/>
          </p:nvPr>
        </p:nvSpPr>
        <p:spPr>
          <a:xfrm>
            <a:off x="609600" y="1069239"/>
            <a:ext cx="7404101" cy="5699685"/>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29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subTnLst>
                                    <p:animClr clrSpc="rgb" dir="cw">
                                      <p:cBhvr override="childStyle">
                                        <p:cTn dur="1" fill="hold" display="0" masterRel="nextClick" afterEffect="1"/>
                                        <p:tgtEl>
                                          <p:spTgt spid="12">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subTnLst>
                                    <p:animClr clrSpc="rgb" dir="cw">
                                      <p:cBhvr override="childStyle">
                                        <p:cTn dur="1" fill="hold" display="0" masterRel="nextClick" afterEffect="1"/>
                                        <p:tgtEl>
                                          <p:spTgt spid="12">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subTnLst>
                                    <p:animClr clrSpc="rgb" dir="cw">
                                      <p:cBhvr override="childStyle">
                                        <p:cTn dur="1" fill="hold" display="0" masterRel="nextClick" afterEffect="1"/>
                                        <p:tgtEl>
                                          <p:spTgt spid="12">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subTnLst>
                                    <p:animClr clrSpc="rgb" dir="cw">
                                      <p:cBhvr override="childStyle">
                                        <p:cTn dur="1" fill="hold" display="0" masterRel="nextClick" afterEffect="1"/>
                                        <p:tgtEl>
                                          <p:spTgt spid="12">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riter Text Slide - Black">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2362"/>
            <a:ext cx="10115104"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9794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subTnLst>
                                    <p:animClr clrSpc="rgb" dir="cw">
                                      <p:cBhvr override="childStyle">
                                        <p:cTn dur="1" fill="hold" display="0" masterRel="nextClick" afterEffect="1"/>
                                        <p:tgtEl>
                                          <p:spTgt spid="7">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riter Text and UI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Picture Placeholder 3">
            <a:extLst>
              <a:ext uri="{FF2B5EF4-FFF2-40B4-BE49-F238E27FC236}">
                <a16:creationId xmlns:a16="http://schemas.microsoft.com/office/drawing/2014/main" id="{F2AB98BA-99BD-47CC-943D-98D973F8B431}"/>
              </a:ext>
            </a:extLst>
          </p:cNvPr>
          <p:cNvSpPr>
            <a:spLocks noGrp="1" noChangeAspect="1"/>
          </p:cNvSpPr>
          <p:nvPr>
            <p:ph type="pic" sz="quarter" idx="10"/>
          </p:nvPr>
        </p:nvSpPr>
        <p:spPr>
          <a:xfrm>
            <a:off x="140715" y="1322361"/>
            <a:ext cx="8894228" cy="5003003"/>
          </a:xfrm>
          <a:ln w="12700">
            <a:solidFill>
              <a:srgbClr val="ACACAC"/>
            </a:solidFill>
          </a:ln>
        </p:spPr>
        <p:txBody>
          <a:bodyPr/>
          <a:lstStyle/>
          <a:p>
            <a:r>
              <a:rPr lang="en-US" dirty="0"/>
              <a:t>Click icon to add picture</a:t>
            </a:r>
          </a:p>
        </p:txBody>
      </p:sp>
      <p:sp>
        <p:nvSpPr>
          <p:cNvPr id="13" name="Content Placeholder 2">
            <a:extLst>
              <a:ext uri="{FF2B5EF4-FFF2-40B4-BE49-F238E27FC236}">
                <a16:creationId xmlns:a16="http://schemas.microsoft.com/office/drawing/2014/main" id="{2D43CF23-A405-4C51-9788-41E146DAEAC5}"/>
              </a:ext>
            </a:extLst>
          </p:cNvPr>
          <p:cNvSpPr>
            <a:spLocks noGrp="1"/>
          </p:cNvSpPr>
          <p:nvPr>
            <p:ph idx="11"/>
          </p:nvPr>
        </p:nvSpPr>
        <p:spPr>
          <a:xfrm>
            <a:off x="9125713" y="1322361"/>
            <a:ext cx="2920878" cy="5380443"/>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64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subTnLst>
                                    <p:animClr clrSpc="rgb" dir="cw">
                                      <p:cBhvr override="childStyle">
                                        <p:cTn dur="1" fill="hold" display="0" masterRel="nextClick" afterEffect="1"/>
                                        <p:tgtEl>
                                          <p:spTgt spid="13">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subTnLst>
                                    <p:animClr clrSpc="rgb" dir="cw">
                                      <p:cBhvr override="childStyle">
                                        <p:cTn dur="1" fill="hold" display="0" masterRel="nextClick" afterEffect="1"/>
                                        <p:tgtEl>
                                          <p:spTgt spid="13">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subTnLst>
                                    <p:animClr clrSpc="rgb" dir="cw">
                                      <p:cBhvr override="childStyle">
                                        <p:cTn dur="1" fill="hold" display="0" masterRel="nextClick" afterEffect="1"/>
                                        <p:tgtEl>
                                          <p:spTgt spid="13">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subTnLst>
                                    <p:animClr clrSpc="rgb" dir="cw">
                                      <p:cBhvr override="childStyle">
                                        <p:cTn dur="1" fill="hold" display="0" masterRel="nextClick" afterEffect="1"/>
                                        <p:tgtEl>
                                          <p:spTgt spid="13">
                                            <p:txEl>
                                              <p:pRg st="3" end="3"/>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riter Text and Picture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3" name="Picture Placeholder 2">
            <a:extLst>
              <a:ext uri="{FF2B5EF4-FFF2-40B4-BE49-F238E27FC236}">
                <a16:creationId xmlns:a16="http://schemas.microsoft.com/office/drawing/2014/main" id="{F4375F0B-301C-4690-8E9E-AC18F29A1F51}"/>
              </a:ext>
            </a:extLst>
          </p:cNvPr>
          <p:cNvSpPr>
            <a:spLocks noGrp="1"/>
          </p:cNvSpPr>
          <p:nvPr>
            <p:ph type="pic" sz="quarter" idx="10"/>
          </p:nvPr>
        </p:nvSpPr>
        <p:spPr>
          <a:xfrm>
            <a:off x="6195793" y="1322362"/>
            <a:ext cx="5662079" cy="5092506"/>
          </a:xfrm>
          <a:ln w="12700">
            <a:solidFill>
              <a:srgbClr val="ACACAC"/>
            </a:solidFill>
          </a:ln>
        </p:spPr>
        <p:txBody>
          <a:bodyPr/>
          <a:lstStyle/>
          <a:p>
            <a:r>
              <a:rPr lang="en-US" dirty="0"/>
              <a:t>Click icon to add picture</a:t>
            </a:r>
          </a:p>
        </p:txBody>
      </p:sp>
    </p:spTree>
    <p:extLst>
      <p:ext uri="{BB962C8B-B14F-4D97-AF65-F5344CB8AC3E}">
        <p14:creationId xmlns:p14="http://schemas.microsoft.com/office/powerpoint/2010/main" val="4837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iter Blank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3CEEB648-B4F1-476E-9AB4-2E86BEE2E3B2}"/>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7221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iner Intro/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604433"/>
            <a:ext cx="10114548" cy="4459477"/>
          </a:xfrm>
        </p:spPr>
        <p:txBody>
          <a:bodyPr wrap="square" anchor="t">
            <a:noAutofit/>
          </a:bodyPr>
          <a:lstStyle>
            <a:lvl1pPr marL="342900" indent="-342900">
              <a:lnSpc>
                <a:spcPct val="150000"/>
              </a:lnSpc>
              <a:spcAft>
                <a:spcPts val="1400"/>
              </a:spcAft>
              <a:buSzPct val="110000"/>
              <a:buFont typeface="Wingdings" panose="05000000000000000000" pitchFamily="2" charset="2"/>
              <a:buChar char="v"/>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Wingdings" panose="05000000000000000000" pitchFamily="2" charset="2"/>
              <a:buChar char="Ø"/>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logo&#10;&#10;Description automatically generated">
            <a:extLst>
              <a:ext uri="{FF2B5EF4-FFF2-40B4-BE49-F238E27FC236}">
                <a16:creationId xmlns:a16="http://schemas.microsoft.com/office/drawing/2014/main" id="{3DBACB39-763C-4F77-918A-D71385FD465A}"/>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2274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iner Lab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609600" y="1070919"/>
            <a:ext cx="7404101" cy="5698005"/>
          </a:xfrm>
        </p:spPr>
        <p:txBody>
          <a:bodyPr anchor="t" anchorCtr="0">
            <a:normAutofit/>
          </a:bodyPr>
          <a:lstStyle>
            <a:lvl1pPr marL="457200" indent="-457200">
              <a:buFont typeface="+mj-lt"/>
              <a:buAutoNum type="arabicPeriod"/>
              <a:defRPr sz="2200"/>
            </a:lvl1pPr>
            <a:lvl2pPr marL="914400" indent="-457200">
              <a:lnSpc>
                <a:spcPct val="100000"/>
              </a:lnSpc>
              <a:buFont typeface="Arial" panose="020B0604020202020204" pitchFamily="34" charset="0"/>
              <a:buChar char="•"/>
              <a:defRPr sz="2000"/>
            </a:lvl2pPr>
            <a:lvl3pPr marL="1257300" indent="-3429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88FB273A-30DA-4063-AF64-0384BA1B9CD9}"/>
              </a:ext>
            </a:extLst>
          </p:cNvPr>
          <p:cNvSpPr>
            <a:spLocks noGrp="1"/>
          </p:cNvSpPr>
          <p:nvPr>
            <p:ph type="body" sz="quarter" idx="10" hasCustomPrompt="1"/>
          </p:nvPr>
        </p:nvSpPr>
        <p:spPr>
          <a:xfrm>
            <a:off x="8407400" y="1070919"/>
            <a:ext cx="2790825" cy="646331"/>
          </a:xfrm>
          <a:solidFill>
            <a:srgbClr val="000000">
              <a:alpha val="69804"/>
            </a:srgbClr>
          </a:solidFill>
        </p:spPr>
        <p:txBody>
          <a:bodyPr anchor="t" anchorCtr="0">
            <a:spAutoFit/>
          </a:bodyPr>
          <a:lstStyle>
            <a:lvl1pPr marL="0" indent="0">
              <a:lnSpc>
                <a:spcPct val="100000"/>
              </a:lnSpc>
              <a:buNone/>
              <a:defRPr sz="1800"/>
            </a:lvl1pPr>
          </a:lstStyle>
          <a:p>
            <a:pPr lvl="0"/>
            <a:r>
              <a:rPr lang="en-US" dirty="0"/>
              <a:t>Optional side text for lab information</a:t>
            </a:r>
          </a:p>
        </p:txBody>
      </p:sp>
    </p:spTree>
    <p:extLst>
      <p:ext uri="{BB962C8B-B14F-4D97-AF65-F5344CB8AC3E}">
        <p14:creationId xmlns:p14="http://schemas.microsoft.com/office/powerpoint/2010/main" val="14353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14" r:id="rId2"/>
    <p:sldLayoutId id="2147483715" r:id="rId3"/>
    <p:sldLayoutId id="2147483716" r:id="rId4"/>
    <p:sldLayoutId id="2147483718" r:id="rId5"/>
    <p:sldLayoutId id="2147483710" r:id="rId6"/>
    <p:sldLayoutId id="2147483709" r:id="rId7"/>
    <p:sldLayoutId id="2147483675" r:id="rId8"/>
    <p:sldLayoutId id="2147483708" r:id="rId9"/>
    <p:sldLayoutId id="2147483672" r:id="rId10"/>
    <p:sldLayoutId id="2147483688" r:id="rId11"/>
    <p:sldLayoutId id="2147483713" r:id="rId12"/>
    <p:sldLayoutId id="2147483678" r:id="rId13"/>
    <p:sldLayoutId id="2147483679" r:id="rId14"/>
    <p:sldLayoutId id="2147483687" r:id="rId15"/>
    <p:sldLayoutId id="2147483680" r:id="rId16"/>
    <p:sldLayoutId id="2147483711" r:id="rId17"/>
    <p:sldLayoutId id="214748371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50000"/>
        </a:lnSpc>
        <a:spcBef>
          <a:spcPts val="0"/>
        </a:spcBef>
        <a:spcAft>
          <a:spcPts val="1000"/>
        </a:spcAft>
        <a:buClr>
          <a:schemeClr val="tx1"/>
        </a:buClr>
        <a:buSzPct val="100000"/>
        <a:buFont typeface="Arial"/>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150000"/>
        </a:lnSpc>
        <a:spcBef>
          <a:spcPts val="0"/>
        </a:spcBef>
        <a:spcAft>
          <a:spcPts val="1000"/>
        </a:spcAft>
        <a:buClr>
          <a:schemeClr val="tx1"/>
        </a:buClr>
        <a:buSzPct val="100000"/>
        <a:buFont typeface="Arial"/>
        <a:buChar char="•"/>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1200150" indent="-285750" algn="l" defTabSz="457200" rtl="0" eaLnBrk="1" latinLnBrk="0" hangingPunct="1">
        <a:lnSpc>
          <a:spcPct val="150000"/>
        </a:lnSpc>
        <a:spcBef>
          <a:spcPts val="0"/>
        </a:spcBef>
        <a:spcAft>
          <a:spcPts val="1000"/>
        </a:spcAft>
        <a:buClr>
          <a:schemeClr val="tx1"/>
        </a:buClr>
        <a:buSzPct val="100000"/>
        <a:buFont typeface="Arial"/>
        <a:buChar char="•"/>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50000"/>
        </a:lnSpc>
        <a:spcBef>
          <a:spcPts val="0"/>
        </a:spcBef>
        <a:spcAft>
          <a:spcPts val="1000"/>
        </a:spcAft>
        <a:buClr>
          <a:schemeClr val="tx1"/>
        </a:buClr>
        <a:buSzPct val="100000"/>
        <a:buFont typeface="Arial"/>
        <a:buChar char="•"/>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50000"/>
        </a:lnSpc>
        <a:spcBef>
          <a:spcPts val="0"/>
        </a:spcBef>
        <a:spcAft>
          <a:spcPts val="1000"/>
        </a:spcAft>
        <a:buClr>
          <a:schemeClr val="tx1"/>
        </a:buClr>
        <a:buSzPct val="100000"/>
        <a:buFont typeface="Arial"/>
        <a:buChar char="•"/>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watchguard.com/help/docs/help-center/en-US/Content/en-US/WG-Cloud/trials_convert.htm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37.xml"/><Relationship Id="rId5" Type="http://schemas.openxmlformats.org/officeDocument/2006/relationships/slide" Target="slide13.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watchguard.com/help/docs/help-center/en-US/Content/en-US/WG-Cloud/trials_enable-trial-licenses.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4B5-666B-4BFF-AD33-8D273933ACA2}"/>
              </a:ext>
            </a:extLst>
          </p:cNvPr>
          <p:cNvSpPr>
            <a:spLocks noGrp="1"/>
          </p:cNvSpPr>
          <p:nvPr>
            <p:ph type="ctrTitle"/>
          </p:nvPr>
        </p:nvSpPr>
        <p:spPr>
          <a:xfrm>
            <a:off x="5084404" y="2274838"/>
            <a:ext cx="6800051" cy="2308324"/>
          </a:xfrm>
        </p:spPr>
        <p:txBody>
          <a:bodyPr/>
          <a:lstStyle/>
          <a:p>
            <a:r>
              <a:rPr lang="en-US" dirty="0"/>
              <a:t>Introduction to WatchGuard </a:t>
            </a:r>
            <a:br>
              <a:rPr lang="en-US" dirty="0"/>
            </a:br>
            <a:r>
              <a:rPr lang="en-US" dirty="0"/>
              <a:t>Advanced EPDR</a:t>
            </a:r>
          </a:p>
        </p:txBody>
      </p:sp>
      <p:sp>
        <p:nvSpPr>
          <p:cNvPr id="4" name="TextBox 3">
            <a:extLst>
              <a:ext uri="{FF2B5EF4-FFF2-40B4-BE49-F238E27FC236}">
                <a16:creationId xmlns:a16="http://schemas.microsoft.com/office/drawing/2014/main" id="{D1C6C22F-2B84-42D9-99E5-5ED8FFDF3002}"/>
              </a:ext>
            </a:extLst>
          </p:cNvPr>
          <p:cNvSpPr txBox="1"/>
          <p:nvPr/>
        </p:nvSpPr>
        <p:spPr>
          <a:xfrm>
            <a:off x="8017727" y="6202154"/>
            <a:ext cx="4174273"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General Availability – 1 June 2023</a:t>
            </a:r>
          </a:p>
        </p:txBody>
      </p:sp>
    </p:spTree>
    <p:extLst>
      <p:ext uri="{BB962C8B-B14F-4D97-AF65-F5344CB8AC3E}">
        <p14:creationId xmlns:p14="http://schemas.microsoft.com/office/powerpoint/2010/main" val="400487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436B98-F384-D2A8-728B-94473682DEDC}"/>
              </a:ext>
            </a:extLst>
          </p:cNvPr>
          <p:cNvPicPr>
            <a:picLocks noChangeAspect="1"/>
          </p:cNvPicPr>
          <p:nvPr/>
        </p:nvPicPr>
        <p:blipFill>
          <a:blip r:embed="rId2"/>
          <a:stretch>
            <a:fillRect/>
          </a:stretch>
        </p:blipFill>
        <p:spPr>
          <a:xfrm>
            <a:off x="3059540" y="3006788"/>
            <a:ext cx="7384479" cy="3665753"/>
          </a:xfrm>
          <a:prstGeom prst="rect">
            <a:avLst/>
          </a:prstGeom>
        </p:spPr>
      </p:pic>
      <p:sp>
        <p:nvSpPr>
          <p:cNvPr id="2" name="Title 1">
            <a:extLst>
              <a:ext uri="{FF2B5EF4-FFF2-40B4-BE49-F238E27FC236}">
                <a16:creationId xmlns:a16="http://schemas.microsoft.com/office/drawing/2014/main" id="{FBC22406-8B8D-5F21-FF96-1195E34B0B86}"/>
              </a:ext>
            </a:extLst>
          </p:cNvPr>
          <p:cNvSpPr>
            <a:spLocks noGrp="1"/>
          </p:cNvSpPr>
          <p:nvPr>
            <p:ph type="title"/>
          </p:nvPr>
        </p:nvSpPr>
        <p:spPr>
          <a:xfrm>
            <a:off x="2236599" y="623351"/>
            <a:ext cx="7959435" cy="457200"/>
          </a:xfrm>
        </p:spPr>
        <p:txBody>
          <a:bodyPr/>
          <a:lstStyle/>
          <a:p>
            <a:r>
              <a:rPr lang="en-US" dirty="0"/>
              <a:t>Inventory Pages</a:t>
            </a:r>
          </a:p>
        </p:txBody>
      </p:sp>
      <p:sp>
        <p:nvSpPr>
          <p:cNvPr id="3" name="Content Placeholder 2">
            <a:extLst>
              <a:ext uri="{FF2B5EF4-FFF2-40B4-BE49-F238E27FC236}">
                <a16:creationId xmlns:a16="http://schemas.microsoft.com/office/drawing/2014/main" id="{42EE9C89-3ED1-7981-204D-55683F6EC56E}"/>
              </a:ext>
            </a:extLst>
          </p:cNvPr>
          <p:cNvSpPr>
            <a:spLocks noGrp="1"/>
          </p:cNvSpPr>
          <p:nvPr>
            <p:ph idx="1"/>
          </p:nvPr>
        </p:nvSpPr>
        <p:spPr>
          <a:xfrm>
            <a:off x="1038725" y="1322362"/>
            <a:ext cx="9860183" cy="4999021"/>
          </a:xfrm>
          <a:noFill/>
        </p:spPr>
        <p:txBody>
          <a:bodyPr/>
          <a:lstStyle/>
          <a:p>
            <a:r>
              <a:rPr lang="en-US" dirty="0"/>
              <a:t>When Service Providers select </a:t>
            </a:r>
            <a:r>
              <a:rPr lang="en-US" b="1" dirty="0"/>
              <a:t>Overview</a:t>
            </a:r>
            <a:r>
              <a:rPr lang="en-US" dirty="0"/>
              <a:t> from Account Manager, the </a:t>
            </a:r>
            <a:r>
              <a:rPr lang="en-US" b="1" dirty="0"/>
              <a:t>Inventory &gt; Summary </a:t>
            </a:r>
            <a:r>
              <a:rPr lang="en-US" dirty="0"/>
              <a:t>page shows an overview of the licenses and endpoints in your inventory, including WatchGuard Advanced EPDR</a:t>
            </a:r>
          </a:p>
          <a:p>
            <a:r>
              <a:rPr lang="en-US" dirty="0"/>
              <a:t>The </a:t>
            </a:r>
            <a:r>
              <a:rPr lang="en-US" b="1" dirty="0"/>
              <a:t>Inventory &gt; Endpoint &gt; Allocation </a:t>
            </a:r>
            <a:r>
              <a:rPr lang="en-US" dirty="0"/>
              <a:t>page shows the trial in progress</a:t>
            </a:r>
          </a:p>
        </p:txBody>
      </p:sp>
      <p:sp>
        <p:nvSpPr>
          <p:cNvPr id="10" name="Rectangle 9">
            <a:extLst>
              <a:ext uri="{FF2B5EF4-FFF2-40B4-BE49-F238E27FC236}">
                <a16:creationId xmlns:a16="http://schemas.microsoft.com/office/drawing/2014/main" id="{AB46C5E5-3EAE-6AA4-74A8-A44456450153}"/>
              </a:ext>
            </a:extLst>
          </p:cNvPr>
          <p:cNvSpPr/>
          <p:nvPr/>
        </p:nvSpPr>
        <p:spPr>
          <a:xfrm>
            <a:off x="4036289" y="6456217"/>
            <a:ext cx="5643418" cy="15388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943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76CA-DAA5-67B0-8FC2-2388FB1F6AAA}"/>
              </a:ext>
            </a:extLst>
          </p:cNvPr>
          <p:cNvSpPr>
            <a:spLocks noGrp="1"/>
          </p:cNvSpPr>
          <p:nvPr>
            <p:ph type="title"/>
          </p:nvPr>
        </p:nvSpPr>
        <p:spPr/>
        <p:txBody>
          <a:bodyPr/>
          <a:lstStyle/>
          <a:p>
            <a:r>
              <a:rPr lang="en-US" dirty="0"/>
              <a:t>Trials Page</a:t>
            </a:r>
          </a:p>
        </p:txBody>
      </p:sp>
      <p:sp>
        <p:nvSpPr>
          <p:cNvPr id="3" name="Content Placeholder 2">
            <a:extLst>
              <a:ext uri="{FF2B5EF4-FFF2-40B4-BE49-F238E27FC236}">
                <a16:creationId xmlns:a16="http://schemas.microsoft.com/office/drawing/2014/main" id="{41AB2B8A-93A6-112D-E630-64E9EAB6B9E4}"/>
              </a:ext>
            </a:extLst>
          </p:cNvPr>
          <p:cNvSpPr>
            <a:spLocks noGrp="1"/>
          </p:cNvSpPr>
          <p:nvPr>
            <p:ph idx="1"/>
          </p:nvPr>
        </p:nvSpPr>
        <p:spPr/>
        <p:txBody>
          <a:bodyPr/>
          <a:lstStyle/>
          <a:p>
            <a:r>
              <a:rPr lang="en-US" dirty="0"/>
              <a:t>On the </a:t>
            </a:r>
            <a:r>
              <a:rPr lang="en-US" b="1" dirty="0"/>
              <a:t>Trials</a:t>
            </a:r>
            <a:r>
              <a:rPr lang="en-US" dirty="0"/>
              <a:t> page, you can see the WatchGuard Advanced EPDR trial in progress and the days remaining</a:t>
            </a:r>
          </a:p>
          <a:p>
            <a:r>
              <a:rPr lang="en-US" dirty="0"/>
              <a:t>To see a description of Advanced EPDR, click the </a:t>
            </a:r>
            <a:r>
              <a:rPr lang="en-US" b="1" dirty="0"/>
              <a:t>Learn more </a:t>
            </a:r>
            <a:r>
              <a:rPr lang="en-US" dirty="0"/>
              <a:t>link</a:t>
            </a:r>
          </a:p>
        </p:txBody>
      </p:sp>
      <p:pic>
        <p:nvPicPr>
          <p:cNvPr id="5" name="Picture 4">
            <a:extLst>
              <a:ext uri="{FF2B5EF4-FFF2-40B4-BE49-F238E27FC236}">
                <a16:creationId xmlns:a16="http://schemas.microsoft.com/office/drawing/2014/main" id="{1DCFB233-4907-BF39-65A9-F1FEF8EDBB69}"/>
              </a:ext>
            </a:extLst>
          </p:cNvPr>
          <p:cNvPicPr>
            <a:picLocks noChangeAspect="1"/>
          </p:cNvPicPr>
          <p:nvPr/>
        </p:nvPicPr>
        <p:blipFill>
          <a:blip r:embed="rId2"/>
          <a:stretch>
            <a:fillRect/>
          </a:stretch>
        </p:blipFill>
        <p:spPr>
          <a:xfrm>
            <a:off x="2342780" y="2672536"/>
            <a:ext cx="7506440" cy="3534373"/>
          </a:xfrm>
          <a:prstGeom prst="rect">
            <a:avLst/>
          </a:prstGeom>
        </p:spPr>
      </p:pic>
    </p:spTree>
    <p:extLst>
      <p:ext uri="{BB962C8B-B14F-4D97-AF65-F5344CB8AC3E}">
        <p14:creationId xmlns:p14="http://schemas.microsoft.com/office/powerpoint/2010/main" val="26676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E5555B-94E2-2D3A-060D-54F6F8EA030E}"/>
              </a:ext>
            </a:extLst>
          </p:cNvPr>
          <p:cNvSpPr>
            <a:spLocks noGrp="1"/>
          </p:cNvSpPr>
          <p:nvPr>
            <p:ph idx="1"/>
          </p:nvPr>
        </p:nvSpPr>
        <p:spPr/>
        <p:txBody>
          <a:bodyPr/>
          <a:lstStyle/>
          <a:p>
            <a:r>
              <a:rPr lang="en-US" dirty="0"/>
              <a:t>At the end of the beta period, you can upgrade WatchGuard EPP, EDR Core, EDR, or EPDR to WatchGuard Advanced EPDR</a:t>
            </a:r>
          </a:p>
          <a:p>
            <a:pPr lvl="1"/>
            <a:r>
              <a:rPr lang="en-US" dirty="0"/>
              <a:t>You can convert the Advanced EPDR trial to a term or subscription endpoint security license </a:t>
            </a:r>
          </a:p>
          <a:p>
            <a:pPr lvl="1"/>
            <a:r>
              <a:rPr lang="en-US" dirty="0"/>
              <a:t>All settings in the trial transfer to the term or subscription license when you convert the license</a:t>
            </a:r>
          </a:p>
          <a:p>
            <a:r>
              <a:rPr lang="en-US" dirty="0"/>
              <a:t>On the </a:t>
            </a:r>
            <a:r>
              <a:rPr lang="en-US" b="1" dirty="0"/>
              <a:t>Administration &gt; Trials </a:t>
            </a:r>
            <a:r>
              <a:rPr lang="en-US" dirty="0"/>
              <a:t>page, in the </a:t>
            </a:r>
            <a:r>
              <a:rPr lang="en-US" b="1" dirty="0"/>
              <a:t>Account Name </a:t>
            </a:r>
            <a:r>
              <a:rPr lang="en-US" dirty="0"/>
              <a:t>column, next to the account you want to convert the trial for, click     and select </a:t>
            </a:r>
            <a:r>
              <a:rPr lang="en-US" b="1" dirty="0"/>
              <a:t>Activate License</a:t>
            </a:r>
            <a:r>
              <a:rPr lang="en-US" dirty="0"/>
              <a:t>	</a:t>
            </a:r>
          </a:p>
          <a:p>
            <a:pPr lvl="1"/>
            <a:r>
              <a:rPr lang="en-US" dirty="0"/>
              <a:t>For more information, go to </a:t>
            </a:r>
            <a:r>
              <a:rPr lang="en-US" dirty="0">
                <a:hlinkClick r:id="rId2"/>
              </a:rPr>
              <a:t>Convert a Trial to a Term or Subscription License</a:t>
            </a:r>
            <a:r>
              <a:rPr lang="en-US" dirty="0"/>
              <a:t> in </a:t>
            </a:r>
            <a:r>
              <a:rPr lang="en-US" i="1" dirty="0"/>
              <a:t>Help Center</a:t>
            </a:r>
          </a:p>
        </p:txBody>
      </p:sp>
      <p:sp>
        <p:nvSpPr>
          <p:cNvPr id="2" name="Title 1">
            <a:extLst>
              <a:ext uri="{FF2B5EF4-FFF2-40B4-BE49-F238E27FC236}">
                <a16:creationId xmlns:a16="http://schemas.microsoft.com/office/drawing/2014/main" id="{B831DEF3-951A-788E-B08E-F7081BCA0CCF}"/>
              </a:ext>
            </a:extLst>
          </p:cNvPr>
          <p:cNvSpPr>
            <a:spLocks noGrp="1"/>
          </p:cNvSpPr>
          <p:nvPr>
            <p:ph type="title"/>
          </p:nvPr>
        </p:nvSpPr>
        <p:spPr/>
        <p:txBody>
          <a:bodyPr/>
          <a:lstStyle/>
          <a:p>
            <a:r>
              <a:rPr lang="en-US" dirty="0"/>
              <a:t>Upgrade Path</a:t>
            </a:r>
          </a:p>
        </p:txBody>
      </p:sp>
      <p:pic>
        <p:nvPicPr>
          <p:cNvPr id="9" name="Picture 8">
            <a:extLst>
              <a:ext uri="{FF2B5EF4-FFF2-40B4-BE49-F238E27FC236}">
                <a16:creationId xmlns:a16="http://schemas.microsoft.com/office/drawing/2014/main" id="{AAA85745-4227-7BD3-7981-B31C352E65C1}"/>
              </a:ext>
            </a:extLst>
          </p:cNvPr>
          <p:cNvPicPr>
            <a:picLocks noChangeAspect="1"/>
          </p:cNvPicPr>
          <p:nvPr/>
        </p:nvPicPr>
        <p:blipFill>
          <a:blip r:embed="rId3"/>
          <a:stretch>
            <a:fillRect/>
          </a:stretch>
        </p:blipFill>
        <p:spPr>
          <a:xfrm>
            <a:off x="9003395" y="4230764"/>
            <a:ext cx="142857" cy="142857"/>
          </a:xfrm>
          <a:prstGeom prst="rect">
            <a:avLst/>
          </a:prstGeom>
        </p:spPr>
      </p:pic>
    </p:spTree>
    <p:extLst>
      <p:ext uri="{BB962C8B-B14F-4D97-AF65-F5344CB8AC3E}">
        <p14:creationId xmlns:p14="http://schemas.microsoft.com/office/powerpoint/2010/main" val="206778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A1F14F-7C78-37D5-7F02-A1951BB47DF7}"/>
              </a:ext>
            </a:extLst>
          </p:cNvPr>
          <p:cNvSpPr>
            <a:spLocks noGrp="1"/>
          </p:cNvSpPr>
          <p:nvPr>
            <p:ph type="ctrTitle"/>
          </p:nvPr>
        </p:nvSpPr>
        <p:spPr/>
        <p:txBody>
          <a:bodyPr/>
          <a:lstStyle/>
          <a:p>
            <a:r>
              <a:rPr lang="en-US" dirty="0"/>
              <a:t>Advanced EPDR Management UI</a:t>
            </a:r>
          </a:p>
        </p:txBody>
      </p:sp>
    </p:spTree>
    <p:extLst>
      <p:ext uri="{BB962C8B-B14F-4D97-AF65-F5344CB8AC3E}">
        <p14:creationId xmlns:p14="http://schemas.microsoft.com/office/powerpoint/2010/main" val="182829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E0C3-10ED-B1AC-A0E4-51C43C765182}"/>
              </a:ext>
            </a:extLst>
          </p:cNvPr>
          <p:cNvSpPr>
            <a:spLocks noGrp="1"/>
          </p:cNvSpPr>
          <p:nvPr>
            <p:ph type="title"/>
          </p:nvPr>
        </p:nvSpPr>
        <p:spPr/>
        <p:txBody>
          <a:bodyPr/>
          <a:lstStyle/>
          <a:p>
            <a:r>
              <a:rPr lang="en-US" dirty="0"/>
              <a:t>Advanced EPDR Management UI</a:t>
            </a:r>
          </a:p>
        </p:txBody>
      </p:sp>
      <p:sp>
        <p:nvSpPr>
          <p:cNvPr id="4" name="Content Placeholder 3">
            <a:extLst>
              <a:ext uri="{FF2B5EF4-FFF2-40B4-BE49-F238E27FC236}">
                <a16:creationId xmlns:a16="http://schemas.microsoft.com/office/drawing/2014/main" id="{58B9258F-86E0-28E4-D9AB-C4D76527EEDA}"/>
              </a:ext>
            </a:extLst>
          </p:cNvPr>
          <p:cNvSpPr>
            <a:spLocks noGrp="1"/>
          </p:cNvSpPr>
          <p:nvPr>
            <p:ph idx="1"/>
          </p:nvPr>
        </p:nvSpPr>
        <p:spPr/>
        <p:txBody>
          <a:bodyPr/>
          <a:lstStyle/>
          <a:p>
            <a:r>
              <a:rPr lang="en-US" dirty="0"/>
              <a:t>The management UI for Advanced EPDR includes all the functionality in WatchGuard EPDR, as well as these additional features:</a:t>
            </a:r>
          </a:p>
          <a:p>
            <a:pPr lvl="1"/>
            <a:r>
              <a:rPr lang="en-US" dirty="0"/>
              <a:t>Advanced Security Policies</a:t>
            </a:r>
          </a:p>
          <a:p>
            <a:pPr lvl="1"/>
            <a:r>
              <a:rPr lang="en-US" dirty="0"/>
              <a:t>Remote Control</a:t>
            </a:r>
          </a:p>
          <a:p>
            <a:pPr lvl="1"/>
            <a:r>
              <a:rPr lang="en-US" dirty="0"/>
              <a:t>IOCs and YARA Rules</a:t>
            </a:r>
          </a:p>
          <a:p>
            <a:pPr lvl="1"/>
            <a:r>
              <a:rPr lang="en-US" dirty="0"/>
              <a:t>Advanced IOAs and events</a:t>
            </a:r>
          </a:p>
          <a:p>
            <a:r>
              <a:rPr lang="en-US" dirty="0"/>
              <a:t>To open the Advanced EPDR management UI from WatchGuard Cloud, select </a:t>
            </a:r>
            <a:r>
              <a:rPr lang="en-US" b="1" dirty="0"/>
              <a:t>Monitor &gt; Endpoints</a:t>
            </a:r>
            <a:r>
              <a:rPr lang="en-US" dirty="0"/>
              <a:t> or </a:t>
            </a:r>
            <a:r>
              <a:rPr lang="en-US" b="1" dirty="0"/>
              <a:t>Configure &gt; Endpoints</a:t>
            </a:r>
          </a:p>
        </p:txBody>
      </p:sp>
    </p:spTree>
    <p:extLst>
      <p:ext uri="{BB962C8B-B14F-4D97-AF65-F5344CB8AC3E}">
        <p14:creationId xmlns:p14="http://schemas.microsoft.com/office/powerpoint/2010/main" val="18076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83A6-3439-E745-980A-C12EB6279771}"/>
              </a:ext>
            </a:extLst>
          </p:cNvPr>
          <p:cNvSpPr>
            <a:spLocks noGrp="1"/>
          </p:cNvSpPr>
          <p:nvPr>
            <p:ph type="title"/>
          </p:nvPr>
        </p:nvSpPr>
        <p:spPr/>
        <p:txBody>
          <a:bodyPr/>
          <a:lstStyle/>
          <a:p>
            <a:r>
              <a:rPr lang="en-US" dirty="0"/>
              <a:t>Security Dashboard – Advanced EPDR </a:t>
            </a:r>
          </a:p>
        </p:txBody>
      </p:sp>
      <p:sp>
        <p:nvSpPr>
          <p:cNvPr id="3" name="Content Placeholder 2">
            <a:extLst>
              <a:ext uri="{FF2B5EF4-FFF2-40B4-BE49-F238E27FC236}">
                <a16:creationId xmlns:a16="http://schemas.microsoft.com/office/drawing/2014/main" id="{1F3E1CD8-33F0-0B5C-8915-B06ABA4DB0C4}"/>
              </a:ext>
            </a:extLst>
          </p:cNvPr>
          <p:cNvSpPr>
            <a:spLocks noGrp="1"/>
          </p:cNvSpPr>
          <p:nvPr>
            <p:ph idx="1"/>
          </p:nvPr>
        </p:nvSpPr>
        <p:spPr/>
        <p:txBody>
          <a:bodyPr/>
          <a:lstStyle/>
          <a:p>
            <a:r>
              <a:rPr lang="en-US" dirty="0"/>
              <a:t>On the </a:t>
            </a:r>
            <a:r>
              <a:rPr lang="en-US" b="1" dirty="0"/>
              <a:t>Security</a:t>
            </a:r>
            <a:r>
              <a:rPr lang="en-US" dirty="0"/>
              <a:t> dashboard, the </a:t>
            </a:r>
            <a:r>
              <a:rPr lang="en-US" b="1" dirty="0"/>
              <a:t>Protection Status </a:t>
            </a:r>
            <a:r>
              <a:rPr lang="en-US" dirty="0"/>
              <a:t>tile shows the status of computers managed by WatchGuard Advanced EPDR and the number of computers in the network that are not managed by Advanced EPDR</a:t>
            </a:r>
          </a:p>
        </p:txBody>
      </p:sp>
      <p:grpSp>
        <p:nvGrpSpPr>
          <p:cNvPr id="7" name="Group 6">
            <a:extLst>
              <a:ext uri="{FF2B5EF4-FFF2-40B4-BE49-F238E27FC236}">
                <a16:creationId xmlns:a16="http://schemas.microsoft.com/office/drawing/2014/main" id="{72D7FE72-CE79-52C2-39A3-E3EC6AA37ADA}"/>
              </a:ext>
            </a:extLst>
          </p:cNvPr>
          <p:cNvGrpSpPr/>
          <p:nvPr/>
        </p:nvGrpSpPr>
        <p:grpSpPr>
          <a:xfrm>
            <a:off x="1689398" y="2627408"/>
            <a:ext cx="8727899" cy="3621952"/>
            <a:chOff x="2425375" y="2225964"/>
            <a:chExt cx="8727899" cy="3621952"/>
          </a:xfrm>
        </p:grpSpPr>
        <p:pic>
          <p:nvPicPr>
            <p:cNvPr id="5" name="Picture 4">
              <a:extLst>
                <a:ext uri="{FF2B5EF4-FFF2-40B4-BE49-F238E27FC236}">
                  <a16:creationId xmlns:a16="http://schemas.microsoft.com/office/drawing/2014/main" id="{D9D49FE8-E23D-A087-D4A1-877C6E918043}"/>
                </a:ext>
              </a:extLst>
            </p:cNvPr>
            <p:cNvPicPr>
              <a:picLocks noChangeAspect="1"/>
            </p:cNvPicPr>
            <p:nvPr/>
          </p:nvPicPr>
          <p:blipFill>
            <a:blip r:embed="rId2"/>
            <a:stretch>
              <a:fillRect/>
            </a:stretch>
          </p:blipFill>
          <p:spPr>
            <a:xfrm>
              <a:off x="2425375" y="2225964"/>
              <a:ext cx="8727899" cy="3621952"/>
            </a:xfrm>
            <a:prstGeom prst="rect">
              <a:avLst/>
            </a:prstGeom>
          </p:spPr>
        </p:pic>
        <p:pic>
          <p:nvPicPr>
            <p:cNvPr id="6" name="Picture 5">
              <a:extLst>
                <a:ext uri="{FF2B5EF4-FFF2-40B4-BE49-F238E27FC236}">
                  <a16:creationId xmlns:a16="http://schemas.microsoft.com/office/drawing/2014/main" id="{B7BE0AA4-216B-397C-4F0C-DD5F783BDFF8}"/>
                </a:ext>
              </a:extLst>
            </p:cNvPr>
            <p:cNvPicPr>
              <a:picLocks noChangeAspect="1"/>
            </p:cNvPicPr>
            <p:nvPr/>
          </p:nvPicPr>
          <p:blipFill>
            <a:blip r:embed="rId3"/>
            <a:stretch>
              <a:fillRect/>
            </a:stretch>
          </p:blipFill>
          <p:spPr>
            <a:xfrm>
              <a:off x="2685521" y="2247736"/>
              <a:ext cx="1842933" cy="177889"/>
            </a:xfrm>
            <a:prstGeom prst="rect">
              <a:avLst/>
            </a:prstGeom>
          </p:spPr>
        </p:pic>
      </p:grpSp>
    </p:spTree>
    <p:extLst>
      <p:ext uri="{BB962C8B-B14F-4D97-AF65-F5344CB8AC3E}">
        <p14:creationId xmlns:p14="http://schemas.microsoft.com/office/powerpoint/2010/main" val="111829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325D-80A8-7F19-A71D-3C2504D8714B}"/>
              </a:ext>
            </a:extLst>
          </p:cNvPr>
          <p:cNvSpPr>
            <a:spLocks noGrp="1"/>
          </p:cNvSpPr>
          <p:nvPr>
            <p:ph type="title"/>
          </p:nvPr>
        </p:nvSpPr>
        <p:spPr/>
        <p:txBody>
          <a:bodyPr/>
          <a:lstStyle/>
          <a:p>
            <a:r>
              <a:rPr lang="en-US" dirty="0"/>
              <a:t>Advanced Security Policies (Windows computers)</a:t>
            </a:r>
          </a:p>
        </p:txBody>
      </p:sp>
      <p:sp>
        <p:nvSpPr>
          <p:cNvPr id="3" name="Content Placeholder 2">
            <a:extLst>
              <a:ext uri="{FF2B5EF4-FFF2-40B4-BE49-F238E27FC236}">
                <a16:creationId xmlns:a16="http://schemas.microsoft.com/office/drawing/2014/main" id="{36148BE9-1CB9-1D5F-E013-6766F630835A}"/>
              </a:ext>
            </a:extLst>
          </p:cNvPr>
          <p:cNvSpPr>
            <a:spLocks noGrp="1"/>
          </p:cNvSpPr>
          <p:nvPr>
            <p:ph idx="1"/>
          </p:nvPr>
        </p:nvSpPr>
        <p:spPr>
          <a:xfrm>
            <a:off x="1038727" y="1322362"/>
            <a:ext cx="5315892" cy="4999021"/>
          </a:xfrm>
        </p:spPr>
        <p:txBody>
          <a:bodyPr/>
          <a:lstStyle/>
          <a:p>
            <a:r>
              <a:rPr lang="en-US" dirty="0"/>
              <a:t>In the </a:t>
            </a:r>
            <a:r>
              <a:rPr lang="en-US" b="1" dirty="0"/>
              <a:t>Advanced Security Policies </a:t>
            </a:r>
            <a:r>
              <a:rPr lang="en-US" dirty="0"/>
              <a:t>section of a Workstations and Servers settings profile, you can detect and block suspicious scripts and unknown programs that use advanced infection techniques</a:t>
            </a:r>
          </a:p>
          <a:p>
            <a:r>
              <a:rPr lang="en-US" dirty="0"/>
              <a:t>For each threat, select to </a:t>
            </a:r>
            <a:r>
              <a:rPr lang="en-US" b="1" dirty="0"/>
              <a:t>Audit</a:t>
            </a:r>
            <a:r>
              <a:rPr lang="en-US" dirty="0"/>
              <a:t>, </a:t>
            </a:r>
            <a:r>
              <a:rPr lang="en-US" b="1" dirty="0"/>
              <a:t>Block</a:t>
            </a:r>
            <a:r>
              <a:rPr lang="en-US" dirty="0"/>
              <a:t>, or </a:t>
            </a:r>
            <a:r>
              <a:rPr lang="en-US" b="1" dirty="0"/>
              <a:t>Do Not Detect </a:t>
            </a:r>
            <a:r>
              <a:rPr lang="en-US" dirty="0"/>
              <a:t>the threat</a:t>
            </a:r>
          </a:p>
        </p:txBody>
      </p:sp>
      <p:pic>
        <p:nvPicPr>
          <p:cNvPr id="6" name="Picture 5">
            <a:extLst>
              <a:ext uri="{FF2B5EF4-FFF2-40B4-BE49-F238E27FC236}">
                <a16:creationId xmlns:a16="http://schemas.microsoft.com/office/drawing/2014/main" id="{29DDFF76-F02A-C4DC-A194-A6615A9A2E81}"/>
              </a:ext>
            </a:extLst>
          </p:cNvPr>
          <p:cNvPicPr>
            <a:picLocks noChangeAspect="1"/>
          </p:cNvPicPr>
          <p:nvPr/>
        </p:nvPicPr>
        <p:blipFill>
          <a:blip r:embed="rId2"/>
          <a:stretch>
            <a:fillRect/>
          </a:stretch>
        </p:blipFill>
        <p:spPr>
          <a:xfrm>
            <a:off x="6465454" y="1389869"/>
            <a:ext cx="4252071" cy="4145769"/>
          </a:xfrm>
          <a:prstGeom prst="rect">
            <a:avLst/>
          </a:prstGeom>
        </p:spPr>
      </p:pic>
    </p:spTree>
    <p:extLst>
      <p:ext uri="{BB962C8B-B14F-4D97-AF65-F5344CB8AC3E}">
        <p14:creationId xmlns:p14="http://schemas.microsoft.com/office/powerpoint/2010/main" val="133157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767C-B7FA-7411-D93D-8736DB2F860C}"/>
              </a:ext>
            </a:extLst>
          </p:cNvPr>
          <p:cNvSpPr>
            <a:spLocks noGrp="1"/>
          </p:cNvSpPr>
          <p:nvPr>
            <p:ph type="title"/>
          </p:nvPr>
        </p:nvSpPr>
        <p:spPr/>
        <p:txBody>
          <a:bodyPr/>
          <a:lstStyle/>
          <a:p>
            <a:r>
              <a:rPr lang="en-US" dirty="0"/>
              <a:t>Advanced Security Policies</a:t>
            </a:r>
          </a:p>
        </p:txBody>
      </p:sp>
      <p:sp>
        <p:nvSpPr>
          <p:cNvPr id="3" name="Content Placeholder 2">
            <a:extLst>
              <a:ext uri="{FF2B5EF4-FFF2-40B4-BE49-F238E27FC236}">
                <a16:creationId xmlns:a16="http://schemas.microsoft.com/office/drawing/2014/main" id="{5AAAED62-D3D1-BCAB-BDB2-2DBE452C6A2B}"/>
              </a:ext>
            </a:extLst>
          </p:cNvPr>
          <p:cNvSpPr>
            <a:spLocks noGrp="1"/>
          </p:cNvSpPr>
          <p:nvPr>
            <p:ph idx="1"/>
          </p:nvPr>
        </p:nvSpPr>
        <p:spPr/>
        <p:txBody>
          <a:bodyPr/>
          <a:lstStyle/>
          <a:p>
            <a:r>
              <a:rPr lang="en-US" b="1" dirty="0"/>
              <a:t>PowerShell with obfuscated parameters </a:t>
            </a:r>
            <a:r>
              <a:rPr lang="en-US" dirty="0"/>
              <a:t>— The PowerShell interpreter has received suspicious parameters that could result in the execution of dangerous actions on the protected computer. This option requires that you enable the anti-exploit protection.</a:t>
            </a:r>
          </a:p>
          <a:p>
            <a:r>
              <a:rPr lang="en-US" b="1" dirty="0"/>
              <a:t>PowerShell run by the user </a:t>
            </a:r>
            <a:r>
              <a:rPr lang="en-US" dirty="0"/>
              <a:t>— The account used to run the monitored PowerShell script is interactive and can potentially perform dangerous operations on the protected computer. This option requires that you enable the anti-exploit protection.</a:t>
            </a:r>
          </a:p>
          <a:p>
            <a:r>
              <a:rPr lang="en-US" b="1" dirty="0"/>
              <a:t>Unknown scripts </a:t>
            </a:r>
            <a:r>
              <a:rPr lang="en-US" dirty="0"/>
              <a:t>— Scripts that have not been classified yet by WatchGuard's security intelligence team.</a:t>
            </a:r>
          </a:p>
        </p:txBody>
      </p:sp>
    </p:spTree>
    <p:extLst>
      <p:ext uri="{BB962C8B-B14F-4D97-AF65-F5344CB8AC3E}">
        <p14:creationId xmlns:p14="http://schemas.microsoft.com/office/powerpoint/2010/main" val="276601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767C-B7FA-7411-D93D-8736DB2F860C}"/>
              </a:ext>
            </a:extLst>
          </p:cNvPr>
          <p:cNvSpPr>
            <a:spLocks noGrp="1"/>
          </p:cNvSpPr>
          <p:nvPr>
            <p:ph type="title"/>
          </p:nvPr>
        </p:nvSpPr>
        <p:spPr/>
        <p:txBody>
          <a:bodyPr/>
          <a:lstStyle/>
          <a:p>
            <a:r>
              <a:rPr lang="en-US" dirty="0"/>
              <a:t>Advanced Security Policies, continued</a:t>
            </a:r>
          </a:p>
        </p:txBody>
      </p:sp>
      <p:sp>
        <p:nvSpPr>
          <p:cNvPr id="3" name="Content Placeholder 2">
            <a:extLst>
              <a:ext uri="{FF2B5EF4-FFF2-40B4-BE49-F238E27FC236}">
                <a16:creationId xmlns:a16="http://schemas.microsoft.com/office/drawing/2014/main" id="{5AAAED62-D3D1-BCAB-BDB2-2DBE452C6A2B}"/>
              </a:ext>
            </a:extLst>
          </p:cNvPr>
          <p:cNvSpPr>
            <a:spLocks noGrp="1"/>
          </p:cNvSpPr>
          <p:nvPr>
            <p:ph idx="1"/>
          </p:nvPr>
        </p:nvSpPr>
        <p:spPr/>
        <p:txBody>
          <a:bodyPr/>
          <a:lstStyle/>
          <a:p>
            <a:r>
              <a:rPr lang="en-US" b="1" dirty="0"/>
              <a:t>Locally compiled programs </a:t>
            </a:r>
            <a:r>
              <a:rPr lang="en-US" dirty="0"/>
              <a:t>— Programs created on the user’s computer and unknown to WatchGuard's security intelligence team.</a:t>
            </a:r>
          </a:p>
          <a:p>
            <a:r>
              <a:rPr lang="en-US" b="1" dirty="0"/>
              <a:t>Documents with macros </a:t>
            </a:r>
            <a:r>
              <a:rPr lang="en-US" dirty="0"/>
              <a:t>— Office-type documents with macros that can perform operations that endanger the security of the protected computer.</a:t>
            </a:r>
          </a:p>
          <a:p>
            <a:r>
              <a:rPr lang="en-US" b="1" dirty="0"/>
              <a:t>Registry modification to run when Windows starts</a:t>
            </a:r>
            <a:r>
              <a:rPr lang="en-US" dirty="0"/>
              <a:t> — The monitored program adds registry keys to become persistent on the machine, loading itself along with the operating system on every system restart.</a:t>
            </a:r>
          </a:p>
        </p:txBody>
      </p:sp>
    </p:spTree>
    <p:extLst>
      <p:ext uri="{BB962C8B-B14F-4D97-AF65-F5344CB8AC3E}">
        <p14:creationId xmlns:p14="http://schemas.microsoft.com/office/powerpoint/2010/main" val="425484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ED9A-C4AD-642D-8334-13D38E61D633}"/>
              </a:ext>
            </a:extLst>
          </p:cNvPr>
          <p:cNvSpPr>
            <a:spLocks noGrp="1"/>
          </p:cNvSpPr>
          <p:nvPr>
            <p:ph type="title"/>
          </p:nvPr>
        </p:nvSpPr>
        <p:spPr/>
        <p:txBody>
          <a:bodyPr/>
          <a:lstStyle/>
          <a:p>
            <a:r>
              <a:rPr lang="en-US" dirty="0"/>
              <a:t>Security Dashboard – Advanced Security Policies</a:t>
            </a:r>
          </a:p>
        </p:txBody>
      </p:sp>
      <p:sp>
        <p:nvSpPr>
          <p:cNvPr id="3" name="Content Placeholder 2">
            <a:extLst>
              <a:ext uri="{FF2B5EF4-FFF2-40B4-BE49-F238E27FC236}">
                <a16:creationId xmlns:a16="http://schemas.microsoft.com/office/drawing/2014/main" id="{58078D15-C72E-E755-307B-FC3144CC83CF}"/>
              </a:ext>
            </a:extLst>
          </p:cNvPr>
          <p:cNvSpPr>
            <a:spLocks noGrp="1"/>
          </p:cNvSpPr>
          <p:nvPr>
            <p:ph idx="1"/>
          </p:nvPr>
        </p:nvSpPr>
        <p:spPr/>
        <p:txBody>
          <a:bodyPr/>
          <a:lstStyle/>
          <a:p>
            <a:r>
              <a:rPr lang="en-US" dirty="0"/>
              <a:t>The </a:t>
            </a:r>
            <a:r>
              <a:rPr lang="en-US" b="1" dirty="0"/>
              <a:t>Security</a:t>
            </a:r>
            <a:r>
              <a:rPr lang="en-US" dirty="0"/>
              <a:t> dashboard includes the </a:t>
            </a:r>
            <a:r>
              <a:rPr lang="en-US" b="1" dirty="0"/>
              <a:t>Detections by Advanced Security Policies</a:t>
            </a:r>
            <a:r>
              <a:rPr lang="en-US" dirty="0"/>
              <a:t> tile</a:t>
            </a:r>
          </a:p>
          <a:p>
            <a:r>
              <a:rPr lang="en-US" dirty="0"/>
              <a:t>To open a list of detections, click the tile</a:t>
            </a:r>
          </a:p>
        </p:txBody>
      </p:sp>
      <p:pic>
        <p:nvPicPr>
          <p:cNvPr id="6" name="Picture 5">
            <a:extLst>
              <a:ext uri="{FF2B5EF4-FFF2-40B4-BE49-F238E27FC236}">
                <a16:creationId xmlns:a16="http://schemas.microsoft.com/office/drawing/2014/main" id="{683C7891-A8DC-C9DF-DB5A-83559B042466}"/>
              </a:ext>
            </a:extLst>
          </p:cNvPr>
          <p:cNvPicPr>
            <a:picLocks noChangeAspect="1"/>
          </p:cNvPicPr>
          <p:nvPr/>
        </p:nvPicPr>
        <p:blipFill>
          <a:blip r:embed="rId2"/>
          <a:stretch>
            <a:fillRect/>
          </a:stretch>
        </p:blipFill>
        <p:spPr>
          <a:xfrm>
            <a:off x="1962666" y="2835150"/>
            <a:ext cx="8266667" cy="2628571"/>
          </a:xfrm>
          <a:prstGeom prst="rect">
            <a:avLst/>
          </a:prstGeom>
        </p:spPr>
      </p:pic>
    </p:spTree>
    <p:extLst>
      <p:ext uri="{BB962C8B-B14F-4D97-AF65-F5344CB8AC3E}">
        <p14:creationId xmlns:p14="http://schemas.microsoft.com/office/powerpoint/2010/main" val="209081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WatchGuard Advanced EPDR</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0"/>
          </p:nvPr>
        </p:nvSpPr>
        <p:spPr/>
        <p:txBody>
          <a:bodyPr/>
          <a:lstStyle/>
          <a:p>
            <a:r>
              <a:rPr lang="en-US" dirty="0">
                <a:hlinkClick r:id="rId2" action="ppaction://hlinksldjump"/>
              </a:rPr>
              <a:t>Overview</a:t>
            </a:r>
            <a:endParaRPr lang="en-US" dirty="0"/>
          </a:p>
          <a:p>
            <a:r>
              <a:rPr lang="en-US" dirty="0">
                <a:hlinkClick r:id="rId3" action="ppaction://hlinksldjump"/>
              </a:rPr>
              <a:t>Get Started</a:t>
            </a:r>
            <a:endParaRPr lang="en-US" dirty="0"/>
          </a:p>
          <a:p>
            <a:r>
              <a:rPr lang="en-US" dirty="0">
                <a:hlinkClick r:id="rId4" action="ppaction://hlinksldjump"/>
              </a:rPr>
              <a:t>WatchGuard Advanced EPDR Licensing and Allocation</a:t>
            </a:r>
            <a:endParaRPr lang="en-US" dirty="0"/>
          </a:p>
          <a:p>
            <a:r>
              <a:rPr lang="en-US" dirty="0">
                <a:hlinkClick r:id="rId5" action="ppaction://hlinksldjump"/>
              </a:rPr>
              <a:t>WatchGuard Advanced EPDR Management UI</a:t>
            </a:r>
            <a:endParaRPr lang="en-US" dirty="0"/>
          </a:p>
          <a:p>
            <a:r>
              <a:rPr lang="en-US" dirty="0">
                <a:hlinkClick r:id="rId6" action="ppaction://hlinksldjump"/>
              </a:rPr>
              <a:t>Multi-Tenant Endpoint Security Management</a:t>
            </a:r>
            <a:endParaRPr lang="en-US" dirty="0"/>
          </a:p>
          <a:p>
            <a:pPr lvl="1"/>
            <a:endParaRPr lang="en-US" dirty="0"/>
          </a:p>
        </p:txBody>
      </p:sp>
    </p:spTree>
    <p:extLst>
      <p:ext uri="{BB962C8B-B14F-4D97-AF65-F5344CB8AC3E}">
        <p14:creationId xmlns:p14="http://schemas.microsoft.com/office/powerpoint/2010/main" val="322043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2B1CD-D1F3-CE18-E7C6-41D846E3166C}"/>
              </a:ext>
            </a:extLst>
          </p:cNvPr>
          <p:cNvSpPr>
            <a:spLocks noGrp="1"/>
          </p:cNvSpPr>
          <p:nvPr>
            <p:ph type="title"/>
          </p:nvPr>
        </p:nvSpPr>
        <p:spPr/>
        <p:txBody>
          <a:bodyPr/>
          <a:lstStyle/>
          <a:p>
            <a:r>
              <a:rPr lang="en-US" dirty="0"/>
              <a:t>Block by Advanced Security Policy</a:t>
            </a:r>
          </a:p>
        </p:txBody>
      </p:sp>
      <p:sp>
        <p:nvSpPr>
          <p:cNvPr id="3" name="Content Placeholder 2">
            <a:extLst>
              <a:ext uri="{FF2B5EF4-FFF2-40B4-BE49-F238E27FC236}">
                <a16:creationId xmlns:a16="http://schemas.microsoft.com/office/drawing/2014/main" id="{472E37B4-51FA-1C71-2599-F300D0AB7C8F}"/>
              </a:ext>
            </a:extLst>
          </p:cNvPr>
          <p:cNvSpPr>
            <a:spLocks noGrp="1"/>
          </p:cNvSpPr>
          <p:nvPr>
            <p:ph idx="1"/>
          </p:nvPr>
        </p:nvSpPr>
        <p:spPr>
          <a:xfrm>
            <a:off x="1038725" y="1322362"/>
            <a:ext cx="10368183" cy="4999021"/>
          </a:xfrm>
        </p:spPr>
        <p:txBody>
          <a:bodyPr/>
          <a:lstStyle/>
          <a:p>
            <a:r>
              <a:rPr lang="en-US" dirty="0"/>
              <a:t>When you select a detection from the list, you can review the blocked program and its lifecycle on the computer</a:t>
            </a:r>
          </a:p>
          <a:p>
            <a:pPr marL="800100" lvl="1" indent="-457200">
              <a:buFont typeface="+mj-lt"/>
              <a:buAutoNum type="arabicPeriod"/>
            </a:pPr>
            <a:r>
              <a:rPr lang="en-US" dirty="0"/>
              <a:t>On the </a:t>
            </a:r>
            <a:r>
              <a:rPr lang="en-US" b="1" dirty="0"/>
              <a:t>Security</a:t>
            </a:r>
            <a:r>
              <a:rPr lang="en-US" dirty="0"/>
              <a:t> dashboard, click the </a:t>
            </a:r>
            <a:r>
              <a:rPr lang="en-US" b="1" dirty="0"/>
              <a:t>Detections by Advanced Security Policies </a:t>
            </a:r>
            <a:r>
              <a:rPr lang="en-US" dirty="0"/>
              <a:t>tile</a:t>
            </a:r>
          </a:p>
          <a:p>
            <a:pPr marL="800100" lvl="1" indent="-457200">
              <a:buFont typeface="+mj-lt"/>
              <a:buAutoNum type="arabicPeriod"/>
            </a:pPr>
            <a:r>
              <a:rPr lang="en-US" dirty="0"/>
              <a:t>Select the computer you want to review the block details for</a:t>
            </a:r>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r>
              <a:rPr lang="en-US" dirty="0"/>
              <a:t>To review program activity,</a:t>
            </a:r>
            <a:br>
              <a:rPr lang="en-US" dirty="0"/>
            </a:br>
            <a:r>
              <a:rPr lang="en-US" dirty="0"/>
              <a:t>select the </a:t>
            </a:r>
            <a:r>
              <a:rPr lang="en-US" b="1" dirty="0"/>
              <a:t>Activity</a:t>
            </a:r>
            <a:r>
              <a:rPr lang="en-US" dirty="0"/>
              <a:t> tab</a:t>
            </a:r>
          </a:p>
          <a:p>
            <a:pPr marL="800100" lvl="1" indent="-457200">
              <a:buFont typeface="+mj-lt"/>
              <a:buAutoNum type="arabicPeriod"/>
            </a:pPr>
            <a:endParaRPr lang="en-US" dirty="0"/>
          </a:p>
        </p:txBody>
      </p:sp>
      <p:pic>
        <p:nvPicPr>
          <p:cNvPr id="5" name="Picture 4">
            <a:extLst>
              <a:ext uri="{FF2B5EF4-FFF2-40B4-BE49-F238E27FC236}">
                <a16:creationId xmlns:a16="http://schemas.microsoft.com/office/drawing/2014/main" id="{95C2F02C-9C76-9BE0-0FD1-83FB0ABD7E2B}"/>
              </a:ext>
            </a:extLst>
          </p:cNvPr>
          <p:cNvPicPr>
            <a:picLocks noChangeAspect="1"/>
          </p:cNvPicPr>
          <p:nvPr/>
        </p:nvPicPr>
        <p:blipFill>
          <a:blip r:embed="rId2"/>
          <a:stretch>
            <a:fillRect/>
          </a:stretch>
        </p:blipFill>
        <p:spPr>
          <a:xfrm>
            <a:off x="1954442" y="3399308"/>
            <a:ext cx="7993119" cy="1894612"/>
          </a:xfrm>
          <a:prstGeom prst="rect">
            <a:avLst/>
          </a:prstGeom>
        </p:spPr>
      </p:pic>
      <p:pic>
        <p:nvPicPr>
          <p:cNvPr id="8" name="Picture 7">
            <a:extLst>
              <a:ext uri="{FF2B5EF4-FFF2-40B4-BE49-F238E27FC236}">
                <a16:creationId xmlns:a16="http://schemas.microsoft.com/office/drawing/2014/main" id="{A538B2AC-444A-B9C6-EC18-892C50B94CC1}"/>
              </a:ext>
            </a:extLst>
          </p:cNvPr>
          <p:cNvPicPr>
            <a:picLocks noChangeAspect="1"/>
          </p:cNvPicPr>
          <p:nvPr/>
        </p:nvPicPr>
        <p:blipFill>
          <a:blip r:embed="rId3"/>
          <a:stretch>
            <a:fillRect/>
          </a:stretch>
        </p:blipFill>
        <p:spPr>
          <a:xfrm>
            <a:off x="5163393" y="4574971"/>
            <a:ext cx="6491779" cy="1921334"/>
          </a:xfrm>
          <a:prstGeom prst="rect">
            <a:avLst/>
          </a:prstGeom>
        </p:spPr>
      </p:pic>
    </p:spTree>
    <p:extLst>
      <p:ext uri="{BB962C8B-B14F-4D97-AF65-F5344CB8AC3E}">
        <p14:creationId xmlns:p14="http://schemas.microsoft.com/office/powerpoint/2010/main" val="270406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325D-80A8-7F19-A71D-3C2504D8714B}"/>
              </a:ext>
            </a:extLst>
          </p:cNvPr>
          <p:cNvSpPr>
            <a:spLocks noGrp="1"/>
          </p:cNvSpPr>
          <p:nvPr>
            <p:ph type="title"/>
          </p:nvPr>
        </p:nvSpPr>
        <p:spPr/>
        <p:txBody>
          <a:bodyPr/>
          <a:lstStyle/>
          <a:p>
            <a:r>
              <a:rPr lang="en-US" dirty="0"/>
              <a:t>Advanced Security Policies – Advanced Code Injection</a:t>
            </a:r>
          </a:p>
        </p:txBody>
      </p:sp>
      <p:sp>
        <p:nvSpPr>
          <p:cNvPr id="3" name="Content Placeholder 2">
            <a:extLst>
              <a:ext uri="{FF2B5EF4-FFF2-40B4-BE49-F238E27FC236}">
                <a16:creationId xmlns:a16="http://schemas.microsoft.com/office/drawing/2014/main" id="{36148BE9-1CB9-1D5F-E013-6766F630835A}"/>
              </a:ext>
            </a:extLst>
          </p:cNvPr>
          <p:cNvSpPr>
            <a:spLocks noGrp="1"/>
          </p:cNvSpPr>
          <p:nvPr>
            <p:ph idx="1"/>
          </p:nvPr>
        </p:nvSpPr>
        <p:spPr>
          <a:xfrm>
            <a:off x="1038726" y="1322362"/>
            <a:ext cx="10128037" cy="4999021"/>
          </a:xfrm>
        </p:spPr>
        <p:txBody>
          <a:bodyPr/>
          <a:lstStyle/>
          <a:p>
            <a:r>
              <a:rPr lang="en-US" dirty="0"/>
              <a:t>In a Workstations and Servers settings profile, the </a:t>
            </a:r>
            <a:r>
              <a:rPr lang="en-US" b="1" dirty="0"/>
              <a:t>Advanced Protection &gt;</a:t>
            </a:r>
            <a:r>
              <a:rPr lang="en-US" dirty="0"/>
              <a:t> </a:t>
            </a:r>
            <a:r>
              <a:rPr lang="en-US" b="1" dirty="0"/>
              <a:t>Anti-Exploit</a:t>
            </a:r>
            <a:r>
              <a:rPr lang="en-US" dirty="0"/>
              <a:t> section includes an </a:t>
            </a:r>
            <a:r>
              <a:rPr lang="en-US" b="1" dirty="0"/>
              <a:t>Advanced Code Injection</a:t>
            </a:r>
            <a:r>
              <a:rPr lang="en-US" dirty="0"/>
              <a:t> toggle, enabled by default</a:t>
            </a:r>
          </a:p>
          <a:p>
            <a:endParaRPr lang="en-US" dirty="0"/>
          </a:p>
          <a:p>
            <a:endParaRPr lang="en-US" dirty="0"/>
          </a:p>
          <a:p>
            <a:endParaRPr lang="en-US" dirty="0"/>
          </a:p>
          <a:p>
            <a:endParaRPr lang="en-US" dirty="0"/>
          </a:p>
          <a:p>
            <a:endParaRPr lang="en-US" dirty="0"/>
          </a:p>
          <a:p>
            <a:r>
              <a:rPr lang="en-US" dirty="0"/>
              <a:t>Advanced code injection detects advanced mechanisms that inject code in running processes</a:t>
            </a:r>
          </a:p>
          <a:p>
            <a:endParaRPr lang="en-US" dirty="0"/>
          </a:p>
        </p:txBody>
      </p:sp>
      <p:pic>
        <p:nvPicPr>
          <p:cNvPr id="5" name="Picture 4">
            <a:extLst>
              <a:ext uri="{FF2B5EF4-FFF2-40B4-BE49-F238E27FC236}">
                <a16:creationId xmlns:a16="http://schemas.microsoft.com/office/drawing/2014/main" id="{0F8FAD0F-1DF0-F8B7-9D4B-1480A3F16921}"/>
              </a:ext>
            </a:extLst>
          </p:cNvPr>
          <p:cNvPicPr>
            <a:picLocks noChangeAspect="1"/>
          </p:cNvPicPr>
          <p:nvPr/>
        </p:nvPicPr>
        <p:blipFill>
          <a:blip r:embed="rId2"/>
          <a:stretch>
            <a:fillRect/>
          </a:stretch>
        </p:blipFill>
        <p:spPr>
          <a:xfrm>
            <a:off x="1647827" y="2475308"/>
            <a:ext cx="8896346" cy="2424619"/>
          </a:xfrm>
          <a:prstGeom prst="rect">
            <a:avLst/>
          </a:prstGeom>
        </p:spPr>
      </p:pic>
    </p:spTree>
    <p:extLst>
      <p:ext uri="{BB962C8B-B14F-4D97-AF65-F5344CB8AC3E}">
        <p14:creationId xmlns:p14="http://schemas.microsoft.com/office/powerpoint/2010/main" val="348398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7B10-E179-344B-D0F0-8698A93D021E}"/>
              </a:ext>
            </a:extLst>
          </p:cNvPr>
          <p:cNvSpPr>
            <a:spLocks noGrp="1"/>
          </p:cNvSpPr>
          <p:nvPr>
            <p:ph type="title"/>
          </p:nvPr>
        </p:nvSpPr>
        <p:spPr/>
        <p:txBody>
          <a:bodyPr/>
          <a:lstStyle/>
          <a:p>
            <a:r>
              <a:rPr lang="en-US" dirty="0"/>
              <a:t>Advanced IOAs (Windows computers)</a:t>
            </a:r>
          </a:p>
        </p:txBody>
      </p:sp>
      <p:sp>
        <p:nvSpPr>
          <p:cNvPr id="3" name="Content Placeholder 2">
            <a:extLst>
              <a:ext uri="{FF2B5EF4-FFF2-40B4-BE49-F238E27FC236}">
                <a16:creationId xmlns:a16="http://schemas.microsoft.com/office/drawing/2014/main" id="{44E025FC-D072-1CC5-3A4B-BA4701CCF142}"/>
              </a:ext>
            </a:extLst>
          </p:cNvPr>
          <p:cNvSpPr>
            <a:spLocks noGrp="1"/>
          </p:cNvSpPr>
          <p:nvPr>
            <p:ph idx="1"/>
          </p:nvPr>
        </p:nvSpPr>
        <p:spPr>
          <a:xfrm>
            <a:off x="1038725" y="1322362"/>
            <a:ext cx="10672983" cy="4999021"/>
          </a:xfrm>
        </p:spPr>
        <p:txBody>
          <a:bodyPr/>
          <a:lstStyle/>
          <a:p>
            <a:r>
              <a:rPr lang="en-US" dirty="0"/>
              <a:t>On the </a:t>
            </a:r>
            <a:r>
              <a:rPr lang="en-US" b="1" dirty="0"/>
              <a:t>Settings &gt; Indicators of Attack</a:t>
            </a:r>
            <a:r>
              <a:rPr lang="en-US" dirty="0"/>
              <a:t> page, IOAs now include Advanced IOAs</a:t>
            </a:r>
          </a:p>
          <a:p>
            <a:pPr lvl="1"/>
            <a:r>
              <a:rPr lang="en-US" dirty="0"/>
              <a:t>Advanced IOAs provide in-depth monitoring of the applications on your computers, to detect and investigate techniques used by hackers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sz="2000" dirty="0"/>
              <a:t>Advanced IOAs are enabled by default in new accounts</a:t>
            </a:r>
          </a:p>
          <a:p>
            <a:pPr marL="342900" lvl="1" indent="0">
              <a:buNone/>
            </a:pPr>
            <a:endParaRPr lang="en-US" dirty="0"/>
          </a:p>
          <a:p>
            <a:endParaRPr lang="en-US" dirty="0"/>
          </a:p>
        </p:txBody>
      </p:sp>
      <p:pic>
        <p:nvPicPr>
          <p:cNvPr id="5" name="Picture 4">
            <a:extLst>
              <a:ext uri="{FF2B5EF4-FFF2-40B4-BE49-F238E27FC236}">
                <a16:creationId xmlns:a16="http://schemas.microsoft.com/office/drawing/2014/main" id="{D0668A31-EF56-A73C-FAC1-5F9A2A57CD50}"/>
              </a:ext>
            </a:extLst>
          </p:cNvPr>
          <p:cNvPicPr>
            <a:picLocks noChangeAspect="1"/>
          </p:cNvPicPr>
          <p:nvPr/>
        </p:nvPicPr>
        <p:blipFill>
          <a:blip r:embed="rId2"/>
          <a:stretch>
            <a:fillRect/>
          </a:stretch>
        </p:blipFill>
        <p:spPr>
          <a:xfrm>
            <a:off x="2497376" y="2992566"/>
            <a:ext cx="7197248" cy="2686376"/>
          </a:xfrm>
          <a:prstGeom prst="rect">
            <a:avLst/>
          </a:prstGeom>
        </p:spPr>
      </p:pic>
    </p:spTree>
    <p:extLst>
      <p:ext uri="{BB962C8B-B14F-4D97-AF65-F5344CB8AC3E}">
        <p14:creationId xmlns:p14="http://schemas.microsoft.com/office/powerpoint/2010/main" val="893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D38A-DDBE-E34D-419B-4006F80C3F89}"/>
              </a:ext>
            </a:extLst>
          </p:cNvPr>
          <p:cNvSpPr>
            <a:spLocks noGrp="1"/>
          </p:cNvSpPr>
          <p:nvPr>
            <p:ph type="title"/>
          </p:nvPr>
        </p:nvSpPr>
        <p:spPr/>
        <p:txBody>
          <a:bodyPr/>
          <a:lstStyle/>
          <a:p>
            <a:r>
              <a:rPr lang="en-US" dirty="0"/>
              <a:t>Advanced IOA Details Page – Activity Tab</a:t>
            </a:r>
          </a:p>
        </p:txBody>
      </p:sp>
      <p:sp>
        <p:nvSpPr>
          <p:cNvPr id="3" name="Content Placeholder 2">
            <a:extLst>
              <a:ext uri="{FF2B5EF4-FFF2-40B4-BE49-F238E27FC236}">
                <a16:creationId xmlns:a16="http://schemas.microsoft.com/office/drawing/2014/main" id="{59DAD508-A3FA-C2A4-3C80-765071AF41CA}"/>
              </a:ext>
            </a:extLst>
          </p:cNvPr>
          <p:cNvSpPr>
            <a:spLocks noGrp="1"/>
          </p:cNvSpPr>
          <p:nvPr>
            <p:ph idx="1"/>
          </p:nvPr>
        </p:nvSpPr>
        <p:spPr/>
        <p:txBody>
          <a:bodyPr/>
          <a:lstStyle/>
          <a:p>
            <a:r>
              <a:rPr lang="en-US" dirty="0"/>
              <a:t>In Advanced EPDR, the IOA details page includes an </a:t>
            </a:r>
            <a:r>
              <a:rPr lang="en-US" b="1" dirty="0"/>
              <a:t>Activity</a:t>
            </a:r>
            <a:r>
              <a:rPr lang="en-US" dirty="0"/>
              <a:t> tab for Advanced IOAs</a:t>
            </a:r>
          </a:p>
          <a:p>
            <a:r>
              <a:rPr lang="en-US" dirty="0"/>
              <a:t>On the </a:t>
            </a:r>
            <a:r>
              <a:rPr lang="en-US" b="1" dirty="0"/>
              <a:t>Activity</a:t>
            </a:r>
            <a:r>
              <a:rPr lang="en-US" dirty="0"/>
              <a:t> tab, you can see the detected actions for the Advanced IOA, including when activity was detected and the MITRE technique and sub-technique</a:t>
            </a:r>
          </a:p>
          <a:p>
            <a:r>
              <a:rPr lang="en-US" dirty="0"/>
              <a:t>Click a row in the table to show detailed information (for example, event type, parent, and child information) in an </a:t>
            </a:r>
            <a:r>
              <a:rPr lang="en-US" b="1" dirty="0"/>
              <a:t>Event Details </a:t>
            </a:r>
            <a:r>
              <a:rPr lang="en-US" dirty="0"/>
              <a:t>dialog box</a:t>
            </a:r>
          </a:p>
          <a:p>
            <a:pPr lvl="1"/>
            <a:r>
              <a:rPr lang="en-US" dirty="0"/>
              <a:t>On the </a:t>
            </a:r>
            <a:r>
              <a:rPr lang="en-US" b="1" dirty="0"/>
              <a:t>MITRE</a:t>
            </a:r>
            <a:r>
              <a:rPr lang="en-US" dirty="0"/>
              <a:t> tab, you can review detailed MITRE information (for example, tactic, technique, description)</a:t>
            </a:r>
          </a:p>
          <a:p>
            <a:endParaRPr lang="en-US" dirty="0"/>
          </a:p>
        </p:txBody>
      </p:sp>
    </p:spTree>
    <p:extLst>
      <p:ext uri="{BB962C8B-B14F-4D97-AF65-F5344CB8AC3E}">
        <p14:creationId xmlns:p14="http://schemas.microsoft.com/office/powerpoint/2010/main" val="189557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BFB9-667C-D652-D228-3493E32FFA54}"/>
              </a:ext>
            </a:extLst>
          </p:cNvPr>
          <p:cNvSpPr>
            <a:spLocks noGrp="1"/>
          </p:cNvSpPr>
          <p:nvPr>
            <p:ph type="title"/>
          </p:nvPr>
        </p:nvSpPr>
        <p:spPr/>
        <p:txBody>
          <a:bodyPr/>
          <a:lstStyle/>
          <a:p>
            <a:r>
              <a:rPr lang="en-US" dirty="0"/>
              <a:t>Advanced IOA – Service Provider View</a:t>
            </a:r>
          </a:p>
        </p:txBody>
      </p:sp>
      <p:sp>
        <p:nvSpPr>
          <p:cNvPr id="3" name="Content Placeholder 2">
            <a:extLst>
              <a:ext uri="{FF2B5EF4-FFF2-40B4-BE49-F238E27FC236}">
                <a16:creationId xmlns:a16="http://schemas.microsoft.com/office/drawing/2014/main" id="{1A624DE3-3474-2F24-993C-541DFF968166}"/>
              </a:ext>
            </a:extLst>
          </p:cNvPr>
          <p:cNvSpPr>
            <a:spLocks noGrp="1"/>
          </p:cNvSpPr>
          <p:nvPr>
            <p:ph idx="1"/>
          </p:nvPr>
        </p:nvSpPr>
        <p:spPr/>
        <p:txBody>
          <a:bodyPr/>
          <a:lstStyle/>
          <a:p>
            <a:r>
              <a:rPr lang="en-US" dirty="0"/>
              <a:t>Service Provider accounts can enable advanced Indicators of Attack for tenant accounts with Advanced EPDR</a:t>
            </a:r>
          </a:p>
        </p:txBody>
      </p:sp>
      <p:pic>
        <p:nvPicPr>
          <p:cNvPr id="5" name="Picture 4">
            <a:extLst>
              <a:ext uri="{FF2B5EF4-FFF2-40B4-BE49-F238E27FC236}">
                <a16:creationId xmlns:a16="http://schemas.microsoft.com/office/drawing/2014/main" id="{116620E2-D072-E315-59C8-C5785C0F4804}"/>
              </a:ext>
            </a:extLst>
          </p:cNvPr>
          <p:cNvPicPr>
            <a:picLocks noChangeAspect="1"/>
          </p:cNvPicPr>
          <p:nvPr/>
        </p:nvPicPr>
        <p:blipFill>
          <a:blip r:embed="rId2"/>
          <a:stretch>
            <a:fillRect/>
          </a:stretch>
        </p:blipFill>
        <p:spPr>
          <a:xfrm>
            <a:off x="1514763" y="2234599"/>
            <a:ext cx="9162473" cy="3624007"/>
          </a:xfrm>
          <a:prstGeom prst="rect">
            <a:avLst/>
          </a:prstGeom>
        </p:spPr>
      </p:pic>
    </p:spTree>
    <p:extLst>
      <p:ext uri="{BB962C8B-B14F-4D97-AF65-F5344CB8AC3E}">
        <p14:creationId xmlns:p14="http://schemas.microsoft.com/office/powerpoint/2010/main" val="100376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66B6-D62F-CA6F-CCD7-1FA7BA8602EB}"/>
              </a:ext>
            </a:extLst>
          </p:cNvPr>
          <p:cNvSpPr>
            <a:spLocks noGrp="1"/>
          </p:cNvSpPr>
          <p:nvPr>
            <p:ph type="title"/>
          </p:nvPr>
        </p:nvSpPr>
        <p:spPr/>
        <p:txBody>
          <a:bodyPr/>
          <a:lstStyle/>
          <a:p>
            <a:r>
              <a:rPr lang="en-US" dirty="0"/>
              <a:t>Remote Control (Windows computers)</a:t>
            </a:r>
          </a:p>
        </p:txBody>
      </p:sp>
      <p:sp>
        <p:nvSpPr>
          <p:cNvPr id="3" name="Content Placeholder 2">
            <a:extLst>
              <a:ext uri="{FF2B5EF4-FFF2-40B4-BE49-F238E27FC236}">
                <a16:creationId xmlns:a16="http://schemas.microsoft.com/office/drawing/2014/main" id="{94559EF4-4553-FEB9-09BC-74326590DFDC}"/>
              </a:ext>
            </a:extLst>
          </p:cNvPr>
          <p:cNvSpPr>
            <a:spLocks noGrp="1"/>
          </p:cNvSpPr>
          <p:nvPr>
            <p:ph idx="1"/>
          </p:nvPr>
        </p:nvSpPr>
        <p:spPr/>
        <p:txBody>
          <a:bodyPr/>
          <a:lstStyle/>
          <a:p>
            <a:r>
              <a:rPr lang="en-US" dirty="0"/>
              <a:t>You can remotely connect to the Windows computers on your network from the Endpoint Security management UI to investigate a potential attack and remediate it</a:t>
            </a:r>
          </a:p>
          <a:p>
            <a:r>
              <a:rPr lang="en-US" dirty="0"/>
              <a:t>In the Remote Control settings profile, enable the features you want to have access to (Terminal, Process Monitor, Service Monitor, and File Transfer)</a:t>
            </a:r>
          </a:p>
          <a:p>
            <a:endParaRPr lang="en-US" dirty="0"/>
          </a:p>
        </p:txBody>
      </p:sp>
      <p:pic>
        <p:nvPicPr>
          <p:cNvPr id="5" name="Picture 4">
            <a:extLst>
              <a:ext uri="{FF2B5EF4-FFF2-40B4-BE49-F238E27FC236}">
                <a16:creationId xmlns:a16="http://schemas.microsoft.com/office/drawing/2014/main" id="{BFF165E7-06FB-DBDF-40A1-1B566295E304}"/>
              </a:ext>
            </a:extLst>
          </p:cNvPr>
          <p:cNvPicPr>
            <a:picLocks noChangeAspect="1"/>
          </p:cNvPicPr>
          <p:nvPr/>
        </p:nvPicPr>
        <p:blipFill>
          <a:blip r:embed="rId2"/>
          <a:stretch>
            <a:fillRect/>
          </a:stretch>
        </p:blipFill>
        <p:spPr>
          <a:xfrm>
            <a:off x="3017657" y="3679720"/>
            <a:ext cx="6156685" cy="2882509"/>
          </a:xfrm>
          <a:prstGeom prst="rect">
            <a:avLst/>
          </a:prstGeom>
        </p:spPr>
      </p:pic>
    </p:spTree>
    <p:extLst>
      <p:ext uri="{BB962C8B-B14F-4D97-AF65-F5344CB8AC3E}">
        <p14:creationId xmlns:p14="http://schemas.microsoft.com/office/powerpoint/2010/main" val="197744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30009-ECE8-3AFD-BC4C-C7317E00DFE8}"/>
              </a:ext>
            </a:extLst>
          </p:cNvPr>
          <p:cNvSpPr>
            <a:spLocks noGrp="1"/>
          </p:cNvSpPr>
          <p:nvPr>
            <p:ph type="title"/>
          </p:nvPr>
        </p:nvSpPr>
        <p:spPr/>
        <p:txBody>
          <a:bodyPr/>
          <a:lstStyle/>
          <a:p>
            <a:r>
              <a:rPr lang="en-US" dirty="0"/>
              <a:t>Required URLs and Ports</a:t>
            </a:r>
          </a:p>
        </p:txBody>
      </p:sp>
      <p:sp>
        <p:nvSpPr>
          <p:cNvPr id="3" name="Content Placeholder 2">
            <a:extLst>
              <a:ext uri="{FF2B5EF4-FFF2-40B4-BE49-F238E27FC236}">
                <a16:creationId xmlns:a16="http://schemas.microsoft.com/office/drawing/2014/main" id="{E5E7722C-7064-C1DF-6F29-7176AAB12EE5}"/>
              </a:ext>
            </a:extLst>
          </p:cNvPr>
          <p:cNvSpPr>
            <a:spLocks noGrp="1"/>
          </p:cNvSpPr>
          <p:nvPr>
            <p:ph idx="1"/>
          </p:nvPr>
        </p:nvSpPr>
        <p:spPr/>
        <p:txBody>
          <a:bodyPr/>
          <a:lstStyle/>
          <a:p>
            <a:r>
              <a:rPr lang="en-US" dirty="0"/>
              <a:t>To use the Remote Control tool, the user computer and the network perimeter firewall must allow traffic to and from these URLs and ports:</a:t>
            </a:r>
          </a:p>
          <a:p>
            <a:pPr lvl="1">
              <a:spcAft>
                <a:spcPts val="600"/>
              </a:spcAft>
            </a:pPr>
            <a:r>
              <a:rPr lang="en-US" dirty="0"/>
              <a:t>dir.rc.pandasecurity.com (port 443)</a:t>
            </a:r>
          </a:p>
          <a:p>
            <a:pPr lvl="1">
              <a:spcAft>
                <a:spcPts val="600"/>
              </a:spcAft>
            </a:pPr>
            <a:r>
              <a:rPr lang="en-US" dirty="0"/>
              <a:t>eu01.rc.pandasecurity.com (ports 8080 and 443)</a:t>
            </a:r>
          </a:p>
          <a:p>
            <a:pPr lvl="1">
              <a:spcAft>
                <a:spcPts val="600"/>
              </a:spcAft>
            </a:pPr>
            <a:r>
              <a:rPr lang="en-US" dirty="0"/>
              <a:t>eu02.rc.pandasecurity.com (ports 8080 and 443)</a:t>
            </a:r>
          </a:p>
          <a:p>
            <a:pPr lvl="1">
              <a:spcAft>
                <a:spcPts val="600"/>
              </a:spcAft>
            </a:pPr>
            <a:r>
              <a:rPr lang="en-US" dirty="0"/>
              <a:t>eu03.rc.pandasecurity.com (ports 8080 and 443)</a:t>
            </a:r>
          </a:p>
          <a:p>
            <a:pPr lvl="1">
              <a:spcAft>
                <a:spcPts val="600"/>
              </a:spcAft>
            </a:pPr>
            <a:r>
              <a:rPr lang="en-US" dirty="0"/>
              <a:t>eu04.rc.pandasecurity.com (ports 8080 and 443)</a:t>
            </a:r>
          </a:p>
          <a:p>
            <a:pPr lvl="1">
              <a:spcAft>
                <a:spcPts val="600"/>
              </a:spcAft>
            </a:pPr>
            <a:r>
              <a:rPr lang="en-US" dirty="0"/>
              <a:t>eu05.rc.pandasecurity.com (ports 8080 and 443)</a:t>
            </a:r>
          </a:p>
          <a:p>
            <a:pPr lvl="1">
              <a:spcAft>
                <a:spcPts val="600"/>
              </a:spcAft>
            </a:pPr>
            <a:r>
              <a:rPr lang="en-US" dirty="0"/>
              <a:t>eu06.rc.pandasecurity.com (ports 8080 and 443)</a:t>
            </a:r>
          </a:p>
          <a:p>
            <a:pPr lvl="1">
              <a:spcAft>
                <a:spcPts val="600"/>
              </a:spcAft>
            </a:pPr>
            <a:r>
              <a:rPr lang="en-US" dirty="0"/>
              <a:t>ams01.rc.pandasecurity.com (ports 8080 and 443)</a:t>
            </a:r>
          </a:p>
          <a:p>
            <a:pPr lvl="1">
              <a:spcAft>
                <a:spcPts val="600"/>
              </a:spcAft>
            </a:pPr>
            <a:r>
              <a:rPr lang="en-US" dirty="0"/>
              <a:t>ams02.rc.pandasecurity.com (ports 8080 and 443)</a:t>
            </a:r>
          </a:p>
        </p:txBody>
      </p:sp>
    </p:spTree>
    <p:extLst>
      <p:ext uri="{BB962C8B-B14F-4D97-AF65-F5344CB8AC3E}">
        <p14:creationId xmlns:p14="http://schemas.microsoft.com/office/powerpoint/2010/main" val="136251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484E-6543-28E3-61A0-A791543B33D8}"/>
              </a:ext>
            </a:extLst>
          </p:cNvPr>
          <p:cNvSpPr>
            <a:spLocks noGrp="1"/>
          </p:cNvSpPr>
          <p:nvPr>
            <p:ph type="title"/>
          </p:nvPr>
        </p:nvSpPr>
        <p:spPr/>
        <p:txBody>
          <a:bodyPr/>
          <a:lstStyle/>
          <a:p>
            <a:r>
              <a:rPr lang="en-US" dirty="0"/>
              <a:t>Open the Remote Control Tool</a:t>
            </a:r>
          </a:p>
        </p:txBody>
      </p:sp>
      <p:sp>
        <p:nvSpPr>
          <p:cNvPr id="3" name="Content Placeholder 2">
            <a:extLst>
              <a:ext uri="{FF2B5EF4-FFF2-40B4-BE49-F238E27FC236}">
                <a16:creationId xmlns:a16="http://schemas.microsoft.com/office/drawing/2014/main" id="{971166FA-1649-61FC-AE8C-36F27EA79B29}"/>
              </a:ext>
            </a:extLst>
          </p:cNvPr>
          <p:cNvSpPr>
            <a:spLocks noGrp="1"/>
          </p:cNvSpPr>
          <p:nvPr>
            <p:ph idx="1"/>
          </p:nvPr>
        </p:nvSpPr>
        <p:spPr>
          <a:ln>
            <a:noFill/>
          </a:ln>
        </p:spPr>
        <p:txBody>
          <a:bodyPr/>
          <a:lstStyle/>
          <a:p>
            <a:r>
              <a:rPr lang="en-US" dirty="0"/>
              <a:t>From the </a:t>
            </a:r>
            <a:r>
              <a:rPr lang="en-US" b="1" dirty="0"/>
              <a:t>Computers</a:t>
            </a:r>
            <a:r>
              <a:rPr lang="en-US" dirty="0"/>
              <a:t> page, open the Remote Control tool for a Windows computer with remote control enabled</a:t>
            </a:r>
          </a:p>
        </p:txBody>
      </p:sp>
      <p:pic>
        <p:nvPicPr>
          <p:cNvPr id="5" name="Picture 4">
            <a:extLst>
              <a:ext uri="{FF2B5EF4-FFF2-40B4-BE49-F238E27FC236}">
                <a16:creationId xmlns:a16="http://schemas.microsoft.com/office/drawing/2014/main" id="{60F7FE2D-88E0-BFDC-E786-9B7636786FE2}"/>
              </a:ext>
            </a:extLst>
          </p:cNvPr>
          <p:cNvPicPr>
            <a:picLocks noChangeAspect="1"/>
          </p:cNvPicPr>
          <p:nvPr/>
        </p:nvPicPr>
        <p:blipFill>
          <a:blip r:embed="rId2"/>
          <a:stretch>
            <a:fillRect/>
          </a:stretch>
        </p:blipFill>
        <p:spPr>
          <a:xfrm>
            <a:off x="3374076" y="2233249"/>
            <a:ext cx="8639630" cy="3528226"/>
          </a:xfrm>
          <a:prstGeom prst="rect">
            <a:avLst/>
          </a:prstGeom>
        </p:spPr>
      </p:pic>
      <p:sp>
        <p:nvSpPr>
          <p:cNvPr id="7" name="Rectangle 6">
            <a:extLst>
              <a:ext uri="{FF2B5EF4-FFF2-40B4-BE49-F238E27FC236}">
                <a16:creationId xmlns:a16="http://schemas.microsoft.com/office/drawing/2014/main" id="{96B8FFBD-CB8C-6420-3960-7527316362B4}"/>
              </a:ext>
            </a:extLst>
          </p:cNvPr>
          <p:cNvSpPr/>
          <p:nvPr/>
        </p:nvSpPr>
        <p:spPr>
          <a:xfrm>
            <a:off x="10075718" y="5015344"/>
            <a:ext cx="1764146" cy="230909"/>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E4474956-2BA3-0BB4-47C0-1DC6828B3F26}"/>
              </a:ext>
            </a:extLst>
          </p:cNvPr>
          <p:cNvPicPr>
            <a:picLocks noChangeAspect="1"/>
          </p:cNvPicPr>
          <p:nvPr/>
        </p:nvPicPr>
        <p:blipFill>
          <a:blip r:embed="rId3"/>
          <a:stretch>
            <a:fillRect/>
          </a:stretch>
        </p:blipFill>
        <p:spPr>
          <a:xfrm>
            <a:off x="1571654" y="3995694"/>
            <a:ext cx="4044055" cy="2693388"/>
          </a:xfrm>
          <a:prstGeom prst="rect">
            <a:avLst/>
          </a:prstGeom>
        </p:spPr>
      </p:pic>
    </p:spTree>
    <p:extLst>
      <p:ext uri="{BB962C8B-B14F-4D97-AF65-F5344CB8AC3E}">
        <p14:creationId xmlns:p14="http://schemas.microsoft.com/office/powerpoint/2010/main" val="406055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092F-FFBA-EFAB-46B4-B39A236A8358}"/>
              </a:ext>
            </a:extLst>
          </p:cNvPr>
          <p:cNvSpPr>
            <a:spLocks noGrp="1"/>
          </p:cNvSpPr>
          <p:nvPr>
            <p:ph type="title"/>
          </p:nvPr>
        </p:nvSpPr>
        <p:spPr/>
        <p:txBody>
          <a:bodyPr/>
          <a:lstStyle/>
          <a:p>
            <a:r>
              <a:rPr lang="en-US" dirty="0"/>
              <a:t>Remote Control Tool</a:t>
            </a:r>
          </a:p>
        </p:txBody>
      </p:sp>
      <p:sp>
        <p:nvSpPr>
          <p:cNvPr id="3" name="Content Placeholder 2">
            <a:extLst>
              <a:ext uri="{FF2B5EF4-FFF2-40B4-BE49-F238E27FC236}">
                <a16:creationId xmlns:a16="http://schemas.microsoft.com/office/drawing/2014/main" id="{955F9524-D041-FEB3-6F85-24447B360131}"/>
              </a:ext>
            </a:extLst>
          </p:cNvPr>
          <p:cNvSpPr>
            <a:spLocks noGrp="1"/>
          </p:cNvSpPr>
          <p:nvPr>
            <p:ph idx="1"/>
          </p:nvPr>
        </p:nvSpPr>
        <p:spPr/>
        <p:txBody>
          <a:bodyPr/>
          <a:lstStyle/>
          <a:p>
            <a:r>
              <a:rPr lang="en-US" dirty="0"/>
              <a:t>The Remote Control tool can include up to four functional areas:</a:t>
            </a:r>
          </a:p>
          <a:p>
            <a:pPr lvl="1"/>
            <a:r>
              <a:rPr lang="en-US" b="1" dirty="0"/>
              <a:t>Terminal</a:t>
            </a:r>
            <a:r>
              <a:rPr lang="en-US" dirty="0"/>
              <a:t> — Runs commands compatible with the command line tool on the remote computer</a:t>
            </a:r>
          </a:p>
          <a:p>
            <a:pPr lvl="2"/>
            <a:r>
              <a:rPr lang="en-US" dirty="0"/>
              <a:t>You can launch programs that generate text output</a:t>
            </a:r>
          </a:p>
          <a:p>
            <a:pPr lvl="1"/>
            <a:r>
              <a:rPr lang="en-US" b="1" dirty="0"/>
              <a:t>Processes</a:t>
            </a:r>
            <a:r>
              <a:rPr lang="en-US" dirty="0"/>
              <a:t> — Shows information about each process in the computer memory, including the RAM and CPU used</a:t>
            </a:r>
          </a:p>
          <a:p>
            <a:pPr lvl="1"/>
            <a:r>
              <a:rPr lang="en-US" b="1" dirty="0"/>
              <a:t>Services</a:t>
            </a:r>
            <a:r>
              <a:rPr lang="en-US" dirty="0"/>
              <a:t> — Shows all services configured on the computer and enables you to find specific services and change their status</a:t>
            </a:r>
          </a:p>
          <a:p>
            <a:pPr lvl="1"/>
            <a:r>
              <a:rPr lang="en-US" b="1" dirty="0"/>
              <a:t>Files</a:t>
            </a:r>
            <a:r>
              <a:rPr lang="en-US" dirty="0"/>
              <a:t> — Shows information about each file on the computer</a:t>
            </a:r>
          </a:p>
          <a:p>
            <a:pPr lvl="2"/>
            <a:r>
              <a:rPr lang="en-US" dirty="0"/>
              <a:t>You can transfer files to and from the remote computer</a:t>
            </a:r>
          </a:p>
          <a:p>
            <a:pPr lvl="2"/>
            <a:r>
              <a:rPr lang="en-US" dirty="0"/>
              <a:t>You can also navigate the file system on the remote computer and delete files</a:t>
            </a:r>
          </a:p>
        </p:txBody>
      </p:sp>
    </p:spTree>
    <p:extLst>
      <p:ext uri="{BB962C8B-B14F-4D97-AF65-F5344CB8AC3E}">
        <p14:creationId xmlns:p14="http://schemas.microsoft.com/office/powerpoint/2010/main" val="366297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D83A-290D-E2B0-A9C1-C86186685665}"/>
              </a:ext>
            </a:extLst>
          </p:cNvPr>
          <p:cNvSpPr>
            <a:spLocks noGrp="1"/>
          </p:cNvSpPr>
          <p:nvPr>
            <p:ph type="title"/>
          </p:nvPr>
        </p:nvSpPr>
        <p:spPr/>
        <p:txBody>
          <a:bodyPr/>
          <a:lstStyle/>
          <a:p>
            <a:r>
              <a:rPr lang="en-US" dirty="0"/>
              <a:t>Remote Command Line Tools</a:t>
            </a:r>
          </a:p>
        </p:txBody>
      </p:sp>
      <p:sp>
        <p:nvSpPr>
          <p:cNvPr id="3" name="Content Placeholder 2">
            <a:extLst>
              <a:ext uri="{FF2B5EF4-FFF2-40B4-BE49-F238E27FC236}">
                <a16:creationId xmlns:a16="http://schemas.microsoft.com/office/drawing/2014/main" id="{A288DAB5-B65D-6D90-6C90-7EA5AEAA528B}"/>
              </a:ext>
            </a:extLst>
          </p:cNvPr>
          <p:cNvSpPr>
            <a:spLocks noGrp="1"/>
          </p:cNvSpPr>
          <p:nvPr>
            <p:ph idx="1"/>
          </p:nvPr>
        </p:nvSpPr>
        <p:spPr/>
        <p:txBody>
          <a:bodyPr/>
          <a:lstStyle/>
          <a:p>
            <a:r>
              <a:rPr lang="en-US" dirty="0"/>
              <a:t>Commands are accessible from the Terminal area of the Remote Control tool</a:t>
            </a:r>
          </a:p>
          <a:p>
            <a:r>
              <a:rPr lang="en-US" dirty="0"/>
              <a:t>Use these commands to collect information to enhance investigations, recover data for forensic analysis, and remediate security breaches:</a:t>
            </a:r>
          </a:p>
          <a:p>
            <a:pPr lvl="1"/>
            <a:r>
              <a:rPr lang="en-US" b="1" dirty="0"/>
              <a:t>delete</a:t>
            </a:r>
            <a:r>
              <a:rPr lang="en-US" dirty="0"/>
              <a:t> — Deletes files from the target computer hard disk</a:t>
            </a:r>
          </a:p>
          <a:p>
            <a:pPr lvl="1"/>
            <a:r>
              <a:rPr lang="en-US" b="1" dirty="0"/>
              <a:t>dump</a:t>
            </a:r>
            <a:r>
              <a:rPr lang="en-US" dirty="0"/>
              <a:t> — Dumps the memory assigned to processes to disk</a:t>
            </a:r>
          </a:p>
          <a:p>
            <a:pPr lvl="1"/>
            <a:r>
              <a:rPr lang="en-US" b="1" dirty="0" err="1"/>
              <a:t>netinfo</a:t>
            </a:r>
            <a:r>
              <a:rPr lang="en-US" dirty="0"/>
              <a:t> — Shows information about network interfaces</a:t>
            </a:r>
          </a:p>
          <a:p>
            <a:pPr lvl="1"/>
            <a:r>
              <a:rPr lang="en-US" b="1" dirty="0" err="1"/>
              <a:t>pcap</a:t>
            </a:r>
            <a:r>
              <a:rPr lang="en-US" dirty="0"/>
              <a:t> — Captures network packets and dumps them to the computer hard disk</a:t>
            </a:r>
          </a:p>
          <a:p>
            <a:pPr lvl="1"/>
            <a:r>
              <a:rPr lang="en-US" b="1" dirty="0"/>
              <a:t>ports</a:t>
            </a:r>
            <a:r>
              <a:rPr lang="en-US" dirty="0"/>
              <a:t> — Shows processes with open ports on the computer</a:t>
            </a:r>
          </a:p>
          <a:p>
            <a:pPr lvl="1"/>
            <a:r>
              <a:rPr lang="en-US" b="1" dirty="0"/>
              <a:t>process</a:t>
            </a:r>
            <a:r>
              <a:rPr lang="en-US" dirty="0"/>
              <a:t> — Shows the processes loaded in memory and their modules</a:t>
            </a:r>
          </a:p>
          <a:p>
            <a:pPr lvl="1"/>
            <a:r>
              <a:rPr lang="en-US" b="1" dirty="0" err="1"/>
              <a:t>url</a:t>
            </a:r>
            <a:r>
              <a:rPr lang="en-US" dirty="0"/>
              <a:t> — Shows a history of all the URLs accessed from the computer browser</a:t>
            </a:r>
          </a:p>
        </p:txBody>
      </p:sp>
    </p:spTree>
    <p:extLst>
      <p:ext uri="{BB962C8B-B14F-4D97-AF65-F5344CB8AC3E}">
        <p14:creationId xmlns:p14="http://schemas.microsoft.com/office/powerpoint/2010/main" val="416497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19B4FF-8470-80C9-6390-A2104AC4DB8F}"/>
              </a:ext>
            </a:extLst>
          </p:cNvPr>
          <p:cNvSpPr>
            <a:spLocks noGrp="1"/>
          </p:cNvSpPr>
          <p:nvPr>
            <p:ph type="ctrTitle"/>
          </p:nvPr>
        </p:nvSpPr>
        <p:spPr/>
        <p:txBody>
          <a:bodyPr/>
          <a:lstStyle/>
          <a:p>
            <a:r>
              <a:rPr lang="en-US" dirty="0"/>
              <a:t>Overview</a:t>
            </a:r>
          </a:p>
        </p:txBody>
      </p:sp>
    </p:spTree>
    <p:extLst>
      <p:ext uri="{BB962C8B-B14F-4D97-AF65-F5344CB8AC3E}">
        <p14:creationId xmlns:p14="http://schemas.microsoft.com/office/powerpoint/2010/main" val="72518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5FA3-4BDD-5087-7C7D-FB0700836A0C}"/>
              </a:ext>
            </a:extLst>
          </p:cNvPr>
          <p:cNvSpPr>
            <a:spLocks noGrp="1"/>
          </p:cNvSpPr>
          <p:nvPr>
            <p:ph type="title"/>
          </p:nvPr>
        </p:nvSpPr>
        <p:spPr/>
        <p:txBody>
          <a:bodyPr/>
          <a:lstStyle/>
          <a:p>
            <a:r>
              <a:rPr lang="en-US" dirty="0"/>
              <a:t>Remote Control – Service Provider View</a:t>
            </a:r>
          </a:p>
        </p:txBody>
      </p:sp>
      <p:sp>
        <p:nvSpPr>
          <p:cNvPr id="3" name="Content Placeholder 2">
            <a:extLst>
              <a:ext uri="{FF2B5EF4-FFF2-40B4-BE49-F238E27FC236}">
                <a16:creationId xmlns:a16="http://schemas.microsoft.com/office/drawing/2014/main" id="{464D70BD-D097-0E64-2F04-4DF1D1E17C99}"/>
              </a:ext>
            </a:extLst>
          </p:cNvPr>
          <p:cNvSpPr>
            <a:spLocks noGrp="1"/>
          </p:cNvSpPr>
          <p:nvPr>
            <p:ph idx="1"/>
          </p:nvPr>
        </p:nvSpPr>
        <p:spPr/>
        <p:txBody>
          <a:bodyPr/>
          <a:lstStyle/>
          <a:p>
            <a:r>
              <a:rPr lang="en-US" dirty="0"/>
              <a:t>Service Provider accounts can enable Remote Control on tenant accounts with Advanced EPDR</a:t>
            </a:r>
          </a:p>
          <a:p>
            <a:pPr lvl="1"/>
            <a:r>
              <a:rPr lang="en-US" dirty="0"/>
              <a:t>Terminal</a:t>
            </a:r>
          </a:p>
          <a:p>
            <a:pPr lvl="1"/>
            <a:r>
              <a:rPr lang="en-US" dirty="0"/>
              <a:t>Process monitor</a:t>
            </a:r>
          </a:p>
          <a:p>
            <a:pPr lvl="1"/>
            <a:r>
              <a:rPr lang="en-US" dirty="0"/>
              <a:t>Service monitor</a:t>
            </a:r>
          </a:p>
          <a:p>
            <a:pPr lvl="1"/>
            <a:r>
              <a:rPr lang="en-US" dirty="0"/>
              <a:t>File transfer</a:t>
            </a:r>
          </a:p>
          <a:p>
            <a:endParaRPr lang="en-US" dirty="0"/>
          </a:p>
        </p:txBody>
      </p:sp>
      <p:pic>
        <p:nvPicPr>
          <p:cNvPr id="5" name="Picture 4">
            <a:extLst>
              <a:ext uri="{FF2B5EF4-FFF2-40B4-BE49-F238E27FC236}">
                <a16:creationId xmlns:a16="http://schemas.microsoft.com/office/drawing/2014/main" id="{82339F65-94A9-282D-6393-136C8B74B92D}"/>
              </a:ext>
            </a:extLst>
          </p:cNvPr>
          <p:cNvPicPr>
            <a:picLocks noChangeAspect="1"/>
          </p:cNvPicPr>
          <p:nvPr/>
        </p:nvPicPr>
        <p:blipFill>
          <a:blip r:embed="rId2"/>
          <a:stretch>
            <a:fillRect/>
          </a:stretch>
        </p:blipFill>
        <p:spPr>
          <a:xfrm>
            <a:off x="4210349" y="2242214"/>
            <a:ext cx="6874720" cy="3652659"/>
          </a:xfrm>
          <a:prstGeom prst="rect">
            <a:avLst/>
          </a:prstGeom>
        </p:spPr>
      </p:pic>
    </p:spTree>
    <p:extLst>
      <p:ext uri="{BB962C8B-B14F-4D97-AF65-F5344CB8AC3E}">
        <p14:creationId xmlns:p14="http://schemas.microsoft.com/office/powerpoint/2010/main" val="7311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F866-5562-F775-79FB-873B3D4A8641}"/>
              </a:ext>
            </a:extLst>
          </p:cNvPr>
          <p:cNvSpPr>
            <a:spLocks noGrp="1"/>
          </p:cNvSpPr>
          <p:nvPr>
            <p:ph type="title"/>
          </p:nvPr>
        </p:nvSpPr>
        <p:spPr/>
        <p:txBody>
          <a:bodyPr/>
          <a:lstStyle/>
          <a:p>
            <a:r>
              <a:rPr lang="en-US" dirty="0"/>
              <a:t>Indicators of Compromise (IOCs)</a:t>
            </a:r>
          </a:p>
        </p:txBody>
      </p:sp>
      <p:sp>
        <p:nvSpPr>
          <p:cNvPr id="3" name="Content Placeholder 2">
            <a:extLst>
              <a:ext uri="{FF2B5EF4-FFF2-40B4-BE49-F238E27FC236}">
                <a16:creationId xmlns:a16="http://schemas.microsoft.com/office/drawing/2014/main" id="{F6D8600E-5AD7-DBBC-7C33-AB8717DB623C}"/>
              </a:ext>
            </a:extLst>
          </p:cNvPr>
          <p:cNvSpPr>
            <a:spLocks noGrp="1"/>
          </p:cNvSpPr>
          <p:nvPr>
            <p:ph idx="1"/>
          </p:nvPr>
        </p:nvSpPr>
        <p:spPr/>
        <p:txBody>
          <a:bodyPr/>
          <a:lstStyle/>
          <a:p>
            <a:r>
              <a:rPr lang="en-US" dirty="0"/>
              <a:t>Indicators of Compromise (IOCs) are an industry standard to describe conditions on IT systems which, if met, could compromise the security of an organization</a:t>
            </a:r>
          </a:p>
          <a:p>
            <a:r>
              <a:rPr lang="en-US" dirty="0"/>
              <a:t>Administrators can use IOCs to increase the detection capabilities of Advanced EPDR</a:t>
            </a:r>
          </a:p>
        </p:txBody>
      </p:sp>
      <p:pic>
        <p:nvPicPr>
          <p:cNvPr id="6" name="Picture 5">
            <a:extLst>
              <a:ext uri="{FF2B5EF4-FFF2-40B4-BE49-F238E27FC236}">
                <a16:creationId xmlns:a16="http://schemas.microsoft.com/office/drawing/2014/main" id="{A67517C2-A7CF-FCDA-B792-E45DC46E8D17}"/>
              </a:ext>
            </a:extLst>
          </p:cNvPr>
          <p:cNvPicPr>
            <a:picLocks noChangeAspect="1"/>
          </p:cNvPicPr>
          <p:nvPr/>
        </p:nvPicPr>
        <p:blipFill>
          <a:blip r:embed="rId2"/>
          <a:stretch>
            <a:fillRect/>
          </a:stretch>
        </p:blipFill>
        <p:spPr>
          <a:xfrm>
            <a:off x="2901043" y="3278170"/>
            <a:ext cx="6389914" cy="3117031"/>
          </a:xfrm>
          <a:prstGeom prst="rect">
            <a:avLst/>
          </a:prstGeom>
        </p:spPr>
      </p:pic>
    </p:spTree>
    <p:extLst>
      <p:ext uri="{BB962C8B-B14F-4D97-AF65-F5344CB8AC3E}">
        <p14:creationId xmlns:p14="http://schemas.microsoft.com/office/powerpoint/2010/main" val="383887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5B81-DDDE-03A3-98AC-54A992CE50BC}"/>
              </a:ext>
            </a:extLst>
          </p:cNvPr>
          <p:cNvSpPr>
            <a:spLocks noGrp="1"/>
          </p:cNvSpPr>
          <p:nvPr>
            <p:ph type="title"/>
          </p:nvPr>
        </p:nvSpPr>
        <p:spPr/>
        <p:txBody>
          <a:bodyPr/>
          <a:lstStyle/>
          <a:p>
            <a:r>
              <a:rPr lang="en-US" dirty="0"/>
              <a:t>IOC Gallery Settings</a:t>
            </a:r>
          </a:p>
        </p:txBody>
      </p:sp>
      <p:sp>
        <p:nvSpPr>
          <p:cNvPr id="3" name="Content Placeholder 2">
            <a:extLst>
              <a:ext uri="{FF2B5EF4-FFF2-40B4-BE49-F238E27FC236}">
                <a16:creationId xmlns:a16="http://schemas.microsoft.com/office/drawing/2014/main" id="{A9F4CE42-BF0F-0DF6-F6CE-E69088AAAB7C}"/>
              </a:ext>
            </a:extLst>
          </p:cNvPr>
          <p:cNvSpPr>
            <a:spLocks noGrp="1"/>
          </p:cNvSpPr>
          <p:nvPr>
            <p:ph idx="1"/>
          </p:nvPr>
        </p:nvSpPr>
        <p:spPr/>
        <p:txBody>
          <a:bodyPr/>
          <a:lstStyle/>
          <a:p>
            <a:r>
              <a:rPr lang="en-US" dirty="0"/>
              <a:t>On the </a:t>
            </a:r>
            <a:r>
              <a:rPr lang="en-US" b="1" dirty="0"/>
              <a:t>Settings &gt; IOC Gallery </a:t>
            </a:r>
            <a:r>
              <a:rPr lang="en-US" dirty="0"/>
              <a:t>page, the table shows information on all imported and created IOCs, including Name, Description, Type, Modified date, and Created date </a:t>
            </a:r>
          </a:p>
        </p:txBody>
      </p:sp>
      <p:pic>
        <p:nvPicPr>
          <p:cNvPr id="5" name="Picture 4">
            <a:extLst>
              <a:ext uri="{FF2B5EF4-FFF2-40B4-BE49-F238E27FC236}">
                <a16:creationId xmlns:a16="http://schemas.microsoft.com/office/drawing/2014/main" id="{D1791739-90B8-39CB-5603-2F9DFF5E3F55}"/>
              </a:ext>
            </a:extLst>
          </p:cNvPr>
          <p:cNvPicPr>
            <a:picLocks noChangeAspect="1"/>
          </p:cNvPicPr>
          <p:nvPr/>
        </p:nvPicPr>
        <p:blipFill>
          <a:blip r:embed="rId2"/>
          <a:stretch>
            <a:fillRect/>
          </a:stretch>
        </p:blipFill>
        <p:spPr>
          <a:xfrm>
            <a:off x="1449195" y="2449012"/>
            <a:ext cx="8665535" cy="4065466"/>
          </a:xfrm>
          <a:prstGeom prst="rect">
            <a:avLst/>
          </a:prstGeom>
        </p:spPr>
      </p:pic>
      <p:pic>
        <p:nvPicPr>
          <p:cNvPr id="7" name="Picture 6">
            <a:extLst>
              <a:ext uri="{FF2B5EF4-FFF2-40B4-BE49-F238E27FC236}">
                <a16:creationId xmlns:a16="http://schemas.microsoft.com/office/drawing/2014/main" id="{D7770C26-6DC6-B1F7-F2ED-5FD27CC0571D}"/>
              </a:ext>
            </a:extLst>
          </p:cNvPr>
          <p:cNvPicPr>
            <a:picLocks noChangeAspect="1"/>
          </p:cNvPicPr>
          <p:nvPr/>
        </p:nvPicPr>
        <p:blipFill>
          <a:blip r:embed="rId3"/>
          <a:stretch>
            <a:fillRect/>
          </a:stretch>
        </p:blipFill>
        <p:spPr>
          <a:xfrm>
            <a:off x="5781963" y="4156452"/>
            <a:ext cx="5508099" cy="2551120"/>
          </a:xfrm>
          <a:prstGeom prst="rect">
            <a:avLst/>
          </a:prstGeom>
        </p:spPr>
      </p:pic>
    </p:spTree>
    <p:extLst>
      <p:ext uri="{BB962C8B-B14F-4D97-AF65-F5344CB8AC3E}">
        <p14:creationId xmlns:p14="http://schemas.microsoft.com/office/powerpoint/2010/main" val="44112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76C1-0A5F-B3BE-ABFB-43676FCFB692}"/>
              </a:ext>
            </a:extLst>
          </p:cNvPr>
          <p:cNvSpPr>
            <a:spLocks noGrp="1"/>
          </p:cNvSpPr>
          <p:nvPr>
            <p:ph type="title"/>
          </p:nvPr>
        </p:nvSpPr>
        <p:spPr/>
        <p:txBody>
          <a:bodyPr/>
          <a:lstStyle/>
          <a:p>
            <a:r>
              <a:rPr lang="en-US" dirty="0"/>
              <a:t>STIX File</a:t>
            </a:r>
          </a:p>
        </p:txBody>
      </p:sp>
      <p:sp>
        <p:nvSpPr>
          <p:cNvPr id="3" name="Content Placeholder 2">
            <a:extLst>
              <a:ext uri="{FF2B5EF4-FFF2-40B4-BE49-F238E27FC236}">
                <a16:creationId xmlns:a16="http://schemas.microsoft.com/office/drawing/2014/main" id="{766EE856-535C-00CD-05FB-2DD73270E6D0}"/>
              </a:ext>
            </a:extLst>
          </p:cNvPr>
          <p:cNvSpPr>
            <a:spLocks noGrp="1"/>
          </p:cNvSpPr>
          <p:nvPr>
            <p:ph idx="1"/>
          </p:nvPr>
        </p:nvSpPr>
        <p:spPr/>
        <p:txBody>
          <a:bodyPr/>
          <a:lstStyle/>
          <a:p>
            <a:r>
              <a:rPr lang="en-US" dirty="0"/>
              <a:t>Structured Threat Information Expression (STIX) is a language and serialization format used to exchange cyber threat intelligence</a:t>
            </a:r>
          </a:p>
          <a:p>
            <a:r>
              <a:rPr lang="en-US" dirty="0"/>
              <a:t>When an IOC is imported from an external source, it must be approved for use by IOC searches in Advanced EPDR (Advanced EPDR is compatible with the STIX 2.x standard)</a:t>
            </a:r>
          </a:p>
          <a:p>
            <a:pPr lvl="1"/>
            <a:r>
              <a:rPr lang="en-US" dirty="0"/>
              <a:t>Imported IOCs show in the Type column as STIX or STIX (Pending Approval)</a:t>
            </a:r>
          </a:p>
          <a:p>
            <a:r>
              <a:rPr lang="en-US" dirty="0"/>
              <a:t>If the STIX file is Pending Approval, you can approve it in the IOC Gallery:</a:t>
            </a:r>
          </a:p>
          <a:p>
            <a:pPr marL="800100" lvl="1" indent="-457200">
              <a:buFont typeface="+mj-lt"/>
              <a:buAutoNum type="arabicPeriod"/>
            </a:pPr>
            <a:r>
              <a:rPr lang="en-US" dirty="0"/>
              <a:t>In WatchGuard Cloud, select </a:t>
            </a:r>
            <a:r>
              <a:rPr lang="en-US" b="1" dirty="0"/>
              <a:t>Configure &gt; Endpoints</a:t>
            </a:r>
            <a:endParaRPr lang="en-US" dirty="0"/>
          </a:p>
          <a:p>
            <a:pPr marL="800100" lvl="1" indent="-457200">
              <a:buFont typeface="+mj-lt"/>
              <a:buAutoNum type="arabicPeriod"/>
            </a:pPr>
            <a:r>
              <a:rPr lang="en-US" dirty="0"/>
              <a:t>Select </a:t>
            </a:r>
            <a:r>
              <a:rPr lang="en-US" b="1" dirty="0"/>
              <a:t>Settings &gt; IOC Gallery</a:t>
            </a:r>
          </a:p>
          <a:p>
            <a:pPr marL="800100" lvl="1" indent="-457200">
              <a:buFont typeface="+mj-lt"/>
              <a:buAutoNum type="arabicPeriod"/>
            </a:pPr>
            <a:r>
              <a:rPr lang="en-US" dirty="0"/>
              <a:t>Select the IOC you want to approve</a:t>
            </a:r>
          </a:p>
          <a:p>
            <a:pPr marL="800100" lvl="1" indent="-457200">
              <a:buFont typeface="+mj-lt"/>
              <a:buAutoNum type="arabicPeriod"/>
            </a:pPr>
            <a:r>
              <a:rPr lang="en-US" dirty="0"/>
              <a:t>Click </a:t>
            </a:r>
            <a:r>
              <a:rPr lang="en-US" b="1" dirty="0"/>
              <a:t>Approve Search Statement </a:t>
            </a:r>
            <a:r>
              <a:rPr lang="en-US" dirty="0"/>
              <a:t>and</a:t>
            </a:r>
            <a:r>
              <a:rPr lang="en-US" b="1" dirty="0"/>
              <a:t> Save</a:t>
            </a:r>
          </a:p>
          <a:p>
            <a:endParaRPr lang="en-US" dirty="0"/>
          </a:p>
        </p:txBody>
      </p:sp>
    </p:spTree>
    <p:extLst>
      <p:ext uri="{BB962C8B-B14F-4D97-AF65-F5344CB8AC3E}">
        <p14:creationId xmlns:p14="http://schemas.microsoft.com/office/powerpoint/2010/main" val="208541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76C1-0A5F-B3BE-ABFB-43676FCFB692}"/>
              </a:ext>
            </a:extLst>
          </p:cNvPr>
          <p:cNvSpPr>
            <a:spLocks noGrp="1"/>
          </p:cNvSpPr>
          <p:nvPr>
            <p:ph type="title"/>
          </p:nvPr>
        </p:nvSpPr>
        <p:spPr/>
        <p:txBody>
          <a:bodyPr/>
          <a:lstStyle/>
          <a:p>
            <a:r>
              <a:rPr lang="en-US" dirty="0"/>
              <a:t>Review the STIX File</a:t>
            </a:r>
          </a:p>
        </p:txBody>
      </p:sp>
      <p:sp>
        <p:nvSpPr>
          <p:cNvPr id="3" name="Content Placeholder 2">
            <a:extLst>
              <a:ext uri="{FF2B5EF4-FFF2-40B4-BE49-F238E27FC236}">
                <a16:creationId xmlns:a16="http://schemas.microsoft.com/office/drawing/2014/main" id="{766EE856-535C-00CD-05FB-2DD73270E6D0}"/>
              </a:ext>
            </a:extLst>
          </p:cNvPr>
          <p:cNvSpPr>
            <a:spLocks noGrp="1"/>
          </p:cNvSpPr>
          <p:nvPr>
            <p:ph idx="1"/>
          </p:nvPr>
        </p:nvSpPr>
        <p:spPr/>
        <p:txBody>
          <a:bodyPr/>
          <a:lstStyle/>
          <a:p>
            <a:r>
              <a:rPr lang="en-US" dirty="0"/>
              <a:t>To open the original STIX file for an IOC, in the row for an IOC, click     and select </a:t>
            </a:r>
            <a:r>
              <a:rPr lang="en-US" b="1" dirty="0"/>
              <a:t>View Original STIX File </a:t>
            </a:r>
          </a:p>
          <a:p>
            <a:pPr lvl="1"/>
            <a:r>
              <a:rPr lang="en-US" dirty="0"/>
              <a:t>The </a:t>
            </a:r>
            <a:r>
              <a:rPr lang="en-US" b="1" dirty="0"/>
              <a:t>STIX File </a:t>
            </a:r>
            <a:r>
              <a:rPr lang="en-US" dirty="0"/>
              <a:t>page shows a graphical representation of the activity and the code of the IOC</a:t>
            </a:r>
          </a:p>
        </p:txBody>
      </p:sp>
      <p:pic>
        <p:nvPicPr>
          <p:cNvPr id="5" name="Picture 4">
            <a:extLst>
              <a:ext uri="{FF2B5EF4-FFF2-40B4-BE49-F238E27FC236}">
                <a16:creationId xmlns:a16="http://schemas.microsoft.com/office/drawing/2014/main" id="{89602C56-D10A-91E3-6652-655CB4563C52}"/>
              </a:ext>
            </a:extLst>
          </p:cNvPr>
          <p:cNvPicPr>
            <a:picLocks noChangeAspect="1"/>
          </p:cNvPicPr>
          <p:nvPr/>
        </p:nvPicPr>
        <p:blipFill>
          <a:blip r:embed="rId2"/>
          <a:stretch>
            <a:fillRect/>
          </a:stretch>
        </p:blipFill>
        <p:spPr>
          <a:xfrm>
            <a:off x="10236350" y="1440718"/>
            <a:ext cx="142857" cy="142857"/>
          </a:xfrm>
          <a:prstGeom prst="rect">
            <a:avLst/>
          </a:prstGeom>
        </p:spPr>
      </p:pic>
      <p:pic>
        <p:nvPicPr>
          <p:cNvPr id="6" name="Picture 5">
            <a:extLst>
              <a:ext uri="{FF2B5EF4-FFF2-40B4-BE49-F238E27FC236}">
                <a16:creationId xmlns:a16="http://schemas.microsoft.com/office/drawing/2014/main" id="{366A6D51-69F1-08FA-0978-85E659170565}"/>
              </a:ext>
            </a:extLst>
          </p:cNvPr>
          <p:cNvPicPr>
            <a:picLocks noChangeAspect="1"/>
          </p:cNvPicPr>
          <p:nvPr/>
        </p:nvPicPr>
        <p:blipFill>
          <a:blip r:embed="rId3"/>
          <a:stretch>
            <a:fillRect/>
          </a:stretch>
        </p:blipFill>
        <p:spPr>
          <a:xfrm>
            <a:off x="3624676" y="2848953"/>
            <a:ext cx="4942648" cy="3745693"/>
          </a:xfrm>
          <a:prstGeom prst="rect">
            <a:avLst/>
          </a:prstGeom>
        </p:spPr>
      </p:pic>
    </p:spTree>
    <p:extLst>
      <p:ext uri="{BB962C8B-B14F-4D97-AF65-F5344CB8AC3E}">
        <p14:creationId xmlns:p14="http://schemas.microsoft.com/office/powerpoint/2010/main" val="171658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CA68B-58F0-7267-1D0B-570DBDAFE91B}"/>
              </a:ext>
            </a:extLst>
          </p:cNvPr>
          <p:cNvSpPr>
            <a:spLocks noGrp="1"/>
          </p:cNvSpPr>
          <p:nvPr>
            <p:ph type="title"/>
          </p:nvPr>
        </p:nvSpPr>
        <p:spPr/>
        <p:txBody>
          <a:bodyPr/>
          <a:lstStyle/>
          <a:p>
            <a:r>
              <a:rPr lang="en-US" dirty="0"/>
              <a:t>IOC Search Task</a:t>
            </a:r>
          </a:p>
        </p:txBody>
      </p:sp>
      <p:sp>
        <p:nvSpPr>
          <p:cNvPr id="3" name="Content Placeholder 2">
            <a:extLst>
              <a:ext uri="{FF2B5EF4-FFF2-40B4-BE49-F238E27FC236}">
                <a16:creationId xmlns:a16="http://schemas.microsoft.com/office/drawing/2014/main" id="{267BEE4E-1247-8946-D602-CEB4EEA4FD9D}"/>
              </a:ext>
            </a:extLst>
          </p:cNvPr>
          <p:cNvSpPr>
            <a:spLocks noGrp="1"/>
          </p:cNvSpPr>
          <p:nvPr>
            <p:ph idx="1"/>
          </p:nvPr>
        </p:nvSpPr>
        <p:spPr/>
        <p:txBody>
          <a:bodyPr/>
          <a:lstStyle/>
          <a:p>
            <a:r>
              <a:rPr lang="en-US" dirty="0"/>
              <a:t>You can create a task to search the computers and devices on your network for approved IOCs</a:t>
            </a:r>
          </a:p>
          <a:p>
            <a:r>
              <a:rPr lang="en-US" dirty="0"/>
              <a:t>From the </a:t>
            </a:r>
            <a:r>
              <a:rPr lang="en-US" b="1" dirty="0"/>
              <a:t>Settings &gt; IOC Gallery</a:t>
            </a:r>
            <a:r>
              <a:rPr lang="en-US" dirty="0"/>
              <a:t>, in the row for an IOC, click    and select </a:t>
            </a:r>
            <a:r>
              <a:rPr lang="en-US" b="1" dirty="0"/>
              <a:t>Search for IOCs</a:t>
            </a:r>
          </a:p>
        </p:txBody>
      </p:sp>
      <p:pic>
        <p:nvPicPr>
          <p:cNvPr id="7" name="Picture 6">
            <a:extLst>
              <a:ext uri="{FF2B5EF4-FFF2-40B4-BE49-F238E27FC236}">
                <a16:creationId xmlns:a16="http://schemas.microsoft.com/office/drawing/2014/main" id="{D0671797-8360-2D3A-6960-5B89DC8DD1EB}"/>
              </a:ext>
            </a:extLst>
          </p:cNvPr>
          <p:cNvPicPr>
            <a:picLocks noChangeAspect="1"/>
          </p:cNvPicPr>
          <p:nvPr/>
        </p:nvPicPr>
        <p:blipFill>
          <a:blip r:embed="rId2"/>
          <a:stretch>
            <a:fillRect/>
          </a:stretch>
        </p:blipFill>
        <p:spPr>
          <a:xfrm>
            <a:off x="2388242" y="3094513"/>
            <a:ext cx="7101477" cy="2291288"/>
          </a:xfrm>
          <a:prstGeom prst="rect">
            <a:avLst/>
          </a:prstGeom>
        </p:spPr>
      </p:pic>
      <p:pic>
        <p:nvPicPr>
          <p:cNvPr id="4" name="Picture 3">
            <a:extLst>
              <a:ext uri="{FF2B5EF4-FFF2-40B4-BE49-F238E27FC236}">
                <a16:creationId xmlns:a16="http://schemas.microsoft.com/office/drawing/2014/main" id="{2A69ED16-BBB0-3262-AA40-C17198257D02}"/>
              </a:ext>
            </a:extLst>
          </p:cNvPr>
          <p:cNvPicPr>
            <a:picLocks noChangeAspect="1"/>
          </p:cNvPicPr>
          <p:nvPr/>
        </p:nvPicPr>
        <p:blipFill>
          <a:blip r:embed="rId3"/>
          <a:stretch>
            <a:fillRect/>
          </a:stretch>
        </p:blipFill>
        <p:spPr>
          <a:xfrm>
            <a:off x="9346862" y="2318172"/>
            <a:ext cx="142857" cy="142857"/>
          </a:xfrm>
          <a:prstGeom prst="rect">
            <a:avLst/>
          </a:prstGeom>
        </p:spPr>
      </p:pic>
      <p:sp>
        <p:nvSpPr>
          <p:cNvPr id="6" name="Rectangle 5">
            <a:extLst>
              <a:ext uri="{FF2B5EF4-FFF2-40B4-BE49-F238E27FC236}">
                <a16:creationId xmlns:a16="http://schemas.microsoft.com/office/drawing/2014/main" id="{C9D64C2C-33E0-F053-11AF-06FC3AE32874}"/>
              </a:ext>
            </a:extLst>
          </p:cNvPr>
          <p:cNvSpPr/>
          <p:nvPr/>
        </p:nvSpPr>
        <p:spPr>
          <a:xfrm>
            <a:off x="7961745" y="3620655"/>
            <a:ext cx="1283855" cy="249381"/>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198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CA68B-58F0-7267-1D0B-570DBDAFE91B}"/>
              </a:ext>
            </a:extLst>
          </p:cNvPr>
          <p:cNvSpPr>
            <a:spLocks noGrp="1"/>
          </p:cNvSpPr>
          <p:nvPr>
            <p:ph type="title"/>
          </p:nvPr>
        </p:nvSpPr>
        <p:spPr/>
        <p:txBody>
          <a:bodyPr/>
          <a:lstStyle/>
          <a:p>
            <a:r>
              <a:rPr lang="en-US" dirty="0"/>
              <a:t>IOC Search Task</a:t>
            </a:r>
          </a:p>
        </p:txBody>
      </p:sp>
      <p:sp>
        <p:nvSpPr>
          <p:cNvPr id="3" name="Content Placeholder 2">
            <a:extLst>
              <a:ext uri="{FF2B5EF4-FFF2-40B4-BE49-F238E27FC236}">
                <a16:creationId xmlns:a16="http://schemas.microsoft.com/office/drawing/2014/main" id="{267BEE4E-1247-8946-D602-CEB4EEA4FD9D}"/>
              </a:ext>
            </a:extLst>
          </p:cNvPr>
          <p:cNvSpPr>
            <a:spLocks noGrp="1"/>
          </p:cNvSpPr>
          <p:nvPr>
            <p:ph idx="1"/>
          </p:nvPr>
        </p:nvSpPr>
        <p:spPr/>
        <p:txBody>
          <a:bodyPr/>
          <a:lstStyle/>
          <a:p>
            <a:r>
              <a:rPr lang="en-US" dirty="0"/>
              <a:t>You create a search task and assign the task to recipients</a:t>
            </a:r>
          </a:p>
          <a:p>
            <a:r>
              <a:rPr lang="en-US" dirty="0"/>
              <a:t>After you publish the task and it runs, you can review the search results in the IOC Detected list and on the </a:t>
            </a:r>
            <a:r>
              <a:rPr lang="en-US" b="1" dirty="0"/>
              <a:t>IOC</a:t>
            </a:r>
            <a:r>
              <a:rPr lang="en-US" dirty="0"/>
              <a:t> dashboard</a:t>
            </a:r>
          </a:p>
          <a:p>
            <a:r>
              <a:rPr lang="en-US" dirty="0"/>
              <a:t>To help prevent network overload when an infection has reached many files on computers in the network, Advanced EPDR restricts the depth and reporting of searches</a:t>
            </a:r>
          </a:p>
        </p:txBody>
      </p:sp>
      <p:pic>
        <p:nvPicPr>
          <p:cNvPr id="5" name="Picture 4">
            <a:extLst>
              <a:ext uri="{FF2B5EF4-FFF2-40B4-BE49-F238E27FC236}">
                <a16:creationId xmlns:a16="http://schemas.microsoft.com/office/drawing/2014/main" id="{723D39FE-964C-3E7D-32E8-EB9BA7ABBC0B}"/>
              </a:ext>
            </a:extLst>
          </p:cNvPr>
          <p:cNvPicPr>
            <a:picLocks noChangeAspect="1"/>
          </p:cNvPicPr>
          <p:nvPr/>
        </p:nvPicPr>
        <p:blipFill>
          <a:blip r:embed="rId2"/>
          <a:stretch>
            <a:fillRect/>
          </a:stretch>
        </p:blipFill>
        <p:spPr>
          <a:xfrm>
            <a:off x="2384268" y="3784928"/>
            <a:ext cx="7423464" cy="2979528"/>
          </a:xfrm>
          <a:prstGeom prst="rect">
            <a:avLst/>
          </a:prstGeom>
        </p:spPr>
      </p:pic>
    </p:spTree>
    <p:extLst>
      <p:ext uri="{BB962C8B-B14F-4D97-AF65-F5344CB8AC3E}">
        <p14:creationId xmlns:p14="http://schemas.microsoft.com/office/powerpoint/2010/main" val="56245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1B610D-DB93-E79E-A1E3-E4A1539BF52B}"/>
              </a:ext>
            </a:extLst>
          </p:cNvPr>
          <p:cNvSpPr>
            <a:spLocks noGrp="1"/>
          </p:cNvSpPr>
          <p:nvPr>
            <p:ph type="ctrTitle"/>
          </p:nvPr>
        </p:nvSpPr>
        <p:spPr>
          <a:xfrm>
            <a:off x="672245" y="2644171"/>
            <a:ext cx="10847511" cy="1569660"/>
          </a:xfrm>
        </p:spPr>
        <p:txBody>
          <a:bodyPr/>
          <a:lstStyle/>
          <a:p>
            <a:r>
              <a:rPr lang="en-US" dirty="0"/>
              <a:t>Multi-Tenant Endpoint Security Management</a:t>
            </a:r>
          </a:p>
        </p:txBody>
      </p:sp>
    </p:spTree>
    <p:extLst>
      <p:ext uri="{BB962C8B-B14F-4D97-AF65-F5344CB8AC3E}">
        <p14:creationId xmlns:p14="http://schemas.microsoft.com/office/powerpoint/2010/main" val="346171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25B99-6B4C-6D84-4187-5A90F81300E4}"/>
              </a:ext>
            </a:extLst>
          </p:cNvPr>
          <p:cNvSpPr>
            <a:spLocks noGrp="1"/>
          </p:cNvSpPr>
          <p:nvPr>
            <p:ph type="title"/>
          </p:nvPr>
        </p:nvSpPr>
        <p:spPr/>
        <p:txBody>
          <a:bodyPr/>
          <a:lstStyle/>
          <a:p>
            <a:r>
              <a:rPr lang="en-US" dirty="0"/>
              <a:t>Multi-Tenant Endpoint Security Management</a:t>
            </a:r>
          </a:p>
        </p:txBody>
      </p:sp>
      <p:sp>
        <p:nvSpPr>
          <p:cNvPr id="4" name="Content Placeholder 3">
            <a:extLst>
              <a:ext uri="{FF2B5EF4-FFF2-40B4-BE49-F238E27FC236}">
                <a16:creationId xmlns:a16="http://schemas.microsoft.com/office/drawing/2014/main" id="{6D45DAEC-FB25-708C-CC02-5E1F6C1887CA}"/>
              </a:ext>
            </a:extLst>
          </p:cNvPr>
          <p:cNvSpPr>
            <a:spLocks noGrp="1"/>
          </p:cNvSpPr>
          <p:nvPr>
            <p:ph idx="1"/>
          </p:nvPr>
        </p:nvSpPr>
        <p:spPr/>
        <p:txBody>
          <a:bodyPr/>
          <a:lstStyle/>
          <a:p>
            <a:r>
              <a:rPr lang="en-US" dirty="0"/>
              <a:t>Service Providers can centrally manage the endpoint security of tenant Subscriber and Service Provider accounts and account groups in WatchGuard Cloud</a:t>
            </a:r>
          </a:p>
          <a:p>
            <a:r>
              <a:rPr lang="en-US" dirty="0"/>
              <a:t>In this release, these features are only available in the Advanced EPDR multi-tenant endpoint security management UI:</a:t>
            </a:r>
          </a:p>
          <a:p>
            <a:pPr lvl="1"/>
            <a:r>
              <a:rPr lang="en-US" dirty="0"/>
              <a:t>Advanced Security Policies</a:t>
            </a:r>
          </a:p>
          <a:p>
            <a:pPr lvl="1"/>
            <a:r>
              <a:rPr lang="en-US" dirty="0"/>
              <a:t>Advanced IOAs settings</a:t>
            </a:r>
          </a:p>
          <a:p>
            <a:pPr lvl="1"/>
            <a:r>
              <a:rPr lang="en-US" dirty="0"/>
              <a:t>Remote Control </a:t>
            </a:r>
          </a:p>
          <a:p>
            <a:endParaRPr lang="en-US" dirty="0"/>
          </a:p>
        </p:txBody>
      </p:sp>
    </p:spTree>
    <p:extLst>
      <p:ext uri="{BB962C8B-B14F-4D97-AF65-F5344CB8AC3E}">
        <p14:creationId xmlns:p14="http://schemas.microsoft.com/office/powerpoint/2010/main" val="33499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09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C9774-B9D1-7D8E-B085-2FC407F86C8D}"/>
              </a:ext>
            </a:extLst>
          </p:cNvPr>
          <p:cNvSpPr>
            <a:spLocks noGrp="1"/>
          </p:cNvSpPr>
          <p:nvPr>
            <p:ph type="title"/>
          </p:nvPr>
        </p:nvSpPr>
        <p:spPr/>
        <p:txBody>
          <a:bodyPr/>
          <a:lstStyle/>
          <a:p>
            <a:r>
              <a:rPr lang="en-US" dirty="0"/>
              <a:t>WatchGuard Advanced EPDR</a:t>
            </a:r>
          </a:p>
        </p:txBody>
      </p:sp>
      <p:sp>
        <p:nvSpPr>
          <p:cNvPr id="3" name="Content Placeholder 2">
            <a:extLst>
              <a:ext uri="{FF2B5EF4-FFF2-40B4-BE49-F238E27FC236}">
                <a16:creationId xmlns:a16="http://schemas.microsoft.com/office/drawing/2014/main" id="{7670F692-91E8-BDE9-0FB5-A540E5534E38}"/>
              </a:ext>
            </a:extLst>
          </p:cNvPr>
          <p:cNvSpPr>
            <a:spLocks noGrp="1"/>
          </p:cNvSpPr>
          <p:nvPr>
            <p:ph idx="1"/>
          </p:nvPr>
        </p:nvSpPr>
        <p:spPr/>
        <p:txBody>
          <a:bodyPr/>
          <a:lstStyle/>
          <a:p>
            <a:r>
              <a:rPr lang="en-US" dirty="0"/>
              <a:t>Advanced EPDR extends WatchGuard EPDR functionality with additional capabilities designed for security operations teams to discover undetected threats on their customer endpoints</a:t>
            </a:r>
            <a:endParaRPr lang="en-GB" dirty="0"/>
          </a:p>
          <a:p>
            <a:r>
              <a:rPr lang="en-GB" dirty="0"/>
              <a:t>Advanced EPDR </a:t>
            </a:r>
            <a:r>
              <a:rPr lang="en-US" dirty="0"/>
              <a:t>includes advanced detection and response features such as Advanced Indicators of Attack (IOAs) and events, centralized management of Indicators of Compromise (IOCs) compatible with STIX and Yara rules, Advanced Security Policies, and remote access to detect, contain, and remediate incidents </a:t>
            </a:r>
            <a:endParaRPr lang="en-GB" dirty="0"/>
          </a:p>
          <a:p>
            <a:r>
              <a:rPr lang="en-US" dirty="0"/>
              <a:t>Advanced EPDR supports these client operating systems: </a:t>
            </a:r>
          </a:p>
          <a:p>
            <a:pPr lvl="1"/>
            <a:r>
              <a:rPr lang="en-US" dirty="0"/>
              <a:t>Windows XP/Server 2003 and higher (Intel and ARM)</a:t>
            </a:r>
          </a:p>
          <a:p>
            <a:pPr lvl="1"/>
            <a:r>
              <a:rPr lang="en-US" dirty="0"/>
              <a:t>Linux</a:t>
            </a:r>
          </a:p>
          <a:p>
            <a:pPr lvl="1"/>
            <a:r>
              <a:rPr lang="en-US" dirty="0"/>
              <a:t>macOS (Intel and ARM)</a:t>
            </a:r>
          </a:p>
        </p:txBody>
      </p:sp>
    </p:spTree>
    <p:extLst>
      <p:ext uri="{BB962C8B-B14F-4D97-AF65-F5344CB8AC3E}">
        <p14:creationId xmlns:p14="http://schemas.microsoft.com/office/powerpoint/2010/main" val="315382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990DD2-2FA9-EE72-BD6D-2E1A13374C7A}"/>
              </a:ext>
            </a:extLst>
          </p:cNvPr>
          <p:cNvSpPr>
            <a:spLocks noGrp="1"/>
          </p:cNvSpPr>
          <p:nvPr>
            <p:ph type="ctrTitle"/>
          </p:nvPr>
        </p:nvSpPr>
        <p:spPr/>
        <p:txBody>
          <a:bodyPr/>
          <a:lstStyle/>
          <a:p>
            <a:r>
              <a:rPr lang="en-US" dirty="0"/>
              <a:t>Get Started</a:t>
            </a:r>
          </a:p>
        </p:txBody>
      </p:sp>
    </p:spTree>
    <p:extLst>
      <p:ext uri="{BB962C8B-B14F-4D97-AF65-F5344CB8AC3E}">
        <p14:creationId xmlns:p14="http://schemas.microsoft.com/office/powerpoint/2010/main" val="418369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76AE1E-0D67-5D6F-AAA2-35E5C3C2D3BB}"/>
              </a:ext>
            </a:extLst>
          </p:cNvPr>
          <p:cNvSpPr>
            <a:spLocks noGrp="1"/>
          </p:cNvSpPr>
          <p:nvPr>
            <p:ph type="title"/>
          </p:nvPr>
        </p:nvSpPr>
        <p:spPr/>
        <p:txBody>
          <a:bodyPr/>
          <a:lstStyle/>
          <a:p>
            <a:r>
              <a:rPr lang="en-US" dirty="0"/>
              <a:t>Start a Trial of WatchGuard Advanced EPDR</a:t>
            </a:r>
          </a:p>
        </p:txBody>
      </p:sp>
      <p:sp>
        <p:nvSpPr>
          <p:cNvPr id="4" name="Content Placeholder 3">
            <a:extLst>
              <a:ext uri="{FF2B5EF4-FFF2-40B4-BE49-F238E27FC236}">
                <a16:creationId xmlns:a16="http://schemas.microsoft.com/office/drawing/2014/main" id="{D39DFA8A-C7E9-85BD-705F-3A1A39FFA829}"/>
              </a:ext>
            </a:extLst>
          </p:cNvPr>
          <p:cNvSpPr>
            <a:spLocks noGrp="1"/>
          </p:cNvSpPr>
          <p:nvPr>
            <p:ph idx="1"/>
          </p:nvPr>
        </p:nvSpPr>
        <p:spPr>
          <a:xfrm>
            <a:off x="1038726" y="1322362"/>
            <a:ext cx="6027092" cy="4999021"/>
          </a:xfrm>
        </p:spPr>
        <p:txBody>
          <a:bodyPr/>
          <a:lstStyle/>
          <a:p>
            <a:r>
              <a:rPr lang="en-US" dirty="0"/>
              <a:t>To start a trial of WatchGuard Advanced EPDR, in WatchGuard Cloud:</a:t>
            </a:r>
          </a:p>
          <a:p>
            <a:pPr marL="742950" lvl="1" indent="-457200">
              <a:buFont typeface="+mj-lt"/>
              <a:buAutoNum type="arabicPeriod"/>
            </a:pPr>
            <a:r>
              <a:rPr lang="en-US" dirty="0"/>
              <a:t>Select</a:t>
            </a:r>
            <a:r>
              <a:rPr lang="en-US" b="1" dirty="0"/>
              <a:t> Overview &gt; Administration &gt; Trials</a:t>
            </a:r>
          </a:p>
          <a:p>
            <a:pPr marL="742950" lvl="1" indent="-457200">
              <a:buFont typeface="+mj-lt"/>
              <a:buAutoNum type="arabicPeriod"/>
            </a:pPr>
            <a:r>
              <a:rPr lang="en-US" dirty="0"/>
              <a:t>Select </a:t>
            </a:r>
            <a:r>
              <a:rPr lang="en-US" b="1" dirty="0"/>
              <a:t>Endpoints</a:t>
            </a:r>
          </a:p>
          <a:p>
            <a:pPr marL="742950" lvl="1" indent="-457200">
              <a:buFont typeface="+mj-lt"/>
              <a:buAutoNum type="arabicPeriod"/>
            </a:pPr>
            <a:r>
              <a:rPr lang="en-US" dirty="0"/>
              <a:t>Enable the trial toggle for the account </a:t>
            </a:r>
            <a:br>
              <a:rPr lang="en-US" dirty="0"/>
            </a:br>
            <a:r>
              <a:rPr lang="en-US" dirty="0"/>
              <a:t>you enabled the beta on</a:t>
            </a:r>
          </a:p>
          <a:p>
            <a:pPr marL="742950" lvl="1" indent="-457200">
              <a:buFont typeface="+mj-lt"/>
              <a:buAutoNum type="arabicPeriod"/>
            </a:pPr>
            <a:r>
              <a:rPr lang="en-US" dirty="0"/>
              <a:t>Select </a:t>
            </a:r>
            <a:r>
              <a:rPr lang="en-US" b="1" dirty="0"/>
              <a:t>WatchGuard Advanced EPDR</a:t>
            </a:r>
          </a:p>
          <a:p>
            <a:pPr marL="742950" lvl="1" indent="-457200">
              <a:buFont typeface="+mj-lt"/>
              <a:buAutoNum type="arabicPeriod"/>
            </a:pPr>
            <a:r>
              <a:rPr lang="en-US" dirty="0"/>
              <a:t>Click </a:t>
            </a:r>
            <a:r>
              <a:rPr lang="en-US" b="1" dirty="0"/>
              <a:t>Add</a:t>
            </a:r>
            <a:br>
              <a:rPr lang="en-US" b="1" dirty="0"/>
            </a:br>
            <a:r>
              <a:rPr lang="en-US" i="1" dirty="0"/>
              <a:t>The trial can take up to two minutes to become available</a:t>
            </a:r>
          </a:p>
          <a:p>
            <a:pPr marL="457200" indent="-457200"/>
            <a:r>
              <a:rPr lang="en-US" dirty="0"/>
              <a:t>For more information, go to </a:t>
            </a:r>
            <a:r>
              <a:rPr lang="en-US" dirty="0">
                <a:hlinkClick r:id="rId2"/>
              </a:rPr>
              <a:t>Start a Trial</a:t>
            </a:r>
            <a:r>
              <a:rPr lang="en-US" dirty="0"/>
              <a:t> in </a:t>
            </a:r>
            <a:r>
              <a:rPr lang="en-US" i="1" dirty="0"/>
              <a:t>Help Center</a:t>
            </a:r>
          </a:p>
          <a:p>
            <a:pPr marL="742950" lvl="1" indent="-457200">
              <a:buFont typeface="+mj-lt"/>
              <a:buAutoNum type="arabicPeriod"/>
            </a:pPr>
            <a:endParaRPr lang="en-US" dirty="0"/>
          </a:p>
        </p:txBody>
      </p:sp>
      <p:pic>
        <p:nvPicPr>
          <p:cNvPr id="5" name="Picture 4">
            <a:extLst>
              <a:ext uri="{FF2B5EF4-FFF2-40B4-BE49-F238E27FC236}">
                <a16:creationId xmlns:a16="http://schemas.microsoft.com/office/drawing/2014/main" id="{BC1AC77C-04B8-D233-DCDB-B854B65DEF95}"/>
              </a:ext>
            </a:extLst>
          </p:cNvPr>
          <p:cNvPicPr>
            <a:picLocks noChangeAspect="1"/>
          </p:cNvPicPr>
          <p:nvPr/>
        </p:nvPicPr>
        <p:blipFill>
          <a:blip r:embed="rId3"/>
          <a:stretch>
            <a:fillRect/>
          </a:stretch>
        </p:blipFill>
        <p:spPr>
          <a:xfrm>
            <a:off x="7065818" y="2290031"/>
            <a:ext cx="3961905" cy="3485714"/>
          </a:xfrm>
          <a:prstGeom prst="rect">
            <a:avLst/>
          </a:prstGeom>
        </p:spPr>
      </p:pic>
    </p:spTree>
    <p:extLst>
      <p:ext uri="{BB962C8B-B14F-4D97-AF65-F5344CB8AC3E}">
        <p14:creationId xmlns:p14="http://schemas.microsoft.com/office/powerpoint/2010/main" val="191853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C432-182C-CCC1-F22D-882A31AAD4FF}"/>
              </a:ext>
            </a:extLst>
          </p:cNvPr>
          <p:cNvSpPr>
            <a:spLocks noGrp="1"/>
          </p:cNvSpPr>
          <p:nvPr>
            <p:ph type="title"/>
          </p:nvPr>
        </p:nvSpPr>
        <p:spPr/>
        <p:txBody>
          <a:bodyPr/>
          <a:lstStyle/>
          <a:p>
            <a:r>
              <a:rPr lang="en-US" dirty="0"/>
              <a:t>Open Advanced EPDR</a:t>
            </a:r>
          </a:p>
        </p:txBody>
      </p:sp>
      <p:sp>
        <p:nvSpPr>
          <p:cNvPr id="3" name="Content Placeholder 2">
            <a:extLst>
              <a:ext uri="{FF2B5EF4-FFF2-40B4-BE49-F238E27FC236}">
                <a16:creationId xmlns:a16="http://schemas.microsoft.com/office/drawing/2014/main" id="{D863C1EE-A415-B388-820E-4912FA875CEF}"/>
              </a:ext>
            </a:extLst>
          </p:cNvPr>
          <p:cNvSpPr>
            <a:spLocks noGrp="1"/>
          </p:cNvSpPr>
          <p:nvPr>
            <p:ph idx="1"/>
          </p:nvPr>
        </p:nvSpPr>
        <p:spPr/>
        <p:txBody>
          <a:bodyPr/>
          <a:lstStyle/>
          <a:p>
            <a:r>
              <a:rPr lang="en-US" dirty="0"/>
              <a:t>To open the Advanced EPDR management UI, select </a:t>
            </a:r>
            <a:r>
              <a:rPr lang="en-US" b="1" dirty="0"/>
              <a:t>Monitor &gt; Endpoints</a:t>
            </a:r>
          </a:p>
          <a:p>
            <a:r>
              <a:rPr lang="en-US" dirty="0"/>
              <a:t>The WatchGuard Endpoint Agent automatically updates the endpoints to Advanced EPDR for the duration of the trial period</a:t>
            </a:r>
          </a:p>
          <a:p>
            <a:pPr lvl="1"/>
            <a:r>
              <a:rPr lang="en-US" dirty="0"/>
              <a:t>A restart is required on the endpoints</a:t>
            </a:r>
          </a:p>
          <a:p>
            <a:endParaRPr lang="en-US" dirty="0"/>
          </a:p>
        </p:txBody>
      </p:sp>
      <p:grpSp>
        <p:nvGrpSpPr>
          <p:cNvPr id="7" name="Group 6">
            <a:extLst>
              <a:ext uri="{FF2B5EF4-FFF2-40B4-BE49-F238E27FC236}">
                <a16:creationId xmlns:a16="http://schemas.microsoft.com/office/drawing/2014/main" id="{4528AF22-58FD-3247-E38C-31669789E160}"/>
              </a:ext>
            </a:extLst>
          </p:cNvPr>
          <p:cNvGrpSpPr/>
          <p:nvPr/>
        </p:nvGrpSpPr>
        <p:grpSpPr>
          <a:xfrm>
            <a:off x="2381774" y="3453341"/>
            <a:ext cx="7428452" cy="3207303"/>
            <a:chOff x="1697074" y="2985322"/>
            <a:chExt cx="8797851" cy="3650981"/>
          </a:xfrm>
        </p:grpSpPr>
        <p:pic>
          <p:nvPicPr>
            <p:cNvPr id="5" name="Picture 4">
              <a:extLst>
                <a:ext uri="{FF2B5EF4-FFF2-40B4-BE49-F238E27FC236}">
                  <a16:creationId xmlns:a16="http://schemas.microsoft.com/office/drawing/2014/main" id="{749A3AB1-5748-E000-6ADE-66A128E85453}"/>
                </a:ext>
              </a:extLst>
            </p:cNvPr>
            <p:cNvPicPr>
              <a:picLocks noChangeAspect="1"/>
            </p:cNvPicPr>
            <p:nvPr/>
          </p:nvPicPr>
          <p:blipFill>
            <a:blip r:embed="rId2"/>
            <a:stretch>
              <a:fillRect/>
            </a:stretch>
          </p:blipFill>
          <p:spPr>
            <a:xfrm>
              <a:off x="1697074" y="2985322"/>
              <a:ext cx="8797851" cy="3650981"/>
            </a:xfrm>
            <a:prstGeom prst="rect">
              <a:avLst/>
            </a:prstGeom>
          </p:spPr>
        </p:pic>
        <p:pic>
          <p:nvPicPr>
            <p:cNvPr id="6" name="Picture 5">
              <a:extLst>
                <a:ext uri="{FF2B5EF4-FFF2-40B4-BE49-F238E27FC236}">
                  <a16:creationId xmlns:a16="http://schemas.microsoft.com/office/drawing/2014/main" id="{B2A8B57C-04D9-F6BC-5994-6051FAC9D921}"/>
                </a:ext>
              </a:extLst>
            </p:cNvPr>
            <p:cNvPicPr>
              <a:picLocks noChangeAspect="1"/>
            </p:cNvPicPr>
            <p:nvPr/>
          </p:nvPicPr>
          <p:blipFill>
            <a:blip r:embed="rId3"/>
            <a:stretch>
              <a:fillRect/>
            </a:stretch>
          </p:blipFill>
          <p:spPr>
            <a:xfrm>
              <a:off x="1971684" y="3013030"/>
              <a:ext cx="1815225" cy="175215"/>
            </a:xfrm>
            <a:prstGeom prst="rect">
              <a:avLst/>
            </a:prstGeom>
          </p:spPr>
        </p:pic>
      </p:grpSp>
    </p:spTree>
    <p:extLst>
      <p:ext uri="{BB962C8B-B14F-4D97-AF65-F5344CB8AC3E}">
        <p14:creationId xmlns:p14="http://schemas.microsoft.com/office/powerpoint/2010/main" val="111469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19B4FF-8470-80C9-6390-A2104AC4DB8F}"/>
              </a:ext>
            </a:extLst>
          </p:cNvPr>
          <p:cNvSpPr>
            <a:spLocks noGrp="1"/>
          </p:cNvSpPr>
          <p:nvPr>
            <p:ph type="ctrTitle"/>
          </p:nvPr>
        </p:nvSpPr>
        <p:spPr>
          <a:xfrm>
            <a:off x="672245" y="2644171"/>
            <a:ext cx="10847511" cy="1569660"/>
          </a:xfrm>
        </p:spPr>
        <p:txBody>
          <a:bodyPr/>
          <a:lstStyle/>
          <a:p>
            <a:r>
              <a:rPr lang="en-US" dirty="0"/>
              <a:t>Advanced EPDR Licensing and allocation</a:t>
            </a:r>
          </a:p>
        </p:txBody>
      </p:sp>
    </p:spTree>
    <p:extLst>
      <p:ext uri="{BB962C8B-B14F-4D97-AF65-F5344CB8AC3E}">
        <p14:creationId xmlns:p14="http://schemas.microsoft.com/office/powerpoint/2010/main" val="46644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2D8C-22FC-4037-5FDF-1663A04A24F9}"/>
              </a:ext>
            </a:extLst>
          </p:cNvPr>
          <p:cNvSpPr>
            <a:spLocks noGrp="1"/>
          </p:cNvSpPr>
          <p:nvPr>
            <p:ph type="title"/>
          </p:nvPr>
        </p:nvSpPr>
        <p:spPr/>
        <p:txBody>
          <a:bodyPr/>
          <a:lstStyle/>
          <a:p>
            <a:r>
              <a:rPr lang="en-US" dirty="0"/>
              <a:t>WatchGuard Cloud Dashboards</a:t>
            </a:r>
          </a:p>
        </p:txBody>
      </p:sp>
      <p:sp>
        <p:nvSpPr>
          <p:cNvPr id="3" name="Content Placeholder 2">
            <a:extLst>
              <a:ext uri="{FF2B5EF4-FFF2-40B4-BE49-F238E27FC236}">
                <a16:creationId xmlns:a16="http://schemas.microsoft.com/office/drawing/2014/main" id="{B620ACDC-1096-A003-B4C8-B9C98F07C281}"/>
              </a:ext>
            </a:extLst>
          </p:cNvPr>
          <p:cNvSpPr>
            <a:spLocks noGrp="1"/>
          </p:cNvSpPr>
          <p:nvPr>
            <p:ph idx="1"/>
          </p:nvPr>
        </p:nvSpPr>
        <p:spPr/>
        <p:txBody>
          <a:bodyPr/>
          <a:lstStyle/>
          <a:p>
            <a:r>
              <a:rPr lang="en-US" dirty="0"/>
              <a:t>Dashboards show information on WatchGuard Advanced EPDR license allocation and expiration</a:t>
            </a:r>
          </a:p>
        </p:txBody>
      </p:sp>
      <p:pic>
        <p:nvPicPr>
          <p:cNvPr id="5" name="Picture 4">
            <a:extLst>
              <a:ext uri="{FF2B5EF4-FFF2-40B4-BE49-F238E27FC236}">
                <a16:creationId xmlns:a16="http://schemas.microsoft.com/office/drawing/2014/main" id="{CE4BFCAD-4D4D-AAD5-AB50-FB37FF8585A7}"/>
              </a:ext>
            </a:extLst>
          </p:cNvPr>
          <p:cNvPicPr>
            <a:picLocks noChangeAspect="1"/>
          </p:cNvPicPr>
          <p:nvPr/>
        </p:nvPicPr>
        <p:blipFill>
          <a:blip r:embed="rId2"/>
          <a:stretch>
            <a:fillRect/>
          </a:stretch>
        </p:blipFill>
        <p:spPr>
          <a:xfrm>
            <a:off x="1850571" y="2130174"/>
            <a:ext cx="8490857" cy="4191209"/>
          </a:xfrm>
          <a:prstGeom prst="rect">
            <a:avLst/>
          </a:prstGeom>
        </p:spPr>
      </p:pic>
    </p:spTree>
    <p:extLst>
      <p:ext uri="{BB962C8B-B14F-4D97-AF65-F5344CB8AC3E}">
        <p14:creationId xmlns:p14="http://schemas.microsoft.com/office/powerpoint/2010/main" val="240080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chGuard">
  <a:themeElements>
    <a:clrScheme name="WatchGuard">
      <a:dk1>
        <a:sysClr val="windowText" lastClr="000000"/>
      </a:dk1>
      <a:lt1>
        <a:sysClr val="window" lastClr="FFFFFF"/>
      </a:lt1>
      <a:dk2>
        <a:srgbClr val="000000"/>
      </a:dk2>
      <a:lt2>
        <a:srgbClr val="E9E5DC"/>
      </a:lt2>
      <a:accent1>
        <a:srgbClr val="F89829"/>
      </a:accent1>
      <a:accent2>
        <a:srgbClr val="FF0000"/>
      </a:accent2>
      <a:accent3>
        <a:srgbClr val="A28E6A"/>
      </a:accent3>
      <a:accent4>
        <a:srgbClr val="956251"/>
      </a:accent4>
      <a:accent5>
        <a:srgbClr val="918485"/>
      </a:accent5>
      <a:accent6>
        <a:srgbClr val="855D5D"/>
      </a:accent6>
      <a:hlink>
        <a:srgbClr val="FF0000"/>
      </a:hlink>
      <a:folHlink>
        <a:srgbClr val="FF0000"/>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noFill/>
        <a:ln>
          <a:solidFill>
            <a:srgbClr val="FF0000"/>
          </a:solidFill>
        </a:ln>
      </a:spPr>
      <a:bodyPr rtlCol="0" anchor="ctr"/>
      <a:lstStyle>
        <a:defPPr algn="ctr">
          <a:defRPr dirty="0">
            <a:latin typeface="Open Sans" panose="020B0606030504020204" pitchFamily="34" charset="0"/>
            <a:ea typeface="Open Sans" panose="020B0606030504020204" pitchFamily="34" charset="0"/>
            <a:cs typeface="Open Sans" panose="020B0606030504020204" pitchFamily="34" charset="0"/>
          </a:defRPr>
        </a:defPPr>
      </a:lstStyle>
      <a:style>
        <a:lnRef idx="2">
          <a:schemeClr val="accent2"/>
        </a:lnRef>
        <a:fillRef idx="1">
          <a:schemeClr val="lt1"/>
        </a:fillRef>
        <a:effectRef idx="0">
          <a:schemeClr val="accent2"/>
        </a:effectRef>
        <a:fontRef idx="minor">
          <a:schemeClr val="dk1"/>
        </a:fontRef>
      </a:style>
    </a:spDef>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82D71096-A53A-4985-8E7F-EA3A0C952920}" vid="{72EEFD11-0377-4CDC-9019-0027D75D3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PPT Template rev 4-21 (1)</Template>
  <TotalTime>16206</TotalTime>
  <Words>1953</Words>
  <Application>Microsoft Office PowerPoint</Application>
  <PresentationFormat>Widescreen</PresentationFormat>
  <Paragraphs>174</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Geneva</vt:lpstr>
      <vt:lpstr>Open Sans</vt:lpstr>
      <vt:lpstr>Wingdings</vt:lpstr>
      <vt:lpstr>WatchGuard</vt:lpstr>
      <vt:lpstr>Introduction to WatchGuard  Advanced EPDR</vt:lpstr>
      <vt:lpstr>WatchGuard Advanced EPDR</vt:lpstr>
      <vt:lpstr>Overview</vt:lpstr>
      <vt:lpstr>WatchGuard Advanced EPDR</vt:lpstr>
      <vt:lpstr>Get Started</vt:lpstr>
      <vt:lpstr>Start a Trial of WatchGuard Advanced EPDR</vt:lpstr>
      <vt:lpstr>Open Advanced EPDR</vt:lpstr>
      <vt:lpstr>Advanced EPDR Licensing and allocation</vt:lpstr>
      <vt:lpstr>WatchGuard Cloud Dashboards</vt:lpstr>
      <vt:lpstr>Inventory Pages</vt:lpstr>
      <vt:lpstr>Trials Page</vt:lpstr>
      <vt:lpstr>Upgrade Path</vt:lpstr>
      <vt:lpstr>Advanced EPDR Management UI</vt:lpstr>
      <vt:lpstr>Advanced EPDR Management UI</vt:lpstr>
      <vt:lpstr>Security Dashboard – Advanced EPDR </vt:lpstr>
      <vt:lpstr>Advanced Security Policies (Windows computers)</vt:lpstr>
      <vt:lpstr>Advanced Security Policies</vt:lpstr>
      <vt:lpstr>Advanced Security Policies, continued</vt:lpstr>
      <vt:lpstr>Security Dashboard – Advanced Security Policies</vt:lpstr>
      <vt:lpstr>Block by Advanced Security Policy</vt:lpstr>
      <vt:lpstr>Advanced Security Policies – Advanced Code Injection</vt:lpstr>
      <vt:lpstr>Advanced IOAs (Windows computers)</vt:lpstr>
      <vt:lpstr>Advanced IOA Details Page – Activity Tab</vt:lpstr>
      <vt:lpstr>Advanced IOA – Service Provider View</vt:lpstr>
      <vt:lpstr>Remote Control (Windows computers)</vt:lpstr>
      <vt:lpstr>Required URLs and Ports</vt:lpstr>
      <vt:lpstr>Open the Remote Control Tool</vt:lpstr>
      <vt:lpstr>Remote Control Tool</vt:lpstr>
      <vt:lpstr>Remote Command Line Tools</vt:lpstr>
      <vt:lpstr>Remote Control – Service Provider View</vt:lpstr>
      <vt:lpstr>Indicators of Compromise (IOCs)</vt:lpstr>
      <vt:lpstr>IOC Gallery Settings</vt:lpstr>
      <vt:lpstr>STIX File</vt:lpstr>
      <vt:lpstr>Review the STIX File</vt:lpstr>
      <vt:lpstr>IOC Search Task</vt:lpstr>
      <vt:lpstr>IOC Search Task</vt:lpstr>
      <vt:lpstr>Multi-Tenant Endpoint Security Management</vt:lpstr>
      <vt:lpstr>Multi-Tenant Endpoint Security Management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Nicole Santos</dc:creator>
  <cp:lastModifiedBy>Nicole Santos</cp:lastModifiedBy>
  <cp:revision>427</cp:revision>
  <dcterms:created xsi:type="dcterms:W3CDTF">2021-10-28T20:13:45Z</dcterms:created>
  <dcterms:modified xsi:type="dcterms:W3CDTF">2023-05-24T19:39:14Z</dcterms:modified>
</cp:coreProperties>
</file>