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0"/>
  </p:notesMasterIdLst>
  <p:handoutMasterIdLst>
    <p:handoutMasterId r:id="rId151"/>
  </p:handoutMasterIdLst>
  <p:sldIdLst>
    <p:sldId id="425" r:id="rId2"/>
    <p:sldId id="442" r:id="rId3"/>
    <p:sldId id="3850" r:id="rId4"/>
    <p:sldId id="3847" r:id="rId5"/>
    <p:sldId id="608" r:id="rId6"/>
    <p:sldId id="609" r:id="rId7"/>
    <p:sldId id="611" r:id="rId8"/>
    <p:sldId id="3840" r:id="rId9"/>
    <p:sldId id="3848" r:id="rId10"/>
    <p:sldId id="3849" r:id="rId11"/>
    <p:sldId id="605" r:id="rId12"/>
    <p:sldId id="3842" r:id="rId13"/>
    <p:sldId id="602" r:id="rId14"/>
    <p:sldId id="3843" r:id="rId15"/>
    <p:sldId id="603" r:id="rId16"/>
    <p:sldId id="3844" r:id="rId17"/>
    <p:sldId id="3841" r:id="rId18"/>
    <p:sldId id="3845" r:id="rId19"/>
    <p:sldId id="617" r:id="rId20"/>
    <p:sldId id="618" r:id="rId21"/>
    <p:sldId id="610" r:id="rId22"/>
    <p:sldId id="582" r:id="rId23"/>
    <p:sldId id="3838" r:id="rId24"/>
    <p:sldId id="583" r:id="rId25"/>
    <p:sldId id="592" r:id="rId26"/>
    <p:sldId id="584" r:id="rId27"/>
    <p:sldId id="585" r:id="rId28"/>
    <p:sldId id="586" r:id="rId29"/>
    <p:sldId id="587" r:id="rId30"/>
    <p:sldId id="588" r:id="rId31"/>
    <p:sldId id="589" r:id="rId32"/>
    <p:sldId id="590" r:id="rId33"/>
    <p:sldId id="594" r:id="rId34"/>
    <p:sldId id="597" r:id="rId35"/>
    <p:sldId id="595" r:id="rId36"/>
    <p:sldId id="596" r:id="rId37"/>
    <p:sldId id="598" r:id="rId38"/>
    <p:sldId id="591" r:id="rId39"/>
    <p:sldId id="3834" r:id="rId40"/>
    <p:sldId id="3835" r:id="rId41"/>
    <p:sldId id="3836" r:id="rId42"/>
    <p:sldId id="3837" r:id="rId43"/>
    <p:sldId id="3824" r:id="rId44"/>
    <p:sldId id="3832" r:id="rId45"/>
    <p:sldId id="3833" r:id="rId46"/>
    <p:sldId id="3831" r:id="rId47"/>
    <p:sldId id="3829" r:id="rId48"/>
    <p:sldId id="3830" r:id="rId49"/>
    <p:sldId id="3828" r:id="rId50"/>
    <p:sldId id="3825" r:id="rId51"/>
    <p:sldId id="3827" r:id="rId52"/>
    <p:sldId id="3826" r:id="rId53"/>
    <p:sldId id="3822" r:id="rId54"/>
    <p:sldId id="3779" r:id="rId55"/>
    <p:sldId id="3813" r:id="rId56"/>
    <p:sldId id="3797" r:id="rId57"/>
    <p:sldId id="3814" r:id="rId58"/>
    <p:sldId id="686" r:id="rId59"/>
    <p:sldId id="3815" r:id="rId60"/>
    <p:sldId id="3787" r:id="rId61"/>
    <p:sldId id="3809" r:id="rId62"/>
    <p:sldId id="3780" r:id="rId63"/>
    <p:sldId id="3799" r:id="rId64"/>
    <p:sldId id="3786" r:id="rId65"/>
    <p:sldId id="3800" r:id="rId66"/>
    <p:sldId id="3816" r:id="rId67"/>
    <p:sldId id="3781" r:id="rId68"/>
    <p:sldId id="3790" r:id="rId69"/>
    <p:sldId id="3801" r:id="rId70"/>
    <p:sldId id="3817" r:id="rId71"/>
    <p:sldId id="3785" r:id="rId72"/>
    <p:sldId id="3818" r:id="rId73"/>
    <p:sldId id="3788" r:id="rId74"/>
    <p:sldId id="3783" r:id="rId75"/>
    <p:sldId id="3821" r:id="rId76"/>
    <p:sldId id="3819" r:id="rId77"/>
    <p:sldId id="3820" r:id="rId78"/>
    <p:sldId id="3811" r:id="rId79"/>
    <p:sldId id="3812" r:id="rId80"/>
    <p:sldId id="3805" r:id="rId81"/>
    <p:sldId id="3823" r:id="rId82"/>
    <p:sldId id="3793" r:id="rId83"/>
    <p:sldId id="3795" r:id="rId84"/>
    <p:sldId id="3802" r:id="rId85"/>
    <p:sldId id="3794" r:id="rId86"/>
    <p:sldId id="3796" r:id="rId87"/>
    <p:sldId id="3803" r:id="rId88"/>
    <p:sldId id="3709" r:id="rId89"/>
    <p:sldId id="667" r:id="rId90"/>
    <p:sldId id="3777" r:id="rId91"/>
    <p:sldId id="3773" r:id="rId92"/>
    <p:sldId id="3776" r:id="rId93"/>
    <p:sldId id="3774" r:id="rId94"/>
    <p:sldId id="3775" r:id="rId95"/>
    <p:sldId id="3772" r:id="rId96"/>
    <p:sldId id="3710" r:id="rId97"/>
    <p:sldId id="3742" r:id="rId98"/>
    <p:sldId id="3743" r:id="rId99"/>
    <p:sldId id="3744" r:id="rId100"/>
    <p:sldId id="3745" r:id="rId101"/>
    <p:sldId id="691" r:id="rId102"/>
    <p:sldId id="3746" r:id="rId103"/>
    <p:sldId id="3747" r:id="rId104"/>
    <p:sldId id="3748" r:id="rId105"/>
    <p:sldId id="3749" r:id="rId106"/>
    <p:sldId id="649" r:id="rId107"/>
    <p:sldId id="3750" r:id="rId108"/>
    <p:sldId id="679" r:id="rId109"/>
    <p:sldId id="3751" r:id="rId110"/>
    <p:sldId id="3752" r:id="rId111"/>
    <p:sldId id="3753" r:id="rId112"/>
    <p:sldId id="678" r:id="rId113"/>
    <p:sldId id="3754" r:id="rId114"/>
    <p:sldId id="3755" r:id="rId115"/>
    <p:sldId id="3756" r:id="rId116"/>
    <p:sldId id="3757" r:id="rId117"/>
    <p:sldId id="3758" r:id="rId118"/>
    <p:sldId id="3759" r:id="rId119"/>
    <p:sldId id="3760" r:id="rId120"/>
    <p:sldId id="677" r:id="rId121"/>
    <p:sldId id="3761" r:id="rId122"/>
    <p:sldId id="3762" r:id="rId123"/>
    <p:sldId id="653" r:id="rId124"/>
    <p:sldId id="689" r:id="rId125"/>
    <p:sldId id="687" r:id="rId126"/>
    <p:sldId id="3763" r:id="rId127"/>
    <p:sldId id="685" r:id="rId128"/>
    <p:sldId id="684" r:id="rId129"/>
    <p:sldId id="690" r:id="rId130"/>
    <p:sldId id="3735" r:id="rId131"/>
    <p:sldId id="3737" r:id="rId132"/>
    <p:sldId id="3738" r:id="rId133"/>
    <p:sldId id="3741" r:id="rId134"/>
    <p:sldId id="3711" r:id="rId135"/>
    <p:sldId id="3740" r:id="rId136"/>
    <p:sldId id="3765" r:id="rId137"/>
    <p:sldId id="3766" r:id="rId138"/>
    <p:sldId id="3767" r:id="rId139"/>
    <p:sldId id="3768" r:id="rId140"/>
    <p:sldId id="3769" r:id="rId141"/>
    <p:sldId id="3770" r:id="rId142"/>
    <p:sldId id="673" r:id="rId143"/>
    <p:sldId id="676" r:id="rId144"/>
    <p:sldId id="3771" r:id="rId145"/>
    <p:sldId id="681" r:id="rId146"/>
    <p:sldId id="682" r:id="rId147"/>
    <p:sldId id="683" r:id="rId148"/>
    <p:sldId id="580" r:id="rId1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F9T5Wl9d5ebVyqD3p/0tQ==" hashData="ISNB9Ji7yKyJBG8T4fSIaK90JcXYf8S5if+oHMgqZkYMJ1SpyZ3NK9RzCcOzT4I2IJmmYCMPyUBttvXpPjdiO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40CA2C-D7A0-3D58-8479-1BBDF7BAD914}" name="Nicole Santos" initials="NS" userId="S::Nicole.Santos@watchguard.com::af2f4233-8509-4275-a895-0a226add0c71" providerId="AD"/>
  <p188:author id="{99F2A84F-138A-FC99-42FF-75BEEBEEAAF7}" name="David Busby" initials="DB" userId="S::David.Busby@watchguard.com::d8188d8b-8ff3-481e-a091-7364ed90ca9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CAC"/>
    <a:srgbClr val="660700"/>
    <a:srgbClr val="991000"/>
    <a:srgbClr val="2BBED8"/>
    <a:srgbClr val="000000"/>
    <a:srgbClr val="330200"/>
    <a:srgbClr val="B32317"/>
    <a:srgbClr val="00467F"/>
    <a:srgbClr val="FF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42" autoAdjust="0"/>
    <p:restoredTop sz="96283" autoAdjust="0"/>
  </p:normalViewPr>
  <p:slideViewPr>
    <p:cSldViewPr snapToGrid="0" snapToObjects="1">
      <p:cViewPr varScale="1">
        <p:scale>
          <a:sx n="103" d="100"/>
          <a:sy n="103" d="100"/>
        </p:scale>
        <p:origin x="498" y="102"/>
      </p:cViewPr>
      <p:guideLst/>
    </p:cSldViewPr>
  </p:slideViewPr>
  <p:outlineViewPr>
    <p:cViewPr>
      <p:scale>
        <a:sx n="33" d="100"/>
        <a:sy n="33" d="100"/>
      </p:scale>
      <p:origin x="0" y="-5388"/>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20" d="100"/>
          <a:sy n="120" d="100"/>
        </p:scale>
        <p:origin x="4962" y="12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handoutMaster" Target="handoutMasters/handoutMaster1.xml"/><Relationship Id="rId156" Type="http://schemas.microsoft.com/office/2018/10/relationships/authors" Target="author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3F21BB-421D-412B-87C5-D2101A386A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B95685B-FADA-4113-BD66-64E0B5685E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9333AC-B101-4B7D-8E50-F5FE5CA71A2D}" type="datetimeFigureOut">
              <a:rPr lang="en-US" smtClean="0"/>
              <a:t>4/12/2024</a:t>
            </a:fld>
            <a:endParaRPr lang="en-US" dirty="0"/>
          </a:p>
        </p:txBody>
      </p:sp>
      <p:sp>
        <p:nvSpPr>
          <p:cNvPr id="4" name="Footer Placeholder 3">
            <a:extLst>
              <a:ext uri="{FF2B5EF4-FFF2-40B4-BE49-F238E27FC236}">
                <a16:creationId xmlns:a16="http://schemas.microsoft.com/office/drawing/2014/main" id="{80D3EC46-9BF6-41C9-8A3C-F168BD0F47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BC146C9-A2EC-4890-8236-7C33D7947D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CD9356-61ED-4170-BD63-8EA893F9F959}" type="slidenum">
              <a:rPr lang="en-US" smtClean="0"/>
              <a:t>‹#›</a:t>
            </a:fld>
            <a:endParaRPr lang="en-US" dirty="0"/>
          </a:p>
        </p:txBody>
      </p:sp>
    </p:spTree>
    <p:extLst>
      <p:ext uri="{BB962C8B-B14F-4D97-AF65-F5344CB8AC3E}">
        <p14:creationId xmlns:p14="http://schemas.microsoft.com/office/powerpoint/2010/main" val="428934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B4087-17AE-CF43-A0BD-ECFDB94F5A80}" type="datetimeFigureOut">
              <a:rPr lang="en-US" smtClean="0"/>
              <a:t>4/12/2024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78E81-FCE8-D94A-B114-51B06508A517}" type="slidenum">
              <a:rPr lang="en-US" smtClean="0"/>
              <a:t>‹#›</a:t>
            </a:fld>
            <a:endParaRPr lang="en-US" dirty="0"/>
          </a:p>
        </p:txBody>
      </p:sp>
    </p:spTree>
    <p:extLst>
      <p:ext uri="{BB962C8B-B14F-4D97-AF65-F5344CB8AC3E}">
        <p14:creationId xmlns:p14="http://schemas.microsoft.com/office/powerpoint/2010/main" val="3682096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Do Not Record">
    <p:bg>
      <p:bgPr shadeToTitle="1">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36B35D-55EA-45D4-A314-0BB692543F73}"/>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sp>
        <p:nvSpPr>
          <p:cNvPr id="2" name="Title 1"/>
          <p:cNvSpPr>
            <a:spLocks noGrp="1"/>
          </p:cNvSpPr>
          <p:nvPr>
            <p:ph type="ctrTitle"/>
          </p:nvPr>
        </p:nvSpPr>
        <p:spPr>
          <a:xfrm>
            <a:off x="5084404" y="2183425"/>
            <a:ext cx="6800051" cy="1569660"/>
          </a:xfrm>
        </p:spPr>
        <p:txBody>
          <a:bodyPr wrap="square" anchor="ctr">
            <a:spAutoFit/>
          </a:bodyPr>
          <a:lstStyle>
            <a:lvl1pPr algn="ctr">
              <a:defRPr sz="4800" b="1">
                <a:effectLst/>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084404" y="4052387"/>
            <a:ext cx="6800051" cy="587277"/>
          </a:xfrm>
        </p:spPr>
        <p:txBody>
          <a:bodyPr wrap="square" anchor="t">
            <a:spAutoFit/>
          </a:bodyPr>
          <a:lstStyle>
            <a:lvl1pPr marL="0" indent="0" algn="ctr">
              <a:buNone/>
              <a:defRPr sz="2400" cap="all">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pic>
        <p:nvPicPr>
          <p:cNvPr id="5" name="Picture 4" descr="A picture containing sport kite, outdoor object&#10;&#10;Description automatically generated">
            <a:extLst>
              <a:ext uri="{FF2B5EF4-FFF2-40B4-BE49-F238E27FC236}">
                <a16:creationId xmlns:a16="http://schemas.microsoft.com/office/drawing/2014/main" id="{FBD75935-D4A5-4F8D-A743-FFA58534CDB5}"/>
              </a:ext>
            </a:extLst>
          </p:cNvPr>
          <p:cNvPicPr>
            <a:picLocks noChangeAspect="1"/>
          </p:cNvPicPr>
          <p:nvPr userDrawn="1"/>
        </p:nvPicPr>
        <p:blipFill>
          <a:blip r:embed="rId3"/>
          <a:stretch>
            <a:fillRect/>
          </a:stretch>
        </p:blipFill>
        <p:spPr>
          <a:xfrm flipH="1">
            <a:off x="150020" y="1479065"/>
            <a:ext cx="4868547" cy="3658867"/>
          </a:xfrm>
          <a:prstGeom prst="rect">
            <a:avLst/>
          </a:prstGeom>
        </p:spPr>
      </p:pic>
      <p:sp>
        <p:nvSpPr>
          <p:cNvPr id="8" name="TextBox 7">
            <a:extLst>
              <a:ext uri="{FF2B5EF4-FFF2-40B4-BE49-F238E27FC236}">
                <a16:creationId xmlns:a16="http://schemas.microsoft.com/office/drawing/2014/main" id="{BAD31112-E756-4435-BAB7-74B2AB128071}"/>
              </a:ext>
            </a:extLst>
          </p:cNvPr>
          <p:cNvSpPr txBox="1"/>
          <p:nvPr userDrawn="1"/>
        </p:nvSpPr>
        <p:spPr>
          <a:xfrm>
            <a:off x="7002168" y="6543227"/>
            <a:ext cx="5189833" cy="246221"/>
          </a:xfrm>
          <a:prstGeom prst="rect">
            <a:avLst/>
          </a:prstGeom>
          <a:noFill/>
        </p:spPr>
        <p:txBody>
          <a:bodyPr wrap="square" rtlCol="0">
            <a:spAutoFit/>
          </a:bodyPr>
          <a:lstStyle/>
          <a:p>
            <a:pPr algn="r"/>
            <a:r>
              <a:rPr lang="en-US" sz="10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Copyright © 2024 WatchGuard Technologies, Inc. All Rights Reserved</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iner Tex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DB5C4FB-9D3F-584A-AA3B-3B8C245BD737}"/>
              </a:ext>
            </a:extLst>
          </p:cNvPr>
          <p:cNvSpPr>
            <a:spLocks noGrp="1"/>
          </p:cNvSpPr>
          <p:nvPr>
            <p:ph type="title"/>
          </p:nvPr>
        </p:nvSpPr>
        <p:spPr>
          <a:xfrm>
            <a:off x="607595" y="1130968"/>
            <a:ext cx="2182135" cy="4499810"/>
          </a:xfrm>
        </p:spPr>
        <p:txBody>
          <a:bodyPr wrap="square" anchor="ctr">
            <a:noAutofit/>
          </a:bodyPr>
          <a:lstStyle>
            <a:lvl1pPr algn="r">
              <a:defRPr sz="20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F275DAB6-8321-F945-AD67-9CE5F9CA3EE5}"/>
              </a:ext>
            </a:extLst>
          </p:cNvPr>
          <p:cNvSpPr>
            <a:spLocks noGrp="1"/>
          </p:cNvSpPr>
          <p:nvPr>
            <p:ph idx="1"/>
          </p:nvPr>
        </p:nvSpPr>
        <p:spPr>
          <a:xfrm>
            <a:off x="3345483" y="1130967"/>
            <a:ext cx="7819817" cy="4499811"/>
          </a:xfrm>
        </p:spPr>
        <p:txBody>
          <a:bodyPr wrap="square" anchor="ctr">
            <a:noAutofit/>
          </a:bodyPr>
          <a:lstStyle>
            <a:lvl1pPr marL="342900" indent="-342900">
              <a:lnSpc>
                <a:spcPct val="150000"/>
              </a:lnSpc>
              <a:spcAft>
                <a:spcPts val="1400"/>
              </a:spcAft>
              <a:buSzPct val="11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7C72D80-0D87-8C4C-A540-381927933607}"/>
              </a:ext>
            </a:extLst>
          </p:cNvPr>
          <p:cNvCxnSpPr>
            <a:cxnSpLocks/>
          </p:cNvCxnSpPr>
          <p:nvPr userDrawn="1"/>
        </p:nvCxnSpPr>
        <p:spPr>
          <a:xfrm>
            <a:off x="3078143" y="1130968"/>
            <a:ext cx="0" cy="449981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10" descr="A close up of a logo&#10;&#10;Description automatically generated">
            <a:extLst>
              <a:ext uri="{FF2B5EF4-FFF2-40B4-BE49-F238E27FC236}">
                <a16:creationId xmlns:a16="http://schemas.microsoft.com/office/drawing/2014/main" id="{7D3E85FA-4F25-4E0C-8477-612E8CFB3C4B}"/>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9494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iner Text and Pictur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C51277-2A93-264B-8B61-C20F5237A6EA}"/>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B599B620-B506-1E43-A5AE-872BE566B5DE}"/>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FD0C14A-76CA-4266-9D5E-1116868ED614}"/>
              </a:ext>
            </a:extLst>
          </p:cNvPr>
          <p:cNvSpPr>
            <a:spLocks noGrp="1"/>
          </p:cNvSpPr>
          <p:nvPr>
            <p:ph idx="1"/>
          </p:nvPr>
        </p:nvSpPr>
        <p:spPr>
          <a:xfrm>
            <a:off x="1038726" y="1604433"/>
            <a:ext cx="4958037" cy="4459477"/>
          </a:xfrm>
        </p:spPr>
        <p:txBody>
          <a:bodyPr wrap="square" anchor="t">
            <a:noAutofit/>
          </a:bodyPr>
          <a:lstStyle>
            <a:lvl1pPr marL="342900" indent="-342900">
              <a:lnSpc>
                <a:spcPct val="150000"/>
              </a:lnSpc>
              <a:spcAft>
                <a:spcPts val="1400"/>
              </a:spcAft>
              <a:buSzPct val="11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close up of a logo&#10;&#10;Description automatically generated">
            <a:extLst>
              <a:ext uri="{FF2B5EF4-FFF2-40B4-BE49-F238E27FC236}">
                <a16:creationId xmlns:a16="http://schemas.microsoft.com/office/drawing/2014/main" id="{2301E0F1-954B-4C5C-B5C5-691D6055795B}"/>
              </a:ext>
            </a:extLst>
          </p:cNvPr>
          <p:cNvPicPr>
            <a:picLocks noChangeAspect="1"/>
          </p:cNvPicPr>
          <p:nvPr userDrawn="1"/>
        </p:nvPicPr>
        <p:blipFill>
          <a:blip r:embed="rId3"/>
          <a:stretch>
            <a:fillRect/>
          </a:stretch>
        </p:blipFill>
        <p:spPr>
          <a:xfrm>
            <a:off x="33979" y="6363588"/>
            <a:ext cx="1278609" cy="457200"/>
          </a:xfrm>
          <a:prstGeom prst="rect">
            <a:avLst/>
          </a:prstGeom>
        </p:spPr>
      </p:pic>
      <p:sp>
        <p:nvSpPr>
          <p:cNvPr id="7" name="Picture Placeholder 2">
            <a:extLst>
              <a:ext uri="{FF2B5EF4-FFF2-40B4-BE49-F238E27FC236}">
                <a16:creationId xmlns:a16="http://schemas.microsoft.com/office/drawing/2014/main" id="{CABCA7C5-B296-461D-9F4E-DD4495A89BBB}"/>
              </a:ext>
            </a:extLst>
          </p:cNvPr>
          <p:cNvSpPr>
            <a:spLocks noGrp="1"/>
          </p:cNvSpPr>
          <p:nvPr>
            <p:ph type="pic" sz="quarter" idx="10"/>
          </p:nvPr>
        </p:nvSpPr>
        <p:spPr>
          <a:xfrm>
            <a:off x="6195793" y="1322362"/>
            <a:ext cx="5662079" cy="5092506"/>
          </a:xfrm>
          <a:ln w="12700">
            <a:solidFill>
              <a:srgbClr val="ACACAC"/>
            </a:solidFill>
          </a:ln>
        </p:spPr>
        <p:txBody>
          <a:bodyPr/>
          <a:lstStyle/>
          <a:p>
            <a:r>
              <a:rPr lang="en-US" dirty="0"/>
              <a:t>Click icon to add picture</a:t>
            </a:r>
          </a:p>
        </p:txBody>
      </p:sp>
    </p:spTree>
    <p:extLst>
      <p:ext uri="{BB962C8B-B14F-4D97-AF65-F5344CB8AC3E}">
        <p14:creationId xmlns:p14="http://schemas.microsoft.com/office/powerpoint/2010/main" val="39703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iner 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C51277-2A93-264B-8B61-C20F5237A6EA}"/>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B599B620-B506-1E43-A5AE-872BE566B5DE}"/>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logo&#10;&#10;Description automatically generated">
            <a:extLst>
              <a:ext uri="{FF2B5EF4-FFF2-40B4-BE49-F238E27FC236}">
                <a16:creationId xmlns:a16="http://schemas.microsoft.com/office/drawing/2014/main" id="{0284299A-B8C0-45EA-B88B-2CE2DED5F350}"/>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61993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7" name="Text Placeholder 4">
            <a:extLst>
              <a:ext uri="{FF2B5EF4-FFF2-40B4-BE49-F238E27FC236}">
                <a16:creationId xmlns:a16="http://schemas.microsoft.com/office/drawing/2014/main" id="{45DC3424-3CE8-4041-B3B7-E0521DD92CE9}"/>
              </a:ext>
            </a:extLst>
          </p:cNvPr>
          <p:cNvSpPr>
            <a:spLocks noGrp="1"/>
          </p:cNvSpPr>
          <p:nvPr>
            <p:ph type="body" sz="quarter" idx="3"/>
          </p:nvPr>
        </p:nvSpPr>
        <p:spPr>
          <a:xfrm>
            <a:off x="6096000" y="1620677"/>
            <a:ext cx="4722813" cy="576262"/>
          </a:xfrm>
          <a:solidFill>
            <a:srgbClr val="C00000"/>
          </a:solidFill>
        </p:spPr>
        <p:txBody>
          <a:bodyPr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2">
            <a:extLst>
              <a:ext uri="{FF2B5EF4-FFF2-40B4-BE49-F238E27FC236}">
                <a16:creationId xmlns:a16="http://schemas.microsoft.com/office/drawing/2014/main" id="{11683DE0-907D-0640-9FCB-BECF909B27B8}"/>
              </a:ext>
            </a:extLst>
          </p:cNvPr>
          <p:cNvSpPr>
            <a:spLocks noGrp="1"/>
          </p:cNvSpPr>
          <p:nvPr>
            <p:ph idx="11"/>
          </p:nvPr>
        </p:nvSpPr>
        <p:spPr>
          <a:xfrm>
            <a:off x="6096000" y="2292227"/>
            <a:ext cx="4722813" cy="3649133"/>
          </a:xfrm>
          <a:solidFill>
            <a:srgbClr val="800000">
              <a:alpha val="40000"/>
            </a:srgbClr>
          </a:solidFill>
          <a:ln w="9525">
            <a:noFill/>
          </a:ln>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9" name="Text Placeholder 4">
            <a:extLst>
              <a:ext uri="{FF2B5EF4-FFF2-40B4-BE49-F238E27FC236}">
                <a16:creationId xmlns:a16="http://schemas.microsoft.com/office/drawing/2014/main" id="{A5E3B149-852B-BB46-B224-959929010A31}"/>
              </a:ext>
            </a:extLst>
          </p:cNvPr>
          <p:cNvSpPr>
            <a:spLocks noGrp="1"/>
          </p:cNvSpPr>
          <p:nvPr>
            <p:ph type="body" sz="quarter" idx="12"/>
          </p:nvPr>
        </p:nvSpPr>
        <p:spPr>
          <a:xfrm>
            <a:off x="1173124" y="1620677"/>
            <a:ext cx="4722813" cy="576262"/>
          </a:xfrm>
          <a:solidFill>
            <a:srgbClr val="C00000"/>
          </a:solidFill>
        </p:spPr>
        <p:txBody>
          <a:bodyPr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B05071E4-94A7-2546-A83B-4890DE814D41}"/>
              </a:ext>
            </a:extLst>
          </p:cNvPr>
          <p:cNvSpPr>
            <a:spLocks noGrp="1"/>
          </p:cNvSpPr>
          <p:nvPr>
            <p:ph idx="13"/>
          </p:nvPr>
        </p:nvSpPr>
        <p:spPr>
          <a:xfrm>
            <a:off x="1173124" y="2292227"/>
            <a:ext cx="4722813" cy="3649133"/>
          </a:xfrm>
          <a:solidFill>
            <a:srgbClr val="800000">
              <a:alpha val="40000"/>
            </a:srgbClr>
          </a:solidFill>
          <a:ln w="9525">
            <a:noFill/>
          </a:ln>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4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cxnSp>
        <p:nvCxnSpPr>
          <p:cNvPr id="11" name="Straight Connector 10">
            <a:extLst>
              <a:ext uri="{FF2B5EF4-FFF2-40B4-BE49-F238E27FC236}">
                <a16:creationId xmlns:a16="http://schemas.microsoft.com/office/drawing/2014/main" id="{E54CF3AB-99D4-9145-9E51-752BA469E50D}"/>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E54B636B-144D-4507-A418-63041D5CA371}"/>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28405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bg/>
                                          </p:spTgt>
                                        </p:tgtEl>
                                        <p:attrNameLst>
                                          <p:attrName>style.visibility</p:attrName>
                                        </p:attrNameLst>
                                      </p:cBhvr>
                                      <p:to>
                                        <p:strVal val="visible"/>
                                      </p:to>
                                    </p:set>
                                    <p:animEffect transition="in" filter="fade">
                                      <p:cBhvr>
                                        <p:cTn id="13" dur="500"/>
                                        <p:tgtEl>
                                          <p:spTgt spid="10">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969696"/>
                                      </p:to>
                                    </p:animClr>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969696"/>
                                      </p:to>
                                    </p:animClr>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bg/>
                                          </p:spTgt>
                                        </p:tgtEl>
                                        <p:attrNameLst>
                                          <p:attrName>style.visibility</p:attrName>
                                        </p:attrNameLst>
                                      </p:cBhvr>
                                      <p:to>
                                        <p:strVal val="visible"/>
                                      </p:to>
                                    </p:set>
                                    <p:animEffect transition="in" filter="fade">
                                      <p:cBhvr>
                                        <p:cTn id="33" dur="500"/>
                                        <p:tgtEl>
                                          <p:spTgt spid="7">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500"/>
                                        <p:tgtEl>
                                          <p:spTgt spid="7">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bg/>
                                          </p:spTgt>
                                        </p:tgtEl>
                                        <p:attrNameLst>
                                          <p:attrName>style.visibility</p:attrName>
                                        </p:attrNameLst>
                                      </p:cBhvr>
                                      <p:to>
                                        <p:strVal val="visible"/>
                                      </p:to>
                                    </p:set>
                                    <p:animEffect transition="in" filter="fade">
                                      <p:cBhvr>
                                        <p:cTn id="39" dur="500"/>
                                        <p:tgtEl>
                                          <p:spTgt spid="8">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fade">
                                      <p:cBhvr>
                                        <p:cTn id="44"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rgbClr val="969696"/>
                                      </p:to>
                                    </p:animClr>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Effect transition="in" filter="fade">
                                      <p:cBhvr>
                                        <p:cTn id="49" dur="500"/>
                                        <p:tgtEl>
                                          <p:spTgt spid="8">
                                            <p:txEl>
                                              <p:pRg st="1" end="1"/>
                                            </p:txEl>
                                          </p:spTgt>
                                        </p:tgtEl>
                                      </p:cBhvr>
                                    </p:animEffect>
                                  </p:childTnLst>
                                  <p:subTnLst>
                                    <p:animClr clrSpc="rgb" dir="cw">
                                      <p:cBhvr override="childStyle">
                                        <p:cTn dur="1" fill="hold" display="0" masterRel="nextClick" afterEffect="1"/>
                                        <p:tgtEl>
                                          <p:spTgt spid="8">
                                            <p:txEl>
                                              <p:pRg st="1" end="1"/>
                                            </p:txEl>
                                          </p:spTgt>
                                        </p:tgtEl>
                                        <p:attrNameLst>
                                          <p:attrName>ppt_c</p:attrName>
                                        </p:attrNameLst>
                                      </p:cBhvr>
                                      <p:to>
                                        <a:srgbClr val="969696"/>
                                      </p:to>
                                    </p:animClr>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
                                            <p:txEl>
                                              <p:pRg st="2" end="2"/>
                                            </p:txEl>
                                          </p:spTgt>
                                        </p:tgtEl>
                                        <p:attrNameLst>
                                          <p:attrName>style.visibility</p:attrName>
                                        </p:attrNameLst>
                                      </p:cBhvr>
                                      <p:to>
                                        <p:strVal val="visible"/>
                                      </p:to>
                                    </p:set>
                                    <p:animEffect transition="in" filter="fade">
                                      <p:cBhvr>
                                        <p:cTn id="54" dur="500"/>
                                        <p:tgtEl>
                                          <p:spTgt spid="8">
                                            <p:txEl>
                                              <p:pRg st="2" end="2"/>
                                            </p:txEl>
                                          </p:spTgt>
                                        </p:tgtEl>
                                      </p:cBhvr>
                                    </p:animEffect>
                                  </p:childTnLst>
                                  <p:subTnLst>
                                    <p:animClr clrSpc="rgb" dir="cw">
                                      <p:cBhvr override="childStyle">
                                        <p:cTn dur="1" fill="hold" display="0" masterRel="nextClick" afterEffect="1"/>
                                        <p:tgtEl>
                                          <p:spTgt spid="8">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tmplLst>
          <p:tmpl>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uiExpand="1" build="p"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uiExpand="1" build="p" animBg="1">
        <p:tmplLst>
          <p:tmpl>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11" name="Text Placeholder 4">
            <a:extLst>
              <a:ext uri="{FF2B5EF4-FFF2-40B4-BE49-F238E27FC236}">
                <a16:creationId xmlns:a16="http://schemas.microsoft.com/office/drawing/2014/main" id="{E3409EA1-7EC8-A040-BB8E-4BF6D1742F6B}"/>
              </a:ext>
            </a:extLst>
          </p:cNvPr>
          <p:cNvSpPr>
            <a:spLocks noGrp="1"/>
          </p:cNvSpPr>
          <p:nvPr>
            <p:ph type="body" sz="quarter" idx="12"/>
          </p:nvPr>
        </p:nvSpPr>
        <p:spPr>
          <a:xfrm>
            <a:off x="1320826"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2">
            <a:extLst>
              <a:ext uri="{FF2B5EF4-FFF2-40B4-BE49-F238E27FC236}">
                <a16:creationId xmlns:a16="http://schemas.microsoft.com/office/drawing/2014/main" id="{AC6DC408-6A32-A342-AD68-D8071FFC06DB}"/>
              </a:ext>
            </a:extLst>
          </p:cNvPr>
          <p:cNvSpPr>
            <a:spLocks noGrp="1"/>
          </p:cNvSpPr>
          <p:nvPr>
            <p:ph idx="13"/>
          </p:nvPr>
        </p:nvSpPr>
        <p:spPr>
          <a:xfrm>
            <a:off x="1320826"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5" name="Text Placeholder 4">
            <a:extLst>
              <a:ext uri="{FF2B5EF4-FFF2-40B4-BE49-F238E27FC236}">
                <a16:creationId xmlns:a16="http://schemas.microsoft.com/office/drawing/2014/main" id="{93F02ED4-0D75-1243-87EB-F5B7D2CD5BC9}"/>
              </a:ext>
            </a:extLst>
          </p:cNvPr>
          <p:cNvSpPr>
            <a:spLocks noGrp="1"/>
          </p:cNvSpPr>
          <p:nvPr>
            <p:ph type="body" sz="quarter" idx="14"/>
          </p:nvPr>
        </p:nvSpPr>
        <p:spPr>
          <a:xfrm>
            <a:off x="4638185"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2">
            <a:extLst>
              <a:ext uri="{FF2B5EF4-FFF2-40B4-BE49-F238E27FC236}">
                <a16:creationId xmlns:a16="http://schemas.microsoft.com/office/drawing/2014/main" id="{7E846299-B0CC-E54D-B685-01E429ABF54D}"/>
              </a:ext>
            </a:extLst>
          </p:cNvPr>
          <p:cNvSpPr>
            <a:spLocks noGrp="1"/>
          </p:cNvSpPr>
          <p:nvPr>
            <p:ph idx="15"/>
          </p:nvPr>
        </p:nvSpPr>
        <p:spPr>
          <a:xfrm>
            <a:off x="4638185"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7" name="Text Placeholder 4">
            <a:extLst>
              <a:ext uri="{FF2B5EF4-FFF2-40B4-BE49-F238E27FC236}">
                <a16:creationId xmlns:a16="http://schemas.microsoft.com/office/drawing/2014/main" id="{4B0B8BFD-E3DD-8646-B5F5-60C593839A8F}"/>
              </a:ext>
            </a:extLst>
          </p:cNvPr>
          <p:cNvSpPr>
            <a:spLocks noGrp="1"/>
          </p:cNvSpPr>
          <p:nvPr>
            <p:ph type="body" sz="quarter" idx="16"/>
          </p:nvPr>
        </p:nvSpPr>
        <p:spPr>
          <a:xfrm>
            <a:off x="7934278"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2">
            <a:extLst>
              <a:ext uri="{FF2B5EF4-FFF2-40B4-BE49-F238E27FC236}">
                <a16:creationId xmlns:a16="http://schemas.microsoft.com/office/drawing/2014/main" id="{B496500E-B284-E84E-B9D0-316EB3673063}"/>
              </a:ext>
            </a:extLst>
          </p:cNvPr>
          <p:cNvSpPr>
            <a:spLocks noGrp="1"/>
          </p:cNvSpPr>
          <p:nvPr>
            <p:ph idx="17"/>
          </p:nvPr>
        </p:nvSpPr>
        <p:spPr>
          <a:xfrm>
            <a:off x="7934278"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cxnSp>
        <p:nvCxnSpPr>
          <p:cNvPr id="19" name="Straight Connector 18">
            <a:extLst>
              <a:ext uri="{FF2B5EF4-FFF2-40B4-BE49-F238E27FC236}">
                <a16:creationId xmlns:a16="http://schemas.microsoft.com/office/drawing/2014/main" id="{18E89B3D-F558-444A-825D-09008E29A6A8}"/>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78228415-8B51-411E-A5FA-13AC942715B8}"/>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85701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500"/>
                                        <p:tgtEl>
                                          <p:spTgt spid="11">
                                            <p:bg/>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bg/>
                                          </p:spTgt>
                                        </p:tgtEl>
                                        <p:attrNameLst>
                                          <p:attrName>style.visibility</p:attrName>
                                        </p:attrNameLst>
                                      </p:cBhvr>
                                      <p:to>
                                        <p:strVal val="visible"/>
                                      </p:to>
                                    </p:set>
                                    <p:animEffect transition="in" filter="fade">
                                      <p:cBhvr>
                                        <p:cTn id="13" dur="500"/>
                                        <p:tgtEl>
                                          <p:spTgt spid="14">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subTnLst>
                                    <p:animClr clrSpc="rgb" dir="cw">
                                      <p:cBhvr override="childStyle">
                                        <p:cTn dur="1" fill="hold" display="0" masterRel="nextClick" afterEffect="1"/>
                                        <p:tgtEl>
                                          <p:spTgt spid="14">
                                            <p:txEl>
                                              <p:pRg st="0" end="0"/>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fade">
                                      <p:cBhvr>
                                        <p:cTn id="23" dur="500"/>
                                        <p:tgtEl>
                                          <p:spTgt spid="14">
                                            <p:txEl>
                                              <p:pRg st="1" end="1"/>
                                            </p:txEl>
                                          </p:spTgt>
                                        </p:tgtEl>
                                      </p:cBhvr>
                                    </p:animEffect>
                                  </p:childTnLst>
                                  <p:subTnLst>
                                    <p:animClr clrSpc="rgb" dir="cw">
                                      <p:cBhvr override="childStyle">
                                        <p:cTn dur="1" fill="hold" display="0" masterRel="nextClick" afterEffect="1"/>
                                        <p:tgtEl>
                                          <p:spTgt spid="14">
                                            <p:txEl>
                                              <p:pRg st="1" end="1"/>
                                            </p:txEl>
                                          </p:spTgt>
                                        </p:tgtEl>
                                        <p:attrNameLst>
                                          <p:attrName>ppt_c</p:attrName>
                                        </p:attrNameLst>
                                      </p:cBhvr>
                                      <p:to>
                                        <a:srgbClr val="969696"/>
                                      </p:to>
                                    </p:animClr>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fade">
                                      <p:cBhvr>
                                        <p:cTn id="28" dur="500"/>
                                        <p:tgtEl>
                                          <p:spTgt spid="14">
                                            <p:txEl>
                                              <p:pRg st="2" end="2"/>
                                            </p:txEl>
                                          </p:spTgt>
                                        </p:tgtEl>
                                      </p:cBhvr>
                                    </p:animEffect>
                                  </p:childTnLst>
                                  <p:subTnLst>
                                    <p:animClr clrSpc="rgb" dir="cw">
                                      <p:cBhvr override="childStyle">
                                        <p:cTn dur="1" fill="hold" display="0" masterRel="nextClick" afterEffect="1"/>
                                        <p:tgtEl>
                                          <p:spTgt spid="14">
                                            <p:txEl>
                                              <p:pRg st="2" end="2"/>
                                            </p:txEl>
                                          </p:spTgt>
                                        </p:tgtEl>
                                        <p:attrNameLst>
                                          <p:attrName>ppt_c</p:attrName>
                                        </p:attrNameLst>
                                      </p:cBhvr>
                                      <p:to>
                                        <a:srgbClr val="969696"/>
                                      </p:to>
                                    </p:animClr>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bg/>
                                          </p:spTgt>
                                        </p:tgtEl>
                                        <p:attrNameLst>
                                          <p:attrName>style.visibility</p:attrName>
                                        </p:attrNameLst>
                                      </p:cBhvr>
                                      <p:to>
                                        <p:strVal val="visible"/>
                                      </p:to>
                                    </p:set>
                                    <p:animEffect transition="in" filter="fade">
                                      <p:cBhvr>
                                        <p:cTn id="33" dur="500"/>
                                        <p:tgtEl>
                                          <p:spTgt spid="15">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fade">
                                      <p:cBhvr>
                                        <p:cTn id="36" dur="500"/>
                                        <p:tgtEl>
                                          <p:spTgt spid="15">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bg/>
                                          </p:spTgt>
                                        </p:tgtEl>
                                        <p:attrNameLst>
                                          <p:attrName>style.visibility</p:attrName>
                                        </p:attrNameLst>
                                      </p:cBhvr>
                                      <p:to>
                                        <p:strVal val="visible"/>
                                      </p:to>
                                    </p:set>
                                    <p:animEffect transition="in" filter="fade">
                                      <p:cBhvr>
                                        <p:cTn id="39" dur="500"/>
                                        <p:tgtEl>
                                          <p:spTgt spid="16">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fade">
                                      <p:cBhvr>
                                        <p:cTn id="44" dur="500"/>
                                        <p:tgtEl>
                                          <p:spTgt spid="16">
                                            <p:txEl>
                                              <p:pRg st="0" end="0"/>
                                            </p:txEl>
                                          </p:spTgt>
                                        </p:tgtEl>
                                      </p:cBhvr>
                                    </p:animEffect>
                                  </p:childTnLst>
                                  <p:subTnLst>
                                    <p:animClr clrSpc="rgb" dir="cw">
                                      <p:cBhvr override="childStyle">
                                        <p:cTn dur="1" fill="hold" display="0" masterRel="nextClick" afterEffect="1"/>
                                        <p:tgtEl>
                                          <p:spTgt spid="16">
                                            <p:txEl>
                                              <p:pRg st="0" end="0"/>
                                            </p:txEl>
                                          </p:spTgt>
                                        </p:tgtEl>
                                        <p:attrNameLst>
                                          <p:attrName>ppt_c</p:attrName>
                                        </p:attrNameLst>
                                      </p:cBhvr>
                                      <p:to>
                                        <a:srgbClr val="969696"/>
                                      </p:to>
                                    </p:animClr>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xEl>
                                              <p:pRg st="1" end="1"/>
                                            </p:txEl>
                                          </p:spTgt>
                                        </p:tgtEl>
                                        <p:attrNameLst>
                                          <p:attrName>style.visibility</p:attrName>
                                        </p:attrNameLst>
                                      </p:cBhvr>
                                      <p:to>
                                        <p:strVal val="visible"/>
                                      </p:to>
                                    </p:set>
                                    <p:animEffect transition="in" filter="fade">
                                      <p:cBhvr>
                                        <p:cTn id="49" dur="500"/>
                                        <p:tgtEl>
                                          <p:spTgt spid="16">
                                            <p:txEl>
                                              <p:pRg st="1" end="1"/>
                                            </p:txEl>
                                          </p:spTgt>
                                        </p:tgtEl>
                                      </p:cBhvr>
                                    </p:animEffect>
                                  </p:childTnLst>
                                  <p:subTnLst>
                                    <p:animClr clrSpc="rgb" dir="cw">
                                      <p:cBhvr override="childStyle">
                                        <p:cTn dur="1" fill="hold" display="0" masterRel="nextClick" afterEffect="1"/>
                                        <p:tgtEl>
                                          <p:spTgt spid="16">
                                            <p:txEl>
                                              <p:pRg st="1" end="1"/>
                                            </p:txEl>
                                          </p:spTgt>
                                        </p:tgtEl>
                                        <p:attrNameLst>
                                          <p:attrName>ppt_c</p:attrName>
                                        </p:attrNameLst>
                                      </p:cBhvr>
                                      <p:to>
                                        <a:srgbClr val="969696"/>
                                      </p:to>
                                    </p:animClr>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xEl>
                                              <p:pRg st="2" end="2"/>
                                            </p:txEl>
                                          </p:spTgt>
                                        </p:tgtEl>
                                        <p:attrNameLst>
                                          <p:attrName>style.visibility</p:attrName>
                                        </p:attrNameLst>
                                      </p:cBhvr>
                                      <p:to>
                                        <p:strVal val="visible"/>
                                      </p:to>
                                    </p:set>
                                    <p:animEffect transition="in" filter="fade">
                                      <p:cBhvr>
                                        <p:cTn id="54" dur="500"/>
                                        <p:tgtEl>
                                          <p:spTgt spid="16">
                                            <p:txEl>
                                              <p:pRg st="2" end="2"/>
                                            </p:txEl>
                                          </p:spTgt>
                                        </p:tgtEl>
                                      </p:cBhvr>
                                    </p:animEffect>
                                  </p:childTnLst>
                                  <p:subTnLst>
                                    <p:animClr clrSpc="rgb" dir="cw">
                                      <p:cBhvr override="childStyle">
                                        <p:cTn dur="1" fill="hold" display="0" masterRel="nextClick" afterEffect="1"/>
                                        <p:tgtEl>
                                          <p:spTgt spid="16">
                                            <p:txEl>
                                              <p:pRg st="2" end="2"/>
                                            </p:txEl>
                                          </p:spTgt>
                                        </p:tgtEl>
                                        <p:attrNameLst>
                                          <p:attrName>ppt_c</p:attrName>
                                        </p:attrNameLst>
                                      </p:cBhvr>
                                      <p:to>
                                        <a:srgbClr val="969696"/>
                                      </p:to>
                                    </p:animClr>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7">
                                            <p:bg/>
                                          </p:spTgt>
                                        </p:tgtEl>
                                        <p:attrNameLst>
                                          <p:attrName>style.visibility</p:attrName>
                                        </p:attrNameLst>
                                      </p:cBhvr>
                                      <p:to>
                                        <p:strVal val="visible"/>
                                      </p:to>
                                    </p:set>
                                    <p:animEffect transition="in" filter="fade">
                                      <p:cBhvr>
                                        <p:cTn id="59" dur="500"/>
                                        <p:tgtEl>
                                          <p:spTgt spid="17">
                                            <p:bg/>
                                          </p:spTgt>
                                        </p:tgtEl>
                                      </p:cBhvr>
                                    </p:animEffect>
                                  </p:childTnLst>
                                </p:cTn>
                              </p:par>
                              <p:par>
                                <p:cTn id="60" presetID="10" presetClass="entr" presetSubtype="0" fill="hold" grpId="0" nodeType="withEffect" nodePh="1">
                                  <p:stCondLst>
                                    <p:cond delay="0"/>
                                  </p:stCondLst>
                                  <p:endCondLst>
                                    <p:cond evt="begin" delay="0">
                                      <p:tn val="60"/>
                                    </p:cond>
                                  </p:endCondLst>
                                  <p:childTnLst>
                                    <p:set>
                                      <p:cBhvr>
                                        <p:cTn id="61" dur="1" fill="hold">
                                          <p:stCondLst>
                                            <p:cond delay="0"/>
                                          </p:stCondLst>
                                        </p:cTn>
                                        <p:tgtEl>
                                          <p:spTgt spid="17">
                                            <p:txEl>
                                              <p:pRg st="0" end="0"/>
                                            </p:txEl>
                                          </p:spTgt>
                                        </p:tgtEl>
                                        <p:attrNameLst>
                                          <p:attrName>style.visibility</p:attrName>
                                        </p:attrNameLst>
                                      </p:cBhvr>
                                      <p:to>
                                        <p:strVal val="visible"/>
                                      </p:to>
                                    </p:set>
                                    <p:animEffect transition="in" filter="fade">
                                      <p:cBhvr>
                                        <p:cTn id="62" dur="500"/>
                                        <p:tgtEl>
                                          <p:spTgt spid="17">
                                            <p:txEl>
                                              <p:pRg st="0" end="0"/>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bg/>
                                          </p:spTgt>
                                        </p:tgtEl>
                                        <p:attrNameLst>
                                          <p:attrName>style.visibility</p:attrName>
                                        </p:attrNameLst>
                                      </p:cBhvr>
                                      <p:to>
                                        <p:strVal val="visible"/>
                                      </p:to>
                                    </p:set>
                                    <p:animEffect transition="in" filter="fade">
                                      <p:cBhvr>
                                        <p:cTn id="65" dur="500"/>
                                        <p:tgtEl>
                                          <p:spTgt spid="18">
                                            <p:bg/>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
                                            <p:txEl>
                                              <p:pRg st="0" end="0"/>
                                            </p:txEl>
                                          </p:spTgt>
                                        </p:tgtEl>
                                        <p:attrNameLst>
                                          <p:attrName>style.visibility</p:attrName>
                                        </p:attrNameLst>
                                      </p:cBhvr>
                                      <p:to>
                                        <p:strVal val="visible"/>
                                      </p:to>
                                    </p:set>
                                    <p:animEffect transition="in" filter="fade">
                                      <p:cBhvr>
                                        <p:cTn id="70" dur="500"/>
                                        <p:tgtEl>
                                          <p:spTgt spid="18">
                                            <p:txEl>
                                              <p:pRg st="0" end="0"/>
                                            </p:txEl>
                                          </p:spTgt>
                                        </p:tgtEl>
                                      </p:cBhvr>
                                    </p:animEffect>
                                  </p:childTnLst>
                                  <p:subTnLst>
                                    <p:animClr clrSpc="rgb" dir="cw">
                                      <p:cBhvr override="childStyle">
                                        <p:cTn dur="1" fill="hold" display="0" masterRel="nextClick" afterEffect="1"/>
                                        <p:tgtEl>
                                          <p:spTgt spid="18">
                                            <p:txEl>
                                              <p:pRg st="0" end="0"/>
                                            </p:txEl>
                                          </p:spTgt>
                                        </p:tgtEl>
                                        <p:attrNameLst>
                                          <p:attrName>ppt_c</p:attrName>
                                        </p:attrNameLst>
                                      </p:cBhvr>
                                      <p:to>
                                        <a:srgbClr val="969696"/>
                                      </p:to>
                                    </p:animClr>
                                  </p:sub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8">
                                            <p:txEl>
                                              <p:pRg st="1" end="1"/>
                                            </p:txEl>
                                          </p:spTgt>
                                        </p:tgtEl>
                                        <p:attrNameLst>
                                          <p:attrName>style.visibility</p:attrName>
                                        </p:attrNameLst>
                                      </p:cBhvr>
                                      <p:to>
                                        <p:strVal val="visible"/>
                                      </p:to>
                                    </p:set>
                                    <p:animEffect transition="in" filter="fade">
                                      <p:cBhvr>
                                        <p:cTn id="75" dur="500"/>
                                        <p:tgtEl>
                                          <p:spTgt spid="18">
                                            <p:txEl>
                                              <p:pRg st="1" end="1"/>
                                            </p:txEl>
                                          </p:spTgt>
                                        </p:tgtEl>
                                      </p:cBhvr>
                                    </p:animEffect>
                                  </p:childTnLst>
                                  <p:subTnLst>
                                    <p:animClr clrSpc="rgb" dir="cw">
                                      <p:cBhvr override="childStyle">
                                        <p:cTn dur="1" fill="hold" display="0" masterRel="nextClick" afterEffect="1"/>
                                        <p:tgtEl>
                                          <p:spTgt spid="18">
                                            <p:txEl>
                                              <p:pRg st="1" end="1"/>
                                            </p:txEl>
                                          </p:spTgt>
                                        </p:tgtEl>
                                        <p:attrNameLst>
                                          <p:attrName>ppt_c</p:attrName>
                                        </p:attrNameLst>
                                      </p:cBhvr>
                                      <p:to>
                                        <a:srgbClr val="969696"/>
                                      </p:to>
                                    </p:animClr>
                                  </p:sub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8">
                                            <p:txEl>
                                              <p:pRg st="2" end="2"/>
                                            </p:txEl>
                                          </p:spTgt>
                                        </p:tgtEl>
                                        <p:attrNameLst>
                                          <p:attrName>style.visibility</p:attrName>
                                        </p:attrNameLst>
                                      </p:cBhvr>
                                      <p:to>
                                        <p:strVal val="visible"/>
                                      </p:to>
                                    </p:set>
                                    <p:animEffect transition="in" filter="fade">
                                      <p:cBhvr>
                                        <p:cTn id="80" dur="500"/>
                                        <p:tgtEl>
                                          <p:spTgt spid="18">
                                            <p:txEl>
                                              <p:pRg st="2" end="2"/>
                                            </p:txEl>
                                          </p:spTgt>
                                        </p:tgtEl>
                                      </p:cBhvr>
                                    </p:animEffect>
                                  </p:childTnLst>
                                  <p:subTnLst>
                                    <p:animClr clrSpc="rgb" dir="cw">
                                      <p:cBhvr override="childStyle">
                                        <p:cTn dur="1" fill="hold" display="0" masterRel="nextClick" afterEffect="1"/>
                                        <p:tgtEl>
                                          <p:spTgt spid="18">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uiExpand="1" build="p" animBg="1">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uiExpand="1" build="p" animBg="1">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uiExpand="1" build="p" animBg="1">
        <p:tmplLst>
          <p:tmpl>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uiExpand="1" build="p" animBg="1">
        <p:tmplLst>
          <p:tmpl>
            <p:tnLst>
              <p:par>
                <p:cTn presetID="10"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uiExpand="1" build="p" animBg="1">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Se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A222EFE-A742-4C4B-AFE1-F6C2BEC24A0E}"/>
              </a:ext>
            </a:extLst>
          </p:cNvPr>
          <p:cNvSpPr>
            <a:spLocks noGrp="1"/>
          </p:cNvSpPr>
          <p:nvPr>
            <p:ph idx="13"/>
          </p:nvPr>
        </p:nvSpPr>
        <p:spPr>
          <a:xfrm>
            <a:off x="1320826" y="1802811"/>
            <a:ext cx="2632441" cy="3705446"/>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07040C03-FCDE-9647-9080-EBF24B8005BD}"/>
              </a:ext>
            </a:extLst>
          </p:cNvPr>
          <p:cNvSpPr>
            <a:spLocks noGrp="1"/>
          </p:cNvSpPr>
          <p:nvPr>
            <p:ph idx="15"/>
          </p:nvPr>
        </p:nvSpPr>
        <p:spPr>
          <a:xfrm>
            <a:off x="4631594" y="1802811"/>
            <a:ext cx="2632441" cy="3705446"/>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baseline="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Content Placeholder 2">
            <a:extLst>
              <a:ext uri="{FF2B5EF4-FFF2-40B4-BE49-F238E27FC236}">
                <a16:creationId xmlns:a16="http://schemas.microsoft.com/office/drawing/2014/main" id="{764979D4-0DE5-0145-AD74-0197F7E26D60}"/>
              </a:ext>
            </a:extLst>
          </p:cNvPr>
          <p:cNvSpPr>
            <a:spLocks noGrp="1"/>
          </p:cNvSpPr>
          <p:nvPr>
            <p:ph idx="17"/>
          </p:nvPr>
        </p:nvSpPr>
        <p:spPr>
          <a:xfrm>
            <a:off x="8012748" y="1802811"/>
            <a:ext cx="2632441" cy="3705445"/>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cxnSp>
        <p:nvCxnSpPr>
          <p:cNvPr id="20" name="Straight Connector 19">
            <a:extLst>
              <a:ext uri="{FF2B5EF4-FFF2-40B4-BE49-F238E27FC236}">
                <a16:creationId xmlns:a16="http://schemas.microsoft.com/office/drawing/2014/main" id="{F485EB80-6DB8-034B-AFDF-C87C0FB23CCB}"/>
              </a:ext>
            </a:extLst>
          </p:cNvPr>
          <p:cNvCxnSpPr/>
          <p:nvPr userDrawn="1"/>
        </p:nvCxnSpPr>
        <p:spPr>
          <a:xfrm flipV="1">
            <a:off x="4303258"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8907B2-6CCF-9A41-8399-E2B4A8C92E4E}"/>
              </a:ext>
            </a:extLst>
          </p:cNvPr>
          <p:cNvCxnSpPr/>
          <p:nvPr userDrawn="1"/>
        </p:nvCxnSpPr>
        <p:spPr>
          <a:xfrm flipV="1">
            <a:off x="7641881"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7D46E73E-B333-DD41-9E65-0673E0C5981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22" name="Straight Connector 21">
            <a:extLst>
              <a:ext uri="{FF2B5EF4-FFF2-40B4-BE49-F238E27FC236}">
                <a16:creationId xmlns:a16="http://schemas.microsoft.com/office/drawing/2014/main" id="{8BD01E57-3F5D-FC49-AA6A-FD86FFC23FD0}"/>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automatically generated">
            <a:extLst>
              <a:ext uri="{FF2B5EF4-FFF2-40B4-BE49-F238E27FC236}">
                <a16:creationId xmlns:a16="http://schemas.microsoft.com/office/drawing/2014/main" id="{539ED645-6FDD-494C-B0C7-B7195F9C6D49}"/>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305463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9"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Sections with Ic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A222EFE-A742-4C4B-AFE1-F6C2BEC24A0E}"/>
              </a:ext>
            </a:extLst>
          </p:cNvPr>
          <p:cNvSpPr>
            <a:spLocks noGrp="1"/>
          </p:cNvSpPr>
          <p:nvPr>
            <p:ph idx="13" hasCustomPrompt="1"/>
          </p:nvPr>
        </p:nvSpPr>
        <p:spPr>
          <a:xfrm>
            <a:off x="1320826" y="3050395"/>
            <a:ext cx="2632441" cy="2457861"/>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sp>
        <p:nvSpPr>
          <p:cNvPr id="15" name="Content Placeholder 2">
            <a:extLst>
              <a:ext uri="{FF2B5EF4-FFF2-40B4-BE49-F238E27FC236}">
                <a16:creationId xmlns:a16="http://schemas.microsoft.com/office/drawing/2014/main" id="{07040C03-FCDE-9647-9080-EBF24B8005BD}"/>
              </a:ext>
            </a:extLst>
          </p:cNvPr>
          <p:cNvSpPr>
            <a:spLocks noGrp="1"/>
          </p:cNvSpPr>
          <p:nvPr>
            <p:ph idx="15" hasCustomPrompt="1"/>
          </p:nvPr>
        </p:nvSpPr>
        <p:spPr>
          <a:xfrm>
            <a:off x="4631594" y="3050395"/>
            <a:ext cx="2632441" cy="2457861"/>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sp>
        <p:nvSpPr>
          <p:cNvPr id="19" name="Content Placeholder 2">
            <a:extLst>
              <a:ext uri="{FF2B5EF4-FFF2-40B4-BE49-F238E27FC236}">
                <a16:creationId xmlns:a16="http://schemas.microsoft.com/office/drawing/2014/main" id="{764979D4-0DE5-0145-AD74-0197F7E26D60}"/>
              </a:ext>
            </a:extLst>
          </p:cNvPr>
          <p:cNvSpPr>
            <a:spLocks noGrp="1"/>
          </p:cNvSpPr>
          <p:nvPr>
            <p:ph idx="17" hasCustomPrompt="1"/>
          </p:nvPr>
        </p:nvSpPr>
        <p:spPr>
          <a:xfrm>
            <a:off x="8012748" y="3050395"/>
            <a:ext cx="2632441" cy="2457861"/>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cxnSp>
        <p:nvCxnSpPr>
          <p:cNvPr id="20" name="Straight Connector 19">
            <a:extLst>
              <a:ext uri="{FF2B5EF4-FFF2-40B4-BE49-F238E27FC236}">
                <a16:creationId xmlns:a16="http://schemas.microsoft.com/office/drawing/2014/main" id="{F485EB80-6DB8-034B-AFDF-C87C0FB23CCB}"/>
              </a:ext>
            </a:extLst>
          </p:cNvPr>
          <p:cNvCxnSpPr/>
          <p:nvPr userDrawn="1"/>
        </p:nvCxnSpPr>
        <p:spPr>
          <a:xfrm flipV="1">
            <a:off x="4303258"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8907B2-6CCF-9A41-8399-E2B4A8C92E4E}"/>
              </a:ext>
            </a:extLst>
          </p:cNvPr>
          <p:cNvCxnSpPr/>
          <p:nvPr userDrawn="1"/>
        </p:nvCxnSpPr>
        <p:spPr>
          <a:xfrm flipV="1">
            <a:off x="7641881"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9E415247-E0F1-8F4B-A58A-3A84BC84B107}"/>
              </a:ext>
            </a:extLst>
          </p:cNvPr>
          <p:cNvSpPr>
            <a:spLocks noGrp="1"/>
          </p:cNvSpPr>
          <p:nvPr>
            <p:ph type="pic" sz="quarter" idx="18" hasCustomPrompt="1"/>
          </p:nvPr>
        </p:nvSpPr>
        <p:spPr>
          <a:xfrm>
            <a:off x="2084413"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25" name="Picture Placeholder 2">
            <a:extLst>
              <a:ext uri="{FF2B5EF4-FFF2-40B4-BE49-F238E27FC236}">
                <a16:creationId xmlns:a16="http://schemas.microsoft.com/office/drawing/2014/main" id="{F3273D4D-2D98-B046-AD4D-8F311B1365A2}"/>
              </a:ext>
            </a:extLst>
          </p:cNvPr>
          <p:cNvSpPr>
            <a:spLocks noGrp="1"/>
          </p:cNvSpPr>
          <p:nvPr>
            <p:ph type="pic" sz="quarter" idx="19" hasCustomPrompt="1"/>
          </p:nvPr>
        </p:nvSpPr>
        <p:spPr>
          <a:xfrm>
            <a:off x="5376253"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26" name="Picture Placeholder 2">
            <a:extLst>
              <a:ext uri="{FF2B5EF4-FFF2-40B4-BE49-F238E27FC236}">
                <a16:creationId xmlns:a16="http://schemas.microsoft.com/office/drawing/2014/main" id="{4A8AE7D3-CD0C-7B4F-8D63-7286EE639B84}"/>
              </a:ext>
            </a:extLst>
          </p:cNvPr>
          <p:cNvSpPr>
            <a:spLocks noGrp="1"/>
          </p:cNvSpPr>
          <p:nvPr>
            <p:ph type="pic" sz="quarter" idx="20" hasCustomPrompt="1"/>
          </p:nvPr>
        </p:nvSpPr>
        <p:spPr>
          <a:xfrm>
            <a:off x="8755179"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16" name="Title 1">
            <a:extLst>
              <a:ext uri="{FF2B5EF4-FFF2-40B4-BE49-F238E27FC236}">
                <a16:creationId xmlns:a16="http://schemas.microsoft.com/office/drawing/2014/main" id="{7D46E73E-B333-DD41-9E65-0673E0C5981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22" name="Straight Connector 21">
            <a:extLst>
              <a:ext uri="{FF2B5EF4-FFF2-40B4-BE49-F238E27FC236}">
                <a16:creationId xmlns:a16="http://schemas.microsoft.com/office/drawing/2014/main" id="{8BD01E57-3F5D-FC49-AA6A-FD86FFC23FD0}"/>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7" name="Picture 16" descr="A close up of a logo&#10;&#10;Description automatically generated">
            <a:extLst>
              <a:ext uri="{FF2B5EF4-FFF2-40B4-BE49-F238E27FC236}">
                <a16:creationId xmlns:a16="http://schemas.microsoft.com/office/drawing/2014/main" id="{822DEEA9-D819-4A1D-BF45-B222701F80FC}"/>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38389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fade">
                                      <p:cBhvr>
                                        <p:cTn id="26"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3" grpId="0" animBg="1"/>
      <p:bldP spid="25" grpId="0" animBg="1"/>
      <p:bldP spid="2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ta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E54CF3AB-99D4-9145-9E51-752BA469E50D}"/>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84ECE201-B691-45BE-AA22-6012F21D63E9}"/>
              </a:ext>
            </a:extLst>
          </p:cNvPr>
          <p:cNvGraphicFramePr>
            <a:graphicFrameLocks noGrp="1"/>
          </p:cNvGraphicFramePr>
          <p:nvPr userDrawn="1">
            <p:extLst>
              <p:ext uri="{D42A27DB-BD31-4B8C-83A1-F6EECF244321}">
                <p14:modId xmlns:p14="http://schemas.microsoft.com/office/powerpoint/2010/main" val="1798504407"/>
              </p:ext>
            </p:extLst>
          </p:nvPr>
        </p:nvGraphicFramePr>
        <p:xfrm>
          <a:off x="2158815" y="1560984"/>
          <a:ext cx="7874370" cy="4622288"/>
        </p:xfrm>
        <a:graphic>
          <a:graphicData uri="http://schemas.openxmlformats.org/drawingml/2006/table">
            <a:tbl>
              <a:tblPr firstRow="1" bandRow="1">
                <a:tableStyleId>{5202B0CA-FC54-4496-8BCA-5EF66A818D29}</a:tableStyleId>
              </a:tblPr>
              <a:tblGrid>
                <a:gridCol w="2624790">
                  <a:extLst>
                    <a:ext uri="{9D8B030D-6E8A-4147-A177-3AD203B41FA5}">
                      <a16:colId xmlns:a16="http://schemas.microsoft.com/office/drawing/2014/main" val="4170995988"/>
                    </a:ext>
                  </a:extLst>
                </a:gridCol>
                <a:gridCol w="2624790">
                  <a:extLst>
                    <a:ext uri="{9D8B030D-6E8A-4147-A177-3AD203B41FA5}">
                      <a16:colId xmlns:a16="http://schemas.microsoft.com/office/drawing/2014/main" val="3319331502"/>
                    </a:ext>
                  </a:extLst>
                </a:gridCol>
                <a:gridCol w="2624790">
                  <a:extLst>
                    <a:ext uri="{9D8B030D-6E8A-4147-A177-3AD203B41FA5}">
                      <a16:colId xmlns:a16="http://schemas.microsoft.com/office/drawing/2014/main" val="498230570"/>
                    </a:ext>
                  </a:extLst>
                </a:gridCol>
              </a:tblGrid>
              <a:tr h="7250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2700" cap="flat" cmpd="sng" algn="ctr">
                      <a:noFill/>
                      <a:prstDash val="solid"/>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905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450651035"/>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301755306"/>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388943575"/>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1507402323"/>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502716172"/>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4099263520"/>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2581184039"/>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2523132653"/>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3093508255"/>
                  </a:ext>
                </a:extLst>
              </a:tr>
            </a:tbl>
          </a:graphicData>
        </a:graphic>
      </p:graphicFrame>
      <p:pic>
        <p:nvPicPr>
          <p:cNvPr id="9" name="Picture 8" descr="A close up of a logo&#10;&#10;Description automatically generated">
            <a:extLst>
              <a:ext uri="{FF2B5EF4-FFF2-40B4-BE49-F238E27FC236}">
                <a16:creationId xmlns:a16="http://schemas.microsoft.com/office/drawing/2014/main" id="{A3F40B94-5B47-4AC2-BFF7-FDA1DB315D4F}"/>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26971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ing Slide - Do Not Record">
    <p:bg>
      <p:bgPr shadeToTitle="1">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33D615-043F-3743-81F4-A78B554F6657}"/>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pic>
        <p:nvPicPr>
          <p:cNvPr id="5" name="Picture 4" descr="A picture containing sport kite, outdoor object&#10;&#10;Description automatically generated">
            <a:extLst>
              <a:ext uri="{FF2B5EF4-FFF2-40B4-BE49-F238E27FC236}">
                <a16:creationId xmlns:a16="http://schemas.microsoft.com/office/drawing/2014/main" id="{FBD75935-D4A5-4F8D-A743-FFA58534CDB5}"/>
              </a:ext>
            </a:extLst>
          </p:cNvPr>
          <p:cNvPicPr>
            <a:picLocks noChangeAspect="1"/>
          </p:cNvPicPr>
          <p:nvPr userDrawn="1"/>
        </p:nvPicPr>
        <p:blipFill>
          <a:blip r:embed="rId3"/>
          <a:stretch>
            <a:fillRect/>
          </a:stretch>
        </p:blipFill>
        <p:spPr>
          <a:xfrm flipH="1">
            <a:off x="150020" y="1479065"/>
            <a:ext cx="4868547" cy="3658867"/>
          </a:xfrm>
          <a:prstGeom prst="rect">
            <a:avLst/>
          </a:prstGeom>
        </p:spPr>
      </p:pic>
      <p:sp>
        <p:nvSpPr>
          <p:cNvPr id="8" name="TextBox 7">
            <a:extLst>
              <a:ext uri="{FF2B5EF4-FFF2-40B4-BE49-F238E27FC236}">
                <a16:creationId xmlns:a16="http://schemas.microsoft.com/office/drawing/2014/main" id="{BAD31112-E756-4435-BAB7-74B2AB128071}"/>
              </a:ext>
            </a:extLst>
          </p:cNvPr>
          <p:cNvSpPr txBox="1"/>
          <p:nvPr userDrawn="1"/>
        </p:nvSpPr>
        <p:spPr>
          <a:xfrm>
            <a:off x="7002168" y="6543227"/>
            <a:ext cx="5189833" cy="246221"/>
          </a:xfrm>
          <a:prstGeom prst="rect">
            <a:avLst/>
          </a:prstGeom>
          <a:noFill/>
        </p:spPr>
        <p:txBody>
          <a:bodyPr wrap="square" rtlCol="0">
            <a:spAutoFit/>
          </a:bodyPr>
          <a:lstStyle/>
          <a:p>
            <a:pPr algn="r"/>
            <a:r>
              <a:rPr lang="en-US" sz="10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Copyright © 2024 WatchGuard Technologies, Inc. All Rights Reserved</a:t>
            </a:r>
          </a:p>
        </p:txBody>
      </p:sp>
      <p:sp>
        <p:nvSpPr>
          <p:cNvPr id="4" name="TextBox 3">
            <a:extLst>
              <a:ext uri="{FF2B5EF4-FFF2-40B4-BE49-F238E27FC236}">
                <a16:creationId xmlns:a16="http://schemas.microsoft.com/office/drawing/2014/main" id="{088209D0-F100-4AA1-B9BC-669E0481EE7C}"/>
              </a:ext>
            </a:extLst>
          </p:cNvPr>
          <p:cNvSpPr txBox="1"/>
          <p:nvPr userDrawn="1"/>
        </p:nvSpPr>
        <p:spPr>
          <a:xfrm>
            <a:off x="6744615" y="3013502"/>
            <a:ext cx="3803904" cy="830997"/>
          </a:xfrm>
          <a:prstGeom prst="rect">
            <a:avLst/>
          </a:prstGeom>
          <a:noFill/>
        </p:spPr>
        <p:txBody>
          <a:bodyPr wrap="square" rtlCol="0">
            <a:spAutoFit/>
          </a:bodyPr>
          <a:lstStyle/>
          <a:p>
            <a:r>
              <a:rPr kumimoji="0" lang="en-US" sz="4800" b="0" i="0" u="none" strike="noStrike" kern="1200" cap="all" spc="0" normalizeH="0" baseline="0" noProof="0" dirty="0">
                <a:ln w="3175" cmpd="sng">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Thank You!</a:t>
            </a:r>
            <a:endParaRPr lang="en-US" sz="4800" dirty="0"/>
          </a:p>
        </p:txBody>
      </p:sp>
    </p:spTree>
    <p:extLst>
      <p:ext uri="{BB962C8B-B14F-4D97-AF65-F5344CB8AC3E}">
        <p14:creationId xmlns:p14="http://schemas.microsoft.com/office/powerpoint/2010/main" val="36469936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World on Right">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8407400" y="-89076"/>
            <a:ext cx="378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hasCustomPrompt="1"/>
          </p:nvPr>
        </p:nvSpPr>
        <p:spPr>
          <a:xfrm>
            <a:off x="609600" y="274643"/>
            <a:ext cx="7404101" cy="674687"/>
          </a:xfrm>
        </p:spPr>
        <p:txBody>
          <a:bodyPr/>
          <a:lstStyle>
            <a:lvl1pPr>
              <a:defRPr sz="3600"/>
            </a:lvl1pPr>
          </a:lstStyle>
          <a:p>
            <a:r>
              <a:rPr lang="en-US" dirty="0"/>
              <a:t>Click to add Title</a:t>
            </a:r>
          </a:p>
        </p:txBody>
      </p:sp>
      <p:sp>
        <p:nvSpPr>
          <p:cNvPr id="11" name="Content Placeholder 2"/>
          <p:cNvSpPr>
            <a:spLocks noGrp="1"/>
          </p:cNvSpPr>
          <p:nvPr>
            <p:ph idx="1" hasCustomPrompt="1"/>
          </p:nvPr>
        </p:nvSpPr>
        <p:spPr>
          <a:xfrm>
            <a:off x="609600" y="1070919"/>
            <a:ext cx="7404101" cy="5696712"/>
          </a:xfrm>
        </p:spPr>
        <p:txBody>
          <a:bodyPr anchor="t" anchorCtr="0"/>
          <a:lstStyle>
            <a:lvl1pPr marL="457200" indent="-457200">
              <a:buFont typeface="+mj-lt"/>
              <a:buAutoNum type="arabicPeriod"/>
              <a:defRPr sz="2200"/>
            </a:lvl1pPr>
            <a:lvl2pPr marL="914400" indent="-457200">
              <a:lnSpc>
                <a:spcPct val="100000"/>
              </a:lnSpc>
              <a:buFont typeface="Arial" panose="020B0604020202020204" pitchFamily="34" charset="0"/>
              <a:buChar char="•"/>
              <a:defRPr sz="2000"/>
            </a:lvl2pPr>
            <a:lvl3pPr marL="1257300" indent="-342900">
              <a:lnSpc>
                <a:spcPct val="100000"/>
              </a:lnSpc>
              <a:buFont typeface="Arial" panose="020B0604020202020204" pitchFamily="34" charset="0"/>
              <a:buChar char="•"/>
              <a:defRPr/>
            </a:lvl3pPr>
            <a:lvl4pPr marL="1600200" indent="-228600">
              <a:lnSpc>
                <a:spcPct val="100000"/>
              </a:lnSpc>
              <a:buFont typeface="Arial" panose="020B0604020202020204" pitchFamily="34" charset="0"/>
              <a:buChar char="•"/>
              <a:defRPr/>
            </a:lvl4pPr>
            <a:lvl5pPr marL="2057400" indent="-228600">
              <a:lnSpc>
                <a:spcPct val="100000"/>
              </a:lnSpc>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0">
            <a:extLst>
              <a:ext uri="{FF2B5EF4-FFF2-40B4-BE49-F238E27FC236}">
                <a16:creationId xmlns:a16="http://schemas.microsoft.com/office/drawing/2014/main" id="{C999AEE9-E922-48A7-82CA-FF63F207A73E}"/>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510696" y="5961839"/>
            <a:ext cx="1670166" cy="4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Logo&#10;&#10;Description automatically generated">
            <a:extLst>
              <a:ext uri="{FF2B5EF4-FFF2-40B4-BE49-F238E27FC236}">
                <a16:creationId xmlns:a16="http://schemas.microsoft.com/office/drawing/2014/main" id="{500643C9-6ACF-4A4A-9ED0-42334EB89937}"/>
              </a:ext>
            </a:extLst>
          </p:cNvPr>
          <p:cNvPicPr>
            <a:picLocks noChangeAspect="1"/>
          </p:cNvPicPr>
          <p:nvPr userDrawn="1"/>
        </p:nvPicPr>
        <p:blipFill>
          <a:blip r:embed="rId4"/>
          <a:stretch>
            <a:fillRect/>
          </a:stretch>
        </p:blipFill>
        <p:spPr>
          <a:xfrm>
            <a:off x="10917863" y="6310431"/>
            <a:ext cx="1188545" cy="457200"/>
          </a:xfrm>
          <a:prstGeom prst="rect">
            <a:avLst/>
          </a:prstGeom>
        </p:spPr>
      </p:pic>
    </p:spTree>
    <p:extLst>
      <p:ext uri="{BB962C8B-B14F-4D97-AF65-F5344CB8AC3E}">
        <p14:creationId xmlns:p14="http://schemas.microsoft.com/office/powerpoint/2010/main" val="2691347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bg>
      <p:bgPr shadeToTitle="1">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99E04F-A9DC-4552-BDA3-A23AE31C0D2F}"/>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sp>
        <p:nvSpPr>
          <p:cNvPr id="2" name="Title 1"/>
          <p:cNvSpPr>
            <a:spLocks noGrp="1"/>
          </p:cNvSpPr>
          <p:nvPr>
            <p:ph type="ctrTitle"/>
          </p:nvPr>
        </p:nvSpPr>
        <p:spPr>
          <a:xfrm>
            <a:off x="672245" y="3013502"/>
            <a:ext cx="10847511" cy="830997"/>
          </a:xfrm>
        </p:spPr>
        <p:txBody>
          <a:bodyPr wrap="square" anchor="ctr">
            <a:spAutoFit/>
          </a:bodyPr>
          <a:lstStyle>
            <a:lvl1pPr algn="ctr">
              <a:defRPr sz="4800" b="1">
                <a:effectLst/>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6699099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black">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E73C64-F806-5849-BEDE-85FCCFED31F7}"/>
              </a:ext>
            </a:extLst>
          </p:cNvPr>
          <p:cNvSpPr/>
          <p:nvPr userDrawn="1"/>
        </p:nvSpPr>
        <p:spPr>
          <a:xfrm>
            <a:off x="0" y="0"/>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2"/>
          <a:stretch>
            <a:fillRect/>
          </a:stretch>
        </p:blipFill>
        <p:spPr>
          <a:xfrm>
            <a:off x="42217" y="6370137"/>
            <a:ext cx="1278609" cy="457200"/>
          </a:xfrm>
          <a:prstGeom prst="rect">
            <a:avLst/>
          </a:prstGeom>
        </p:spPr>
      </p:pic>
      <p:sp>
        <p:nvSpPr>
          <p:cNvPr id="10" name="Title 1">
            <a:extLst>
              <a:ext uri="{FF2B5EF4-FFF2-40B4-BE49-F238E27FC236}">
                <a16:creationId xmlns:a16="http://schemas.microsoft.com/office/drawing/2014/main" id="{5EA4FEEF-E4DB-4EA8-9E21-102F79DEC6CE}"/>
              </a:ext>
            </a:extLst>
          </p:cNvPr>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89B0A07-6AB4-4D44-A413-9FE3BABEA3FD}"/>
              </a:ext>
            </a:extLst>
          </p:cNvPr>
          <p:cNvSpPr>
            <a:spLocks noGrp="1"/>
          </p:cNvSpPr>
          <p:nvPr>
            <p:ph idx="1"/>
          </p:nvPr>
        </p:nvSpPr>
        <p:spPr>
          <a:xfrm>
            <a:off x="1038726" y="1325880"/>
            <a:ext cx="10113264" cy="4754880"/>
          </a:xfrm>
        </p:spPr>
        <p:txBody>
          <a:bodyPr wrap="square" anchor="t">
            <a:noAutofit/>
          </a:bodyPr>
          <a:lstStyle>
            <a:lvl1pPr marL="342900" indent="-342900">
              <a:lnSpc>
                <a:spcPct val="100000"/>
              </a:lnSpc>
              <a:spcAft>
                <a:spcPts val="900"/>
              </a:spcAft>
              <a:buSzPct val="110000"/>
              <a:buFont typeface="Arial" panose="020B0604020202020204" pitchFamily="34" charset="0"/>
              <a:buChar char="•"/>
              <a:defRPr sz="22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lnSpc>
                <a:spcPct val="100000"/>
              </a:lnSpc>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F9C79946-7D04-487D-81C7-1CA67B933B64}"/>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2023 WatchGuard Technologies, Inc. All Rights Reserved</a:t>
            </a:r>
          </a:p>
        </p:txBody>
      </p:sp>
    </p:spTree>
    <p:extLst>
      <p:ext uri="{BB962C8B-B14F-4D97-AF65-F5344CB8AC3E}">
        <p14:creationId xmlns:p14="http://schemas.microsoft.com/office/powerpoint/2010/main" val="3010195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riter Text Slide - World">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8407400" y="-89076"/>
            <a:ext cx="378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09600" y="274643"/>
            <a:ext cx="7404101" cy="674687"/>
          </a:xfrm>
        </p:spPr>
        <p:txBody>
          <a:bodyPr/>
          <a:lstStyle>
            <a:lvl1pP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pic>
        <p:nvPicPr>
          <p:cNvPr id="13" name="Picture 10">
            <a:extLst>
              <a:ext uri="{FF2B5EF4-FFF2-40B4-BE49-F238E27FC236}">
                <a16:creationId xmlns:a16="http://schemas.microsoft.com/office/drawing/2014/main" id="{C999AEE9-E922-48A7-82CA-FF63F207A73E}"/>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617167" y="6270773"/>
            <a:ext cx="1670166" cy="4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a:extLst>
              <a:ext uri="{FF2B5EF4-FFF2-40B4-BE49-F238E27FC236}">
                <a16:creationId xmlns:a16="http://schemas.microsoft.com/office/drawing/2014/main" id="{AF5A81C4-4F7F-4242-A5A7-8410A482396A}"/>
              </a:ext>
            </a:extLst>
          </p:cNvPr>
          <p:cNvSpPr>
            <a:spLocks noGrp="1"/>
          </p:cNvSpPr>
          <p:nvPr>
            <p:ph idx="10"/>
          </p:nvPr>
        </p:nvSpPr>
        <p:spPr>
          <a:xfrm>
            <a:off x="609600" y="1069239"/>
            <a:ext cx="7404101" cy="5699685"/>
          </a:xfrm>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929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subTnLst>
                                    <p:animClr clrSpc="rgb" dir="cw">
                                      <p:cBhvr override="childStyle">
                                        <p:cTn dur="1" fill="hold" display="0" masterRel="nextClick" afterEffect="1"/>
                                        <p:tgtEl>
                                          <p:spTgt spid="12">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subTnLst>
                                    <p:animClr clrSpc="rgb" dir="cw">
                                      <p:cBhvr override="childStyle">
                                        <p:cTn dur="1" fill="hold" display="0" masterRel="nextClick" afterEffect="1"/>
                                        <p:tgtEl>
                                          <p:spTgt spid="12">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subTnLst>
                                    <p:animClr clrSpc="rgb" dir="cw">
                                      <p:cBhvr override="childStyle">
                                        <p:cTn dur="1" fill="hold" display="0" masterRel="nextClick" afterEffect="1"/>
                                        <p:tgtEl>
                                          <p:spTgt spid="12">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subTnLst>
                                    <p:animClr clrSpc="rgb" dir="cw">
                                      <p:cBhvr override="childStyle">
                                        <p:cTn dur="1" fill="hold" display="0" masterRel="nextClick" afterEffect="1"/>
                                        <p:tgtEl>
                                          <p:spTgt spid="12">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subTnLst>
                                    <p:animClr clrSpc="rgb" dir="cw">
                                      <p:cBhvr override="childStyle">
                                        <p:cTn dur="1" fill="hold" display="0" masterRel="nextClick" afterEffect="1"/>
                                        <p:tgtEl>
                                          <p:spTgt spid="12">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tmplLst>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777777"/>
                      </p:to>
                    </p:animClr>
                  </p:sub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riter Text Slide - Black">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89B0A07-6AB4-4D44-A413-9FE3BABEA3FD}"/>
              </a:ext>
            </a:extLst>
          </p:cNvPr>
          <p:cNvSpPr>
            <a:spLocks noGrp="1"/>
          </p:cNvSpPr>
          <p:nvPr>
            <p:ph idx="1"/>
          </p:nvPr>
        </p:nvSpPr>
        <p:spPr>
          <a:xfrm>
            <a:off x="1038726" y="1322362"/>
            <a:ext cx="10115104" cy="4999021"/>
          </a:xfrm>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97944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subTnLst>
                                    <p:animClr clrSpc="rgb" dir="cw">
                                      <p:cBhvr override="childStyle">
                                        <p:cTn dur="1" fill="hold" display="0" masterRel="nextClick" afterEffect="1"/>
                                        <p:tgtEl>
                                          <p:spTgt spid="7">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subTnLst>
                                    <p:animClr clrSpc="rgb" dir="cw">
                                      <p:cBhvr override="childStyle">
                                        <p:cTn dur="1" fill="hold" display="0" masterRel="nextClick" afterEffect="1"/>
                                        <p:tgtEl>
                                          <p:spTgt spid="7">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subTnLst>
                                    <p:animClr clrSpc="rgb" dir="cw">
                                      <p:cBhvr override="childStyle">
                                        <p:cTn dur="1" fill="hold" display="0" masterRel="nextClick" afterEffect="1"/>
                                        <p:tgtEl>
                                          <p:spTgt spid="7">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subTnLst>
                                    <p:animClr clrSpc="rgb" dir="cw">
                                      <p:cBhvr override="childStyle">
                                        <p:cTn dur="1" fill="hold" display="0" masterRel="nextClick" afterEffect="1"/>
                                        <p:tgtEl>
                                          <p:spTgt spid="7">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777777"/>
                      </p:to>
                    </p:animClr>
                  </p:sub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riter Text and UI Slide">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
        <p:nvSpPr>
          <p:cNvPr id="4" name="Picture Placeholder 3">
            <a:extLst>
              <a:ext uri="{FF2B5EF4-FFF2-40B4-BE49-F238E27FC236}">
                <a16:creationId xmlns:a16="http://schemas.microsoft.com/office/drawing/2014/main" id="{F2AB98BA-99BD-47CC-943D-98D973F8B431}"/>
              </a:ext>
            </a:extLst>
          </p:cNvPr>
          <p:cNvSpPr>
            <a:spLocks noGrp="1" noChangeAspect="1"/>
          </p:cNvSpPr>
          <p:nvPr>
            <p:ph type="pic" sz="quarter" idx="10"/>
          </p:nvPr>
        </p:nvSpPr>
        <p:spPr>
          <a:xfrm>
            <a:off x="140715" y="1322361"/>
            <a:ext cx="8894228" cy="5003003"/>
          </a:xfrm>
          <a:ln w="12700">
            <a:solidFill>
              <a:srgbClr val="ACACAC"/>
            </a:solidFill>
          </a:ln>
        </p:spPr>
        <p:txBody>
          <a:bodyPr/>
          <a:lstStyle/>
          <a:p>
            <a:r>
              <a:rPr lang="en-US" dirty="0"/>
              <a:t>Click icon to add picture</a:t>
            </a:r>
          </a:p>
        </p:txBody>
      </p:sp>
      <p:sp>
        <p:nvSpPr>
          <p:cNvPr id="13" name="Content Placeholder 2">
            <a:extLst>
              <a:ext uri="{FF2B5EF4-FFF2-40B4-BE49-F238E27FC236}">
                <a16:creationId xmlns:a16="http://schemas.microsoft.com/office/drawing/2014/main" id="{2D43CF23-A405-4C51-9788-41E146DAEAC5}"/>
              </a:ext>
            </a:extLst>
          </p:cNvPr>
          <p:cNvSpPr>
            <a:spLocks noGrp="1"/>
          </p:cNvSpPr>
          <p:nvPr>
            <p:ph idx="11"/>
          </p:nvPr>
        </p:nvSpPr>
        <p:spPr>
          <a:xfrm>
            <a:off x="9125713" y="1322361"/>
            <a:ext cx="2920878" cy="5380443"/>
          </a:xfrm>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Font typeface="Wingdings" pitchFamily="2" charset="2"/>
              <a:buChar char="§"/>
              <a:defRPr sz="14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1640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subTnLst>
                                    <p:animClr clrSpc="rgb" dir="cw">
                                      <p:cBhvr override="childStyle">
                                        <p:cTn dur="1" fill="hold" display="0" masterRel="nextClick" afterEffect="1"/>
                                        <p:tgtEl>
                                          <p:spTgt spid="13">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subTnLst>
                                    <p:animClr clrSpc="rgb" dir="cw">
                                      <p:cBhvr override="childStyle">
                                        <p:cTn dur="1" fill="hold" display="0" masterRel="nextClick" afterEffect="1"/>
                                        <p:tgtEl>
                                          <p:spTgt spid="13">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subTnLst>
                                    <p:animClr clrSpc="rgb" dir="cw">
                                      <p:cBhvr override="childStyle">
                                        <p:cTn dur="1" fill="hold" display="0" masterRel="nextClick" afterEffect="1"/>
                                        <p:tgtEl>
                                          <p:spTgt spid="13">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subTnLst>
                                    <p:animClr clrSpc="rgb" dir="cw">
                                      <p:cBhvr override="childStyle">
                                        <p:cTn dur="1" fill="hold" display="0" masterRel="nextClick" afterEffect="1"/>
                                        <p:tgtEl>
                                          <p:spTgt spid="13">
                                            <p:txEl>
                                              <p:pRg st="3" end="3"/>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tmplLst>
          <p:tmpl lvl="1">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subTnLst>
                    <p:animClr clrSpc="rgb" dir="cw">
                      <p:cBhvr override="childStyle">
                        <p:cTn dur="1" fill="hold" display="0" masterRel="nextClick" afterEffect="1"/>
                        <p:tgtEl>
                          <p:spTgt spid="13"/>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subTnLst>
                    <p:animClr clrSpc="rgb" dir="cw">
                      <p:cBhvr override="childStyle">
                        <p:cTn dur="1" fill="hold" display="0" masterRel="nextClick" afterEffect="1"/>
                        <p:tgtEl>
                          <p:spTgt spid="13"/>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subTnLst>
                    <p:animClr clrSpc="rgb" dir="cw">
                      <p:cBhvr override="childStyle">
                        <p:cTn dur="1" fill="hold" display="0" masterRel="nextClick" afterEffect="1"/>
                        <p:tgtEl>
                          <p:spTgt spid="13"/>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subTnLst>
                    <p:animClr clrSpc="rgb" dir="cw">
                      <p:cBhvr override="childStyle">
                        <p:cTn dur="1" fill="hold" display="0" masterRel="nextClick" afterEffect="1"/>
                        <p:tgtEl>
                          <p:spTgt spid="13"/>
                        </p:tgtEl>
                        <p:attrNameLst>
                          <p:attrName>ppt_c</p:attrName>
                        </p:attrNameLst>
                      </p:cBhvr>
                      <p:to>
                        <a:srgbClr val="777777"/>
                      </p:to>
                    </p:animClr>
                  </p:sub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riter Text and Picture Slide">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ED36ECD-5AF2-471E-BE40-E75FEC8F8391}"/>
              </a:ext>
            </a:extLst>
          </p:cNvPr>
          <p:cNvSpPr>
            <a:spLocks noGrp="1"/>
          </p:cNvSpPr>
          <p:nvPr>
            <p:ph idx="11"/>
          </p:nvPr>
        </p:nvSpPr>
        <p:spPr>
          <a:xfrm>
            <a:off x="1038726" y="1322362"/>
            <a:ext cx="4958037" cy="4999021"/>
          </a:xfrm>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
        <p:nvSpPr>
          <p:cNvPr id="3" name="Picture Placeholder 2">
            <a:extLst>
              <a:ext uri="{FF2B5EF4-FFF2-40B4-BE49-F238E27FC236}">
                <a16:creationId xmlns:a16="http://schemas.microsoft.com/office/drawing/2014/main" id="{F4375F0B-301C-4690-8E9E-AC18F29A1F51}"/>
              </a:ext>
            </a:extLst>
          </p:cNvPr>
          <p:cNvSpPr>
            <a:spLocks noGrp="1"/>
          </p:cNvSpPr>
          <p:nvPr>
            <p:ph type="pic" sz="quarter" idx="10"/>
          </p:nvPr>
        </p:nvSpPr>
        <p:spPr>
          <a:xfrm>
            <a:off x="6195793" y="1322362"/>
            <a:ext cx="5662079" cy="5092506"/>
          </a:xfrm>
          <a:ln w="12700">
            <a:solidFill>
              <a:srgbClr val="ACACAC"/>
            </a:solidFill>
          </a:ln>
        </p:spPr>
        <p:txBody>
          <a:bodyPr/>
          <a:lstStyle/>
          <a:p>
            <a:r>
              <a:rPr lang="en-US" dirty="0"/>
              <a:t>Click icon to add picture</a:t>
            </a:r>
          </a:p>
        </p:txBody>
      </p:sp>
    </p:spTree>
    <p:extLst>
      <p:ext uri="{BB962C8B-B14F-4D97-AF65-F5344CB8AC3E}">
        <p14:creationId xmlns:p14="http://schemas.microsoft.com/office/powerpoint/2010/main" val="48375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subTnLst>
                                    <p:animClr clrSpc="rgb" dir="cw">
                                      <p:cBhvr override="childStyle">
                                        <p:cTn dur="1" fill="hold" display="0" masterRel="nextClick" afterEffect="1"/>
                                        <p:tgtEl>
                                          <p:spTgt spid="8">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subTnLst>
                                    <p:animClr clrSpc="rgb" dir="cw">
                                      <p:cBhvr override="childStyle">
                                        <p:cTn dur="1" fill="hold" display="0" masterRel="nextClick" afterEffect="1"/>
                                        <p:tgtEl>
                                          <p:spTgt spid="8">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subTnLst>
                                    <p:animClr clrSpc="rgb" dir="cw">
                                      <p:cBhvr override="childStyle">
                                        <p:cTn dur="1" fill="hold" display="0" masterRel="nextClick" afterEffect="1"/>
                                        <p:tgtEl>
                                          <p:spTgt spid="8">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subTnLst>
                                    <p:animClr clrSpc="rgb" dir="cw">
                                      <p:cBhvr override="childStyle">
                                        <p:cTn dur="1" fill="hold" display="0" masterRel="nextClick" afterEffect="1"/>
                                        <p:tgtEl>
                                          <p:spTgt spid="8">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tmplLst>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riter Blank Slide">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8" descr="A close up of a logo&#10;&#10;Description automatically generated">
            <a:extLst>
              <a:ext uri="{FF2B5EF4-FFF2-40B4-BE49-F238E27FC236}">
                <a16:creationId xmlns:a16="http://schemas.microsoft.com/office/drawing/2014/main" id="{3CEEB648-B4F1-476E-9AB4-2E86BEE2E3B2}"/>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7221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iner Intro/Exi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A2EE8981-7D76-B243-A553-B607932D81C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D85884E6-6BAA-784C-BB0C-22B2056F3B3A}"/>
              </a:ext>
            </a:extLst>
          </p:cNvPr>
          <p:cNvSpPr>
            <a:spLocks noGrp="1"/>
          </p:cNvSpPr>
          <p:nvPr>
            <p:ph idx="1"/>
          </p:nvPr>
        </p:nvSpPr>
        <p:spPr>
          <a:xfrm>
            <a:off x="1038726" y="1604433"/>
            <a:ext cx="10114548" cy="4459477"/>
          </a:xfrm>
        </p:spPr>
        <p:txBody>
          <a:bodyPr wrap="square" anchor="t">
            <a:noAutofit/>
          </a:bodyPr>
          <a:lstStyle>
            <a:lvl1pPr marL="342900" indent="-342900">
              <a:lnSpc>
                <a:spcPct val="150000"/>
              </a:lnSpc>
              <a:spcAft>
                <a:spcPts val="1400"/>
              </a:spcAft>
              <a:buSzPct val="110000"/>
              <a:buFont typeface="Wingdings" panose="05000000000000000000" pitchFamily="2" charset="2"/>
              <a:buChar char="v"/>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80000"/>
              <a:buFont typeface="Wingdings" panose="05000000000000000000" pitchFamily="2" charset="2"/>
              <a:buChar char="Ø"/>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defRPr baseline="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A close up of a logo&#10;&#10;Description automatically generated">
            <a:extLst>
              <a:ext uri="{FF2B5EF4-FFF2-40B4-BE49-F238E27FC236}">
                <a16:creationId xmlns:a16="http://schemas.microsoft.com/office/drawing/2014/main" id="{3DBACB39-763C-4F77-918A-D71385FD465A}"/>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322744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iner Lab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8407400" y="-89076"/>
            <a:ext cx="378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09600" y="274643"/>
            <a:ext cx="7404101" cy="674687"/>
          </a:xfrm>
        </p:spPr>
        <p:txBody>
          <a:bodyPr/>
          <a:lstStyle>
            <a:lvl1pP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11" name="Content Placeholder 2"/>
          <p:cNvSpPr>
            <a:spLocks noGrp="1"/>
          </p:cNvSpPr>
          <p:nvPr>
            <p:ph idx="1"/>
          </p:nvPr>
        </p:nvSpPr>
        <p:spPr>
          <a:xfrm>
            <a:off x="609600" y="1070919"/>
            <a:ext cx="7404101" cy="5698005"/>
          </a:xfrm>
        </p:spPr>
        <p:txBody>
          <a:bodyPr anchor="t" anchorCtr="0">
            <a:normAutofit/>
          </a:bodyPr>
          <a:lstStyle>
            <a:lvl1pPr marL="457200" indent="-457200">
              <a:buFont typeface="+mj-lt"/>
              <a:buAutoNum type="arabicPeriod"/>
              <a:defRPr sz="2200"/>
            </a:lvl1pPr>
            <a:lvl2pPr marL="914400" indent="-457200">
              <a:lnSpc>
                <a:spcPct val="100000"/>
              </a:lnSpc>
              <a:buFont typeface="Arial" panose="020B0604020202020204" pitchFamily="34" charset="0"/>
              <a:buChar char="•"/>
              <a:defRPr sz="2000"/>
            </a:lvl2pPr>
            <a:lvl3pPr marL="1257300" indent="-342900">
              <a:lnSpc>
                <a:spcPct val="100000"/>
              </a:lnSpc>
              <a:buFont typeface="Arial" panose="020B0604020202020204" pitchFamily="34" charset="0"/>
              <a:buChar char="•"/>
              <a:defRPr/>
            </a:lvl3pPr>
            <a:lvl4pPr marL="1600200" indent="-228600">
              <a:lnSpc>
                <a:spcPct val="100000"/>
              </a:lnSpc>
              <a:buFont typeface="Arial" panose="020B0604020202020204" pitchFamily="34" charset="0"/>
              <a:buChar char="•"/>
              <a:defRPr/>
            </a:lvl4pPr>
            <a:lvl5pPr marL="2057400" indent="-228600">
              <a:lnSpc>
                <a:spcPct val="100000"/>
              </a:lnSpc>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0">
            <a:extLst>
              <a:ext uri="{FF2B5EF4-FFF2-40B4-BE49-F238E27FC236}">
                <a16:creationId xmlns:a16="http://schemas.microsoft.com/office/drawing/2014/main" id="{C999AEE9-E922-48A7-82CA-FF63F207A73E}"/>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617167" y="6270773"/>
            <a:ext cx="1670166" cy="4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88FB273A-30DA-4063-AF64-0384BA1B9CD9}"/>
              </a:ext>
            </a:extLst>
          </p:cNvPr>
          <p:cNvSpPr>
            <a:spLocks noGrp="1"/>
          </p:cNvSpPr>
          <p:nvPr>
            <p:ph type="body" sz="quarter" idx="10" hasCustomPrompt="1"/>
          </p:nvPr>
        </p:nvSpPr>
        <p:spPr>
          <a:xfrm>
            <a:off x="8407400" y="1070919"/>
            <a:ext cx="2790825" cy="646331"/>
          </a:xfrm>
          <a:solidFill>
            <a:srgbClr val="000000">
              <a:alpha val="69804"/>
            </a:srgbClr>
          </a:solidFill>
        </p:spPr>
        <p:txBody>
          <a:bodyPr anchor="t" anchorCtr="0">
            <a:spAutoFit/>
          </a:bodyPr>
          <a:lstStyle>
            <a:lvl1pPr marL="0" indent="0">
              <a:lnSpc>
                <a:spcPct val="100000"/>
              </a:lnSpc>
              <a:buNone/>
              <a:defRPr sz="1800"/>
            </a:lvl1pPr>
          </a:lstStyle>
          <a:p>
            <a:pPr lvl="0"/>
            <a:r>
              <a:rPr lang="en-US" dirty="0"/>
              <a:t>Optional side text for lab information</a:t>
            </a:r>
          </a:p>
        </p:txBody>
      </p:sp>
    </p:spTree>
    <p:extLst>
      <p:ext uri="{BB962C8B-B14F-4D97-AF65-F5344CB8AC3E}">
        <p14:creationId xmlns:p14="http://schemas.microsoft.com/office/powerpoint/2010/main" val="143531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714" r:id="rId2"/>
    <p:sldLayoutId id="2147483715" r:id="rId3"/>
    <p:sldLayoutId id="2147483716" r:id="rId4"/>
    <p:sldLayoutId id="2147483718" r:id="rId5"/>
    <p:sldLayoutId id="2147483710" r:id="rId6"/>
    <p:sldLayoutId id="2147483709" r:id="rId7"/>
    <p:sldLayoutId id="2147483675" r:id="rId8"/>
    <p:sldLayoutId id="2147483708" r:id="rId9"/>
    <p:sldLayoutId id="2147483672" r:id="rId10"/>
    <p:sldLayoutId id="2147483688" r:id="rId11"/>
    <p:sldLayoutId id="2147483713" r:id="rId12"/>
    <p:sldLayoutId id="2147483678" r:id="rId13"/>
    <p:sldLayoutId id="2147483679" r:id="rId14"/>
    <p:sldLayoutId id="2147483687" r:id="rId15"/>
    <p:sldLayoutId id="2147483680" r:id="rId16"/>
    <p:sldLayoutId id="2147483711" r:id="rId17"/>
    <p:sldLayoutId id="2147483717" r:id="rId18"/>
    <p:sldLayoutId id="2147483719" r:id="rId19"/>
    <p:sldLayoutId id="2147483720"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lnSpc>
          <a:spcPct val="150000"/>
        </a:lnSpc>
        <a:spcBef>
          <a:spcPts val="0"/>
        </a:spcBef>
        <a:spcAft>
          <a:spcPts val="1000"/>
        </a:spcAft>
        <a:buClr>
          <a:schemeClr val="tx1"/>
        </a:buClr>
        <a:buSzPct val="100000"/>
        <a:buFont typeface="Arial"/>
        <a:buChar char="•"/>
        <a:defRPr sz="22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lnSpc>
          <a:spcPct val="150000"/>
        </a:lnSpc>
        <a:spcBef>
          <a:spcPts val="0"/>
        </a:spcBef>
        <a:spcAft>
          <a:spcPts val="1000"/>
        </a:spcAft>
        <a:buClr>
          <a:schemeClr val="tx1"/>
        </a:buClr>
        <a:buSzPct val="100000"/>
        <a:buFont typeface="Arial"/>
        <a:buChar char="•"/>
        <a:defRPr sz="20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2pPr>
      <a:lvl3pPr marL="1200150" indent="-285750" algn="l" defTabSz="457200" rtl="0" eaLnBrk="1" latinLnBrk="0" hangingPunct="1">
        <a:lnSpc>
          <a:spcPct val="150000"/>
        </a:lnSpc>
        <a:spcBef>
          <a:spcPts val="0"/>
        </a:spcBef>
        <a:spcAft>
          <a:spcPts val="1000"/>
        </a:spcAft>
        <a:buClr>
          <a:schemeClr val="tx1"/>
        </a:buClr>
        <a:buSzPct val="100000"/>
        <a:buFont typeface="Arial"/>
        <a:buChar char="•"/>
        <a:defRPr sz="18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3pPr>
      <a:lvl4pPr marL="1543050" indent="-171450" algn="l" defTabSz="457200" rtl="0" eaLnBrk="1" latinLnBrk="0" hangingPunct="1">
        <a:lnSpc>
          <a:spcPct val="150000"/>
        </a:lnSpc>
        <a:spcBef>
          <a:spcPts val="0"/>
        </a:spcBef>
        <a:spcAft>
          <a:spcPts val="1000"/>
        </a:spcAft>
        <a:buClr>
          <a:schemeClr val="tx1"/>
        </a:buClr>
        <a:buSzPct val="100000"/>
        <a:buFont typeface="Arial"/>
        <a:buChar char="•"/>
        <a:defRPr sz="16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4pPr>
      <a:lvl5pPr marL="2000250" indent="-171450" algn="l" defTabSz="457200" rtl="0" eaLnBrk="1" latinLnBrk="0" hangingPunct="1">
        <a:lnSpc>
          <a:spcPct val="150000"/>
        </a:lnSpc>
        <a:spcBef>
          <a:spcPts val="0"/>
        </a:spcBef>
        <a:spcAft>
          <a:spcPts val="1000"/>
        </a:spcAft>
        <a:buClr>
          <a:schemeClr val="tx1"/>
        </a:buClr>
        <a:buSzPct val="100000"/>
        <a:buFont typeface="Arial"/>
        <a:buChar char="•"/>
        <a:defRPr sz="14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hyperlink" Target="https://techsearch.watchguard.com/KB?type=Article&amp;SFDCID=kA16S0000007lP5SAI&amp;lang=en_US"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4.xml"/><Relationship Id="rId5" Type="http://schemas.openxmlformats.org/officeDocument/2006/relationships/image" Target="../media/image101.png"/><Relationship Id="rId4" Type="http://schemas.openxmlformats.org/officeDocument/2006/relationships/image" Target="../media/image100.png"/></Relationships>
</file>

<file path=ppt/slides/_rels/slide12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watchguard.com/support/release-notes/Cloud/Content/en-US/Endpoint-Security/EN_release-notes_Endpoint-Security.html" TargetMode="Externa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techsearch.watchguard.com/KB?type=Article&amp;SFDCID=kA16S000000gDFLSA2&amp;lang=en_US"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watchguard.com/help/docs/help-center/en-US/Content/en-US/Endpoint-Security/security-modules/mdr/mdr-subscriber-configuration.html" TargetMode="External"/><Relationship Id="rId2" Type="http://schemas.openxmlformats.org/officeDocument/2006/relationships/hyperlink" Target="https://www.watchguard.com/help/docs/help-center/en-US/Content/en-US/Endpoint-Security/security-modules/mdr/mdr-service.html" TargetMode="Externa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watchguard.com/help/docs/help-center/en-US/index_CSH.html#11708"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watchguard.com/help/docs/help-center/en-US/Content/en-US/Endpoint-Security/manage-settings/endpoint-manager/sp_security-dashboard.html" TargetMode="Externa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s://www.watchguard.com/help/docs/WG_Cloud/en-US/WatchGuard_Advanced_EPDR_intro.pptx" TargetMode="External"/><Relationship Id="rId3" Type="http://schemas.openxmlformats.org/officeDocument/2006/relationships/slide" Target="slide59.xml"/><Relationship Id="rId7" Type="http://schemas.openxmlformats.org/officeDocument/2006/relationships/slide" Target="slide78.xml"/><Relationship Id="rId2" Type="http://schemas.openxmlformats.org/officeDocument/2006/relationships/slide" Target="slide55.xml"/><Relationship Id="rId1" Type="http://schemas.openxmlformats.org/officeDocument/2006/relationships/slideLayout" Target="../slideLayouts/slideLayout3.xml"/><Relationship Id="rId6" Type="http://schemas.openxmlformats.org/officeDocument/2006/relationships/slide" Target="slide72.xml"/><Relationship Id="rId5" Type="http://schemas.openxmlformats.org/officeDocument/2006/relationships/slide" Target="slide70.xml"/><Relationship Id="rId4" Type="http://schemas.openxmlformats.org/officeDocument/2006/relationships/slide" Target="slide6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watchguard.centercode.com/endpointSecurity" TargetMode="External"/><Relationship Id="rId2" Type="http://schemas.openxmlformats.org/officeDocument/2006/relationships/hyperlink" Target="https://www.watchguard.com/help/docs/WG_Cloud/en-US/WatchGuard_Advanced_EPDR_intro.pptx"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hyperlink" Target="https://www.safebreach.com/resources/blog/safebreach-labs-researcher-discovers-multiple-zero-day-vulnerabilities" TargetMode="Externa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slide" Target="slide133.xml"/><Relationship Id="rId3" Type="http://schemas.openxmlformats.org/officeDocument/2006/relationships/slide" Target="slide113.xml"/><Relationship Id="rId7" Type="http://schemas.openxmlformats.org/officeDocument/2006/relationships/slide" Target="slide130.xml"/><Relationship Id="rId2" Type="http://schemas.openxmlformats.org/officeDocument/2006/relationships/slide" Target="slide97.xml"/><Relationship Id="rId1" Type="http://schemas.openxmlformats.org/officeDocument/2006/relationships/slideLayout" Target="../slideLayouts/slideLayout3.xml"/><Relationship Id="rId6" Type="http://schemas.openxmlformats.org/officeDocument/2006/relationships/slide" Target="slide125.xml"/><Relationship Id="rId5" Type="http://schemas.openxmlformats.org/officeDocument/2006/relationships/slide" Target="slide121.xml"/><Relationship Id="rId4" Type="http://schemas.openxmlformats.org/officeDocument/2006/relationships/slide" Target="slide117.xml"/><Relationship Id="rId9" Type="http://schemas.openxmlformats.org/officeDocument/2006/relationships/slide" Target="slide13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1A4B5-666B-4BFF-AD33-8D273933ACA2}"/>
              </a:ext>
            </a:extLst>
          </p:cNvPr>
          <p:cNvSpPr>
            <a:spLocks noGrp="1"/>
          </p:cNvSpPr>
          <p:nvPr>
            <p:ph type="ctrTitle"/>
          </p:nvPr>
        </p:nvSpPr>
        <p:spPr>
          <a:xfrm>
            <a:off x="5084404" y="2552756"/>
            <a:ext cx="6800051" cy="830997"/>
          </a:xfrm>
        </p:spPr>
        <p:txBody>
          <a:bodyPr/>
          <a:lstStyle/>
          <a:p>
            <a:r>
              <a:rPr lang="en-US" dirty="0"/>
              <a:t>What’s New</a:t>
            </a:r>
          </a:p>
        </p:txBody>
      </p:sp>
      <p:sp>
        <p:nvSpPr>
          <p:cNvPr id="5" name="Subtitle 4">
            <a:extLst>
              <a:ext uri="{FF2B5EF4-FFF2-40B4-BE49-F238E27FC236}">
                <a16:creationId xmlns:a16="http://schemas.microsoft.com/office/drawing/2014/main" id="{B6969732-D5C3-40B6-B532-756103531A06}"/>
              </a:ext>
            </a:extLst>
          </p:cNvPr>
          <p:cNvSpPr>
            <a:spLocks noGrp="1"/>
          </p:cNvSpPr>
          <p:nvPr>
            <p:ph type="subTitle" idx="1"/>
          </p:nvPr>
        </p:nvSpPr>
        <p:spPr>
          <a:xfrm>
            <a:off x="5084404" y="3753085"/>
            <a:ext cx="6800051" cy="587277"/>
          </a:xfrm>
        </p:spPr>
        <p:txBody>
          <a:bodyPr/>
          <a:lstStyle/>
          <a:p>
            <a:r>
              <a:rPr lang="en-US" dirty="0"/>
              <a:t>WatchGuard Endpoint Security</a:t>
            </a:r>
          </a:p>
        </p:txBody>
      </p:sp>
    </p:spTree>
    <p:extLst>
      <p:ext uri="{BB962C8B-B14F-4D97-AF65-F5344CB8AC3E}">
        <p14:creationId xmlns:p14="http://schemas.microsoft.com/office/powerpoint/2010/main" val="400487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3E321-FC13-5EA9-D0DA-EF2FAF42A7C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F1D4D88-4588-4C78-1B17-9EFE8B35AA70}"/>
              </a:ext>
            </a:extLst>
          </p:cNvPr>
          <p:cNvSpPr>
            <a:spLocks noGrp="1"/>
          </p:cNvSpPr>
          <p:nvPr>
            <p:ph type="title"/>
          </p:nvPr>
        </p:nvSpPr>
        <p:spPr/>
        <p:txBody>
          <a:bodyPr/>
          <a:lstStyle/>
          <a:p>
            <a:r>
              <a:rPr lang="en-US" dirty="0"/>
              <a:t>21 March 2024 - Update</a:t>
            </a:r>
          </a:p>
        </p:txBody>
      </p:sp>
      <p:sp>
        <p:nvSpPr>
          <p:cNvPr id="14" name="Content Placeholder 13">
            <a:extLst>
              <a:ext uri="{FF2B5EF4-FFF2-40B4-BE49-F238E27FC236}">
                <a16:creationId xmlns:a16="http://schemas.microsoft.com/office/drawing/2014/main" id="{BFDE3122-12CB-8AC9-75D2-3C67D4675DDF}"/>
              </a:ext>
            </a:extLst>
          </p:cNvPr>
          <p:cNvSpPr>
            <a:spLocks noGrp="1"/>
          </p:cNvSpPr>
          <p:nvPr>
            <p:ph idx="10"/>
          </p:nvPr>
        </p:nvSpPr>
        <p:spPr/>
        <p:txBody>
          <a:bodyPr/>
          <a:lstStyle/>
          <a:p>
            <a:r>
              <a:rPr lang="en-US" dirty="0"/>
              <a:t>This release includes changes to the Endpoint Risk Assessment:</a:t>
            </a:r>
          </a:p>
          <a:p>
            <a:pPr lvl="1"/>
            <a:r>
              <a:rPr lang="en-US" dirty="0"/>
              <a:t>For EDR and EDR Core, when you start an Endpoint Risk Assessment, decoy files and anti-exploit settings for the All group are automatically disabled</a:t>
            </a:r>
          </a:p>
          <a:p>
            <a:pPr lvl="1"/>
            <a:r>
              <a:rPr lang="en-US" dirty="0"/>
              <a:t>When an Endpoint Risk Assessment is in progress, the Risk Assessment report is selected by default in Scheduled Reports</a:t>
            </a:r>
          </a:p>
          <a:p>
            <a:pPr lvl="1"/>
            <a:r>
              <a:rPr lang="en-US" dirty="0"/>
              <a:t>Subscriber accounts with EDR Core allocated to their endpoints, but not deployed, can start a trial of WatchGuard EPDR or Advanced EPDR and activate an Endpoint Risk Assessment</a:t>
            </a:r>
          </a:p>
          <a:p>
            <a:r>
              <a:rPr lang="en-US" dirty="0"/>
              <a:t>Web Access Control supports new AI categories</a:t>
            </a:r>
          </a:p>
          <a:p>
            <a:pPr lvl="1"/>
            <a:r>
              <a:rPr lang="en-US" dirty="0"/>
              <a:t>This is also available in the Service Provider view</a:t>
            </a:r>
          </a:p>
          <a:p>
            <a:endParaRPr lang="en-US" dirty="0"/>
          </a:p>
          <a:p>
            <a:pPr lvl="1"/>
            <a:endParaRPr lang="en-US" dirty="0"/>
          </a:p>
          <a:p>
            <a:endParaRPr lang="en-US" dirty="0"/>
          </a:p>
        </p:txBody>
      </p:sp>
    </p:spTree>
    <p:extLst>
      <p:ext uri="{BB962C8B-B14F-4D97-AF65-F5344CB8AC3E}">
        <p14:creationId xmlns:p14="http://schemas.microsoft.com/office/powerpoint/2010/main" val="318965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65498-852B-07E7-29E2-C96885FE5C6A}"/>
              </a:ext>
            </a:extLst>
          </p:cNvPr>
          <p:cNvSpPr>
            <a:spLocks noGrp="1"/>
          </p:cNvSpPr>
          <p:nvPr>
            <p:ph type="title"/>
          </p:nvPr>
        </p:nvSpPr>
        <p:spPr/>
        <p:txBody>
          <a:bodyPr/>
          <a:lstStyle/>
          <a:p>
            <a:r>
              <a:rPr lang="en-US" dirty="0"/>
              <a:t>Configure Risk Settings</a:t>
            </a:r>
          </a:p>
        </p:txBody>
      </p:sp>
      <p:sp>
        <p:nvSpPr>
          <p:cNvPr id="3" name="Content Placeholder 2">
            <a:extLst>
              <a:ext uri="{FF2B5EF4-FFF2-40B4-BE49-F238E27FC236}">
                <a16:creationId xmlns:a16="http://schemas.microsoft.com/office/drawing/2014/main" id="{08AF3A79-C022-F589-F7BD-71B1FF7A7C6B}"/>
              </a:ext>
            </a:extLst>
          </p:cNvPr>
          <p:cNvSpPr>
            <a:spLocks noGrp="1"/>
          </p:cNvSpPr>
          <p:nvPr>
            <p:ph idx="1"/>
          </p:nvPr>
        </p:nvSpPr>
        <p:spPr/>
        <p:txBody>
          <a:bodyPr/>
          <a:lstStyle/>
          <a:p>
            <a:r>
              <a:rPr lang="en-US" dirty="0"/>
              <a:t>On the Risks page, you specify which risks you want to detect on the devices in your account and set the risk level for each risk</a:t>
            </a:r>
          </a:p>
          <a:p>
            <a:pPr lvl="1"/>
            <a:r>
              <a:rPr lang="en-US" dirty="0"/>
              <a:t>The risks available depend on your WatchGuard Endpoint Security product</a:t>
            </a:r>
          </a:p>
        </p:txBody>
      </p:sp>
      <p:sp>
        <p:nvSpPr>
          <p:cNvPr id="6" name="TextBox 5">
            <a:extLst>
              <a:ext uri="{FF2B5EF4-FFF2-40B4-BE49-F238E27FC236}">
                <a16:creationId xmlns:a16="http://schemas.microsoft.com/office/drawing/2014/main" id="{485BBE6A-B16D-2069-0D7F-13C92517ABB5}"/>
              </a:ext>
            </a:extLst>
          </p:cNvPr>
          <p:cNvSpPr txBox="1"/>
          <p:nvPr/>
        </p:nvSpPr>
        <p:spPr>
          <a:xfrm>
            <a:off x="4208778" y="6424418"/>
            <a:ext cx="4431758" cy="369332"/>
          </a:xfrm>
          <a:prstGeom prst="rect">
            <a:avLst/>
          </a:prstGeom>
          <a:noFill/>
        </p:spPr>
        <p:txBody>
          <a:bodyPr wrap="square">
            <a:spAutoFit/>
          </a:bodyPr>
          <a:lstStyle/>
          <a:p>
            <a:r>
              <a:rPr lang="en-US" sz="1800" dirty="0">
                <a:solidFill>
                  <a:schemeClr val="accent1"/>
                </a:solidFill>
                <a:effectLst/>
                <a:latin typeface="Calibri" panose="020F0502020204030204" pitchFamily="34" charset="0"/>
                <a:ea typeface="Calibri" panose="020F0502020204030204" pitchFamily="34" charset="0"/>
              </a:rPr>
              <a:t>More risks will be available in future releases</a:t>
            </a:r>
            <a:endParaRPr lang="en-US" dirty="0">
              <a:solidFill>
                <a:schemeClr val="accent1"/>
              </a:solidFill>
            </a:endParaRPr>
          </a:p>
        </p:txBody>
      </p:sp>
      <p:pic>
        <p:nvPicPr>
          <p:cNvPr id="7" name="Picture 6">
            <a:extLst>
              <a:ext uri="{FF2B5EF4-FFF2-40B4-BE49-F238E27FC236}">
                <a16:creationId xmlns:a16="http://schemas.microsoft.com/office/drawing/2014/main" id="{D8D6240C-A7B2-FFB7-1C32-D9B67566E8B3}"/>
              </a:ext>
            </a:extLst>
          </p:cNvPr>
          <p:cNvPicPr>
            <a:picLocks noChangeAspect="1"/>
          </p:cNvPicPr>
          <p:nvPr/>
        </p:nvPicPr>
        <p:blipFill>
          <a:blip r:embed="rId2"/>
          <a:stretch>
            <a:fillRect/>
          </a:stretch>
        </p:blipFill>
        <p:spPr>
          <a:xfrm>
            <a:off x="2343501" y="2586075"/>
            <a:ext cx="7504998" cy="3849686"/>
          </a:xfrm>
          <a:prstGeom prst="rect">
            <a:avLst/>
          </a:prstGeom>
        </p:spPr>
      </p:pic>
      <p:sp>
        <p:nvSpPr>
          <p:cNvPr id="4" name="TextBox 3">
            <a:extLst>
              <a:ext uri="{FF2B5EF4-FFF2-40B4-BE49-F238E27FC236}">
                <a16:creationId xmlns:a16="http://schemas.microsoft.com/office/drawing/2014/main" id="{61835096-CAE0-E640-F91D-2DC1ACFF4D58}"/>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376264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65498-852B-07E7-29E2-C96885FE5C6A}"/>
              </a:ext>
            </a:extLst>
          </p:cNvPr>
          <p:cNvSpPr>
            <a:spLocks noGrp="1"/>
          </p:cNvSpPr>
          <p:nvPr>
            <p:ph type="title"/>
          </p:nvPr>
        </p:nvSpPr>
        <p:spPr/>
        <p:txBody>
          <a:bodyPr/>
          <a:lstStyle/>
          <a:p>
            <a:r>
              <a:rPr lang="en-US" dirty="0"/>
              <a:t>Configure Risk Settings</a:t>
            </a:r>
          </a:p>
        </p:txBody>
      </p:sp>
      <p:sp>
        <p:nvSpPr>
          <p:cNvPr id="3" name="Content Placeholder 2">
            <a:extLst>
              <a:ext uri="{FF2B5EF4-FFF2-40B4-BE49-F238E27FC236}">
                <a16:creationId xmlns:a16="http://schemas.microsoft.com/office/drawing/2014/main" id="{08AF3A79-C022-F589-F7BD-71B1FF7A7C6B}"/>
              </a:ext>
            </a:extLst>
          </p:cNvPr>
          <p:cNvSpPr>
            <a:spLocks noGrp="1"/>
          </p:cNvSpPr>
          <p:nvPr>
            <p:ph idx="1"/>
          </p:nvPr>
        </p:nvSpPr>
        <p:spPr/>
        <p:txBody>
          <a:bodyPr/>
          <a:lstStyle/>
          <a:p>
            <a:r>
              <a:rPr lang="en-US" dirty="0"/>
              <a:t>To configure risk settings for an account:</a:t>
            </a:r>
          </a:p>
          <a:p>
            <a:pPr marL="742950" lvl="1" indent="-457200">
              <a:buFont typeface="+mj-lt"/>
              <a:buAutoNum type="arabicPeriod"/>
            </a:pPr>
            <a:r>
              <a:rPr lang="en-US" dirty="0"/>
              <a:t>Select </a:t>
            </a:r>
            <a:r>
              <a:rPr lang="en-US" b="1" dirty="0"/>
              <a:t>Settings &gt; Risks</a:t>
            </a:r>
          </a:p>
          <a:p>
            <a:pPr marL="742950" lvl="1" indent="-457200">
              <a:buFont typeface="+mj-lt"/>
              <a:buAutoNum type="arabicPeriod" startAt="2"/>
            </a:pPr>
            <a:r>
              <a:rPr lang="en-US" dirty="0"/>
              <a:t>Enable the toggles for the risks you want to detect</a:t>
            </a:r>
          </a:p>
          <a:p>
            <a:pPr marL="742950" lvl="1" indent="-457200">
              <a:buFont typeface="+mj-lt"/>
              <a:buAutoNum type="arabicPeriod" startAt="2"/>
            </a:pPr>
            <a:r>
              <a:rPr lang="en-US" dirty="0"/>
              <a:t>Select a risk level for each risk </a:t>
            </a:r>
            <a:br>
              <a:rPr lang="en-US" dirty="0"/>
            </a:br>
            <a:r>
              <a:rPr lang="en-US" i="1" dirty="0"/>
              <a:t>If the recommended risk level is different, a warning icon shows the recommended risk level</a:t>
            </a:r>
          </a:p>
          <a:p>
            <a:pPr marL="742950" lvl="1" indent="-457200">
              <a:buFont typeface="+mj-lt"/>
              <a:buAutoNum type="arabicPeriod" startAt="2"/>
            </a:pPr>
            <a:r>
              <a:rPr lang="en-US" dirty="0"/>
              <a:t>Click </a:t>
            </a:r>
            <a:r>
              <a:rPr lang="en-US" b="1" dirty="0"/>
              <a:t>Save</a:t>
            </a:r>
          </a:p>
          <a:p>
            <a:pPr marL="742950" lvl="1" indent="-457200">
              <a:buFont typeface="+mj-lt"/>
              <a:buAutoNum type="arabicPeriod"/>
            </a:pPr>
            <a:endParaRPr lang="en-US" dirty="0"/>
          </a:p>
        </p:txBody>
      </p:sp>
      <p:sp>
        <p:nvSpPr>
          <p:cNvPr id="4" name="TextBox 3">
            <a:extLst>
              <a:ext uri="{FF2B5EF4-FFF2-40B4-BE49-F238E27FC236}">
                <a16:creationId xmlns:a16="http://schemas.microsoft.com/office/drawing/2014/main" id="{6C497C80-1724-9963-83EA-9508E2E72CCF}"/>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338024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FFFC7-03DA-C867-624D-D1DE041C9719}"/>
              </a:ext>
            </a:extLst>
          </p:cNvPr>
          <p:cNvSpPr>
            <a:spLocks noGrp="1"/>
          </p:cNvSpPr>
          <p:nvPr>
            <p:ph type="title"/>
          </p:nvPr>
        </p:nvSpPr>
        <p:spPr/>
        <p:txBody>
          <a:bodyPr/>
          <a:lstStyle/>
          <a:p>
            <a:r>
              <a:rPr lang="en-US" dirty="0"/>
              <a:t>Critical Patches Pending Installation Risk</a:t>
            </a:r>
          </a:p>
        </p:txBody>
      </p:sp>
      <p:sp>
        <p:nvSpPr>
          <p:cNvPr id="3" name="Content Placeholder 2">
            <a:extLst>
              <a:ext uri="{FF2B5EF4-FFF2-40B4-BE49-F238E27FC236}">
                <a16:creationId xmlns:a16="http://schemas.microsoft.com/office/drawing/2014/main" id="{74567552-1613-7BE4-8335-0F477F934CCB}"/>
              </a:ext>
            </a:extLst>
          </p:cNvPr>
          <p:cNvSpPr>
            <a:spLocks noGrp="1"/>
          </p:cNvSpPr>
          <p:nvPr>
            <p:ph idx="1"/>
          </p:nvPr>
        </p:nvSpPr>
        <p:spPr/>
        <p:txBody>
          <a:bodyPr/>
          <a:lstStyle/>
          <a:p>
            <a:r>
              <a:rPr lang="en-US" dirty="0"/>
              <a:t>When there are patches available for installation, you can enable the toggle to detect this risk, specify the risk level, and specify the number of days after which the risk triggers</a:t>
            </a:r>
          </a:p>
        </p:txBody>
      </p:sp>
      <p:pic>
        <p:nvPicPr>
          <p:cNvPr id="6" name="Picture 5">
            <a:extLst>
              <a:ext uri="{FF2B5EF4-FFF2-40B4-BE49-F238E27FC236}">
                <a16:creationId xmlns:a16="http://schemas.microsoft.com/office/drawing/2014/main" id="{1E762686-3EE4-A4DD-1A5C-9135381AF3B6}"/>
              </a:ext>
            </a:extLst>
          </p:cNvPr>
          <p:cNvPicPr>
            <a:picLocks noChangeAspect="1"/>
          </p:cNvPicPr>
          <p:nvPr/>
        </p:nvPicPr>
        <p:blipFill>
          <a:blip r:embed="rId2"/>
          <a:stretch>
            <a:fillRect/>
          </a:stretch>
        </p:blipFill>
        <p:spPr>
          <a:xfrm>
            <a:off x="1459344" y="2431942"/>
            <a:ext cx="8811491" cy="3816575"/>
          </a:xfrm>
          <a:prstGeom prst="rect">
            <a:avLst/>
          </a:prstGeom>
        </p:spPr>
      </p:pic>
      <p:sp>
        <p:nvSpPr>
          <p:cNvPr id="8" name="Rectangle 7">
            <a:extLst>
              <a:ext uri="{FF2B5EF4-FFF2-40B4-BE49-F238E27FC236}">
                <a16:creationId xmlns:a16="http://schemas.microsoft.com/office/drawing/2014/main" id="{60022905-B228-219A-17AA-2C949741ED6B}"/>
              </a:ext>
            </a:extLst>
          </p:cNvPr>
          <p:cNvSpPr/>
          <p:nvPr/>
        </p:nvSpPr>
        <p:spPr>
          <a:xfrm>
            <a:off x="2595418" y="5898761"/>
            <a:ext cx="2946400" cy="34975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B236CB79-EFD6-B013-791B-040568C22066}"/>
              </a:ext>
            </a:extLst>
          </p:cNvPr>
          <p:cNvPicPr>
            <a:picLocks noChangeAspect="1"/>
          </p:cNvPicPr>
          <p:nvPr/>
        </p:nvPicPr>
        <p:blipFill>
          <a:blip r:embed="rId3"/>
          <a:stretch>
            <a:fillRect/>
          </a:stretch>
        </p:blipFill>
        <p:spPr>
          <a:xfrm>
            <a:off x="7502193" y="4482788"/>
            <a:ext cx="4264934" cy="1052850"/>
          </a:xfrm>
          <a:prstGeom prst="rect">
            <a:avLst/>
          </a:prstGeom>
        </p:spPr>
      </p:pic>
      <p:sp>
        <p:nvSpPr>
          <p:cNvPr id="4" name="TextBox 3">
            <a:extLst>
              <a:ext uri="{FF2B5EF4-FFF2-40B4-BE49-F238E27FC236}">
                <a16:creationId xmlns:a16="http://schemas.microsoft.com/office/drawing/2014/main" id="{69D7F81D-2568-BA58-D00A-47B182816C34}"/>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223571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A073-04DC-4096-854D-D20545F5C0B6}"/>
              </a:ext>
            </a:extLst>
          </p:cNvPr>
          <p:cNvSpPr>
            <a:spLocks noGrp="1"/>
          </p:cNvSpPr>
          <p:nvPr>
            <p:ph type="title"/>
          </p:nvPr>
        </p:nvSpPr>
        <p:spPr/>
        <p:txBody>
          <a:bodyPr/>
          <a:lstStyle/>
          <a:p>
            <a:r>
              <a:rPr lang="en-US" dirty="0"/>
              <a:t>Company Risk</a:t>
            </a:r>
          </a:p>
        </p:txBody>
      </p:sp>
      <p:sp>
        <p:nvSpPr>
          <p:cNvPr id="3" name="Content Placeholder 2">
            <a:extLst>
              <a:ext uri="{FF2B5EF4-FFF2-40B4-BE49-F238E27FC236}">
                <a16:creationId xmlns:a16="http://schemas.microsoft.com/office/drawing/2014/main" id="{3F409F95-6D5D-46DE-BCE3-11B7DC7B78AF}"/>
              </a:ext>
            </a:extLst>
          </p:cNvPr>
          <p:cNvSpPr>
            <a:spLocks noGrp="1"/>
          </p:cNvSpPr>
          <p:nvPr>
            <p:ph idx="1"/>
          </p:nvPr>
        </p:nvSpPr>
        <p:spPr/>
        <p:txBody>
          <a:bodyPr/>
          <a:lstStyle/>
          <a:p>
            <a:r>
              <a:rPr lang="en-US" dirty="0"/>
              <a:t>The Company Risk tile on the dashboard shows the number of computers in the network with an assigned risk level</a:t>
            </a:r>
          </a:p>
          <a:p>
            <a:r>
              <a:rPr lang="en-US" dirty="0"/>
              <a:t>The graph shows computers with no risk and computers with different levels of risks</a:t>
            </a:r>
          </a:p>
          <a:p>
            <a:endParaRPr lang="en-US" dirty="0"/>
          </a:p>
        </p:txBody>
      </p:sp>
      <p:pic>
        <p:nvPicPr>
          <p:cNvPr id="6" name="Picture 5">
            <a:extLst>
              <a:ext uri="{FF2B5EF4-FFF2-40B4-BE49-F238E27FC236}">
                <a16:creationId xmlns:a16="http://schemas.microsoft.com/office/drawing/2014/main" id="{271913E1-D67D-C15E-1346-A2A76E49B1F6}"/>
              </a:ext>
            </a:extLst>
          </p:cNvPr>
          <p:cNvPicPr>
            <a:picLocks noChangeAspect="1"/>
          </p:cNvPicPr>
          <p:nvPr/>
        </p:nvPicPr>
        <p:blipFill>
          <a:blip r:embed="rId2"/>
          <a:stretch>
            <a:fillRect/>
          </a:stretch>
        </p:blipFill>
        <p:spPr>
          <a:xfrm>
            <a:off x="3664152" y="3110943"/>
            <a:ext cx="4863695" cy="2424695"/>
          </a:xfrm>
          <a:prstGeom prst="rect">
            <a:avLst/>
          </a:prstGeom>
        </p:spPr>
      </p:pic>
      <p:sp>
        <p:nvSpPr>
          <p:cNvPr id="4" name="TextBox 3">
            <a:extLst>
              <a:ext uri="{FF2B5EF4-FFF2-40B4-BE49-F238E27FC236}">
                <a16:creationId xmlns:a16="http://schemas.microsoft.com/office/drawing/2014/main" id="{2DD9C579-4E0D-DA97-B619-2668C98E2099}"/>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409515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A073-04DC-4096-854D-D20545F5C0B6}"/>
              </a:ext>
            </a:extLst>
          </p:cNvPr>
          <p:cNvSpPr>
            <a:spLocks noGrp="1"/>
          </p:cNvSpPr>
          <p:nvPr>
            <p:ph type="title"/>
          </p:nvPr>
        </p:nvSpPr>
        <p:spPr/>
        <p:txBody>
          <a:bodyPr/>
          <a:lstStyle/>
          <a:p>
            <a:r>
              <a:rPr lang="en-US" dirty="0"/>
              <a:t>Risk Trend</a:t>
            </a:r>
          </a:p>
        </p:txBody>
      </p:sp>
      <p:sp>
        <p:nvSpPr>
          <p:cNvPr id="3" name="Content Placeholder 2">
            <a:extLst>
              <a:ext uri="{FF2B5EF4-FFF2-40B4-BE49-F238E27FC236}">
                <a16:creationId xmlns:a16="http://schemas.microsoft.com/office/drawing/2014/main" id="{3F409F95-6D5D-46DE-BCE3-11B7DC7B78AF}"/>
              </a:ext>
            </a:extLst>
          </p:cNvPr>
          <p:cNvSpPr>
            <a:spLocks noGrp="1"/>
          </p:cNvSpPr>
          <p:nvPr>
            <p:ph idx="1"/>
          </p:nvPr>
        </p:nvSpPr>
        <p:spPr/>
        <p:txBody>
          <a:bodyPr/>
          <a:lstStyle/>
          <a:p>
            <a:r>
              <a:rPr lang="en-US" dirty="0"/>
              <a:t>In the Risk Trend tile, you can see the number of computers with a specific level of risk over a time period</a:t>
            </a:r>
          </a:p>
          <a:p>
            <a:pPr lvl="1"/>
            <a:r>
              <a:rPr lang="en-US" dirty="0"/>
              <a:t>Select a time period from the drop-down list</a:t>
            </a:r>
          </a:p>
        </p:txBody>
      </p:sp>
      <p:pic>
        <p:nvPicPr>
          <p:cNvPr id="6" name="Picture 5">
            <a:extLst>
              <a:ext uri="{FF2B5EF4-FFF2-40B4-BE49-F238E27FC236}">
                <a16:creationId xmlns:a16="http://schemas.microsoft.com/office/drawing/2014/main" id="{DD193311-7633-6709-4739-D3F2FFEE63AE}"/>
              </a:ext>
            </a:extLst>
          </p:cNvPr>
          <p:cNvPicPr>
            <a:picLocks noChangeAspect="1"/>
          </p:cNvPicPr>
          <p:nvPr/>
        </p:nvPicPr>
        <p:blipFill>
          <a:blip r:embed="rId2"/>
          <a:stretch>
            <a:fillRect/>
          </a:stretch>
        </p:blipFill>
        <p:spPr>
          <a:xfrm>
            <a:off x="3986212" y="2956502"/>
            <a:ext cx="4219575" cy="3143250"/>
          </a:xfrm>
          <a:prstGeom prst="rect">
            <a:avLst/>
          </a:prstGeom>
        </p:spPr>
      </p:pic>
      <p:sp>
        <p:nvSpPr>
          <p:cNvPr id="4" name="TextBox 3">
            <a:extLst>
              <a:ext uri="{FF2B5EF4-FFF2-40B4-BE49-F238E27FC236}">
                <a16:creationId xmlns:a16="http://schemas.microsoft.com/office/drawing/2014/main" id="{ABD0421E-0325-0F72-CE6A-7091D77A6E69}"/>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351102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A073-04DC-4096-854D-D20545F5C0B6}"/>
              </a:ext>
            </a:extLst>
          </p:cNvPr>
          <p:cNvSpPr>
            <a:spLocks noGrp="1"/>
          </p:cNvSpPr>
          <p:nvPr>
            <p:ph type="title"/>
          </p:nvPr>
        </p:nvSpPr>
        <p:spPr/>
        <p:txBody>
          <a:bodyPr/>
          <a:lstStyle/>
          <a:p>
            <a:r>
              <a:rPr lang="en-US" dirty="0"/>
              <a:t>Detected Risks</a:t>
            </a:r>
          </a:p>
        </p:txBody>
      </p:sp>
      <p:sp>
        <p:nvSpPr>
          <p:cNvPr id="3" name="Content Placeholder 2">
            <a:extLst>
              <a:ext uri="{FF2B5EF4-FFF2-40B4-BE49-F238E27FC236}">
                <a16:creationId xmlns:a16="http://schemas.microsoft.com/office/drawing/2014/main" id="{3F409F95-6D5D-46DE-BCE3-11B7DC7B78AF}"/>
              </a:ext>
            </a:extLst>
          </p:cNvPr>
          <p:cNvSpPr>
            <a:spLocks noGrp="1"/>
          </p:cNvSpPr>
          <p:nvPr>
            <p:ph idx="1"/>
          </p:nvPr>
        </p:nvSpPr>
        <p:spPr/>
        <p:txBody>
          <a:bodyPr/>
          <a:lstStyle/>
          <a:p>
            <a:r>
              <a:rPr lang="en-US" dirty="0"/>
              <a:t>The Detected Risks tile shows the top risks detected and the number of computers where the risk was found</a:t>
            </a:r>
          </a:p>
          <a:p>
            <a:r>
              <a:rPr lang="en-US" dirty="0"/>
              <a:t>Click the number of computers to see a list of the affected computers</a:t>
            </a:r>
          </a:p>
          <a:p>
            <a:r>
              <a:rPr lang="en-US" dirty="0"/>
              <a:t>To show all the risks detected, click </a:t>
            </a:r>
            <a:r>
              <a:rPr lang="en-US" b="1" dirty="0"/>
              <a:t>View All</a:t>
            </a:r>
          </a:p>
        </p:txBody>
      </p:sp>
      <p:pic>
        <p:nvPicPr>
          <p:cNvPr id="5" name="Picture 4">
            <a:extLst>
              <a:ext uri="{FF2B5EF4-FFF2-40B4-BE49-F238E27FC236}">
                <a16:creationId xmlns:a16="http://schemas.microsoft.com/office/drawing/2014/main" id="{09798AB0-E714-532B-55EF-1CCBD373183F}"/>
              </a:ext>
            </a:extLst>
          </p:cNvPr>
          <p:cNvPicPr>
            <a:picLocks noChangeAspect="1"/>
          </p:cNvPicPr>
          <p:nvPr/>
        </p:nvPicPr>
        <p:blipFill>
          <a:blip r:embed="rId2"/>
          <a:stretch>
            <a:fillRect/>
          </a:stretch>
        </p:blipFill>
        <p:spPr>
          <a:xfrm>
            <a:off x="3419809" y="3296681"/>
            <a:ext cx="5352381" cy="2647619"/>
          </a:xfrm>
          <a:prstGeom prst="rect">
            <a:avLst/>
          </a:prstGeom>
        </p:spPr>
      </p:pic>
      <p:sp>
        <p:nvSpPr>
          <p:cNvPr id="4" name="TextBox 3">
            <a:extLst>
              <a:ext uri="{FF2B5EF4-FFF2-40B4-BE49-F238E27FC236}">
                <a16:creationId xmlns:a16="http://schemas.microsoft.com/office/drawing/2014/main" id="{4CD22CB7-FEDF-AD70-3951-74BFC6D91467}"/>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290310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A073-04DC-4096-854D-D20545F5C0B6}"/>
              </a:ext>
            </a:extLst>
          </p:cNvPr>
          <p:cNvSpPr>
            <a:spLocks noGrp="1"/>
          </p:cNvSpPr>
          <p:nvPr>
            <p:ph type="title"/>
          </p:nvPr>
        </p:nvSpPr>
        <p:spPr/>
        <p:txBody>
          <a:bodyPr/>
          <a:lstStyle/>
          <a:p>
            <a:r>
              <a:rPr lang="en-US" dirty="0"/>
              <a:t>Computers at Risk</a:t>
            </a:r>
          </a:p>
        </p:txBody>
      </p:sp>
      <p:sp>
        <p:nvSpPr>
          <p:cNvPr id="3" name="Content Placeholder 2">
            <a:extLst>
              <a:ext uri="{FF2B5EF4-FFF2-40B4-BE49-F238E27FC236}">
                <a16:creationId xmlns:a16="http://schemas.microsoft.com/office/drawing/2014/main" id="{3F409F95-6D5D-46DE-BCE3-11B7DC7B78AF}"/>
              </a:ext>
            </a:extLst>
          </p:cNvPr>
          <p:cNvSpPr>
            <a:spLocks noGrp="1"/>
          </p:cNvSpPr>
          <p:nvPr>
            <p:ph idx="1"/>
          </p:nvPr>
        </p:nvSpPr>
        <p:spPr>
          <a:xfrm>
            <a:off x="1038726" y="1322362"/>
            <a:ext cx="5057274" cy="4999021"/>
          </a:xfrm>
        </p:spPr>
        <p:txBody>
          <a:bodyPr/>
          <a:lstStyle/>
          <a:p>
            <a:r>
              <a:rPr lang="en-US" dirty="0"/>
              <a:t>The Top 10 Computers at Risk tile shows the computers with the highest risk levels, in descending order</a:t>
            </a:r>
          </a:p>
          <a:p>
            <a:r>
              <a:rPr lang="en-US" dirty="0"/>
              <a:t>For each computer, the bar graph indicates the type of risks found and the overall risk status for the computer</a:t>
            </a:r>
          </a:p>
          <a:p>
            <a:r>
              <a:rPr lang="en-US" dirty="0"/>
              <a:t>Point to a risk type to see the number of risks</a:t>
            </a:r>
          </a:p>
          <a:p>
            <a:r>
              <a:rPr lang="en-US" dirty="0"/>
              <a:t>Click the computer name to open the Risks list for the computer</a:t>
            </a:r>
          </a:p>
          <a:p>
            <a:pPr marL="342900" lvl="1" indent="0">
              <a:buNone/>
            </a:pPr>
            <a:endParaRPr lang="en-US" dirty="0"/>
          </a:p>
        </p:txBody>
      </p:sp>
      <p:pic>
        <p:nvPicPr>
          <p:cNvPr id="5" name="Picture 4">
            <a:extLst>
              <a:ext uri="{FF2B5EF4-FFF2-40B4-BE49-F238E27FC236}">
                <a16:creationId xmlns:a16="http://schemas.microsoft.com/office/drawing/2014/main" id="{F6494E2A-CEFC-119C-33C0-20D522BF98BE}"/>
              </a:ext>
            </a:extLst>
          </p:cNvPr>
          <p:cNvPicPr>
            <a:picLocks noChangeAspect="1"/>
          </p:cNvPicPr>
          <p:nvPr/>
        </p:nvPicPr>
        <p:blipFill>
          <a:blip r:embed="rId2"/>
          <a:stretch>
            <a:fillRect/>
          </a:stretch>
        </p:blipFill>
        <p:spPr>
          <a:xfrm>
            <a:off x="6407180" y="2235362"/>
            <a:ext cx="5085714" cy="2590476"/>
          </a:xfrm>
          <a:prstGeom prst="rect">
            <a:avLst/>
          </a:prstGeom>
        </p:spPr>
      </p:pic>
      <p:sp>
        <p:nvSpPr>
          <p:cNvPr id="4" name="TextBox 3">
            <a:extLst>
              <a:ext uri="{FF2B5EF4-FFF2-40B4-BE49-F238E27FC236}">
                <a16:creationId xmlns:a16="http://schemas.microsoft.com/office/drawing/2014/main" id="{DBF5BBBC-F2F8-454C-FEE4-E028472A867E}"/>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511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C6333-73F0-439B-4CF5-97C21809C35E}"/>
              </a:ext>
            </a:extLst>
          </p:cNvPr>
          <p:cNvSpPr>
            <a:spLocks noGrp="1"/>
          </p:cNvSpPr>
          <p:nvPr>
            <p:ph type="title"/>
          </p:nvPr>
        </p:nvSpPr>
        <p:spPr/>
        <p:txBody>
          <a:bodyPr/>
          <a:lstStyle/>
          <a:p>
            <a:r>
              <a:rPr lang="en-US" dirty="0"/>
              <a:t>Computer Risk on the Computer Details Page</a:t>
            </a:r>
          </a:p>
        </p:txBody>
      </p:sp>
      <p:sp>
        <p:nvSpPr>
          <p:cNvPr id="3" name="Content Placeholder 2">
            <a:extLst>
              <a:ext uri="{FF2B5EF4-FFF2-40B4-BE49-F238E27FC236}">
                <a16:creationId xmlns:a16="http://schemas.microsoft.com/office/drawing/2014/main" id="{BA9C6E53-0D76-4A20-EB50-98BAEDE2A9DC}"/>
              </a:ext>
            </a:extLst>
          </p:cNvPr>
          <p:cNvSpPr>
            <a:spLocks noGrp="1"/>
          </p:cNvSpPr>
          <p:nvPr>
            <p:ph idx="1"/>
          </p:nvPr>
        </p:nvSpPr>
        <p:spPr/>
        <p:txBody>
          <a:bodyPr/>
          <a:lstStyle/>
          <a:p>
            <a:r>
              <a:rPr lang="en-US" dirty="0"/>
              <a:t>The computer details page now includes risk information for the computer, including the overall risk status</a:t>
            </a:r>
          </a:p>
          <a:p>
            <a:r>
              <a:rPr lang="en-US" dirty="0"/>
              <a:t>Click the bar graph or type of risk to open the Risks list filtered for the computer</a:t>
            </a:r>
          </a:p>
        </p:txBody>
      </p:sp>
      <p:pic>
        <p:nvPicPr>
          <p:cNvPr id="5" name="Picture 4">
            <a:extLst>
              <a:ext uri="{FF2B5EF4-FFF2-40B4-BE49-F238E27FC236}">
                <a16:creationId xmlns:a16="http://schemas.microsoft.com/office/drawing/2014/main" id="{B6065F90-3DC4-6F6F-80D5-8F3F44F0D762}"/>
              </a:ext>
            </a:extLst>
          </p:cNvPr>
          <p:cNvPicPr>
            <a:picLocks noChangeAspect="1"/>
          </p:cNvPicPr>
          <p:nvPr/>
        </p:nvPicPr>
        <p:blipFill>
          <a:blip r:embed="rId2"/>
          <a:stretch>
            <a:fillRect/>
          </a:stretch>
        </p:blipFill>
        <p:spPr>
          <a:xfrm>
            <a:off x="972190" y="3159909"/>
            <a:ext cx="10247619" cy="1000000"/>
          </a:xfrm>
          <a:prstGeom prst="rect">
            <a:avLst/>
          </a:prstGeom>
        </p:spPr>
      </p:pic>
      <p:sp>
        <p:nvSpPr>
          <p:cNvPr id="4" name="TextBox 3">
            <a:extLst>
              <a:ext uri="{FF2B5EF4-FFF2-40B4-BE49-F238E27FC236}">
                <a16:creationId xmlns:a16="http://schemas.microsoft.com/office/drawing/2014/main" id="{18F66E28-C243-5906-EADE-9D7632B3AFB2}"/>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426697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797B-5991-8C88-266B-9244F1971F1E}"/>
              </a:ext>
            </a:extLst>
          </p:cNvPr>
          <p:cNvSpPr>
            <a:spLocks noGrp="1"/>
          </p:cNvSpPr>
          <p:nvPr>
            <p:ph type="title"/>
          </p:nvPr>
        </p:nvSpPr>
        <p:spPr/>
        <p:txBody>
          <a:bodyPr/>
          <a:lstStyle/>
          <a:p>
            <a:r>
              <a:rPr lang="en-US" dirty="0"/>
              <a:t>Mobile Device Details Tab</a:t>
            </a:r>
          </a:p>
        </p:txBody>
      </p:sp>
      <p:sp>
        <p:nvSpPr>
          <p:cNvPr id="3" name="Content Placeholder 2">
            <a:extLst>
              <a:ext uri="{FF2B5EF4-FFF2-40B4-BE49-F238E27FC236}">
                <a16:creationId xmlns:a16="http://schemas.microsoft.com/office/drawing/2014/main" id="{B1D0CF2F-D719-AC5F-10A1-DF43768F9BDE}"/>
              </a:ext>
            </a:extLst>
          </p:cNvPr>
          <p:cNvSpPr>
            <a:spLocks noGrp="1"/>
          </p:cNvSpPr>
          <p:nvPr>
            <p:ph idx="1"/>
          </p:nvPr>
        </p:nvSpPr>
        <p:spPr>
          <a:xfrm>
            <a:off x="1038726" y="1322362"/>
            <a:ext cx="5057274" cy="4999021"/>
          </a:xfrm>
        </p:spPr>
        <p:txBody>
          <a:bodyPr/>
          <a:lstStyle/>
          <a:p>
            <a:r>
              <a:rPr lang="en-US" dirty="0"/>
              <a:t>For Android and iOS devices, the Details tab includes risk information for the device, including the overall risk status</a:t>
            </a:r>
          </a:p>
          <a:p>
            <a:r>
              <a:rPr lang="en-US" dirty="0"/>
              <a:t>Click the bar graph or type of risk to open the Risks list filtered for the device</a:t>
            </a:r>
          </a:p>
          <a:p>
            <a:endParaRPr lang="en-US" dirty="0"/>
          </a:p>
        </p:txBody>
      </p:sp>
      <p:pic>
        <p:nvPicPr>
          <p:cNvPr id="5" name="Picture 4">
            <a:extLst>
              <a:ext uri="{FF2B5EF4-FFF2-40B4-BE49-F238E27FC236}">
                <a16:creationId xmlns:a16="http://schemas.microsoft.com/office/drawing/2014/main" id="{F7E932E5-E356-5417-EEBA-965F39AEB3EC}"/>
              </a:ext>
            </a:extLst>
          </p:cNvPr>
          <p:cNvPicPr>
            <a:picLocks noChangeAspect="1"/>
          </p:cNvPicPr>
          <p:nvPr/>
        </p:nvPicPr>
        <p:blipFill>
          <a:blip r:embed="rId2"/>
          <a:stretch>
            <a:fillRect/>
          </a:stretch>
        </p:blipFill>
        <p:spPr>
          <a:xfrm>
            <a:off x="6412746" y="1420021"/>
            <a:ext cx="4315657" cy="3761579"/>
          </a:xfrm>
          <a:prstGeom prst="rect">
            <a:avLst/>
          </a:prstGeom>
        </p:spPr>
      </p:pic>
      <p:sp>
        <p:nvSpPr>
          <p:cNvPr id="6" name="Rectangle 5">
            <a:extLst>
              <a:ext uri="{FF2B5EF4-FFF2-40B4-BE49-F238E27FC236}">
                <a16:creationId xmlns:a16="http://schemas.microsoft.com/office/drawing/2014/main" id="{8F345897-7120-2F70-F04E-280A62587A67}"/>
              </a:ext>
            </a:extLst>
          </p:cNvPr>
          <p:cNvSpPr/>
          <p:nvPr/>
        </p:nvSpPr>
        <p:spPr>
          <a:xfrm>
            <a:off x="7277484" y="4347949"/>
            <a:ext cx="1422400" cy="75738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F3F27D74-8A5B-C530-839D-F83B2E692F5E}"/>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254304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BD0A5-0E38-66D8-46A9-23722E2FAD51}"/>
              </a:ext>
            </a:extLst>
          </p:cNvPr>
          <p:cNvSpPr>
            <a:spLocks noGrp="1"/>
          </p:cNvSpPr>
          <p:nvPr>
            <p:ph type="title"/>
          </p:nvPr>
        </p:nvSpPr>
        <p:spPr/>
        <p:txBody>
          <a:bodyPr/>
          <a:lstStyle/>
          <a:p>
            <a:r>
              <a:rPr lang="en-US" dirty="0"/>
              <a:t>Risks List</a:t>
            </a:r>
          </a:p>
        </p:txBody>
      </p:sp>
      <p:sp>
        <p:nvSpPr>
          <p:cNvPr id="3" name="Content Placeholder 2">
            <a:extLst>
              <a:ext uri="{FF2B5EF4-FFF2-40B4-BE49-F238E27FC236}">
                <a16:creationId xmlns:a16="http://schemas.microsoft.com/office/drawing/2014/main" id="{6F7D05E8-77AB-7963-F845-46B384515FD2}"/>
              </a:ext>
            </a:extLst>
          </p:cNvPr>
          <p:cNvSpPr>
            <a:spLocks noGrp="1"/>
          </p:cNvSpPr>
          <p:nvPr>
            <p:ph idx="1"/>
          </p:nvPr>
        </p:nvSpPr>
        <p:spPr/>
        <p:txBody>
          <a:bodyPr/>
          <a:lstStyle/>
          <a:p>
            <a:r>
              <a:rPr lang="en-US" dirty="0"/>
              <a:t>To open the Risks list, click the Computers at Risk tile on the Risks dashboard</a:t>
            </a:r>
          </a:p>
          <a:p>
            <a:r>
              <a:rPr lang="en-US" dirty="0"/>
              <a:t>The list shows all the risks detected on the endpoint, as well as the severity</a:t>
            </a:r>
          </a:p>
        </p:txBody>
      </p:sp>
      <p:pic>
        <p:nvPicPr>
          <p:cNvPr id="5" name="Picture 4">
            <a:extLst>
              <a:ext uri="{FF2B5EF4-FFF2-40B4-BE49-F238E27FC236}">
                <a16:creationId xmlns:a16="http://schemas.microsoft.com/office/drawing/2014/main" id="{88EE823D-4699-49E8-C318-3BDA5DBC00E3}"/>
              </a:ext>
            </a:extLst>
          </p:cNvPr>
          <p:cNvPicPr>
            <a:picLocks noChangeAspect="1"/>
          </p:cNvPicPr>
          <p:nvPr/>
        </p:nvPicPr>
        <p:blipFill>
          <a:blip r:embed="rId2"/>
          <a:stretch>
            <a:fillRect/>
          </a:stretch>
        </p:blipFill>
        <p:spPr>
          <a:xfrm>
            <a:off x="2932913" y="2806249"/>
            <a:ext cx="6326174" cy="3287568"/>
          </a:xfrm>
          <a:prstGeom prst="rect">
            <a:avLst/>
          </a:prstGeom>
        </p:spPr>
      </p:pic>
      <p:sp>
        <p:nvSpPr>
          <p:cNvPr id="4" name="TextBox 3">
            <a:extLst>
              <a:ext uri="{FF2B5EF4-FFF2-40B4-BE49-F238E27FC236}">
                <a16:creationId xmlns:a16="http://schemas.microsoft.com/office/drawing/2014/main" id="{00539231-C9AC-E40D-85C8-B76377B13F5D}"/>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86319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882D0A3B-91E1-F80A-F38C-1EC7FB46BB2C}"/>
              </a:ext>
            </a:extLst>
          </p:cNvPr>
          <p:cNvSpPr txBox="1">
            <a:spLocks/>
          </p:cNvSpPr>
          <p:nvPr/>
        </p:nvSpPr>
        <p:spPr>
          <a:xfrm>
            <a:off x="609600" y="1069239"/>
            <a:ext cx="10893552" cy="5699685"/>
          </a:xfrm>
          <a:prstGeom prst="rect">
            <a:avLst/>
          </a:prstGeom>
        </p:spPr>
        <p:txBody>
          <a:bodyPr/>
          <a:lstStyle>
            <a:lvl1pPr marL="285750" indent="-285750" algn="l" defTabSz="457200" rtl="0" eaLnBrk="1" latinLnBrk="0" hangingPunct="1">
              <a:lnSpc>
                <a:spcPct val="150000"/>
              </a:lnSpc>
              <a:spcBef>
                <a:spcPts val="0"/>
              </a:spcBef>
              <a:spcAft>
                <a:spcPts val="1000"/>
              </a:spcAft>
              <a:buClr>
                <a:schemeClr val="tx1"/>
              </a:buClr>
              <a:buSzPct val="100000"/>
              <a:buFont typeface="Arial" panose="020B0604020202020204" pitchFamily="34" charset="0"/>
              <a:buChar char="•"/>
              <a:defRPr sz="22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lnSpc>
                <a:spcPct val="150000"/>
              </a:lnSpc>
              <a:spcBef>
                <a:spcPts val="0"/>
              </a:spcBef>
              <a:spcAft>
                <a:spcPts val="1000"/>
              </a:spcAft>
              <a:buClr>
                <a:schemeClr val="tx1"/>
              </a:buClr>
              <a:buSzPct val="100000"/>
              <a:buFont typeface="Wingdings" panose="05000000000000000000" pitchFamily="2" charset="2"/>
              <a:buChar char=" "/>
              <a:defRPr sz="20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2pPr>
            <a:lvl3pPr marL="1200150" indent="-285750" algn="l" defTabSz="457200" rtl="0" eaLnBrk="1" latinLnBrk="0" hangingPunct="1">
              <a:lnSpc>
                <a:spcPct val="150000"/>
              </a:lnSpc>
              <a:spcBef>
                <a:spcPts val="0"/>
              </a:spcBef>
              <a:spcAft>
                <a:spcPts val="1000"/>
              </a:spcAft>
              <a:buClr>
                <a:schemeClr val="tx1"/>
              </a:buClr>
              <a:buSzPct val="100000"/>
              <a:buFont typeface="Wingdings" panose="05000000000000000000" pitchFamily="2" charset="2"/>
              <a:buChar char=" "/>
              <a:defRPr sz="18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3pPr>
            <a:lvl4pPr marL="1543050" indent="-171450" algn="l" defTabSz="457200" rtl="0" eaLnBrk="1" latinLnBrk="0" hangingPunct="1">
              <a:lnSpc>
                <a:spcPct val="150000"/>
              </a:lnSpc>
              <a:spcBef>
                <a:spcPts val="0"/>
              </a:spcBef>
              <a:spcAft>
                <a:spcPts val="1000"/>
              </a:spcAft>
              <a:buClr>
                <a:schemeClr val="tx1"/>
              </a:buClr>
              <a:buSzPct val="100000"/>
              <a:buFont typeface="Wingdings" panose="05000000000000000000" pitchFamily="2" charset="2"/>
              <a:buChar char=" "/>
              <a:defRPr sz="16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4pPr>
            <a:lvl5pPr marL="2000250" indent="-171450" algn="l" defTabSz="457200" rtl="0" eaLnBrk="1" latinLnBrk="0" hangingPunct="1">
              <a:lnSpc>
                <a:spcPct val="150000"/>
              </a:lnSpc>
              <a:spcBef>
                <a:spcPts val="0"/>
              </a:spcBef>
              <a:spcAft>
                <a:spcPts val="1000"/>
              </a:spcAft>
              <a:buClr>
                <a:schemeClr val="tx1"/>
              </a:buClr>
              <a:buSzPct val="100000"/>
              <a:buFont typeface="Wingdings" panose="05000000000000000000" pitchFamily="2" charset="2"/>
              <a:buChar char=" "/>
              <a:defRPr sz="14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a:lnSpc>
                <a:spcPct val="100000"/>
              </a:lnSpc>
            </a:pPr>
            <a:r>
              <a:rPr lang="en-US" dirty="0"/>
              <a:t>In the </a:t>
            </a:r>
            <a:r>
              <a:rPr lang="en-US" b="1" dirty="0"/>
              <a:t>Installation History</a:t>
            </a:r>
            <a:r>
              <a:rPr lang="en-US" dirty="0"/>
              <a:t> list for Patch Management, you can now filter the list for additional installation statuses — </a:t>
            </a:r>
            <a:r>
              <a:rPr lang="en-US" b="1" dirty="0"/>
              <a:t>Error</a:t>
            </a:r>
            <a:r>
              <a:rPr lang="en-US" dirty="0"/>
              <a:t>, </a:t>
            </a:r>
            <a:r>
              <a:rPr lang="en-US" b="1" dirty="0"/>
              <a:t>Download Error</a:t>
            </a:r>
            <a:r>
              <a:rPr lang="en-US" dirty="0"/>
              <a:t>, and </a:t>
            </a:r>
            <a:r>
              <a:rPr lang="en-US" b="1" dirty="0"/>
              <a:t>Installation Error</a:t>
            </a:r>
          </a:p>
          <a:p>
            <a:pPr marL="0" indent="0">
              <a:buNone/>
            </a:pPr>
            <a:endParaRPr lang="en-US" dirty="0"/>
          </a:p>
          <a:p>
            <a:endParaRPr lang="en-US" dirty="0"/>
          </a:p>
          <a:p>
            <a:endParaRPr lang="en-US" dirty="0"/>
          </a:p>
          <a:p>
            <a:endParaRPr lang="en-US" dirty="0"/>
          </a:p>
          <a:p>
            <a:endParaRPr lang="en-US" dirty="0"/>
          </a:p>
          <a:p>
            <a:pPr>
              <a:lnSpc>
                <a:spcPct val="100000"/>
              </a:lnSpc>
            </a:pPr>
            <a:r>
              <a:rPr lang="en-US" dirty="0"/>
              <a:t>In the list, if the status was </a:t>
            </a:r>
            <a:r>
              <a:rPr lang="en-US" b="1" dirty="0"/>
              <a:t>Requires Restart</a:t>
            </a:r>
            <a:r>
              <a:rPr lang="en-US" dirty="0"/>
              <a:t> and the patch successfully installs on the computer after it restarts, the status dynamically updates to </a:t>
            </a:r>
            <a:r>
              <a:rPr lang="en-US" b="1" dirty="0"/>
              <a:t>Installed</a:t>
            </a:r>
          </a:p>
          <a:p>
            <a:pPr marL="0" indent="0">
              <a:buNone/>
            </a:pPr>
            <a:endParaRPr lang="en-US" dirty="0"/>
          </a:p>
        </p:txBody>
      </p:sp>
      <p:sp>
        <p:nvSpPr>
          <p:cNvPr id="2" name="Title 1">
            <a:extLst>
              <a:ext uri="{FF2B5EF4-FFF2-40B4-BE49-F238E27FC236}">
                <a16:creationId xmlns:a16="http://schemas.microsoft.com/office/drawing/2014/main" id="{5C2B4F35-261F-9DE7-355F-0A86C57B0CA6}"/>
              </a:ext>
            </a:extLst>
          </p:cNvPr>
          <p:cNvSpPr>
            <a:spLocks noGrp="1"/>
          </p:cNvSpPr>
          <p:nvPr>
            <p:ph type="title"/>
          </p:nvPr>
        </p:nvSpPr>
        <p:spPr/>
        <p:txBody>
          <a:bodyPr/>
          <a:lstStyle/>
          <a:p>
            <a:r>
              <a:rPr lang="en-US" dirty="0"/>
              <a:t>Patch Installation Status</a:t>
            </a:r>
          </a:p>
        </p:txBody>
      </p:sp>
      <p:pic>
        <p:nvPicPr>
          <p:cNvPr id="5" name="Picture 4">
            <a:extLst>
              <a:ext uri="{FF2B5EF4-FFF2-40B4-BE49-F238E27FC236}">
                <a16:creationId xmlns:a16="http://schemas.microsoft.com/office/drawing/2014/main" id="{2571E406-C6B9-A9D1-5C8A-E10BB71DADB7}"/>
              </a:ext>
            </a:extLst>
          </p:cNvPr>
          <p:cNvPicPr>
            <a:picLocks noChangeAspect="1"/>
          </p:cNvPicPr>
          <p:nvPr/>
        </p:nvPicPr>
        <p:blipFill>
          <a:blip r:embed="rId2"/>
          <a:stretch>
            <a:fillRect/>
          </a:stretch>
        </p:blipFill>
        <p:spPr>
          <a:xfrm>
            <a:off x="2721987" y="2368326"/>
            <a:ext cx="6904780" cy="2634641"/>
          </a:xfrm>
          <a:prstGeom prst="rect">
            <a:avLst/>
          </a:prstGeom>
        </p:spPr>
      </p:pic>
      <p:sp>
        <p:nvSpPr>
          <p:cNvPr id="8" name="TextBox 7">
            <a:extLst>
              <a:ext uri="{FF2B5EF4-FFF2-40B4-BE49-F238E27FC236}">
                <a16:creationId xmlns:a16="http://schemas.microsoft.com/office/drawing/2014/main" id="{3F48F445-F6BD-F360-2DB9-C879464F5905}"/>
              </a:ext>
            </a:extLst>
          </p:cNvPr>
          <p:cNvSpPr txBox="1"/>
          <p:nvPr/>
        </p:nvSpPr>
        <p:spPr>
          <a:xfrm>
            <a:off x="8352638" y="6386820"/>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21 March 2024</a:t>
            </a:r>
          </a:p>
        </p:txBody>
      </p:sp>
    </p:spTree>
    <p:extLst>
      <p:ext uri="{BB962C8B-B14F-4D97-AF65-F5344CB8AC3E}">
        <p14:creationId xmlns:p14="http://schemas.microsoft.com/office/powerpoint/2010/main" val="83274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BD0A5-0E38-66D8-46A9-23722E2FAD51}"/>
              </a:ext>
            </a:extLst>
          </p:cNvPr>
          <p:cNvSpPr>
            <a:spLocks noGrp="1"/>
          </p:cNvSpPr>
          <p:nvPr>
            <p:ph type="title"/>
          </p:nvPr>
        </p:nvSpPr>
        <p:spPr/>
        <p:txBody>
          <a:bodyPr/>
          <a:lstStyle/>
          <a:p>
            <a:r>
              <a:rPr lang="en-US" dirty="0"/>
              <a:t>Risks by Computer List</a:t>
            </a:r>
          </a:p>
        </p:txBody>
      </p:sp>
      <p:sp>
        <p:nvSpPr>
          <p:cNvPr id="3" name="Content Placeholder 2">
            <a:extLst>
              <a:ext uri="{FF2B5EF4-FFF2-40B4-BE49-F238E27FC236}">
                <a16:creationId xmlns:a16="http://schemas.microsoft.com/office/drawing/2014/main" id="{6F7D05E8-77AB-7963-F845-46B384515FD2}"/>
              </a:ext>
            </a:extLst>
          </p:cNvPr>
          <p:cNvSpPr>
            <a:spLocks noGrp="1"/>
          </p:cNvSpPr>
          <p:nvPr>
            <p:ph idx="1"/>
          </p:nvPr>
        </p:nvSpPr>
        <p:spPr/>
        <p:txBody>
          <a:bodyPr/>
          <a:lstStyle/>
          <a:p>
            <a:r>
              <a:rPr lang="en-US" dirty="0"/>
              <a:t>To open the Risks by Computer list, click the Risks Trend tile on the Risks dashboard</a:t>
            </a:r>
          </a:p>
          <a:p>
            <a:r>
              <a:rPr lang="en-US" dirty="0"/>
              <a:t>The list shows all the risk level detected by computer</a:t>
            </a:r>
          </a:p>
        </p:txBody>
      </p:sp>
      <p:pic>
        <p:nvPicPr>
          <p:cNvPr id="6" name="Picture 5">
            <a:extLst>
              <a:ext uri="{FF2B5EF4-FFF2-40B4-BE49-F238E27FC236}">
                <a16:creationId xmlns:a16="http://schemas.microsoft.com/office/drawing/2014/main" id="{53FFE287-478B-7C28-C895-2B0DCFCEEF76}"/>
              </a:ext>
            </a:extLst>
          </p:cNvPr>
          <p:cNvPicPr>
            <a:picLocks noChangeAspect="1"/>
          </p:cNvPicPr>
          <p:nvPr/>
        </p:nvPicPr>
        <p:blipFill>
          <a:blip r:embed="rId2"/>
          <a:stretch>
            <a:fillRect/>
          </a:stretch>
        </p:blipFill>
        <p:spPr>
          <a:xfrm>
            <a:off x="1727323" y="2854037"/>
            <a:ext cx="8737353" cy="2186249"/>
          </a:xfrm>
          <a:prstGeom prst="rect">
            <a:avLst/>
          </a:prstGeom>
        </p:spPr>
      </p:pic>
      <p:sp>
        <p:nvSpPr>
          <p:cNvPr id="4" name="TextBox 3">
            <a:extLst>
              <a:ext uri="{FF2B5EF4-FFF2-40B4-BE49-F238E27FC236}">
                <a16:creationId xmlns:a16="http://schemas.microsoft.com/office/drawing/2014/main" id="{B36525BB-83F0-8356-D103-DDDD536FF890}"/>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38637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61744-D293-0317-81B7-D51482131791}"/>
              </a:ext>
            </a:extLst>
          </p:cNvPr>
          <p:cNvSpPr>
            <a:spLocks noGrp="1"/>
          </p:cNvSpPr>
          <p:nvPr>
            <p:ph type="title"/>
          </p:nvPr>
        </p:nvSpPr>
        <p:spPr/>
        <p:txBody>
          <a:bodyPr/>
          <a:lstStyle/>
          <a:p>
            <a:r>
              <a:rPr lang="en-US" dirty="0"/>
              <a:t>Add Lists</a:t>
            </a:r>
          </a:p>
        </p:txBody>
      </p:sp>
      <p:sp>
        <p:nvSpPr>
          <p:cNvPr id="3" name="Content Placeholder 2">
            <a:extLst>
              <a:ext uri="{FF2B5EF4-FFF2-40B4-BE49-F238E27FC236}">
                <a16:creationId xmlns:a16="http://schemas.microsoft.com/office/drawing/2014/main" id="{097F20E1-A9C0-0B2B-EA8F-AB5A68099967}"/>
              </a:ext>
            </a:extLst>
          </p:cNvPr>
          <p:cNvSpPr>
            <a:spLocks noGrp="1"/>
          </p:cNvSpPr>
          <p:nvPr>
            <p:ph idx="1"/>
          </p:nvPr>
        </p:nvSpPr>
        <p:spPr/>
        <p:txBody>
          <a:bodyPr/>
          <a:lstStyle/>
          <a:p>
            <a:r>
              <a:rPr lang="en-US" dirty="0"/>
              <a:t>On the Status page, you can add </a:t>
            </a:r>
            <a:br>
              <a:rPr lang="en-US" dirty="0"/>
            </a:br>
            <a:r>
              <a:rPr lang="en-US" dirty="0"/>
              <a:t>shortcuts to the new lists for risks</a:t>
            </a:r>
          </a:p>
          <a:p>
            <a:r>
              <a:rPr lang="en-US" dirty="0"/>
              <a:t>In My Lists, click </a:t>
            </a:r>
            <a:r>
              <a:rPr lang="en-US" b="1" dirty="0"/>
              <a:t>Add</a:t>
            </a:r>
            <a:r>
              <a:rPr lang="en-US" dirty="0"/>
              <a:t> and select </a:t>
            </a:r>
            <a:br>
              <a:rPr lang="en-US" dirty="0"/>
            </a:br>
            <a:r>
              <a:rPr lang="en-US" dirty="0"/>
              <a:t>one of the available lists:</a:t>
            </a:r>
          </a:p>
          <a:p>
            <a:pPr lvl="1"/>
            <a:r>
              <a:rPr lang="en-US" dirty="0"/>
              <a:t>Risks by Computer</a:t>
            </a:r>
          </a:p>
          <a:p>
            <a:pPr lvl="1"/>
            <a:r>
              <a:rPr lang="en-US" dirty="0"/>
              <a:t>Risks</a:t>
            </a:r>
          </a:p>
        </p:txBody>
      </p:sp>
      <p:pic>
        <p:nvPicPr>
          <p:cNvPr id="5" name="Picture 4">
            <a:extLst>
              <a:ext uri="{FF2B5EF4-FFF2-40B4-BE49-F238E27FC236}">
                <a16:creationId xmlns:a16="http://schemas.microsoft.com/office/drawing/2014/main" id="{9BAD3FCA-5F9F-1780-5F9A-C4ECE5FB8A36}"/>
              </a:ext>
            </a:extLst>
          </p:cNvPr>
          <p:cNvPicPr>
            <a:picLocks noChangeAspect="1"/>
          </p:cNvPicPr>
          <p:nvPr/>
        </p:nvPicPr>
        <p:blipFill>
          <a:blip r:embed="rId2"/>
          <a:stretch>
            <a:fillRect/>
          </a:stretch>
        </p:blipFill>
        <p:spPr>
          <a:xfrm>
            <a:off x="6177018" y="1322362"/>
            <a:ext cx="3200000" cy="3514286"/>
          </a:xfrm>
          <a:prstGeom prst="rect">
            <a:avLst/>
          </a:prstGeom>
        </p:spPr>
      </p:pic>
      <p:sp>
        <p:nvSpPr>
          <p:cNvPr id="7" name="Rectangle 6">
            <a:extLst>
              <a:ext uri="{FF2B5EF4-FFF2-40B4-BE49-F238E27FC236}">
                <a16:creationId xmlns:a16="http://schemas.microsoft.com/office/drawing/2014/main" id="{10694239-B151-3A73-6773-A6CE76C9BAF2}"/>
              </a:ext>
            </a:extLst>
          </p:cNvPr>
          <p:cNvSpPr/>
          <p:nvPr/>
        </p:nvSpPr>
        <p:spPr>
          <a:xfrm>
            <a:off x="6225310" y="3401292"/>
            <a:ext cx="1625600" cy="570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5862EF50-BF92-C3F2-087D-1A7A9D17B07B}"/>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243157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4943A-1196-479C-DB02-8D3D4D41F867}"/>
              </a:ext>
            </a:extLst>
          </p:cNvPr>
          <p:cNvSpPr>
            <a:spLocks noGrp="1"/>
          </p:cNvSpPr>
          <p:nvPr>
            <p:ph type="title"/>
          </p:nvPr>
        </p:nvSpPr>
        <p:spPr/>
        <p:txBody>
          <a:bodyPr/>
          <a:lstStyle/>
          <a:p>
            <a:r>
              <a:rPr lang="en-US" dirty="0"/>
              <a:t>Risks in the Executive Report</a:t>
            </a:r>
          </a:p>
        </p:txBody>
      </p:sp>
      <p:sp>
        <p:nvSpPr>
          <p:cNvPr id="3" name="Content Placeholder 2">
            <a:extLst>
              <a:ext uri="{FF2B5EF4-FFF2-40B4-BE49-F238E27FC236}">
                <a16:creationId xmlns:a16="http://schemas.microsoft.com/office/drawing/2014/main" id="{49911868-40F0-48DF-483C-6044C7447BA6}"/>
              </a:ext>
            </a:extLst>
          </p:cNvPr>
          <p:cNvSpPr>
            <a:spLocks noGrp="1"/>
          </p:cNvSpPr>
          <p:nvPr>
            <p:ph idx="1"/>
          </p:nvPr>
        </p:nvSpPr>
        <p:spPr/>
        <p:txBody>
          <a:bodyPr/>
          <a:lstStyle/>
          <a:p>
            <a:r>
              <a:rPr lang="en-US" dirty="0"/>
              <a:t>You can schedule reports to send daily, weekly, or monthly on specific days and at specific times</a:t>
            </a:r>
          </a:p>
          <a:p>
            <a:r>
              <a:rPr lang="en-US" dirty="0"/>
              <a:t>You can now include a Risks section in the Executive Report</a:t>
            </a:r>
          </a:p>
        </p:txBody>
      </p:sp>
      <p:pic>
        <p:nvPicPr>
          <p:cNvPr id="5" name="Picture 4">
            <a:extLst>
              <a:ext uri="{FF2B5EF4-FFF2-40B4-BE49-F238E27FC236}">
                <a16:creationId xmlns:a16="http://schemas.microsoft.com/office/drawing/2014/main" id="{13BABE25-0E79-9A92-6C1C-42F7DA7EA8E4}"/>
              </a:ext>
            </a:extLst>
          </p:cNvPr>
          <p:cNvPicPr>
            <a:picLocks noChangeAspect="1"/>
          </p:cNvPicPr>
          <p:nvPr/>
        </p:nvPicPr>
        <p:blipFill>
          <a:blip r:embed="rId2"/>
          <a:stretch>
            <a:fillRect/>
          </a:stretch>
        </p:blipFill>
        <p:spPr>
          <a:xfrm>
            <a:off x="4038692" y="2762734"/>
            <a:ext cx="4114616" cy="2965783"/>
          </a:xfrm>
          <a:prstGeom prst="rect">
            <a:avLst/>
          </a:prstGeom>
        </p:spPr>
      </p:pic>
      <p:sp>
        <p:nvSpPr>
          <p:cNvPr id="4" name="Rectangle 3">
            <a:extLst>
              <a:ext uri="{FF2B5EF4-FFF2-40B4-BE49-F238E27FC236}">
                <a16:creationId xmlns:a16="http://schemas.microsoft.com/office/drawing/2014/main" id="{EF4B4C3A-9E7F-969E-6B16-DEAC89894594}"/>
              </a:ext>
            </a:extLst>
          </p:cNvPr>
          <p:cNvSpPr/>
          <p:nvPr/>
        </p:nvSpPr>
        <p:spPr>
          <a:xfrm>
            <a:off x="4664364" y="3666836"/>
            <a:ext cx="1431636" cy="2262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47D95B5C-4BEC-158C-1A2B-395EB2C03D61}"/>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323640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07F6E-A269-AA32-788F-0C9BA4353C79}"/>
              </a:ext>
            </a:extLst>
          </p:cNvPr>
          <p:cNvSpPr>
            <a:spLocks noGrp="1"/>
          </p:cNvSpPr>
          <p:nvPr>
            <p:ph type="ctrTitle"/>
          </p:nvPr>
        </p:nvSpPr>
        <p:spPr/>
        <p:txBody>
          <a:bodyPr/>
          <a:lstStyle/>
          <a:p>
            <a:r>
              <a:rPr lang="en-US" dirty="0"/>
              <a:t>Computer Maintenance</a:t>
            </a:r>
          </a:p>
        </p:txBody>
      </p:sp>
    </p:spTree>
    <p:extLst>
      <p:ext uri="{BB962C8B-B14F-4D97-AF65-F5344CB8AC3E}">
        <p14:creationId xmlns:p14="http://schemas.microsoft.com/office/powerpoint/2010/main" val="33563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D58432-2FF7-ADB2-0592-43A60EA68FA0}"/>
              </a:ext>
            </a:extLst>
          </p:cNvPr>
          <p:cNvSpPr>
            <a:spLocks noGrp="1"/>
          </p:cNvSpPr>
          <p:nvPr>
            <p:ph type="title"/>
          </p:nvPr>
        </p:nvSpPr>
        <p:spPr/>
        <p:txBody>
          <a:bodyPr/>
          <a:lstStyle/>
          <a:p>
            <a:r>
              <a:rPr lang="en-US" dirty="0"/>
              <a:t>Automatic Deletion of Computers</a:t>
            </a:r>
          </a:p>
        </p:txBody>
      </p:sp>
      <p:sp>
        <p:nvSpPr>
          <p:cNvPr id="4" name="Content Placeholder 3">
            <a:extLst>
              <a:ext uri="{FF2B5EF4-FFF2-40B4-BE49-F238E27FC236}">
                <a16:creationId xmlns:a16="http://schemas.microsoft.com/office/drawing/2014/main" id="{087CE25E-29C2-8434-286E-EBE1CE721828}"/>
              </a:ext>
            </a:extLst>
          </p:cNvPr>
          <p:cNvSpPr>
            <a:spLocks noGrp="1"/>
          </p:cNvSpPr>
          <p:nvPr>
            <p:ph idx="1"/>
          </p:nvPr>
        </p:nvSpPr>
        <p:spPr/>
        <p:txBody>
          <a:bodyPr/>
          <a:lstStyle/>
          <a:p>
            <a:r>
              <a:rPr lang="en-US" dirty="0"/>
              <a:t>On the Computer Maintenance page, you can automatically delete endpoints from the management UI based on a filter</a:t>
            </a:r>
          </a:p>
          <a:p>
            <a:r>
              <a:rPr lang="en-US" dirty="0"/>
              <a:t>To open the Computer Maintenance page, select </a:t>
            </a:r>
            <a:r>
              <a:rPr lang="en-US" b="1" dirty="0"/>
              <a:t>Settings &gt; Computer Maintenance</a:t>
            </a:r>
          </a:p>
        </p:txBody>
      </p:sp>
      <p:pic>
        <p:nvPicPr>
          <p:cNvPr id="5" name="Picture 4">
            <a:extLst>
              <a:ext uri="{FF2B5EF4-FFF2-40B4-BE49-F238E27FC236}">
                <a16:creationId xmlns:a16="http://schemas.microsoft.com/office/drawing/2014/main" id="{DC1C1E5D-A202-E991-159A-B602AB5EA22C}"/>
              </a:ext>
            </a:extLst>
          </p:cNvPr>
          <p:cNvPicPr>
            <a:picLocks noChangeAspect="1"/>
          </p:cNvPicPr>
          <p:nvPr/>
        </p:nvPicPr>
        <p:blipFill>
          <a:blip r:embed="rId2"/>
          <a:stretch>
            <a:fillRect/>
          </a:stretch>
        </p:blipFill>
        <p:spPr>
          <a:xfrm>
            <a:off x="2586476" y="3018891"/>
            <a:ext cx="7019048" cy="3000000"/>
          </a:xfrm>
          <a:prstGeom prst="rect">
            <a:avLst/>
          </a:prstGeom>
        </p:spPr>
      </p:pic>
      <p:sp>
        <p:nvSpPr>
          <p:cNvPr id="2" name="TextBox 1">
            <a:extLst>
              <a:ext uri="{FF2B5EF4-FFF2-40B4-BE49-F238E27FC236}">
                <a16:creationId xmlns:a16="http://schemas.microsoft.com/office/drawing/2014/main" id="{0093E8E3-564A-DC5D-F333-62AB2D1CC6B3}"/>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127522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A65B-02E3-78EB-C490-B693189C6348}"/>
              </a:ext>
            </a:extLst>
          </p:cNvPr>
          <p:cNvSpPr>
            <a:spLocks noGrp="1"/>
          </p:cNvSpPr>
          <p:nvPr>
            <p:ph type="title"/>
          </p:nvPr>
        </p:nvSpPr>
        <p:spPr/>
        <p:txBody>
          <a:bodyPr/>
          <a:lstStyle/>
          <a:p>
            <a:r>
              <a:rPr lang="en-US" dirty="0"/>
              <a:t>Identify Computers with a Filter</a:t>
            </a:r>
          </a:p>
        </p:txBody>
      </p:sp>
      <p:sp>
        <p:nvSpPr>
          <p:cNvPr id="3" name="Content Placeholder 2">
            <a:extLst>
              <a:ext uri="{FF2B5EF4-FFF2-40B4-BE49-F238E27FC236}">
                <a16:creationId xmlns:a16="http://schemas.microsoft.com/office/drawing/2014/main" id="{7DBC5329-99AD-073A-D230-416815D377F3}"/>
              </a:ext>
            </a:extLst>
          </p:cNvPr>
          <p:cNvSpPr>
            <a:spLocks noGrp="1"/>
          </p:cNvSpPr>
          <p:nvPr>
            <p:ph idx="1"/>
          </p:nvPr>
        </p:nvSpPr>
        <p:spPr/>
        <p:txBody>
          <a:bodyPr/>
          <a:lstStyle/>
          <a:p>
            <a:r>
              <a:rPr lang="en-US" dirty="0"/>
              <a:t>Create a filter to identify the computers you want to delete and then select the </a:t>
            </a:r>
            <a:r>
              <a:rPr lang="en-US" b="1" dirty="0"/>
              <a:t>Enable Automatic Deletion of Computers</a:t>
            </a:r>
            <a:r>
              <a:rPr lang="en-US" dirty="0"/>
              <a:t> toggle</a:t>
            </a:r>
          </a:p>
          <a:p>
            <a:pPr lvl="1"/>
            <a:r>
              <a:rPr lang="en-US" dirty="0"/>
              <a:t>When you define a filter, any endpoint devices that match the criteria appear in the filter group</a:t>
            </a:r>
          </a:p>
          <a:p>
            <a:pPr lvl="1"/>
            <a:r>
              <a:rPr lang="en-US" dirty="0"/>
              <a:t>All endpoint devices that meet the criteria in the filter are automatically deleted daily between 01:00 AM and 03:00 AM UTC</a:t>
            </a:r>
          </a:p>
          <a:p>
            <a:pPr lvl="1"/>
            <a:r>
              <a:rPr lang="en-US" dirty="0"/>
              <a:t>Deletions are tracked in system events</a:t>
            </a:r>
          </a:p>
        </p:txBody>
      </p:sp>
      <p:sp>
        <p:nvSpPr>
          <p:cNvPr id="4" name="TextBox 3">
            <a:extLst>
              <a:ext uri="{FF2B5EF4-FFF2-40B4-BE49-F238E27FC236}">
                <a16:creationId xmlns:a16="http://schemas.microsoft.com/office/drawing/2014/main" id="{906ED30D-7C72-0502-6F44-50B511170FA4}"/>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348340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C47A3-7F1F-ABC8-EF95-AA97B76EFF1D}"/>
              </a:ext>
            </a:extLst>
          </p:cNvPr>
          <p:cNvSpPr>
            <a:spLocks noGrp="1"/>
          </p:cNvSpPr>
          <p:nvPr>
            <p:ph type="title"/>
          </p:nvPr>
        </p:nvSpPr>
        <p:spPr/>
        <p:txBody>
          <a:bodyPr/>
          <a:lstStyle/>
          <a:p>
            <a:r>
              <a:rPr lang="en-US" dirty="0"/>
              <a:t>Delete Computers from the Management UI</a:t>
            </a:r>
          </a:p>
        </p:txBody>
      </p:sp>
      <p:sp>
        <p:nvSpPr>
          <p:cNvPr id="3" name="Content Placeholder 2">
            <a:extLst>
              <a:ext uri="{FF2B5EF4-FFF2-40B4-BE49-F238E27FC236}">
                <a16:creationId xmlns:a16="http://schemas.microsoft.com/office/drawing/2014/main" id="{12883F16-0C74-5FCF-33ED-C2C820D65811}"/>
              </a:ext>
            </a:extLst>
          </p:cNvPr>
          <p:cNvSpPr>
            <a:spLocks noGrp="1"/>
          </p:cNvSpPr>
          <p:nvPr>
            <p:ph idx="1"/>
          </p:nvPr>
        </p:nvSpPr>
        <p:spPr/>
        <p:txBody>
          <a:bodyPr/>
          <a:lstStyle/>
          <a:p>
            <a:r>
              <a:rPr lang="en-US" dirty="0"/>
              <a:t>When you delete computers:</a:t>
            </a:r>
          </a:p>
          <a:p>
            <a:pPr lvl="1"/>
            <a:r>
              <a:rPr lang="en-US" dirty="0"/>
              <a:t>Computers and their information are deleted from the management UI and are no longer protected</a:t>
            </a:r>
          </a:p>
          <a:p>
            <a:pPr lvl="1"/>
            <a:r>
              <a:rPr lang="en-US" dirty="0"/>
              <a:t>The endpoint security software and endpoint agent are not removed</a:t>
            </a:r>
          </a:p>
          <a:p>
            <a:pPr lvl="1"/>
            <a:r>
              <a:rPr lang="en-US" dirty="0"/>
              <a:t>Encrypted computers remain encrypted, but you cannot get the recovery keys</a:t>
            </a:r>
          </a:p>
          <a:p>
            <a:r>
              <a:rPr lang="en-US" dirty="0"/>
              <a:t>We recommend that you turn off a computer when it is deleted</a:t>
            </a:r>
          </a:p>
          <a:p>
            <a:pPr lvl="1"/>
            <a:r>
              <a:rPr lang="en-US" dirty="0"/>
              <a:t>If you do not turn off the computer, it will appear in the management UI when it reconnects to the WatchGuard Cloud servers</a:t>
            </a:r>
          </a:p>
          <a:p>
            <a:pPr lvl="1"/>
            <a:r>
              <a:rPr lang="en-US" dirty="0"/>
              <a:t>Information generated by the device is not permanently deleted from the WatchGuard Cloud servers</a:t>
            </a:r>
          </a:p>
          <a:p>
            <a:pPr lvl="1"/>
            <a:r>
              <a:rPr lang="en-US" dirty="0"/>
              <a:t>If you reassign a license to the device, the information shows in the management UI when the device reconnects</a:t>
            </a:r>
          </a:p>
          <a:p>
            <a:endParaRPr lang="en-US" dirty="0"/>
          </a:p>
        </p:txBody>
      </p:sp>
      <p:sp>
        <p:nvSpPr>
          <p:cNvPr id="4" name="TextBox 3">
            <a:extLst>
              <a:ext uri="{FF2B5EF4-FFF2-40B4-BE49-F238E27FC236}">
                <a16:creationId xmlns:a16="http://schemas.microsoft.com/office/drawing/2014/main" id="{65F479ED-9156-A07F-F26C-A7E27BF15CD1}"/>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201083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3BBA6-661A-B463-6387-CDD87BAEA815}"/>
              </a:ext>
            </a:extLst>
          </p:cNvPr>
          <p:cNvSpPr>
            <a:spLocks noGrp="1"/>
          </p:cNvSpPr>
          <p:nvPr>
            <p:ph type="ctrTitle"/>
          </p:nvPr>
        </p:nvSpPr>
        <p:spPr/>
        <p:txBody>
          <a:bodyPr/>
          <a:lstStyle/>
          <a:p>
            <a:r>
              <a:rPr lang="en-US" dirty="0"/>
              <a:t>Patch Management Updates</a:t>
            </a:r>
          </a:p>
        </p:txBody>
      </p:sp>
    </p:spTree>
    <p:extLst>
      <p:ext uri="{BB962C8B-B14F-4D97-AF65-F5344CB8AC3E}">
        <p14:creationId xmlns:p14="http://schemas.microsoft.com/office/powerpoint/2010/main" val="137399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4F5E9D-BCC2-FE7B-0D96-18E2DAA9423A}"/>
              </a:ext>
            </a:extLst>
          </p:cNvPr>
          <p:cNvSpPr>
            <a:spLocks noGrp="1"/>
          </p:cNvSpPr>
          <p:nvPr>
            <p:ph type="title"/>
          </p:nvPr>
        </p:nvSpPr>
        <p:spPr/>
        <p:txBody>
          <a:bodyPr/>
          <a:lstStyle/>
          <a:p>
            <a:r>
              <a:rPr lang="en-US" dirty="0"/>
              <a:t>Available Patches Trend</a:t>
            </a:r>
          </a:p>
        </p:txBody>
      </p:sp>
      <p:sp>
        <p:nvSpPr>
          <p:cNvPr id="4" name="Content Placeholder 3">
            <a:extLst>
              <a:ext uri="{FF2B5EF4-FFF2-40B4-BE49-F238E27FC236}">
                <a16:creationId xmlns:a16="http://schemas.microsoft.com/office/drawing/2014/main" id="{97F3C243-E16D-0AB0-9424-D409033272C6}"/>
              </a:ext>
            </a:extLst>
          </p:cNvPr>
          <p:cNvSpPr>
            <a:spLocks noGrp="1"/>
          </p:cNvSpPr>
          <p:nvPr>
            <p:ph idx="1"/>
          </p:nvPr>
        </p:nvSpPr>
        <p:spPr/>
        <p:txBody>
          <a:bodyPr/>
          <a:lstStyle/>
          <a:p>
            <a:r>
              <a:rPr lang="en-US" dirty="0"/>
              <a:t>On the Patch Management dashboard, an Available Patches Trend tile shows the number of patches that are available for installation on the computers on the network, grouped by severity, over time</a:t>
            </a:r>
          </a:p>
          <a:p>
            <a:endParaRPr lang="en-US" dirty="0"/>
          </a:p>
          <a:p>
            <a:endParaRPr lang="en-US" dirty="0"/>
          </a:p>
          <a:p>
            <a:endParaRPr lang="en-US" dirty="0"/>
          </a:p>
          <a:p>
            <a:endParaRPr lang="en-US" dirty="0"/>
          </a:p>
          <a:p>
            <a:endParaRPr lang="en-US" dirty="0"/>
          </a:p>
          <a:p>
            <a:endParaRPr lang="en-US" dirty="0"/>
          </a:p>
          <a:p>
            <a:r>
              <a:rPr lang="en-US" dirty="0"/>
              <a:t>Point to a node on the graph to see a tooltip with the Date, Type, and Number of Patches</a:t>
            </a:r>
          </a:p>
          <a:p>
            <a:endParaRPr lang="en-US" dirty="0"/>
          </a:p>
        </p:txBody>
      </p:sp>
      <p:pic>
        <p:nvPicPr>
          <p:cNvPr id="7" name="Picture 6">
            <a:extLst>
              <a:ext uri="{FF2B5EF4-FFF2-40B4-BE49-F238E27FC236}">
                <a16:creationId xmlns:a16="http://schemas.microsoft.com/office/drawing/2014/main" id="{6EAD5BF7-4BEF-F9A6-6CE6-D08792ECE6C3}"/>
              </a:ext>
            </a:extLst>
          </p:cNvPr>
          <p:cNvPicPr>
            <a:picLocks noChangeAspect="1"/>
          </p:cNvPicPr>
          <p:nvPr/>
        </p:nvPicPr>
        <p:blipFill>
          <a:blip r:embed="rId2"/>
          <a:stretch>
            <a:fillRect/>
          </a:stretch>
        </p:blipFill>
        <p:spPr>
          <a:xfrm>
            <a:off x="2599276" y="2486890"/>
            <a:ext cx="7218979" cy="2887591"/>
          </a:xfrm>
          <a:prstGeom prst="rect">
            <a:avLst/>
          </a:prstGeom>
        </p:spPr>
      </p:pic>
      <p:sp>
        <p:nvSpPr>
          <p:cNvPr id="2" name="Rectangle 1">
            <a:extLst>
              <a:ext uri="{FF2B5EF4-FFF2-40B4-BE49-F238E27FC236}">
                <a16:creationId xmlns:a16="http://schemas.microsoft.com/office/drawing/2014/main" id="{69BB5E86-2553-03E6-B0A3-F75F278616E4}"/>
              </a:ext>
            </a:extLst>
          </p:cNvPr>
          <p:cNvSpPr/>
          <p:nvPr/>
        </p:nvSpPr>
        <p:spPr>
          <a:xfrm>
            <a:off x="9384907" y="2487740"/>
            <a:ext cx="360218" cy="337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A8C99E54-40A3-71CD-0BDB-2556A76E5B10}"/>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350151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4F5E9D-BCC2-FE7B-0D96-18E2DAA9423A}"/>
              </a:ext>
            </a:extLst>
          </p:cNvPr>
          <p:cNvSpPr>
            <a:spLocks noGrp="1"/>
          </p:cNvSpPr>
          <p:nvPr>
            <p:ph type="title"/>
          </p:nvPr>
        </p:nvSpPr>
        <p:spPr/>
        <p:txBody>
          <a:bodyPr/>
          <a:lstStyle/>
          <a:p>
            <a:r>
              <a:rPr lang="en-US" dirty="0"/>
              <a:t>Available Patches Trend</a:t>
            </a:r>
            <a:br>
              <a:rPr lang="en-US" dirty="0"/>
            </a:br>
            <a:endParaRPr lang="en-US" dirty="0"/>
          </a:p>
        </p:txBody>
      </p:sp>
      <p:sp>
        <p:nvSpPr>
          <p:cNvPr id="4" name="Content Placeholder 3">
            <a:extLst>
              <a:ext uri="{FF2B5EF4-FFF2-40B4-BE49-F238E27FC236}">
                <a16:creationId xmlns:a16="http://schemas.microsoft.com/office/drawing/2014/main" id="{97F3C243-E16D-0AB0-9424-D409033272C6}"/>
              </a:ext>
            </a:extLst>
          </p:cNvPr>
          <p:cNvSpPr>
            <a:spLocks noGrp="1"/>
          </p:cNvSpPr>
          <p:nvPr>
            <p:ph idx="1"/>
          </p:nvPr>
        </p:nvSpPr>
        <p:spPr/>
        <p:txBody>
          <a:bodyPr/>
          <a:lstStyle/>
          <a:p>
            <a:r>
              <a:rPr lang="en-US" dirty="0"/>
              <a:t>You can filter the tile by Computer Type, Operating System Patches, and App Patches</a:t>
            </a:r>
          </a:p>
          <a:p>
            <a:endParaRPr lang="en-US" dirty="0"/>
          </a:p>
          <a:p>
            <a:endParaRPr lang="en-US" dirty="0"/>
          </a:p>
          <a:p>
            <a:endParaRPr lang="en-US" dirty="0"/>
          </a:p>
          <a:p>
            <a:r>
              <a:rPr lang="en-US" dirty="0"/>
              <a:t>For information on the patches supported by WatchGuard Patch Management, see this Knowledge Base article:</a:t>
            </a:r>
          </a:p>
          <a:p>
            <a:pPr lvl="1"/>
            <a:r>
              <a:rPr lang="en-US" dirty="0">
                <a:hlinkClick r:id="rId2"/>
              </a:rPr>
              <a:t>Vendors and Apps Supported by Patch Management</a:t>
            </a:r>
            <a:endParaRPr lang="en-US" dirty="0"/>
          </a:p>
          <a:p>
            <a:endParaRPr lang="en-US" dirty="0"/>
          </a:p>
        </p:txBody>
      </p:sp>
      <p:pic>
        <p:nvPicPr>
          <p:cNvPr id="6" name="Picture 5">
            <a:extLst>
              <a:ext uri="{FF2B5EF4-FFF2-40B4-BE49-F238E27FC236}">
                <a16:creationId xmlns:a16="http://schemas.microsoft.com/office/drawing/2014/main" id="{BDF81756-5D24-787A-1B8B-346C4CCD286A}"/>
              </a:ext>
            </a:extLst>
          </p:cNvPr>
          <p:cNvPicPr>
            <a:picLocks noChangeAspect="1"/>
          </p:cNvPicPr>
          <p:nvPr/>
        </p:nvPicPr>
        <p:blipFill>
          <a:blip r:embed="rId3"/>
          <a:stretch>
            <a:fillRect/>
          </a:stretch>
        </p:blipFill>
        <p:spPr>
          <a:xfrm>
            <a:off x="3328419" y="2074694"/>
            <a:ext cx="5535162" cy="1469706"/>
          </a:xfrm>
          <a:prstGeom prst="rect">
            <a:avLst/>
          </a:prstGeom>
        </p:spPr>
      </p:pic>
      <p:sp>
        <p:nvSpPr>
          <p:cNvPr id="2" name="TextBox 1">
            <a:extLst>
              <a:ext uri="{FF2B5EF4-FFF2-40B4-BE49-F238E27FC236}">
                <a16:creationId xmlns:a16="http://schemas.microsoft.com/office/drawing/2014/main" id="{936E014F-C0A5-48B1-B819-8AA372CB90E9}"/>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366550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9109A-3F6E-BEC2-65DD-3A0B7992BD42}"/>
              </a:ext>
            </a:extLst>
          </p:cNvPr>
          <p:cNvSpPr>
            <a:spLocks noGrp="1"/>
          </p:cNvSpPr>
          <p:nvPr>
            <p:ph type="title"/>
          </p:nvPr>
        </p:nvSpPr>
        <p:spPr/>
        <p:txBody>
          <a:bodyPr/>
          <a:lstStyle/>
          <a:p>
            <a:r>
              <a:rPr lang="en-US" dirty="0"/>
              <a:t>Patch Management Settings – Installation Option</a:t>
            </a:r>
          </a:p>
        </p:txBody>
      </p:sp>
      <p:sp>
        <p:nvSpPr>
          <p:cNvPr id="3" name="Content Placeholder 2">
            <a:extLst>
              <a:ext uri="{FF2B5EF4-FFF2-40B4-BE49-F238E27FC236}">
                <a16:creationId xmlns:a16="http://schemas.microsoft.com/office/drawing/2014/main" id="{0C8A5F41-9355-C3BE-161D-2BDCEE7C786D}"/>
              </a:ext>
            </a:extLst>
          </p:cNvPr>
          <p:cNvSpPr>
            <a:spLocks noGrp="1"/>
          </p:cNvSpPr>
          <p:nvPr>
            <p:ph idx="1"/>
          </p:nvPr>
        </p:nvSpPr>
        <p:spPr>
          <a:xfrm>
            <a:off x="1038726" y="1322362"/>
            <a:ext cx="4639698" cy="4999021"/>
          </a:xfrm>
        </p:spPr>
        <p:txBody>
          <a:bodyPr/>
          <a:lstStyle/>
          <a:p>
            <a:r>
              <a:rPr lang="en-US" dirty="0"/>
              <a:t>In the Patch Management settings profile, you can specify whether patches install on a device</a:t>
            </a:r>
          </a:p>
          <a:p>
            <a:pPr lvl="1"/>
            <a:r>
              <a:rPr lang="en-US" dirty="0"/>
              <a:t>Install patches — Automatically apply patches to devices in the assigned groups</a:t>
            </a:r>
          </a:p>
          <a:p>
            <a:pPr lvl="1"/>
            <a:r>
              <a:rPr lang="en-US" dirty="0"/>
              <a:t>Do not install patches — Do not apply patches to devices in the assigned groups</a:t>
            </a:r>
          </a:p>
          <a:p>
            <a:r>
              <a:rPr lang="en-US" dirty="0"/>
              <a:t>You can also designate computers as test computers for patch installation</a:t>
            </a:r>
          </a:p>
        </p:txBody>
      </p:sp>
      <p:pic>
        <p:nvPicPr>
          <p:cNvPr id="4" name="Picture 3">
            <a:extLst>
              <a:ext uri="{FF2B5EF4-FFF2-40B4-BE49-F238E27FC236}">
                <a16:creationId xmlns:a16="http://schemas.microsoft.com/office/drawing/2014/main" id="{26692CDD-0C23-8F4F-3FF1-4580F9B65B8C}"/>
              </a:ext>
            </a:extLst>
          </p:cNvPr>
          <p:cNvPicPr>
            <a:picLocks noChangeAspect="1"/>
          </p:cNvPicPr>
          <p:nvPr/>
        </p:nvPicPr>
        <p:blipFill>
          <a:blip r:embed="rId2"/>
          <a:stretch>
            <a:fillRect/>
          </a:stretch>
        </p:blipFill>
        <p:spPr>
          <a:xfrm>
            <a:off x="5667058" y="1422946"/>
            <a:ext cx="6231429" cy="4465151"/>
          </a:xfrm>
          <a:prstGeom prst="rect">
            <a:avLst/>
          </a:prstGeom>
        </p:spPr>
      </p:pic>
      <p:sp>
        <p:nvSpPr>
          <p:cNvPr id="6" name="TextBox 5">
            <a:extLst>
              <a:ext uri="{FF2B5EF4-FFF2-40B4-BE49-F238E27FC236}">
                <a16:creationId xmlns:a16="http://schemas.microsoft.com/office/drawing/2014/main" id="{88F8802B-6553-BA47-A39D-A8E0F52971E6}"/>
              </a:ext>
            </a:extLst>
          </p:cNvPr>
          <p:cNvSpPr txBox="1"/>
          <p:nvPr/>
        </p:nvSpPr>
        <p:spPr>
          <a:xfrm>
            <a:off x="8352638" y="6386820"/>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21 March 2024</a:t>
            </a:r>
          </a:p>
        </p:txBody>
      </p:sp>
    </p:spTree>
    <p:extLst>
      <p:ext uri="{BB962C8B-B14F-4D97-AF65-F5344CB8AC3E}">
        <p14:creationId xmlns:p14="http://schemas.microsoft.com/office/powerpoint/2010/main" val="378269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F0E7C-5613-14C7-BAF6-2EA623ED383B}"/>
              </a:ext>
            </a:extLst>
          </p:cNvPr>
          <p:cNvSpPr>
            <a:spLocks noGrp="1"/>
          </p:cNvSpPr>
          <p:nvPr>
            <p:ph type="title"/>
          </p:nvPr>
        </p:nvSpPr>
        <p:spPr/>
        <p:txBody>
          <a:bodyPr/>
          <a:lstStyle/>
          <a:p>
            <a:r>
              <a:rPr lang="en-US" dirty="0"/>
              <a:t>	Delay Restart for Patch Management Tasks</a:t>
            </a:r>
          </a:p>
        </p:txBody>
      </p:sp>
      <p:sp>
        <p:nvSpPr>
          <p:cNvPr id="3" name="Content Placeholder 2">
            <a:extLst>
              <a:ext uri="{FF2B5EF4-FFF2-40B4-BE49-F238E27FC236}">
                <a16:creationId xmlns:a16="http://schemas.microsoft.com/office/drawing/2014/main" id="{BB8C2285-3CC9-3E6D-FBA1-C03192A7F72C}"/>
              </a:ext>
            </a:extLst>
          </p:cNvPr>
          <p:cNvSpPr>
            <a:spLocks noGrp="1"/>
          </p:cNvSpPr>
          <p:nvPr>
            <p:ph idx="1"/>
          </p:nvPr>
        </p:nvSpPr>
        <p:spPr/>
        <p:txBody>
          <a:bodyPr/>
          <a:lstStyle/>
          <a:p>
            <a:r>
              <a:rPr lang="en-US" dirty="0"/>
              <a:t>In the Restart Options section of an install patches task, you can now specify the maximum time that the system waits before it forces a restart on the endpoint to complete the installation of the patch</a:t>
            </a:r>
          </a:p>
          <a:p>
            <a:endParaRPr lang="en-US" dirty="0"/>
          </a:p>
          <a:p>
            <a:endParaRPr lang="en-US" dirty="0"/>
          </a:p>
          <a:p>
            <a:endParaRPr lang="en-US" dirty="0"/>
          </a:p>
          <a:p>
            <a:endParaRPr lang="en-US" dirty="0"/>
          </a:p>
          <a:p>
            <a:r>
              <a:rPr lang="en-US" dirty="0"/>
              <a:t>You can restart immediately when the task is </a:t>
            </a:r>
            <a:br>
              <a:rPr lang="en-US" dirty="0"/>
            </a:br>
            <a:r>
              <a:rPr lang="en-US" dirty="0"/>
              <a:t>scheduled, or delay the restart up to seven days</a:t>
            </a:r>
          </a:p>
          <a:p>
            <a:r>
              <a:rPr lang="en-US" dirty="0"/>
              <a:t>This can be useful to force a restart outside of work hours</a:t>
            </a:r>
          </a:p>
        </p:txBody>
      </p:sp>
      <p:pic>
        <p:nvPicPr>
          <p:cNvPr id="6" name="Picture 5">
            <a:extLst>
              <a:ext uri="{FF2B5EF4-FFF2-40B4-BE49-F238E27FC236}">
                <a16:creationId xmlns:a16="http://schemas.microsoft.com/office/drawing/2014/main" id="{E2E24400-3A35-0057-CDDF-BABA2B0B6DAE}"/>
              </a:ext>
            </a:extLst>
          </p:cNvPr>
          <p:cNvPicPr>
            <a:picLocks noChangeAspect="1"/>
          </p:cNvPicPr>
          <p:nvPr/>
        </p:nvPicPr>
        <p:blipFill>
          <a:blip r:embed="rId2"/>
          <a:stretch>
            <a:fillRect/>
          </a:stretch>
        </p:blipFill>
        <p:spPr>
          <a:xfrm>
            <a:off x="1456439" y="2592217"/>
            <a:ext cx="6619048" cy="1895238"/>
          </a:xfrm>
          <a:prstGeom prst="rect">
            <a:avLst/>
          </a:prstGeom>
        </p:spPr>
      </p:pic>
      <p:pic>
        <p:nvPicPr>
          <p:cNvPr id="5" name="Picture 4">
            <a:extLst>
              <a:ext uri="{FF2B5EF4-FFF2-40B4-BE49-F238E27FC236}">
                <a16:creationId xmlns:a16="http://schemas.microsoft.com/office/drawing/2014/main" id="{082D7655-2E19-197D-2E4E-1527D48C8A0E}"/>
              </a:ext>
            </a:extLst>
          </p:cNvPr>
          <p:cNvPicPr>
            <a:picLocks noChangeAspect="1"/>
          </p:cNvPicPr>
          <p:nvPr/>
        </p:nvPicPr>
        <p:blipFill>
          <a:blip r:embed="rId3"/>
          <a:stretch>
            <a:fillRect/>
          </a:stretch>
        </p:blipFill>
        <p:spPr>
          <a:xfrm>
            <a:off x="8376563" y="3329526"/>
            <a:ext cx="2476190" cy="1695238"/>
          </a:xfrm>
          <a:prstGeom prst="rect">
            <a:avLst/>
          </a:prstGeom>
        </p:spPr>
      </p:pic>
      <p:sp>
        <p:nvSpPr>
          <p:cNvPr id="4" name="TextBox 3">
            <a:extLst>
              <a:ext uri="{FF2B5EF4-FFF2-40B4-BE49-F238E27FC236}">
                <a16:creationId xmlns:a16="http://schemas.microsoft.com/office/drawing/2014/main" id="{93A86560-ED50-EE5C-13CC-5AB027CE47B9}"/>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266289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29AC0-B2D6-0AF2-8713-5817EAC2AEFF}"/>
              </a:ext>
            </a:extLst>
          </p:cNvPr>
          <p:cNvSpPr>
            <a:spLocks noGrp="1"/>
          </p:cNvSpPr>
          <p:nvPr>
            <p:ph type="ctrTitle"/>
          </p:nvPr>
        </p:nvSpPr>
        <p:spPr/>
        <p:txBody>
          <a:bodyPr/>
          <a:lstStyle/>
          <a:p>
            <a:r>
              <a:rPr lang="en-US" dirty="0"/>
              <a:t>Tasks</a:t>
            </a:r>
          </a:p>
        </p:txBody>
      </p:sp>
    </p:spTree>
    <p:extLst>
      <p:ext uri="{BB962C8B-B14F-4D97-AF65-F5344CB8AC3E}">
        <p14:creationId xmlns:p14="http://schemas.microsoft.com/office/powerpoint/2010/main" val="153130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23BBD4-020E-CA06-B8DC-108EAF4CB546}"/>
              </a:ext>
            </a:extLst>
          </p:cNvPr>
          <p:cNvSpPr>
            <a:spLocks noGrp="1"/>
          </p:cNvSpPr>
          <p:nvPr>
            <p:ph type="title"/>
          </p:nvPr>
        </p:nvSpPr>
        <p:spPr/>
        <p:txBody>
          <a:bodyPr/>
          <a:lstStyle/>
          <a:p>
            <a:r>
              <a:rPr lang="en-US" dirty="0"/>
              <a:t>Filter and Export Tasks List</a:t>
            </a:r>
          </a:p>
        </p:txBody>
      </p:sp>
      <p:sp>
        <p:nvSpPr>
          <p:cNvPr id="4" name="Content Placeholder 3">
            <a:extLst>
              <a:ext uri="{FF2B5EF4-FFF2-40B4-BE49-F238E27FC236}">
                <a16:creationId xmlns:a16="http://schemas.microsoft.com/office/drawing/2014/main" id="{6A3804FE-A015-3065-674C-D6F8CF42A503}"/>
              </a:ext>
            </a:extLst>
          </p:cNvPr>
          <p:cNvSpPr>
            <a:spLocks noGrp="1"/>
          </p:cNvSpPr>
          <p:nvPr>
            <p:ph idx="1"/>
          </p:nvPr>
        </p:nvSpPr>
        <p:spPr/>
        <p:txBody>
          <a:bodyPr/>
          <a:lstStyle/>
          <a:p>
            <a:r>
              <a:rPr lang="en-US" dirty="0"/>
              <a:t>You can filter the list by task status (In Progress, Finished, Cancelled, etc.)</a:t>
            </a:r>
          </a:p>
          <a:p>
            <a:r>
              <a:rPr lang="en-US" dirty="0"/>
              <a:t>You can now export the tasks list to a CSV file</a:t>
            </a:r>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FFEFB1FE-F3E2-D6FE-CC23-FF92E6D01CA1}"/>
              </a:ext>
            </a:extLst>
          </p:cNvPr>
          <p:cNvPicPr>
            <a:picLocks noChangeAspect="1"/>
          </p:cNvPicPr>
          <p:nvPr/>
        </p:nvPicPr>
        <p:blipFill>
          <a:blip r:embed="rId2"/>
          <a:stretch>
            <a:fillRect/>
          </a:stretch>
        </p:blipFill>
        <p:spPr>
          <a:xfrm>
            <a:off x="1987785" y="2402052"/>
            <a:ext cx="8216430" cy="3976975"/>
          </a:xfrm>
          <a:prstGeom prst="rect">
            <a:avLst/>
          </a:prstGeom>
        </p:spPr>
      </p:pic>
      <p:sp>
        <p:nvSpPr>
          <p:cNvPr id="8" name="Rectangle 7">
            <a:extLst>
              <a:ext uri="{FF2B5EF4-FFF2-40B4-BE49-F238E27FC236}">
                <a16:creationId xmlns:a16="http://schemas.microsoft.com/office/drawing/2014/main" id="{90547EE6-B73B-79A6-45C0-4472D4D7F307}"/>
              </a:ext>
            </a:extLst>
          </p:cNvPr>
          <p:cNvSpPr/>
          <p:nvPr/>
        </p:nvSpPr>
        <p:spPr>
          <a:xfrm>
            <a:off x="9927123" y="3044371"/>
            <a:ext cx="295564" cy="2955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0C318A0B-7255-BF3F-E6D6-FE3BA1B545CD}"/>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404446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23BBD4-020E-CA06-B8DC-108EAF4CB546}"/>
              </a:ext>
            </a:extLst>
          </p:cNvPr>
          <p:cNvSpPr>
            <a:spLocks noGrp="1"/>
          </p:cNvSpPr>
          <p:nvPr>
            <p:ph type="title"/>
          </p:nvPr>
        </p:nvSpPr>
        <p:spPr/>
        <p:txBody>
          <a:bodyPr/>
          <a:lstStyle/>
          <a:p>
            <a:r>
              <a:rPr lang="en-US" dirty="0"/>
              <a:t>Copy Task Recipients</a:t>
            </a:r>
          </a:p>
        </p:txBody>
      </p:sp>
      <p:sp>
        <p:nvSpPr>
          <p:cNvPr id="4" name="Content Placeholder 3">
            <a:extLst>
              <a:ext uri="{FF2B5EF4-FFF2-40B4-BE49-F238E27FC236}">
                <a16:creationId xmlns:a16="http://schemas.microsoft.com/office/drawing/2014/main" id="{6A3804FE-A015-3065-674C-D6F8CF42A503}"/>
              </a:ext>
            </a:extLst>
          </p:cNvPr>
          <p:cNvSpPr>
            <a:spLocks noGrp="1"/>
          </p:cNvSpPr>
          <p:nvPr>
            <p:ph idx="1"/>
          </p:nvPr>
        </p:nvSpPr>
        <p:spPr/>
        <p:txBody>
          <a:bodyPr/>
          <a:lstStyle/>
          <a:p>
            <a:r>
              <a:rPr lang="en-US" dirty="0"/>
              <a:t>When you copy a task, you can copy its settings with or without the recipients</a:t>
            </a:r>
          </a:p>
          <a:p>
            <a:r>
              <a:rPr lang="en-US" dirty="0"/>
              <a:t>To copy a task </a:t>
            </a:r>
            <a:r>
              <a:rPr lang="en-US" i="1" dirty="0"/>
              <a:t>with</a:t>
            </a:r>
            <a:r>
              <a:rPr lang="en-US" dirty="0"/>
              <a:t> the recipients:</a:t>
            </a:r>
          </a:p>
          <a:p>
            <a:pPr marL="742950" lvl="1" indent="-457200">
              <a:buFont typeface="+mj-lt"/>
              <a:buAutoNum type="arabicPeriod"/>
            </a:pPr>
            <a:r>
              <a:rPr lang="en-US" dirty="0"/>
              <a:t>On the </a:t>
            </a:r>
            <a:r>
              <a:rPr lang="en-US" b="1" dirty="0"/>
              <a:t>Tasks</a:t>
            </a:r>
            <a:r>
              <a:rPr lang="en-US" dirty="0"/>
              <a:t> page, find the task you want to copy</a:t>
            </a:r>
          </a:p>
          <a:p>
            <a:pPr marL="742950" lvl="1" indent="-457200">
              <a:buFont typeface="+mj-lt"/>
              <a:buAutoNum type="arabicPeriod"/>
            </a:pPr>
            <a:r>
              <a:rPr lang="en-US" dirty="0"/>
              <a:t>Select     next to the task</a:t>
            </a:r>
          </a:p>
          <a:p>
            <a:pPr marL="742950" lvl="1" indent="-457200">
              <a:buFont typeface="+mj-lt"/>
              <a:buAutoNum type="arabicPeriod"/>
            </a:pPr>
            <a:endParaRPr lang="en-US" dirty="0"/>
          </a:p>
          <a:p>
            <a:pPr marL="742950" lvl="1" indent="-457200">
              <a:buFont typeface="+mj-lt"/>
              <a:buAutoNum type="arabicPeriod"/>
            </a:pPr>
            <a:endParaRPr lang="en-US" dirty="0"/>
          </a:p>
          <a:p>
            <a:pPr marL="742950" lvl="1" indent="-457200">
              <a:buFont typeface="+mj-lt"/>
              <a:buAutoNum type="arabicPeriod"/>
            </a:pPr>
            <a:endParaRPr lang="en-US" dirty="0"/>
          </a:p>
          <a:p>
            <a:pPr marL="742950" lvl="1" indent="-457200">
              <a:buFont typeface="+mj-lt"/>
              <a:buAutoNum type="arabicPeriod"/>
            </a:pPr>
            <a:r>
              <a:rPr lang="en-US" dirty="0"/>
              <a:t>Select </a:t>
            </a:r>
            <a:r>
              <a:rPr lang="en-US" b="1" dirty="0"/>
              <a:t>Copy with Recipients </a:t>
            </a:r>
            <a:br>
              <a:rPr lang="en-US" b="1" dirty="0"/>
            </a:br>
            <a:r>
              <a:rPr lang="en-US" i="1" dirty="0"/>
              <a:t>The Copy Task page opens</a:t>
            </a:r>
          </a:p>
          <a:p>
            <a:pPr marL="742950" lvl="1" indent="-457200">
              <a:buFont typeface="+mj-lt"/>
              <a:buAutoNum type="arabicPeriod"/>
            </a:pPr>
            <a:r>
              <a:rPr lang="en-US" dirty="0"/>
              <a:t>Edit the copied task</a:t>
            </a:r>
          </a:p>
          <a:p>
            <a:pPr marL="742950" lvl="1" indent="-457200">
              <a:buFont typeface="+mj-lt"/>
              <a:buAutoNum type="arabicPeriod"/>
            </a:pPr>
            <a:r>
              <a:rPr lang="en-US" dirty="0"/>
              <a:t>Click </a:t>
            </a:r>
            <a:r>
              <a:rPr lang="en-US" b="1" dirty="0"/>
              <a:t>Save</a:t>
            </a:r>
          </a:p>
        </p:txBody>
      </p:sp>
      <p:pic>
        <p:nvPicPr>
          <p:cNvPr id="8" name="Picture 7">
            <a:extLst>
              <a:ext uri="{FF2B5EF4-FFF2-40B4-BE49-F238E27FC236}">
                <a16:creationId xmlns:a16="http://schemas.microsoft.com/office/drawing/2014/main" id="{86A08486-C2C0-9521-7893-13F6953EF4CA}"/>
              </a:ext>
            </a:extLst>
          </p:cNvPr>
          <p:cNvPicPr>
            <a:picLocks noChangeAspect="1"/>
          </p:cNvPicPr>
          <p:nvPr/>
        </p:nvPicPr>
        <p:blipFill>
          <a:blip r:embed="rId2"/>
          <a:stretch>
            <a:fillRect/>
          </a:stretch>
        </p:blipFill>
        <p:spPr>
          <a:xfrm>
            <a:off x="2638439" y="3194958"/>
            <a:ext cx="209524" cy="228571"/>
          </a:xfrm>
          <a:prstGeom prst="rect">
            <a:avLst/>
          </a:prstGeom>
        </p:spPr>
      </p:pic>
      <p:pic>
        <p:nvPicPr>
          <p:cNvPr id="5" name="Picture 4">
            <a:extLst>
              <a:ext uri="{FF2B5EF4-FFF2-40B4-BE49-F238E27FC236}">
                <a16:creationId xmlns:a16="http://schemas.microsoft.com/office/drawing/2014/main" id="{B73D8483-60A9-17C6-C059-48C84CEF027C}"/>
              </a:ext>
            </a:extLst>
          </p:cNvPr>
          <p:cNvPicPr>
            <a:picLocks noChangeAspect="1"/>
          </p:cNvPicPr>
          <p:nvPr/>
        </p:nvPicPr>
        <p:blipFill>
          <a:blip r:embed="rId3"/>
          <a:stretch>
            <a:fillRect/>
          </a:stretch>
        </p:blipFill>
        <p:spPr>
          <a:xfrm>
            <a:off x="1865205" y="3568081"/>
            <a:ext cx="6918577" cy="1528523"/>
          </a:xfrm>
          <a:prstGeom prst="rect">
            <a:avLst/>
          </a:prstGeom>
        </p:spPr>
      </p:pic>
      <p:sp>
        <p:nvSpPr>
          <p:cNvPr id="2" name="TextBox 1">
            <a:extLst>
              <a:ext uri="{FF2B5EF4-FFF2-40B4-BE49-F238E27FC236}">
                <a16:creationId xmlns:a16="http://schemas.microsoft.com/office/drawing/2014/main" id="{A88615A9-DF37-4F07-B7BC-CE234EFEDEC5}"/>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23145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1970-9BB8-180D-BBED-8CF38DF055CA}"/>
              </a:ext>
            </a:extLst>
          </p:cNvPr>
          <p:cNvSpPr>
            <a:spLocks noGrp="1"/>
          </p:cNvSpPr>
          <p:nvPr>
            <p:ph type="title"/>
          </p:nvPr>
        </p:nvSpPr>
        <p:spPr/>
        <p:txBody>
          <a:bodyPr/>
          <a:lstStyle/>
          <a:p>
            <a:r>
              <a:rPr lang="en-US" dirty="0"/>
              <a:t>Tasks Filter by Status</a:t>
            </a:r>
          </a:p>
        </p:txBody>
      </p:sp>
      <p:sp>
        <p:nvSpPr>
          <p:cNvPr id="3" name="Content Placeholder 2">
            <a:extLst>
              <a:ext uri="{FF2B5EF4-FFF2-40B4-BE49-F238E27FC236}">
                <a16:creationId xmlns:a16="http://schemas.microsoft.com/office/drawing/2014/main" id="{C8D7CBF5-D3D7-4964-E671-48DA288E4497}"/>
              </a:ext>
            </a:extLst>
          </p:cNvPr>
          <p:cNvSpPr>
            <a:spLocks noGrp="1"/>
          </p:cNvSpPr>
          <p:nvPr>
            <p:ph idx="1"/>
          </p:nvPr>
        </p:nvSpPr>
        <p:spPr/>
        <p:txBody>
          <a:bodyPr/>
          <a:lstStyle/>
          <a:p>
            <a:r>
              <a:rPr lang="en-US" dirty="0"/>
              <a:t>You can now filter the task list by status</a:t>
            </a:r>
          </a:p>
        </p:txBody>
      </p:sp>
      <p:pic>
        <p:nvPicPr>
          <p:cNvPr id="6" name="Picture 5">
            <a:extLst>
              <a:ext uri="{FF2B5EF4-FFF2-40B4-BE49-F238E27FC236}">
                <a16:creationId xmlns:a16="http://schemas.microsoft.com/office/drawing/2014/main" id="{3F33D039-0AEE-480A-5F86-BB6FDB35AF08}"/>
              </a:ext>
            </a:extLst>
          </p:cNvPr>
          <p:cNvPicPr>
            <a:picLocks noChangeAspect="1"/>
          </p:cNvPicPr>
          <p:nvPr/>
        </p:nvPicPr>
        <p:blipFill>
          <a:blip r:embed="rId2"/>
          <a:stretch>
            <a:fillRect/>
          </a:stretch>
        </p:blipFill>
        <p:spPr>
          <a:xfrm>
            <a:off x="1162666" y="2017464"/>
            <a:ext cx="9866667" cy="2952381"/>
          </a:xfrm>
          <a:prstGeom prst="rect">
            <a:avLst/>
          </a:prstGeom>
        </p:spPr>
      </p:pic>
      <p:sp>
        <p:nvSpPr>
          <p:cNvPr id="4" name="TextBox 3">
            <a:extLst>
              <a:ext uri="{FF2B5EF4-FFF2-40B4-BE49-F238E27FC236}">
                <a16:creationId xmlns:a16="http://schemas.microsoft.com/office/drawing/2014/main" id="{832E8744-C95C-10A6-1A71-9C88D27913E3}"/>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272520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65CB2-19CF-00D2-5315-BB1E95C9B038}"/>
              </a:ext>
            </a:extLst>
          </p:cNvPr>
          <p:cNvSpPr>
            <a:spLocks noGrp="1"/>
          </p:cNvSpPr>
          <p:nvPr>
            <p:ph type="ctrTitle"/>
          </p:nvPr>
        </p:nvSpPr>
        <p:spPr>
          <a:xfrm>
            <a:off x="672245" y="2644171"/>
            <a:ext cx="10847511" cy="1569660"/>
          </a:xfrm>
        </p:spPr>
        <p:txBody>
          <a:bodyPr/>
          <a:lstStyle/>
          <a:p>
            <a:r>
              <a:rPr lang="en-US" dirty="0"/>
              <a:t>Integration with Active Directory</a:t>
            </a:r>
          </a:p>
        </p:txBody>
      </p:sp>
    </p:spTree>
    <p:extLst>
      <p:ext uri="{BB962C8B-B14F-4D97-AF65-F5344CB8AC3E}">
        <p14:creationId xmlns:p14="http://schemas.microsoft.com/office/powerpoint/2010/main" val="252013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4099B-737A-1B2A-DBB1-DE90C5385D1D}"/>
              </a:ext>
            </a:extLst>
          </p:cNvPr>
          <p:cNvSpPr>
            <a:spLocks noGrp="1"/>
          </p:cNvSpPr>
          <p:nvPr>
            <p:ph type="title"/>
          </p:nvPr>
        </p:nvSpPr>
        <p:spPr/>
        <p:txBody>
          <a:bodyPr/>
          <a:lstStyle/>
          <a:p>
            <a:r>
              <a:rPr lang="en-US" dirty="0"/>
              <a:t>Integration with Active Directory</a:t>
            </a:r>
          </a:p>
        </p:txBody>
      </p:sp>
      <p:sp>
        <p:nvSpPr>
          <p:cNvPr id="3" name="Content Placeholder 2">
            <a:extLst>
              <a:ext uri="{FF2B5EF4-FFF2-40B4-BE49-F238E27FC236}">
                <a16:creationId xmlns:a16="http://schemas.microsoft.com/office/drawing/2014/main" id="{67ABB550-9251-2E49-98E9-57322894E015}"/>
              </a:ext>
            </a:extLst>
          </p:cNvPr>
          <p:cNvSpPr>
            <a:spLocks noGrp="1"/>
          </p:cNvSpPr>
          <p:nvPr>
            <p:ph idx="1"/>
          </p:nvPr>
        </p:nvSpPr>
        <p:spPr/>
        <p:txBody>
          <a:bodyPr/>
          <a:lstStyle/>
          <a:p>
            <a:r>
              <a:rPr lang="en-US" dirty="0"/>
              <a:t>When WatchGuard Endpoint Security is integrated with Active Directory, you can now search Active Directory with a Discovery computer to find unmanaged computers</a:t>
            </a:r>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D2D71733-9198-56E8-153A-533D65787024}"/>
              </a:ext>
            </a:extLst>
          </p:cNvPr>
          <p:cNvPicPr>
            <a:picLocks noChangeAspect="1"/>
          </p:cNvPicPr>
          <p:nvPr/>
        </p:nvPicPr>
        <p:blipFill>
          <a:blip r:embed="rId2"/>
          <a:stretch>
            <a:fillRect/>
          </a:stretch>
        </p:blipFill>
        <p:spPr>
          <a:xfrm>
            <a:off x="2291528" y="2508834"/>
            <a:ext cx="7608944" cy="2257130"/>
          </a:xfrm>
          <a:prstGeom prst="rect">
            <a:avLst/>
          </a:prstGeom>
        </p:spPr>
      </p:pic>
      <p:sp>
        <p:nvSpPr>
          <p:cNvPr id="4" name="TextBox 3">
            <a:extLst>
              <a:ext uri="{FF2B5EF4-FFF2-40B4-BE49-F238E27FC236}">
                <a16:creationId xmlns:a16="http://schemas.microsoft.com/office/drawing/2014/main" id="{70A05876-F72C-96E4-2FD1-BD85F29411C3}"/>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25017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4099B-737A-1B2A-DBB1-DE90C5385D1D}"/>
              </a:ext>
            </a:extLst>
          </p:cNvPr>
          <p:cNvSpPr>
            <a:spLocks noGrp="1"/>
          </p:cNvSpPr>
          <p:nvPr>
            <p:ph type="title"/>
          </p:nvPr>
        </p:nvSpPr>
        <p:spPr/>
        <p:txBody>
          <a:bodyPr/>
          <a:lstStyle/>
          <a:p>
            <a:r>
              <a:rPr lang="en-US" dirty="0"/>
              <a:t>Integration with Active Directory</a:t>
            </a:r>
          </a:p>
        </p:txBody>
      </p:sp>
      <p:sp>
        <p:nvSpPr>
          <p:cNvPr id="3" name="Content Placeholder 2">
            <a:extLst>
              <a:ext uri="{FF2B5EF4-FFF2-40B4-BE49-F238E27FC236}">
                <a16:creationId xmlns:a16="http://schemas.microsoft.com/office/drawing/2014/main" id="{67ABB550-9251-2E49-98E9-57322894E015}"/>
              </a:ext>
            </a:extLst>
          </p:cNvPr>
          <p:cNvSpPr>
            <a:spLocks noGrp="1"/>
          </p:cNvSpPr>
          <p:nvPr>
            <p:ph idx="1"/>
          </p:nvPr>
        </p:nvSpPr>
        <p:spPr/>
        <p:txBody>
          <a:bodyPr/>
          <a:lstStyle/>
          <a:p>
            <a:r>
              <a:rPr lang="en-US" dirty="0"/>
              <a:t>To discover computers in Active Directory:</a:t>
            </a:r>
          </a:p>
          <a:p>
            <a:pPr marL="742950" lvl="1" indent="-457200">
              <a:buFont typeface="+mj-lt"/>
              <a:buAutoNum type="arabicPeriod"/>
            </a:pPr>
            <a:r>
              <a:rPr lang="en-US" dirty="0"/>
              <a:t>Select </a:t>
            </a:r>
            <a:r>
              <a:rPr lang="en-US" b="1" dirty="0"/>
              <a:t>Network Services &gt; Discovery</a:t>
            </a:r>
          </a:p>
          <a:p>
            <a:pPr marL="742950" lvl="1" indent="-457200">
              <a:buFont typeface="+mj-lt"/>
              <a:buAutoNum type="arabicPeriod"/>
            </a:pPr>
            <a:r>
              <a:rPr lang="en-US" dirty="0"/>
              <a:t>Click </a:t>
            </a:r>
            <a:r>
              <a:rPr lang="en-US" b="1" dirty="0"/>
              <a:t>Configure</a:t>
            </a:r>
          </a:p>
          <a:p>
            <a:pPr marL="742950" lvl="1" indent="-457200">
              <a:buFont typeface="+mj-lt"/>
              <a:buAutoNum type="arabicPeriod"/>
            </a:pPr>
            <a:r>
              <a:rPr lang="en-US" dirty="0"/>
              <a:t>Enable the </a:t>
            </a:r>
            <a:r>
              <a:rPr lang="en-US" b="1" dirty="0"/>
              <a:t>Discover Computers in Active Directory </a:t>
            </a:r>
            <a:r>
              <a:rPr lang="en-US" dirty="0"/>
              <a:t>toggle</a:t>
            </a:r>
          </a:p>
          <a:p>
            <a:pPr marL="742950" lvl="1" indent="-457200">
              <a:buFont typeface="+mj-lt"/>
              <a:buAutoNum type="arabicPeriod"/>
            </a:pPr>
            <a:endParaRPr lang="en-US" dirty="0"/>
          </a:p>
          <a:p>
            <a:pPr marL="742950" lvl="1" indent="-457200">
              <a:buFont typeface="+mj-lt"/>
              <a:buAutoNum type="arabicPeriod"/>
            </a:pPr>
            <a:endParaRPr lang="en-US" dirty="0"/>
          </a:p>
          <a:p>
            <a:pPr marL="742950" lvl="1" indent="-457200">
              <a:buFont typeface="+mj-lt"/>
              <a:buAutoNum type="arabicPeriod"/>
            </a:pPr>
            <a:endParaRPr lang="en-US" dirty="0"/>
          </a:p>
          <a:p>
            <a:pPr marL="742950" lvl="1" indent="-457200">
              <a:buFont typeface="+mj-lt"/>
              <a:buAutoNum type="arabicPeriod"/>
            </a:pPr>
            <a:r>
              <a:rPr lang="en-US" dirty="0"/>
              <a:t>Click </a:t>
            </a:r>
            <a:r>
              <a:rPr lang="en-US" b="1" dirty="0"/>
              <a:t>Add Active Directory Server </a:t>
            </a:r>
            <a:r>
              <a:rPr lang="en-US" dirty="0"/>
              <a:t>and specify the server details in the </a:t>
            </a:r>
            <a:br>
              <a:rPr lang="en-US" dirty="0"/>
            </a:br>
            <a:r>
              <a:rPr lang="en-US" dirty="0"/>
              <a:t>dialog box</a:t>
            </a:r>
          </a:p>
        </p:txBody>
      </p:sp>
      <p:pic>
        <p:nvPicPr>
          <p:cNvPr id="6" name="Picture 5">
            <a:extLst>
              <a:ext uri="{FF2B5EF4-FFF2-40B4-BE49-F238E27FC236}">
                <a16:creationId xmlns:a16="http://schemas.microsoft.com/office/drawing/2014/main" id="{EBCA3D6B-6DD4-57CC-6F4C-45DA7D1BAEF6}"/>
              </a:ext>
            </a:extLst>
          </p:cNvPr>
          <p:cNvPicPr>
            <a:picLocks noChangeAspect="1"/>
          </p:cNvPicPr>
          <p:nvPr/>
        </p:nvPicPr>
        <p:blipFill>
          <a:blip r:embed="rId2"/>
          <a:stretch>
            <a:fillRect/>
          </a:stretch>
        </p:blipFill>
        <p:spPr>
          <a:xfrm>
            <a:off x="1940217" y="3286461"/>
            <a:ext cx="5813710" cy="1256373"/>
          </a:xfrm>
          <a:prstGeom prst="rect">
            <a:avLst/>
          </a:prstGeom>
        </p:spPr>
      </p:pic>
      <p:pic>
        <p:nvPicPr>
          <p:cNvPr id="8" name="Picture 7">
            <a:extLst>
              <a:ext uri="{FF2B5EF4-FFF2-40B4-BE49-F238E27FC236}">
                <a16:creationId xmlns:a16="http://schemas.microsoft.com/office/drawing/2014/main" id="{B18EFB63-2B30-75FF-0335-4816D1BD3547}"/>
              </a:ext>
            </a:extLst>
          </p:cNvPr>
          <p:cNvPicPr>
            <a:picLocks noChangeAspect="1"/>
          </p:cNvPicPr>
          <p:nvPr/>
        </p:nvPicPr>
        <p:blipFill>
          <a:blip r:embed="rId3"/>
          <a:stretch>
            <a:fillRect/>
          </a:stretch>
        </p:blipFill>
        <p:spPr>
          <a:xfrm>
            <a:off x="3329709" y="5189374"/>
            <a:ext cx="3315855" cy="1317559"/>
          </a:xfrm>
          <a:prstGeom prst="rect">
            <a:avLst/>
          </a:prstGeom>
        </p:spPr>
      </p:pic>
      <p:sp>
        <p:nvSpPr>
          <p:cNvPr id="4" name="TextBox 3">
            <a:extLst>
              <a:ext uri="{FF2B5EF4-FFF2-40B4-BE49-F238E27FC236}">
                <a16:creationId xmlns:a16="http://schemas.microsoft.com/office/drawing/2014/main" id="{BE805709-EEA8-DF75-6E34-CF05D2C86956}"/>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124974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BFC9D-F132-A5EE-C946-228DB4F58B81}"/>
              </a:ext>
            </a:extLst>
          </p:cNvPr>
          <p:cNvSpPr>
            <a:spLocks noGrp="1"/>
          </p:cNvSpPr>
          <p:nvPr>
            <p:ph type="title"/>
          </p:nvPr>
        </p:nvSpPr>
        <p:spPr/>
        <p:txBody>
          <a:bodyPr/>
          <a:lstStyle/>
          <a:p>
            <a:r>
              <a:rPr lang="en-US" dirty="0"/>
              <a:t>Last Seen in Active Directory</a:t>
            </a:r>
          </a:p>
        </p:txBody>
      </p:sp>
      <p:sp>
        <p:nvSpPr>
          <p:cNvPr id="3" name="Content Placeholder 2">
            <a:extLst>
              <a:ext uri="{FF2B5EF4-FFF2-40B4-BE49-F238E27FC236}">
                <a16:creationId xmlns:a16="http://schemas.microsoft.com/office/drawing/2014/main" id="{B4B9502A-786E-3626-0244-6D125930A033}"/>
              </a:ext>
            </a:extLst>
          </p:cNvPr>
          <p:cNvSpPr>
            <a:spLocks noGrp="1"/>
          </p:cNvSpPr>
          <p:nvPr>
            <p:ph idx="1"/>
          </p:nvPr>
        </p:nvSpPr>
        <p:spPr/>
        <p:txBody>
          <a:bodyPr/>
          <a:lstStyle/>
          <a:p>
            <a:r>
              <a:rPr lang="en-US" dirty="0"/>
              <a:t>On the computer details page, the time and date when the computer was last discovered in Active Directory now shows on the Details tab</a:t>
            </a:r>
          </a:p>
          <a:p>
            <a:endParaRPr lang="en-US" dirty="0"/>
          </a:p>
          <a:p>
            <a:endParaRPr lang="en-US" dirty="0"/>
          </a:p>
          <a:p>
            <a:endParaRPr lang="en-US" dirty="0"/>
          </a:p>
          <a:p>
            <a:endParaRPr lang="en-US" dirty="0"/>
          </a:p>
          <a:p>
            <a:endParaRPr lang="en-US" dirty="0"/>
          </a:p>
          <a:p>
            <a:endParaRPr lang="en-US" dirty="0"/>
          </a:p>
          <a:p>
            <a:endParaRPr lang="en-US" dirty="0"/>
          </a:p>
          <a:p>
            <a:r>
              <a:rPr lang="en-US" dirty="0">
                <a:effectLst/>
              </a:rPr>
              <a:t>For macOS and Linux endpoints, the Active Directory path now shows on the Details tab</a:t>
            </a:r>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01CDE0DD-9F01-A786-FFB2-AAED3886B476}"/>
              </a:ext>
            </a:extLst>
          </p:cNvPr>
          <p:cNvPicPr>
            <a:picLocks noChangeAspect="1"/>
          </p:cNvPicPr>
          <p:nvPr/>
        </p:nvPicPr>
        <p:blipFill>
          <a:blip r:embed="rId2"/>
          <a:stretch>
            <a:fillRect/>
          </a:stretch>
        </p:blipFill>
        <p:spPr>
          <a:xfrm>
            <a:off x="2410286" y="2231396"/>
            <a:ext cx="7371428" cy="3180952"/>
          </a:xfrm>
          <a:prstGeom prst="rect">
            <a:avLst/>
          </a:prstGeom>
        </p:spPr>
      </p:pic>
      <p:pic>
        <p:nvPicPr>
          <p:cNvPr id="7" name="Picture 6">
            <a:extLst>
              <a:ext uri="{FF2B5EF4-FFF2-40B4-BE49-F238E27FC236}">
                <a16:creationId xmlns:a16="http://schemas.microsoft.com/office/drawing/2014/main" id="{ADB5FB92-AB7A-874D-46F4-699CA9215FA9}"/>
              </a:ext>
            </a:extLst>
          </p:cNvPr>
          <p:cNvPicPr>
            <a:picLocks noChangeAspect="1"/>
          </p:cNvPicPr>
          <p:nvPr/>
        </p:nvPicPr>
        <p:blipFill>
          <a:blip r:embed="rId3"/>
          <a:stretch>
            <a:fillRect/>
          </a:stretch>
        </p:blipFill>
        <p:spPr>
          <a:xfrm>
            <a:off x="5675644" y="3305190"/>
            <a:ext cx="619048" cy="247619"/>
          </a:xfrm>
          <a:prstGeom prst="rect">
            <a:avLst/>
          </a:prstGeom>
        </p:spPr>
      </p:pic>
      <p:pic>
        <p:nvPicPr>
          <p:cNvPr id="18" name="Picture 17">
            <a:extLst>
              <a:ext uri="{FF2B5EF4-FFF2-40B4-BE49-F238E27FC236}">
                <a16:creationId xmlns:a16="http://schemas.microsoft.com/office/drawing/2014/main" id="{85927231-338F-50EE-E034-B391059AEDEE}"/>
              </a:ext>
            </a:extLst>
          </p:cNvPr>
          <p:cNvPicPr>
            <a:picLocks noChangeAspect="1"/>
          </p:cNvPicPr>
          <p:nvPr/>
        </p:nvPicPr>
        <p:blipFill>
          <a:blip r:embed="rId4"/>
          <a:stretch>
            <a:fillRect/>
          </a:stretch>
        </p:blipFill>
        <p:spPr>
          <a:xfrm>
            <a:off x="5675644" y="4883727"/>
            <a:ext cx="3152381" cy="247619"/>
          </a:xfrm>
          <a:prstGeom prst="rect">
            <a:avLst/>
          </a:prstGeom>
        </p:spPr>
      </p:pic>
      <p:sp>
        <p:nvSpPr>
          <p:cNvPr id="6" name="Rectangle 5">
            <a:extLst>
              <a:ext uri="{FF2B5EF4-FFF2-40B4-BE49-F238E27FC236}">
                <a16:creationId xmlns:a16="http://schemas.microsoft.com/office/drawing/2014/main" id="{E4E138B4-FA97-BF6D-1615-5720F18425B2}"/>
              </a:ext>
            </a:extLst>
          </p:cNvPr>
          <p:cNvSpPr/>
          <p:nvPr/>
        </p:nvSpPr>
        <p:spPr>
          <a:xfrm>
            <a:off x="2410286" y="4701309"/>
            <a:ext cx="4729423" cy="28632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22" name="Picture 21">
            <a:extLst>
              <a:ext uri="{FF2B5EF4-FFF2-40B4-BE49-F238E27FC236}">
                <a16:creationId xmlns:a16="http://schemas.microsoft.com/office/drawing/2014/main" id="{40107604-F3F7-7F2F-3F68-6190757D193C}"/>
              </a:ext>
            </a:extLst>
          </p:cNvPr>
          <p:cNvPicPr>
            <a:picLocks noChangeAspect="1"/>
          </p:cNvPicPr>
          <p:nvPr/>
        </p:nvPicPr>
        <p:blipFill>
          <a:blip r:embed="rId5"/>
          <a:stretch>
            <a:fillRect/>
          </a:stretch>
        </p:blipFill>
        <p:spPr>
          <a:xfrm>
            <a:off x="2416223" y="2300889"/>
            <a:ext cx="3000000" cy="390476"/>
          </a:xfrm>
          <a:prstGeom prst="rect">
            <a:avLst/>
          </a:prstGeom>
        </p:spPr>
      </p:pic>
      <p:sp>
        <p:nvSpPr>
          <p:cNvPr id="4" name="TextBox 3">
            <a:extLst>
              <a:ext uri="{FF2B5EF4-FFF2-40B4-BE49-F238E27FC236}">
                <a16:creationId xmlns:a16="http://schemas.microsoft.com/office/drawing/2014/main" id="{5482BD7E-3E69-E960-A282-6085C36109C7}"/>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128064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A011E-3614-8798-6DDD-9AA5295DA8E4}"/>
              </a:ext>
            </a:extLst>
          </p:cNvPr>
          <p:cNvSpPr>
            <a:spLocks noGrp="1"/>
          </p:cNvSpPr>
          <p:nvPr>
            <p:ph type="title"/>
          </p:nvPr>
        </p:nvSpPr>
        <p:spPr/>
        <p:txBody>
          <a:bodyPr/>
          <a:lstStyle/>
          <a:p>
            <a:r>
              <a:rPr lang="en-US" dirty="0"/>
              <a:t>Remote Installation with Active Directory</a:t>
            </a:r>
          </a:p>
        </p:txBody>
      </p:sp>
      <p:sp>
        <p:nvSpPr>
          <p:cNvPr id="3" name="Content Placeholder 2">
            <a:extLst>
              <a:ext uri="{FF2B5EF4-FFF2-40B4-BE49-F238E27FC236}">
                <a16:creationId xmlns:a16="http://schemas.microsoft.com/office/drawing/2014/main" id="{1E2D0530-82FE-3A88-D28A-82F40ACA10F1}"/>
              </a:ext>
            </a:extLst>
          </p:cNvPr>
          <p:cNvSpPr>
            <a:spLocks noGrp="1"/>
          </p:cNvSpPr>
          <p:nvPr>
            <p:ph idx="1"/>
          </p:nvPr>
        </p:nvSpPr>
        <p:spPr>
          <a:xfrm>
            <a:off x="1038726" y="1322362"/>
            <a:ext cx="5934729" cy="4999021"/>
          </a:xfrm>
        </p:spPr>
        <p:txBody>
          <a:bodyPr/>
          <a:lstStyle/>
          <a:p>
            <a:r>
              <a:rPr lang="en-US" dirty="0"/>
              <a:t>When a Discovery computer finds a computer through Active Directory, it is not necessarily connected to the computer</a:t>
            </a:r>
          </a:p>
          <a:p>
            <a:r>
              <a:rPr lang="en-US" dirty="0"/>
              <a:t>To remotely install the security software on the discovered computer, you must select the Discovery computer that found it</a:t>
            </a:r>
          </a:p>
          <a:p>
            <a:r>
              <a:rPr lang="en-US" dirty="0"/>
              <a:t>In the case of multiple computers, if the selected computers include computers that were discovered with and without Active Directory, then you must select the Discovery computer for each computer discovered through Active Directory</a:t>
            </a:r>
          </a:p>
        </p:txBody>
      </p:sp>
      <p:pic>
        <p:nvPicPr>
          <p:cNvPr id="8" name="Picture 7">
            <a:extLst>
              <a:ext uri="{FF2B5EF4-FFF2-40B4-BE49-F238E27FC236}">
                <a16:creationId xmlns:a16="http://schemas.microsoft.com/office/drawing/2014/main" id="{6528988D-64C5-E4F1-D01F-BF745F492930}"/>
              </a:ext>
            </a:extLst>
          </p:cNvPr>
          <p:cNvPicPr>
            <a:picLocks noChangeAspect="1"/>
          </p:cNvPicPr>
          <p:nvPr/>
        </p:nvPicPr>
        <p:blipFill>
          <a:blip r:embed="rId2"/>
          <a:stretch>
            <a:fillRect/>
          </a:stretch>
        </p:blipFill>
        <p:spPr>
          <a:xfrm>
            <a:off x="7211952" y="1346778"/>
            <a:ext cx="3640837" cy="3846368"/>
          </a:xfrm>
          <a:prstGeom prst="rect">
            <a:avLst/>
          </a:prstGeom>
        </p:spPr>
      </p:pic>
      <p:sp>
        <p:nvSpPr>
          <p:cNvPr id="4" name="TextBox 3">
            <a:extLst>
              <a:ext uri="{FF2B5EF4-FFF2-40B4-BE49-F238E27FC236}">
                <a16:creationId xmlns:a16="http://schemas.microsoft.com/office/drawing/2014/main" id="{FF5C82C2-673B-09AF-5C35-418BC6C13B33}"/>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284718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CAF5-D863-E578-4ACE-C1D5045B3A4C}"/>
              </a:ext>
            </a:extLst>
          </p:cNvPr>
          <p:cNvSpPr>
            <a:spLocks noGrp="1"/>
          </p:cNvSpPr>
          <p:nvPr>
            <p:ph type="title"/>
          </p:nvPr>
        </p:nvSpPr>
        <p:spPr/>
        <p:txBody>
          <a:bodyPr/>
          <a:lstStyle/>
          <a:p>
            <a:r>
              <a:rPr lang="en-US" dirty="0"/>
              <a:t>Computer Details – Patch Installation Option</a:t>
            </a:r>
          </a:p>
        </p:txBody>
      </p:sp>
      <p:sp>
        <p:nvSpPr>
          <p:cNvPr id="3" name="Content Placeholder 2">
            <a:extLst>
              <a:ext uri="{FF2B5EF4-FFF2-40B4-BE49-F238E27FC236}">
                <a16:creationId xmlns:a16="http://schemas.microsoft.com/office/drawing/2014/main" id="{1823F7F2-A482-69E1-69FD-AD0486EF7654}"/>
              </a:ext>
            </a:extLst>
          </p:cNvPr>
          <p:cNvSpPr>
            <a:spLocks noGrp="1"/>
          </p:cNvSpPr>
          <p:nvPr>
            <p:ph idx="1"/>
          </p:nvPr>
        </p:nvSpPr>
        <p:spPr/>
        <p:txBody>
          <a:bodyPr/>
          <a:lstStyle/>
          <a:p>
            <a:r>
              <a:rPr lang="en-US" dirty="0"/>
              <a:t>The computer details page for a device shows the patch installation option — Patch installation enabled, Patch installation disabled, or Test computer for patch installation </a:t>
            </a:r>
          </a:p>
        </p:txBody>
      </p:sp>
      <p:pic>
        <p:nvPicPr>
          <p:cNvPr id="6" name="Picture 5">
            <a:extLst>
              <a:ext uri="{FF2B5EF4-FFF2-40B4-BE49-F238E27FC236}">
                <a16:creationId xmlns:a16="http://schemas.microsoft.com/office/drawing/2014/main" id="{7F06CCA0-A5E7-30DA-1CB8-5E6D484D4228}"/>
              </a:ext>
            </a:extLst>
          </p:cNvPr>
          <p:cNvPicPr>
            <a:picLocks noChangeAspect="1"/>
          </p:cNvPicPr>
          <p:nvPr/>
        </p:nvPicPr>
        <p:blipFill>
          <a:blip r:embed="rId2"/>
          <a:stretch>
            <a:fillRect/>
          </a:stretch>
        </p:blipFill>
        <p:spPr>
          <a:xfrm>
            <a:off x="1507954" y="2475343"/>
            <a:ext cx="5608352" cy="3060295"/>
          </a:xfrm>
          <a:prstGeom prst="rect">
            <a:avLst/>
          </a:prstGeom>
        </p:spPr>
      </p:pic>
      <p:sp>
        <p:nvSpPr>
          <p:cNvPr id="7" name="Rectangle 6">
            <a:extLst>
              <a:ext uri="{FF2B5EF4-FFF2-40B4-BE49-F238E27FC236}">
                <a16:creationId xmlns:a16="http://schemas.microsoft.com/office/drawing/2014/main" id="{036D98D9-FA1A-FD39-AE3C-0197F5662E4D}"/>
              </a:ext>
            </a:extLst>
          </p:cNvPr>
          <p:cNvSpPr/>
          <p:nvPr/>
        </p:nvSpPr>
        <p:spPr>
          <a:xfrm>
            <a:off x="1507954" y="4402836"/>
            <a:ext cx="2945002" cy="2286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9ED7B8F5-2DA0-7545-2C0D-58F27A521480}"/>
              </a:ext>
            </a:extLst>
          </p:cNvPr>
          <p:cNvPicPr>
            <a:picLocks noChangeAspect="1"/>
          </p:cNvPicPr>
          <p:nvPr/>
        </p:nvPicPr>
        <p:blipFill>
          <a:blip r:embed="rId3"/>
          <a:stretch>
            <a:fillRect/>
          </a:stretch>
        </p:blipFill>
        <p:spPr>
          <a:xfrm>
            <a:off x="4922184" y="3429000"/>
            <a:ext cx="4418772" cy="2990088"/>
          </a:xfrm>
          <a:prstGeom prst="rect">
            <a:avLst/>
          </a:prstGeom>
        </p:spPr>
      </p:pic>
      <p:sp>
        <p:nvSpPr>
          <p:cNvPr id="12" name="Rectangle 11">
            <a:extLst>
              <a:ext uri="{FF2B5EF4-FFF2-40B4-BE49-F238E27FC236}">
                <a16:creationId xmlns:a16="http://schemas.microsoft.com/office/drawing/2014/main" id="{C8939F28-8799-F5D9-EF82-4A0370E4D10A}"/>
              </a:ext>
            </a:extLst>
          </p:cNvPr>
          <p:cNvSpPr/>
          <p:nvPr/>
        </p:nvSpPr>
        <p:spPr>
          <a:xfrm>
            <a:off x="4922184" y="5103876"/>
            <a:ext cx="3755472" cy="2286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0D5D76EC-7049-06B6-824C-54CC671451D6}"/>
              </a:ext>
            </a:extLst>
          </p:cNvPr>
          <p:cNvSpPr txBox="1"/>
          <p:nvPr/>
        </p:nvSpPr>
        <p:spPr>
          <a:xfrm>
            <a:off x="8352638" y="6386820"/>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21 March 2024</a:t>
            </a:r>
          </a:p>
        </p:txBody>
      </p:sp>
    </p:spTree>
    <p:extLst>
      <p:ext uri="{BB962C8B-B14F-4D97-AF65-F5344CB8AC3E}">
        <p14:creationId xmlns:p14="http://schemas.microsoft.com/office/powerpoint/2010/main" val="392682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3A4902-F09E-46E1-9132-2690B4EF01C7}"/>
              </a:ext>
            </a:extLst>
          </p:cNvPr>
          <p:cNvSpPr>
            <a:spLocks noGrp="1"/>
          </p:cNvSpPr>
          <p:nvPr>
            <p:ph type="ctrTitle"/>
          </p:nvPr>
        </p:nvSpPr>
        <p:spPr>
          <a:xfrm>
            <a:off x="672245" y="2644170"/>
            <a:ext cx="10847511" cy="1569660"/>
          </a:xfrm>
        </p:spPr>
        <p:txBody>
          <a:bodyPr/>
          <a:lstStyle/>
          <a:p>
            <a:r>
              <a:rPr lang="en-US" dirty="0"/>
              <a:t>UI Integration in </a:t>
            </a:r>
            <a:br>
              <a:rPr lang="en-US" dirty="0"/>
            </a:br>
            <a:r>
              <a:rPr lang="en-US" dirty="0"/>
              <a:t>WatchGuard Cloud</a:t>
            </a:r>
            <a:endParaRPr lang="en-US" sz="2400" dirty="0"/>
          </a:p>
        </p:txBody>
      </p:sp>
    </p:spTree>
    <p:extLst>
      <p:ext uri="{BB962C8B-B14F-4D97-AF65-F5344CB8AC3E}">
        <p14:creationId xmlns:p14="http://schemas.microsoft.com/office/powerpoint/2010/main" val="94033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5B1624-93B3-72F7-B557-49342876284E}"/>
              </a:ext>
            </a:extLst>
          </p:cNvPr>
          <p:cNvSpPr>
            <a:spLocks noGrp="1"/>
          </p:cNvSpPr>
          <p:nvPr>
            <p:ph type="title"/>
          </p:nvPr>
        </p:nvSpPr>
        <p:spPr/>
        <p:txBody>
          <a:bodyPr/>
          <a:lstStyle/>
          <a:p>
            <a:r>
              <a:rPr lang="en-US" dirty="0"/>
              <a:t>Endpoint Security in WatchGuard Cloud</a:t>
            </a:r>
          </a:p>
        </p:txBody>
      </p:sp>
      <p:sp>
        <p:nvSpPr>
          <p:cNvPr id="4" name="Content Placeholder 3">
            <a:extLst>
              <a:ext uri="{FF2B5EF4-FFF2-40B4-BE49-F238E27FC236}">
                <a16:creationId xmlns:a16="http://schemas.microsoft.com/office/drawing/2014/main" id="{520015F5-55D7-DBCA-869A-00FFC3ED3238}"/>
              </a:ext>
            </a:extLst>
          </p:cNvPr>
          <p:cNvSpPr>
            <a:spLocks noGrp="1"/>
          </p:cNvSpPr>
          <p:nvPr>
            <p:ph idx="1"/>
          </p:nvPr>
        </p:nvSpPr>
        <p:spPr/>
        <p:txBody>
          <a:bodyPr/>
          <a:lstStyle/>
          <a:p>
            <a:r>
              <a:rPr lang="en-US" dirty="0"/>
              <a:t>WatchGuard Endpoint Security now shows inside the WatchGuard Cloud user interface</a:t>
            </a:r>
          </a:p>
          <a:p>
            <a:endParaRPr lang="en-US" dirty="0"/>
          </a:p>
        </p:txBody>
      </p:sp>
      <p:pic>
        <p:nvPicPr>
          <p:cNvPr id="5" name="Picture 4">
            <a:extLst>
              <a:ext uri="{FF2B5EF4-FFF2-40B4-BE49-F238E27FC236}">
                <a16:creationId xmlns:a16="http://schemas.microsoft.com/office/drawing/2014/main" id="{29C21D16-0DC1-CDC0-4F2D-89302E424F5D}"/>
              </a:ext>
            </a:extLst>
          </p:cNvPr>
          <p:cNvPicPr>
            <a:picLocks noChangeAspect="1"/>
          </p:cNvPicPr>
          <p:nvPr/>
        </p:nvPicPr>
        <p:blipFill>
          <a:blip r:embed="rId2"/>
          <a:stretch>
            <a:fillRect/>
          </a:stretch>
        </p:blipFill>
        <p:spPr>
          <a:xfrm>
            <a:off x="2348535" y="2163106"/>
            <a:ext cx="7494929" cy="4022669"/>
          </a:xfrm>
          <a:prstGeom prst="rect">
            <a:avLst/>
          </a:prstGeom>
        </p:spPr>
      </p:pic>
      <p:sp>
        <p:nvSpPr>
          <p:cNvPr id="2" name="TextBox 1">
            <a:extLst>
              <a:ext uri="{FF2B5EF4-FFF2-40B4-BE49-F238E27FC236}">
                <a16:creationId xmlns:a16="http://schemas.microsoft.com/office/drawing/2014/main" id="{26FEA04B-CCCC-3B88-5124-81F855873D7E}"/>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133467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5B1624-93B3-72F7-B557-49342876284E}"/>
              </a:ext>
            </a:extLst>
          </p:cNvPr>
          <p:cNvSpPr>
            <a:spLocks noGrp="1"/>
          </p:cNvSpPr>
          <p:nvPr>
            <p:ph type="title"/>
          </p:nvPr>
        </p:nvSpPr>
        <p:spPr/>
        <p:txBody>
          <a:bodyPr/>
          <a:lstStyle/>
          <a:p>
            <a:r>
              <a:rPr lang="en-US" dirty="0"/>
              <a:t>Endpoint Security in WatchGuard Cloud</a:t>
            </a:r>
          </a:p>
        </p:txBody>
      </p:sp>
      <p:sp>
        <p:nvSpPr>
          <p:cNvPr id="4" name="Content Placeholder 3">
            <a:extLst>
              <a:ext uri="{FF2B5EF4-FFF2-40B4-BE49-F238E27FC236}">
                <a16:creationId xmlns:a16="http://schemas.microsoft.com/office/drawing/2014/main" id="{520015F5-55D7-DBCA-869A-00FFC3ED3238}"/>
              </a:ext>
            </a:extLst>
          </p:cNvPr>
          <p:cNvSpPr>
            <a:spLocks noGrp="1"/>
          </p:cNvSpPr>
          <p:nvPr>
            <p:ph idx="1"/>
          </p:nvPr>
        </p:nvSpPr>
        <p:spPr/>
        <p:txBody>
          <a:bodyPr/>
          <a:lstStyle/>
          <a:p>
            <a:r>
              <a:rPr lang="en-US" dirty="0"/>
              <a:t>When you move from account to account in the Account Manager, the user interface updates to show endpoint security information for the selected account</a:t>
            </a:r>
          </a:p>
          <a:p>
            <a:r>
              <a:rPr lang="en-US" dirty="0"/>
              <a:t>To open the management UI for your endpoint security product:</a:t>
            </a:r>
          </a:p>
          <a:p>
            <a:pPr marL="742950" lvl="1" indent="-457200">
              <a:buFont typeface="+mj-lt"/>
              <a:buAutoNum type="arabicPeriod"/>
            </a:pPr>
            <a:r>
              <a:rPr lang="en-US" dirty="0"/>
              <a:t>In WatchGuard Cloud, select the account you want to open endpoint security for</a:t>
            </a:r>
          </a:p>
          <a:p>
            <a:pPr marL="742950" lvl="1" indent="-457200">
              <a:buFont typeface="+mj-lt"/>
              <a:buAutoNum type="arabicPeriod"/>
            </a:pPr>
            <a:r>
              <a:rPr lang="en-US" dirty="0"/>
              <a:t>Select </a:t>
            </a:r>
            <a:r>
              <a:rPr lang="en-US" b="1" dirty="0"/>
              <a:t>Monitor &gt; Endpoints </a:t>
            </a:r>
            <a:r>
              <a:rPr lang="en-US" dirty="0"/>
              <a:t>or </a:t>
            </a:r>
            <a:r>
              <a:rPr lang="en-US" b="1" dirty="0"/>
              <a:t>Configure &gt; Endpoints</a:t>
            </a:r>
          </a:p>
        </p:txBody>
      </p:sp>
      <p:sp>
        <p:nvSpPr>
          <p:cNvPr id="2" name="TextBox 1">
            <a:extLst>
              <a:ext uri="{FF2B5EF4-FFF2-40B4-BE49-F238E27FC236}">
                <a16:creationId xmlns:a16="http://schemas.microsoft.com/office/drawing/2014/main" id="{ACDAC73C-32A4-2BB3-8CA3-086BD1D5F268}"/>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22363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2FF38F-7E54-9D6A-B3CF-569B4EF5F38B}"/>
              </a:ext>
            </a:extLst>
          </p:cNvPr>
          <p:cNvSpPr>
            <a:spLocks noGrp="1"/>
          </p:cNvSpPr>
          <p:nvPr>
            <p:ph type="ctrTitle"/>
          </p:nvPr>
        </p:nvSpPr>
        <p:spPr>
          <a:xfrm>
            <a:off x="672245" y="2644171"/>
            <a:ext cx="10847511" cy="1569660"/>
          </a:xfrm>
        </p:spPr>
        <p:txBody>
          <a:bodyPr/>
          <a:lstStyle/>
          <a:p>
            <a:r>
              <a:rPr lang="en-US" dirty="0"/>
              <a:t>Service Provider Endpoint Manager</a:t>
            </a:r>
          </a:p>
        </p:txBody>
      </p:sp>
    </p:spTree>
    <p:extLst>
      <p:ext uri="{BB962C8B-B14F-4D97-AF65-F5344CB8AC3E}">
        <p14:creationId xmlns:p14="http://schemas.microsoft.com/office/powerpoint/2010/main" val="320367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7ED023-7782-2C49-FE1B-DCF7D207D1DB}"/>
              </a:ext>
            </a:extLst>
          </p:cNvPr>
          <p:cNvSpPr>
            <a:spLocks noGrp="1"/>
          </p:cNvSpPr>
          <p:nvPr>
            <p:ph type="title"/>
          </p:nvPr>
        </p:nvSpPr>
        <p:spPr/>
        <p:txBody>
          <a:bodyPr/>
          <a:lstStyle/>
          <a:p>
            <a:r>
              <a:rPr lang="en-US" dirty="0"/>
              <a:t>Service Provider Endpoint Manager</a:t>
            </a:r>
          </a:p>
        </p:txBody>
      </p:sp>
      <p:sp>
        <p:nvSpPr>
          <p:cNvPr id="5" name="Content Placeholder 4">
            <a:extLst>
              <a:ext uri="{FF2B5EF4-FFF2-40B4-BE49-F238E27FC236}">
                <a16:creationId xmlns:a16="http://schemas.microsoft.com/office/drawing/2014/main" id="{E69AC61C-7111-6B13-6EAA-AEC2B2F103C4}"/>
              </a:ext>
            </a:extLst>
          </p:cNvPr>
          <p:cNvSpPr>
            <a:spLocks noGrp="1"/>
          </p:cNvSpPr>
          <p:nvPr>
            <p:ph idx="1"/>
          </p:nvPr>
        </p:nvSpPr>
        <p:spPr>
          <a:xfrm>
            <a:off x="1047962" y="1322362"/>
            <a:ext cx="10115104" cy="4999021"/>
          </a:xfrm>
        </p:spPr>
        <p:txBody>
          <a:bodyPr/>
          <a:lstStyle/>
          <a:p>
            <a:r>
              <a:rPr lang="en-US" dirty="0"/>
              <a:t>Service Provider Endpoint Manager UI pages are now integrated in WatchGuard Cloud</a:t>
            </a:r>
          </a:p>
          <a:p>
            <a:endParaRPr lang="en-US" dirty="0"/>
          </a:p>
          <a:p>
            <a:endParaRPr lang="en-US" dirty="0"/>
          </a:p>
          <a:p>
            <a:endParaRPr lang="en-US" dirty="0"/>
          </a:p>
          <a:p>
            <a:endParaRPr lang="en-US" dirty="0"/>
          </a:p>
          <a:p>
            <a:endParaRPr lang="en-US" dirty="0"/>
          </a:p>
          <a:p>
            <a:endParaRPr lang="en-US" dirty="0"/>
          </a:p>
          <a:p>
            <a:r>
              <a:rPr lang="en-US" dirty="0"/>
              <a:t>Multi-tenant endpoint security management for Service Providers is seamless and no longer referred to as Service Provider Endpoint Manager</a:t>
            </a:r>
          </a:p>
        </p:txBody>
      </p:sp>
      <p:sp>
        <p:nvSpPr>
          <p:cNvPr id="6" name="TextBox 5">
            <a:extLst>
              <a:ext uri="{FF2B5EF4-FFF2-40B4-BE49-F238E27FC236}">
                <a16:creationId xmlns:a16="http://schemas.microsoft.com/office/drawing/2014/main" id="{4F19B070-2B0C-5837-7B25-8A3981B0937D}"/>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pic>
        <p:nvPicPr>
          <p:cNvPr id="8" name="Picture 7">
            <a:extLst>
              <a:ext uri="{FF2B5EF4-FFF2-40B4-BE49-F238E27FC236}">
                <a16:creationId xmlns:a16="http://schemas.microsoft.com/office/drawing/2014/main" id="{368DAF72-350F-A71F-BEB4-77444BA0328E}"/>
              </a:ext>
            </a:extLst>
          </p:cNvPr>
          <p:cNvPicPr>
            <a:picLocks noChangeAspect="1"/>
          </p:cNvPicPr>
          <p:nvPr/>
        </p:nvPicPr>
        <p:blipFill>
          <a:blip r:embed="rId2"/>
          <a:stretch>
            <a:fillRect/>
          </a:stretch>
        </p:blipFill>
        <p:spPr>
          <a:xfrm>
            <a:off x="2505947" y="2094030"/>
            <a:ext cx="7180106" cy="3142748"/>
          </a:xfrm>
          <a:prstGeom prst="rect">
            <a:avLst/>
          </a:prstGeom>
        </p:spPr>
      </p:pic>
    </p:spTree>
    <p:extLst>
      <p:ext uri="{BB962C8B-B14F-4D97-AF65-F5344CB8AC3E}">
        <p14:creationId xmlns:p14="http://schemas.microsoft.com/office/powerpoint/2010/main" val="191041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5B1624-93B3-72F7-B557-49342876284E}"/>
              </a:ext>
            </a:extLst>
          </p:cNvPr>
          <p:cNvSpPr>
            <a:spLocks noGrp="1"/>
          </p:cNvSpPr>
          <p:nvPr>
            <p:ph type="title"/>
          </p:nvPr>
        </p:nvSpPr>
        <p:spPr/>
        <p:txBody>
          <a:bodyPr/>
          <a:lstStyle/>
          <a:p>
            <a:r>
              <a:rPr lang="en-US" dirty="0"/>
              <a:t>Endpoint Manager in WatchGuard Cloud</a:t>
            </a:r>
          </a:p>
        </p:txBody>
      </p:sp>
      <p:sp>
        <p:nvSpPr>
          <p:cNvPr id="4" name="Content Placeholder 3">
            <a:extLst>
              <a:ext uri="{FF2B5EF4-FFF2-40B4-BE49-F238E27FC236}">
                <a16:creationId xmlns:a16="http://schemas.microsoft.com/office/drawing/2014/main" id="{520015F5-55D7-DBCA-869A-00FFC3ED3238}"/>
              </a:ext>
            </a:extLst>
          </p:cNvPr>
          <p:cNvSpPr>
            <a:spLocks noGrp="1"/>
          </p:cNvSpPr>
          <p:nvPr>
            <p:ph idx="1"/>
          </p:nvPr>
        </p:nvSpPr>
        <p:spPr/>
        <p:txBody>
          <a:bodyPr/>
          <a:lstStyle/>
          <a:p>
            <a:r>
              <a:rPr lang="en-US" dirty="0"/>
              <a:t>Service Providers can centrally manage and apply security setting profiles and tasks to computers and devices on the network through WatchGuard Cloud accounts and account groups</a:t>
            </a:r>
          </a:p>
          <a:p>
            <a:r>
              <a:rPr lang="en-US" dirty="0"/>
              <a:t>To centrally manage endpoint security setting profiles and tasks</a:t>
            </a:r>
            <a:br>
              <a:rPr lang="en-US" dirty="0"/>
            </a:br>
            <a:r>
              <a:rPr lang="en-US" dirty="0"/>
              <a:t>in WatchGuard Cloud:</a:t>
            </a:r>
          </a:p>
          <a:p>
            <a:pPr marL="742950" lvl="1" indent="-457200">
              <a:buFont typeface="+mj-lt"/>
              <a:buAutoNum type="arabicPeriod"/>
            </a:pPr>
            <a:r>
              <a:rPr lang="en-US" dirty="0"/>
              <a:t>From Account Manager, </a:t>
            </a:r>
            <a:br>
              <a:rPr lang="en-US" dirty="0"/>
            </a:br>
            <a:r>
              <a:rPr lang="en-US" dirty="0"/>
              <a:t>select a Service Provider </a:t>
            </a:r>
            <a:br>
              <a:rPr lang="en-US" dirty="0"/>
            </a:br>
            <a:r>
              <a:rPr lang="en-US" dirty="0"/>
              <a:t>account</a:t>
            </a:r>
          </a:p>
          <a:p>
            <a:pPr marL="742950" lvl="1" indent="-457200">
              <a:buFont typeface="+mj-lt"/>
              <a:buAutoNum type="arabicPeriod"/>
            </a:pPr>
            <a:r>
              <a:rPr lang="en-US" dirty="0"/>
              <a:t>Select </a:t>
            </a:r>
            <a:r>
              <a:rPr lang="en-US" b="1" dirty="0"/>
              <a:t>Monitor &gt; Endpoints </a:t>
            </a:r>
            <a:br>
              <a:rPr lang="en-US" b="1" dirty="0"/>
            </a:br>
            <a:r>
              <a:rPr lang="en-US" dirty="0"/>
              <a:t>or </a:t>
            </a:r>
            <a:r>
              <a:rPr lang="en-US" b="1" dirty="0"/>
              <a:t>Configure &gt; Endpoints</a:t>
            </a:r>
          </a:p>
        </p:txBody>
      </p:sp>
      <p:pic>
        <p:nvPicPr>
          <p:cNvPr id="5" name="Picture 4">
            <a:extLst>
              <a:ext uri="{FF2B5EF4-FFF2-40B4-BE49-F238E27FC236}">
                <a16:creationId xmlns:a16="http://schemas.microsoft.com/office/drawing/2014/main" id="{E901E57D-6788-D2AF-E90D-86EF17655DB5}"/>
              </a:ext>
            </a:extLst>
          </p:cNvPr>
          <p:cNvPicPr>
            <a:picLocks noChangeAspect="1"/>
          </p:cNvPicPr>
          <p:nvPr/>
        </p:nvPicPr>
        <p:blipFill>
          <a:blip r:embed="rId2"/>
          <a:stretch>
            <a:fillRect/>
          </a:stretch>
        </p:blipFill>
        <p:spPr>
          <a:xfrm>
            <a:off x="5304440" y="2947229"/>
            <a:ext cx="6312138" cy="3557315"/>
          </a:xfrm>
          <a:prstGeom prst="rect">
            <a:avLst/>
          </a:prstGeom>
        </p:spPr>
      </p:pic>
      <p:sp>
        <p:nvSpPr>
          <p:cNvPr id="2" name="TextBox 1">
            <a:extLst>
              <a:ext uri="{FF2B5EF4-FFF2-40B4-BE49-F238E27FC236}">
                <a16:creationId xmlns:a16="http://schemas.microsoft.com/office/drawing/2014/main" id="{6130B985-7B55-09F8-2F64-9ECFC9B92F03}"/>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278392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A2D24-02D1-5118-7372-D629128F89AD}"/>
              </a:ext>
            </a:extLst>
          </p:cNvPr>
          <p:cNvSpPr>
            <a:spLocks noGrp="1"/>
          </p:cNvSpPr>
          <p:nvPr>
            <p:ph type="title"/>
          </p:nvPr>
        </p:nvSpPr>
        <p:spPr/>
        <p:txBody>
          <a:bodyPr/>
          <a:lstStyle/>
          <a:p>
            <a:r>
              <a:rPr lang="en-US"/>
              <a:t>Risks </a:t>
            </a:r>
            <a:r>
              <a:rPr lang="en-US" dirty="0"/>
              <a:t>by Client</a:t>
            </a:r>
          </a:p>
        </p:txBody>
      </p:sp>
      <p:sp>
        <p:nvSpPr>
          <p:cNvPr id="3" name="Content Placeholder 2">
            <a:extLst>
              <a:ext uri="{FF2B5EF4-FFF2-40B4-BE49-F238E27FC236}">
                <a16:creationId xmlns:a16="http://schemas.microsoft.com/office/drawing/2014/main" id="{12B72D3F-E9EA-B45B-EEBE-558E2253837E}"/>
              </a:ext>
            </a:extLst>
          </p:cNvPr>
          <p:cNvSpPr>
            <a:spLocks noGrp="1"/>
          </p:cNvSpPr>
          <p:nvPr>
            <p:ph idx="1"/>
          </p:nvPr>
        </p:nvSpPr>
        <p:spPr/>
        <p:txBody>
          <a:bodyPr/>
          <a:lstStyle/>
          <a:p>
            <a:r>
              <a:rPr lang="en-US" dirty="0"/>
              <a:t>On the Risks by Client page, Service Providers can see a list of clients with computers affected by risks and the distribution of risk types (Critical, High, Medium, No Risk)</a:t>
            </a:r>
          </a:p>
          <a:p>
            <a:endParaRPr lang="en-US" dirty="0"/>
          </a:p>
          <a:p>
            <a:endParaRPr lang="en-US" dirty="0"/>
          </a:p>
          <a:p>
            <a:endParaRPr lang="en-US" dirty="0"/>
          </a:p>
          <a:p>
            <a:endParaRPr lang="en-US" dirty="0"/>
          </a:p>
          <a:p>
            <a:endParaRPr lang="en-US" dirty="0"/>
          </a:p>
          <a:p>
            <a:r>
              <a:rPr lang="en-US" dirty="0"/>
              <a:t>To see the details for a client, you must open the Endpoint Security management UI for the client</a:t>
            </a:r>
          </a:p>
          <a:p>
            <a:pPr lvl="1"/>
            <a:r>
              <a:rPr lang="en-US" dirty="0"/>
              <a:t>In Account Manager, select the client account</a:t>
            </a:r>
          </a:p>
          <a:p>
            <a:endParaRPr lang="en-US" dirty="0"/>
          </a:p>
        </p:txBody>
      </p:sp>
      <p:pic>
        <p:nvPicPr>
          <p:cNvPr id="5" name="Picture 4">
            <a:extLst>
              <a:ext uri="{FF2B5EF4-FFF2-40B4-BE49-F238E27FC236}">
                <a16:creationId xmlns:a16="http://schemas.microsoft.com/office/drawing/2014/main" id="{3C50E437-5C82-D0BA-9942-FC04A49BEB93}"/>
              </a:ext>
            </a:extLst>
          </p:cNvPr>
          <p:cNvPicPr>
            <a:picLocks noChangeAspect="1"/>
          </p:cNvPicPr>
          <p:nvPr/>
        </p:nvPicPr>
        <p:blipFill>
          <a:blip r:embed="rId2"/>
          <a:stretch>
            <a:fillRect/>
          </a:stretch>
        </p:blipFill>
        <p:spPr>
          <a:xfrm>
            <a:off x="1889366" y="2559507"/>
            <a:ext cx="8413267" cy="2253125"/>
          </a:xfrm>
          <a:prstGeom prst="rect">
            <a:avLst/>
          </a:prstGeom>
        </p:spPr>
      </p:pic>
      <p:sp>
        <p:nvSpPr>
          <p:cNvPr id="4" name="TextBox 3">
            <a:extLst>
              <a:ext uri="{FF2B5EF4-FFF2-40B4-BE49-F238E27FC236}">
                <a16:creationId xmlns:a16="http://schemas.microsoft.com/office/drawing/2014/main" id="{4309B1FC-182D-F79B-7ED8-0F6A074BD4B5}"/>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205633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65CB2-19CF-00D2-5315-BB1E95C9B038}"/>
              </a:ext>
            </a:extLst>
          </p:cNvPr>
          <p:cNvSpPr>
            <a:spLocks noGrp="1"/>
          </p:cNvSpPr>
          <p:nvPr>
            <p:ph type="ctrTitle"/>
          </p:nvPr>
        </p:nvSpPr>
        <p:spPr/>
        <p:txBody>
          <a:bodyPr/>
          <a:lstStyle/>
          <a:p>
            <a:r>
              <a:rPr lang="en-US" dirty="0"/>
              <a:t>Other Enhancements</a:t>
            </a:r>
          </a:p>
        </p:txBody>
      </p:sp>
    </p:spTree>
    <p:extLst>
      <p:ext uri="{BB962C8B-B14F-4D97-AF65-F5344CB8AC3E}">
        <p14:creationId xmlns:p14="http://schemas.microsoft.com/office/powerpoint/2010/main" val="35111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84445-12AB-E9F2-395C-6219EF11C2D3}"/>
              </a:ext>
            </a:extLst>
          </p:cNvPr>
          <p:cNvSpPr>
            <a:spLocks noGrp="1"/>
          </p:cNvSpPr>
          <p:nvPr>
            <p:ph type="title"/>
          </p:nvPr>
        </p:nvSpPr>
        <p:spPr/>
        <p:txBody>
          <a:bodyPr/>
          <a:lstStyle/>
          <a:p>
            <a:r>
              <a:rPr lang="en-US" dirty="0"/>
              <a:t>Visualize Infected Devices – Source IP Address</a:t>
            </a:r>
          </a:p>
        </p:txBody>
      </p:sp>
      <p:sp>
        <p:nvSpPr>
          <p:cNvPr id="3" name="Content Placeholder 2">
            <a:extLst>
              <a:ext uri="{FF2B5EF4-FFF2-40B4-BE49-F238E27FC236}">
                <a16:creationId xmlns:a16="http://schemas.microsoft.com/office/drawing/2014/main" id="{176EF523-88CB-9185-D10B-156985E4E0CD}"/>
              </a:ext>
            </a:extLst>
          </p:cNvPr>
          <p:cNvSpPr>
            <a:spLocks noGrp="1"/>
          </p:cNvSpPr>
          <p:nvPr>
            <p:ph idx="1"/>
          </p:nvPr>
        </p:nvSpPr>
        <p:spPr/>
        <p:txBody>
          <a:bodyPr/>
          <a:lstStyle/>
          <a:p>
            <a:r>
              <a:rPr lang="en-US" dirty="0"/>
              <a:t>The Malware, Blocked Programs, and PUPs Activity tiles on the Security dashboard now show when a computer visible to you is infected after a file was copied from another computer on the network</a:t>
            </a:r>
          </a:p>
          <a:p>
            <a:r>
              <a:rPr lang="en-US" dirty="0"/>
              <a:t>The information includes the IP address of the computer where the infection originated, as well as the number of times that IP address was the source of a detection (in parentheses)</a:t>
            </a:r>
          </a:p>
          <a:p>
            <a:endParaRPr lang="en-US" dirty="0"/>
          </a:p>
          <a:p>
            <a:endParaRPr lang="en-US" dirty="0"/>
          </a:p>
          <a:p>
            <a:endParaRPr lang="en-US" dirty="0"/>
          </a:p>
          <a:p>
            <a:endParaRPr lang="en-US" dirty="0"/>
          </a:p>
          <a:p>
            <a:r>
              <a:rPr lang="en-US" dirty="0"/>
              <a:t>Click the IP address link to open the corresponding list</a:t>
            </a:r>
          </a:p>
        </p:txBody>
      </p:sp>
      <p:pic>
        <p:nvPicPr>
          <p:cNvPr id="6" name="Picture 5">
            <a:extLst>
              <a:ext uri="{FF2B5EF4-FFF2-40B4-BE49-F238E27FC236}">
                <a16:creationId xmlns:a16="http://schemas.microsoft.com/office/drawing/2014/main" id="{F94A32E8-56B7-0B12-21F4-F1FBD5F78020}"/>
              </a:ext>
            </a:extLst>
          </p:cNvPr>
          <p:cNvPicPr>
            <a:picLocks noChangeAspect="1"/>
          </p:cNvPicPr>
          <p:nvPr/>
        </p:nvPicPr>
        <p:blipFill>
          <a:blip r:embed="rId2"/>
          <a:stretch>
            <a:fillRect/>
          </a:stretch>
        </p:blipFill>
        <p:spPr>
          <a:xfrm>
            <a:off x="3731487" y="3664865"/>
            <a:ext cx="4729026" cy="1990846"/>
          </a:xfrm>
          <a:prstGeom prst="rect">
            <a:avLst/>
          </a:prstGeom>
        </p:spPr>
      </p:pic>
      <p:sp>
        <p:nvSpPr>
          <p:cNvPr id="4" name="TextBox 3">
            <a:extLst>
              <a:ext uri="{FF2B5EF4-FFF2-40B4-BE49-F238E27FC236}">
                <a16:creationId xmlns:a16="http://schemas.microsoft.com/office/drawing/2014/main" id="{4B2892F9-1C05-351D-7293-99EE72160C5D}"/>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123851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463EE-FEA0-82D5-F8A2-3E01E6EA0D71}"/>
              </a:ext>
            </a:extLst>
          </p:cNvPr>
          <p:cNvSpPr>
            <a:spLocks noGrp="1"/>
          </p:cNvSpPr>
          <p:nvPr>
            <p:ph type="title"/>
          </p:nvPr>
        </p:nvSpPr>
        <p:spPr/>
        <p:txBody>
          <a:bodyPr/>
          <a:lstStyle/>
          <a:p>
            <a:r>
              <a:rPr lang="en-US" dirty="0"/>
              <a:t>Reduced Export and Reports</a:t>
            </a:r>
          </a:p>
        </p:txBody>
      </p:sp>
      <p:sp>
        <p:nvSpPr>
          <p:cNvPr id="3" name="Content Placeholder 2">
            <a:extLst>
              <a:ext uri="{FF2B5EF4-FFF2-40B4-BE49-F238E27FC236}">
                <a16:creationId xmlns:a16="http://schemas.microsoft.com/office/drawing/2014/main" id="{D0A65316-7F53-32FA-1078-4583483F366B}"/>
              </a:ext>
            </a:extLst>
          </p:cNvPr>
          <p:cNvSpPr>
            <a:spLocks noGrp="1"/>
          </p:cNvSpPr>
          <p:nvPr>
            <p:ph idx="1"/>
          </p:nvPr>
        </p:nvSpPr>
        <p:spPr>
          <a:xfrm>
            <a:off x="1038726" y="1322362"/>
            <a:ext cx="5057274" cy="4999021"/>
          </a:xfrm>
        </p:spPr>
        <p:txBody>
          <a:bodyPr/>
          <a:lstStyle/>
          <a:p>
            <a:r>
              <a:rPr lang="en-US" dirty="0"/>
              <a:t>You can now export a simplified device list that does not include configuration details</a:t>
            </a:r>
          </a:p>
          <a:p>
            <a:r>
              <a:rPr lang="en-US" dirty="0"/>
              <a:t>To export a simplified device list, from the Computers page:</a:t>
            </a:r>
          </a:p>
          <a:p>
            <a:pPr marL="742950" lvl="1" indent="-457200"/>
            <a:r>
              <a:rPr lang="en-US" dirty="0"/>
              <a:t>From the options menu, select </a:t>
            </a:r>
            <a:r>
              <a:rPr lang="en-US" b="1" dirty="0"/>
              <a:t>Reduced</a:t>
            </a:r>
            <a:r>
              <a:rPr lang="en-US" dirty="0"/>
              <a:t> </a:t>
            </a:r>
            <a:r>
              <a:rPr lang="en-US" b="1" dirty="0"/>
              <a:t>Export</a:t>
            </a:r>
          </a:p>
          <a:p>
            <a:r>
              <a:rPr lang="en-US" dirty="0"/>
              <a:t>You can also schedule a reduced report</a:t>
            </a:r>
          </a:p>
        </p:txBody>
      </p:sp>
      <p:pic>
        <p:nvPicPr>
          <p:cNvPr id="9" name="Picture 8">
            <a:extLst>
              <a:ext uri="{FF2B5EF4-FFF2-40B4-BE49-F238E27FC236}">
                <a16:creationId xmlns:a16="http://schemas.microsoft.com/office/drawing/2014/main" id="{13D96317-E240-5249-9F4B-B3C625EFAE37}"/>
              </a:ext>
            </a:extLst>
          </p:cNvPr>
          <p:cNvPicPr>
            <a:picLocks noChangeAspect="1"/>
          </p:cNvPicPr>
          <p:nvPr/>
        </p:nvPicPr>
        <p:blipFill>
          <a:blip r:embed="rId2"/>
          <a:stretch>
            <a:fillRect/>
          </a:stretch>
        </p:blipFill>
        <p:spPr>
          <a:xfrm>
            <a:off x="6166476" y="1322362"/>
            <a:ext cx="5840797" cy="1393574"/>
          </a:xfrm>
          <a:prstGeom prst="rect">
            <a:avLst/>
          </a:prstGeom>
        </p:spPr>
      </p:pic>
      <p:sp>
        <p:nvSpPr>
          <p:cNvPr id="8" name="Rectangle 7">
            <a:extLst>
              <a:ext uri="{FF2B5EF4-FFF2-40B4-BE49-F238E27FC236}">
                <a16:creationId xmlns:a16="http://schemas.microsoft.com/office/drawing/2014/main" id="{8C6D9432-4AF7-5760-8B5A-252756714401}"/>
              </a:ext>
            </a:extLst>
          </p:cNvPr>
          <p:cNvSpPr/>
          <p:nvPr/>
        </p:nvSpPr>
        <p:spPr>
          <a:xfrm>
            <a:off x="10552910" y="2097660"/>
            <a:ext cx="1219200" cy="26785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4B84D13D-A39B-5FCE-EE8B-FFACD1CA23CC}"/>
              </a:ext>
            </a:extLst>
          </p:cNvPr>
          <p:cNvPicPr>
            <a:picLocks noChangeAspect="1"/>
          </p:cNvPicPr>
          <p:nvPr/>
        </p:nvPicPr>
        <p:blipFill>
          <a:blip r:embed="rId3"/>
          <a:stretch>
            <a:fillRect/>
          </a:stretch>
        </p:blipFill>
        <p:spPr>
          <a:xfrm>
            <a:off x="6166477" y="2835562"/>
            <a:ext cx="3312942" cy="3543465"/>
          </a:xfrm>
          <a:prstGeom prst="rect">
            <a:avLst/>
          </a:prstGeom>
        </p:spPr>
      </p:pic>
      <p:sp>
        <p:nvSpPr>
          <p:cNvPr id="7" name="Rectangle 6">
            <a:extLst>
              <a:ext uri="{FF2B5EF4-FFF2-40B4-BE49-F238E27FC236}">
                <a16:creationId xmlns:a16="http://schemas.microsoft.com/office/drawing/2014/main" id="{32BCF27D-9287-2807-DD4F-E2BA50A9620D}"/>
              </a:ext>
            </a:extLst>
          </p:cNvPr>
          <p:cNvSpPr/>
          <p:nvPr/>
        </p:nvSpPr>
        <p:spPr>
          <a:xfrm>
            <a:off x="6964219" y="4759782"/>
            <a:ext cx="791877" cy="27089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B0079EA6-A3E4-3546-F25B-174EC00D1A85}"/>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365150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ACAD3-EEEC-F3C2-706E-BAA3BDF983CD}"/>
              </a:ext>
            </a:extLst>
          </p:cNvPr>
          <p:cNvSpPr>
            <a:spLocks noGrp="1"/>
          </p:cNvSpPr>
          <p:nvPr>
            <p:ph type="title"/>
          </p:nvPr>
        </p:nvSpPr>
        <p:spPr/>
        <p:txBody>
          <a:bodyPr/>
          <a:lstStyle/>
          <a:p>
            <a:r>
              <a:rPr lang="en-US" dirty="0"/>
              <a:t>Available Patches List – Installation Options</a:t>
            </a:r>
          </a:p>
        </p:txBody>
      </p:sp>
      <p:sp>
        <p:nvSpPr>
          <p:cNvPr id="3" name="Content Placeholder 2">
            <a:extLst>
              <a:ext uri="{FF2B5EF4-FFF2-40B4-BE49-F238E27FC236}">
                <a16:creationId xmlns:a16="http://schemas.microsoft.com/office/drawing/2014/main" id="{911F3AEF-A326-2805-E228-86DC33558284}"/>
              </a:ext>
            </a:extLst>
          </p:cNvPr>
          <p:cNvSpPr>
            <a:spLocks noGrp="1"/>
          </p:cNvSpPr>
          <p:nvPr>
            <p:ph idx="1"/>
          </p:nvPr>
        </p:nvSpPr>
        <p:spPr>
          <a:xfrm>
            <a:off x="1038726" y="1331789"/>
            <a:ext cx="10115104" cy="4999021"/>
          </a:xfrm>
        </p:spPr>
        <p:txBody>
          <a:bodyPr/>
          <a:lstStyle/>
          <a:p>
            <a:r>
              <a:rPr lang="en-US" dirty="0"/>
              <a:t>In the </a:t>
            </a:r>
            <a:r>
              <a:rPr lang="en-US" b="1" dirty="0"/>
              <a:t>Available Patches </a:t>
            </a:r>
            <a:r>
              <a:rPr lang="en-US" dirty="0"/>
              <a:t>list, you can filter the list by the patch installation option — Patch installation enabled, Patch installation disabled, or Test computer for patch installation</a:t>
            </a:r>
          </a:p>
        </p:txBody>
      </p:sp>
      <p:pic>
        <p:nvPicPr>
          <p:cNvPr id="5" name="Picture 4">
            <a:extLst>
              <a:ext uri="{FF2B5EF4-FFF2-40B4-BE49-F238E27FC236}">
                <a16:creationId xmlns:a16="http://schemas.microsoft.com/office/drawing/2014/main" id="{3EAB7EC1-3CD9-372F-7FA1-DCFBA3C2091D}"/>
              </a:ext>
            </a:extLst>
          </p:cNvPr>
          <p:cNvPicPr>
            <a:picLocks noChangeAspect="1"/>
          </p:cNvPicPr>
          <p:nvPr/>
        </p:nvPicPr>
        <p:blipFill>
          <a:blip r:embed="rId2"/>
          <a:stretch>
            <a:fillRect/>
          </a:stretch>
        </p:blipFill>
        <p:spPr>
          <a:xfrm>
            <a:off x="1728138" y="2457901"/>
            <a:ext cx="8735724" cy="3241037"/>
          </a:xfrm>
          <a:prstGeom prst="rect">
            <a:avLst/>
          </a:prstGeom>
        </p:spPr>
      </p:pic>
      <p:sp>
        <p:nvSpPr>
          <p:cNvPr id="4" name="TextBox 3">
            <a:extLst>
              <a:ext uri="{FF2B5EF4-FFF2-40B4-BE49-F238E27FC236}">
                <a16:creationId xmlns:a16="http://schemas.microsoft.com/office/drawing/2014/main" id="{E39EB41A-BC24-4F37-8806-37AD85F5CBC1}"/>
              </a:ext>
            </a:extLst>
          </p:cNvPr>
          <p:cNvSpPr txBox="1"/>
          <p:nvPr/>
        </p:nvSpPr>
        <p:spPr>
          <a:xfrm>
            <a:off x="8352638" y="6386820"/>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21 March 2024</a:t>
            </a:r>
          </a:p>
        </p:txBody>
      </p:sp>
    </p:spTree>
    <p:extLst>
      <p:ext uri="{BB962C8B-B14F-4D97-AF65-F5344CB8AC3E}">
        <p14:creationId xmlns:p14="http://schemas.microsoft.com/office/powerpoint/2010/main" val="187578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2443-5B86-D133-8A0D-706DECABBE19}"/>
              </a:ext>
            </a:extLst>
          </p:cNvPr>
          <p:cNvSpPr>
            <a:spLocks noGrp="1"/>
          </p:cNvSpPr>
          <p:nvPr>
            <p:ph type="title"/>
          </p:nvPr>
        </p:nvSpPr>
        <p:spPr/>
        <p:txBody>
          <a:bodyPr/>
          <a:lstStyle/>
          <a:p>
            <a:r>
              <a:rPr lang="en-US" dirty="0"/>
              <a:t>Filters Search</a:t>
            </a:r>
          </a:p>
        </p:txBody>
      </p:sp>
      <p:sp>
        <p:nvSpPr>
          <p:cNvPr id="3" name="Content Placeholder 2">
            <a:extLst>
              <a:ext uri="{FF2B5EF4-FFF2-40B4-BE49-F238E27FC236}">
                <a16:creationId xmlns:a16="http://schemas.microsoft.com/office/drawing/2014/main" id="{ADEC4647-231D-18C5-69A5-47B3C37D1F1E}"/>
              </a:ext>
            </a:extLst>
          </p:cNvPr>
          <p:cNvSpPr>
            <a:spLocks noGrp="1"/>
          </p:cNvSpPr>
          <p:nvPr>
            <p:ph idx="1"/>
          </p:nvPr>
        </p:nvSpPr>
        <p:spPr/>
        <p:txBody>
          <a:bodyPr/>
          <a:lstStyle/>
          <a:p>
            <a:r>
              <a:rPr lang="en-US" dirty="0"/>
              <a:t>On the Computers page, you can now search Groups and Filters</a:t>
            </a:r>
          </a:p>
        </p:txBody>
      </p:sp>
      <p:pic>
        <p:nvPicPr>
          <p:cNvPr id="6" name="Picture 5">
            <a:extLst>
              <a:ext uri="{FF2B5EF4-FFF2-40B4-BE49-F238E27FC236}">
                <a16:creationId xmlns:a16="http://schemas.microsoft.com/office/drawing/2014/main" id="{A2DD14CB-5590-E0F4-27C2-C788F15C353D}"/>
              </a:ext>
            </a:extLst>
          </p:cNvPr>
          <p:cNvPicPr>
            <a:picLocks noChangeAspect="1"/>
          </p:cNvPicPr>
          <p:nvPr/>
        </p:nvPicPr>
        <p:blipFill>
          <a:blip r:embed="rId2"/>
          <a:stretch>
            <a:fillRect/>
          </a:stretch>
        </p:blipFill>
        <p:spPr>
          <a:xfrm>
            <a:off x="3664365" y="1959967"/>
            <a:ext cx="2000000" cy="3447619"/>
          </a:xfrm>
          <a:prstGeom prst="rect">
            <a:avLst/>
          </a:prstGeom>
        </p:spPr>
      </p:pic>
      <p:pic>
        <p:nvPicPr>
          <p:cNvPr id="9" name="Picture 8">
            <a:extLst>
              <a:ext uri="{FF2B5EF4-FFF2-40B4-BE49-F238E27FC236}">
                <a16:creationId xmlns:a16="http://schemas.microsoft.com/office/drawing/2014/main" id="{38045189-8B95-2C8F-DE0F-ADEA5BE02E08}"/>
              </a:ext>
            </a:extLst>
          </p:cNvPr>
          <p:cNvPicPr>
            <a:picLocks noChangeAspect="1"/>
          </p:cNvPicPr>
          <p:nvPr/>
        </p:nvPicPr>
        <p:blipFill>
          <a:blip r:embed="rId3"/>
          <a:stretch>
            <a:fillRect/>
          </a:stretch>
        </p:blipFill>
        <p:spPr>
          <a:xfrm>
            <a:off x="1409569" y="1959967"/>
            <a:ext cx="2133333" cy="2438095"/>
          </a:xfrm>
          <a:prstGeom prst="rect">
            <a:avLst/>
          </a:prstGeom>
        </p:spPr>
      </p:pic>
      <p:sp>
        <p:nvSpPr>
          <p:cNvPr id="4" name="TextBox 3">
            <a:extLst>
              <a:ext uri="{FF2B5EF4-FFF2-40B4-BE49-F238E27FC236}">
                <a16:creationId xmlns:a16="http://schemas.microsoft.com/office/drawing/2014/main" id="{C526696E-2B41-D000-6AEF-5B298DE2FC8F}"/>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39418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C16D6-6885-6042-6AA9-A80BA07439DE}"/>
              </a:ext>
            </a:extLst>
          </p:cNvPr>
          <p:cNvSpPr>
            <a:spLocks noGrp="1"/>
          </p:cNvSpPr>
          <p:nvPr>
            <p:ph type="title"/>
          </p:nvPr>
        </p:nvSpPr>
        <p:spPr/>
        <p:txBody>
          <a:bodyPr/>
          <a:lstStyle/>
          <a:p>
            <a:r>
              <a:rPr lang="en-US" dirty="0"/>
              <a:t>Updated Linux Support </a:t>
            </a:r>
          </a:p>
        </p:txBody>
      </p:sp>
      <p:sp>
        <p:nvSpPr>
          <p:cNvPr id="3" name="Content Placeholder 2">
            <a:extLst>
              <a:ext uri="{FF2B5EF4-FFF2-40B4-BE49-F238E27FC236}">
                <a16:creationId xmlns:a16="http://schemas.microsoft.com/office/drawing/2014/main" id="{4B9F9DEA-FB28-02F5-54A6-6BECC95D8A80}"/>
              </a:ext>
            </a:extLst>
          </p:cNvPr>
          <p:cNvSpPr>
            <a:spLocks noGrp="1"/>
          </p:cNvSpPr>
          <p:nvPr>
            <p:ph idx="1"/>
          </p:nvPr>
        </p:nvSpPr>
        <p:spPr/>
        <p:txBody>
          <a:bodyPr/>
          <a:lstStyle/>
          <a:p>
            <a:r>
              <a:rPr lang="en-US" dirty="0"/>
              <a:t>Protection version 3.02.00.000 now supports these operating system releases:</a:t>
            </a:r>
          </a:p>
          <a:p>
            <a:pPr lvl="1"/>
            <a:r>
              <a:rPr lang="en-US" dirty="0" err="1"/>
              <a:t>AlmaLinux</a:t>
            </a:r>
            <a:r>
              <a:rPr lang="en-US" dirty="0"/>
              <a:t> 8.3 - 9.0</a:t>
            </a:r>
          </a:p>
          <a:p>
            <a:pPr lvl="1"/>
            <a:r>
              <a:rPr lang="en-US" dirty="0"/>
              <a:t>CentOS Stream 8 - 9</a:t>
            </a:r>
          </a:p>
          <a:p>
            <a:pPr lvl="1"/>
            <a:r>
              <a:rPr lang="en-US" dirty="0"/>
              <a:t>Linux Mint 21</a:t>
            </a:r>
          </a:p>
          <a:p>
            <a:pPr lvl="1"/>
            <a:r>
              <a:rPr lang="en-US" dirty="0"/>
              <a:t>Oracle Linux 8.6</a:t>
            </a:r>
          </a:p>
          <a:p>
            <a:pPr lvl="1"/>
            <a:r>
              <a:rPr lang="en-US" dirty="0"/>
              <a:t>RHEL 9.0</a:t>
            </a:r>
          </a:p>
          <a:p>
            <a:pPr lvl="1"/>
            <a:r>
              <a:rPr lang="en-US" dirty="0"/>
              <a:t>Rocky Linux 8.3 - 9.0 </a:t>
            </a:r>
          </a:p>
          <a:p>
            <a:pPr lvl="1"/>
            <a:r>
              <a:rPr lang="en-US" dirty="0" err="1"/>
              <a:t>Suse</a:t>
            </a:r>
            <a:r>
              <a:rPr lang="en-US" dirty="0"/>
              <a:t> 15SP4</a:t>
            </a:r>
          </a:p>
          <a:p>
            <a:r>
              <a:rPr lang="en-US" dirty="0"/>
              <a:t>Improved performance on servers with overload</a:t>
            </a:r>
          </a:p>
        </p:txBody>
      </p:sp>
      <p:sp>
        <p:nvSpPr>
          <p:cNvPr id="4" name="TextBox 3">
            <a:extLst>
              <a:ext uri="{FF2B5EF4-FFF2-40B4-BE49-F238E27FC236}">
                <a16:creationId xmlns:a16="http://schemas.microsoft.com/office/drawing/2014/main" id="{242390C2-BD0E-D398-C5B5-93105D3C7D24}"/>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276716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C16D6-6885-6042-6AA9-A80BA07439DE}"/>
              </a:ext>
            </a:extLst>
          </p:cNvPr>
          <p:cNvSpPr>
            <a:spLocks noGrp="1"/>
          </p:cNvSpPr>
          <p:nvPr>
            <p:ph type="title"/>
          </p:nvPr>
        </p:nvSpPr>
        <p:spPr/>
        <p:txBody>
          <a:bodyPr/>
          <a:lstStyle/>
          <a:p>
            <a:r>
              <a:rPr lang="en-US" dirty="0"/>
              <a:t>Updated macOS Support </a:t>
            </a:r>
          </a:p>
        </p:txBody>
      </p:sp>
      <p:sp>
        <p:nvSpPr>
          <p:cNvPr id="3" name="Content Placeholder 2">
            <a:extLst>
              <a:ext uri="{FF2B5EF4-FFF2-40B4-BE49-F238E27FC236}">
                <a16:creationId xmlns:a16="http://schemas.microsoft.com/office/drawing/2014/main" id="{4B9F9DEA-FB28-02F5-54A6-6BECC95D8A80}"/>
              </a:ext>
            </a:extLst>
          </p:cNvPr>
          <p:cNvSpPr>
            <a:spLocks noGrp="1"/>
          </p:cNvSpPr>
          <p:nvPr>
            <p:ph idx="1"/>
          </p:nvPr>
        </p:nvSpPr>
        <p:spPr/>
        <p:txBody>
          <a:bodyPr/>
          <a:lstStyle/>
          <a:p>
            <a:r>
              <a:rPr lang="en-US" dirty="0"/>
              <a:t>Protection version 3.02.00.000 now supports macOS Ventura 13</a:t>
            </a:r>
          </a:p>
        </p:txBody>
      </p:sp>
      <p:sp>
        <p:nvSpPr>
          <p:cNvPr id="4" name="TextBox 3">
            <a:extLst>
              <a:ext uri="{FF2B5EF4-FFF2-40B4-BE49-F238E27FC236}">
                <a16:creationId xmlns:a16="http://schemas.microsoft.com/office/drawing/2014/main" id="{DA74A3EC-7548-71B8-BCC3-C5D6C5677809}"/>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139452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8F6D-ADBF-CF5C-4DC2-CAEEEEC5683F}"/>
              </a:ext>
            </a:extLst>
          </p:cNvPr>
          <p:cNvSpPr>
            <a:spLocks noGrp="1"/>
          </p:cNvSpPr>
          <p:nvPr>
            <p:ph type="title"/>
          </p:nvPr>
        </p:nvSpPr>
        <p:spPr/>
        <p:txBody>
          <a:bodyPr/>
          <a:lstStyle/>
          <a:p>
            <a:r>
              <a:rPr lang="en-US" dirty="0"/>
              <a:t>Secure VPN for Endpoint Enforcement (macOS)</a:t>
            </a:r>
          </a:p>
        </p:txBody>
      </p:sp>
      <p:sp>
        <p:nvSpPr>
          <p:cNvPr id="3" name="Content Placeholder 2">
            <a:extLst>
              <a:ext uri="{FF2B5EF4-FFF2-40B4-BE49-F238E27FC236}">
                <a16:creationId xmlns:a16="http://schemas.microsoft.com/office/drawing/2014/main" id="{2F5CE276-7248-D488-11D2-6A003B1E63BA}"/>
              </a:ext>
            </a:extLst>
          </p:cNvPr>
          <p:cNvSpPr>
            <a:spLocks noGrp="1"/>
          </p:cNvSpPr>
          <p:nvPr>
            <p:ph idx="1"/>
          </p:nvPr>
        </p:nvSpPr>
        <p:spPr>
          <a:xfrm>
            <a:off x="1038726" y="1322362"/>
            <a:ext cx="9989492" cy="4999021"/>
          </a:xfrm>
        </p:spPr>
        <p:txBody>
          <a:bodyPr/>
          <a:lstStyle/>
          <a:p>
            <a:r>
              <a:rPr lang="en-US" dirty="0"/>
              <a:t>With Secure VPN, all VPN connections must meet specified security requirements before they connect to VPN networks</a:t>
            </a:r>
          </a:p>
          <a:p>
            <a:r>
              <a:rPr lang="en-US" dirty="0"/>
              <a:t>Secure VPN is now available for endpoints with macOS</a:t>
            </a:r>
          </a:p>
          <a:p>
            <a:pPr lvl="1"/>
            <a:r>
              <a:rPr lang="en-US" dirty="0"/>
              <a:t>Secure VPN supports Mac computers that run macOS High Sierra 10.13 or higher</a:t>
            </a:r>
          </a:p>
        </p:txBody>
      </p:sp>
      <p:pic>
        <p:nvPicPr>
          <p:cNvPr id="6" name="Picture 5">
            <a:extLst>
              <a:ext uri="{FF2B5EF4-FFF2-40B4-BE49-F238E27FC236}">
                <a16:creationId xmlns:a16="http://schemas.microsoft.com/office/drawing/2014/main" id="{D1A7CAFB-7284-6623-B05A-7112F01772A8}"/>
              </a:ext>
            </a:extLst>
          </p:cNvPr>
          <p:cNvPicPr>
            <a:picLocks noChangeAspect="1"/>
          </p:cNvPicPr>
          <p:nvPr/>
        </p:nvPicPr>
        <p:blipFill>
          <a:blip r:embed="rId2"/>
          <a:stretch>
            <a:fillRect/>
          </a:stretch>
        </p:blipFill>
        <p:spPr>
          <a:xfrm>
            <a:off x="1746005" y="3429000"/>
            <a:ext cx="7119477" cy="2728688"/>
          </a:xfrm>
          <a:prstGeom prst="rect">
            <a:avLst/>
          </a:prstGeom>
        </p:spPr>
      </p:pic>
      <p:sp>
        <p:nvSpPr>
          <p:cNvPr id="4" name="TextBox 3">
            <a:extLst>
              <a:ext uri="{FF2B5EF4-FFF2-40B4-BE49-F238E27FC236}">
                <a16:creationId xmlns:a16="http://schemas.microsoft.com/office/drawing/2014/main" id="{5E6F121B-47C6-1048-D3D6-80A64780C596}"/>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122817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FCD99-205B-E5DA-914A-FEEBFA664FA8}"/>
              </a:ext>
            </a:extLst>
          </p:cNvPr>
          <p:cNvSpPr>
            <a:spLocks noGrp="1"/>
          </p:cNvSpPr>
          <p:nvPr>
            <p:ph type="title"/>
          </p:nvPr>
        </p:nvSpPr>
        <p:spPr/>
        <p:txBody>
          <a:bodyPr/>
          <a:lstStyle/>
          <a:p>
            <a:r>
              <a:rPr lang="en-US" dirty="0"/>
              <a:t>Update to WatchGuard Endpoint API — Available at Release</a:t>
            </a:r>
          </a:p>
        </p:txBody>
      </p:sp>
      <p:sp>
        <p:nvSpPr>
          <p:cNvPr id="3" name="Content Placeholder 2">
            <a:extLst>
              <a:ext uri="{FF2B5EF4-FFF2-40B4-BE49-F238E27FC236}">
                <a16:creationId xmlns:a16="http://schemas.microsoft.com/office/drawing/2014/main" id="{DD69DEF7-39B5-0BFE-5657-772827C61CEB}"/>
              </a:ext>
            </a:extLst>
          </p:cNvPr>
          <p:cNvSpPr>
            <a:spLocks noGrp="1"/>
          </p:cNvSpPr>
          <p:nvPr>
            <p:ph idx="1"/>
          </p:nvPr>
        </p:nvSpPr>
        <p:spPr/>
        <p:txBody>
          <a:bodyPr/>
          <a:lstStyle/>
          <a:p>
            <a:r>
              <a:rPr lang="en-US" dirty="0"/>
              <a:t>Risk assessment scores are accessible through the WatchGuard public RESTful API </a:t>
            </a:r>
          </a:p>
          <a:p>
            <a:pPr lvl="1"/>
            <a:r>
              <a:rPr lang="en-US" dirty="0"/>
              <a:t>For Partners, this enables you to integrate with your customized dashboards, ticketing system, etc. </a:t>
            </a:r>
          </a:p>
          <a:p>
            <a:pPr lvl="1"/>
            <a:r>
              <a:rPr lang="en-US" dirty="0"/>
              <a:t>For end users, this enables you to implement real-time conditional access enforcement</a:t>
            </a:r>
          </a:p>
          <a:p>
            <a:r>
              <a:rPr lang="en-US" dirty="0"/>
              <a:t>The computer risk level is a good way to implement Zero-Trust policies that prevent computers with a high or critical risk level from connecting to the corporate network or to corporate applications with critical data</a:t>
            </a:r>
          </a:p>
        </p:txBody>
      </p:sp>
      <p:sp>
        <p:nvSpPr>
          <p:cNvPr id="4" name="Content Placeholder 2">
            <a:extLst>
              <a:ext uri="{FF2B5EF4-FFF2-40B4-BE49-F238E27FC236}">
                <a16:creationId xmlns:a16="http://schemas.microsoft.com/office/drawing/2014/main" id="{89450E93-ACD1-A1B2-4AE9-4F44EA91087E}"/>
              </a:ext>
            </a:extLst>
          </p:cNvPr>
          <p:cNvSpPr txBox="1">
            <a:spLocks/>
          </p:cNvSpPr>
          <p:nvPr/>
        </p:nvSpPr>
        <p:spPr>
          <a:xfrm>
            <a:off x="3343103" y="1059579"/>
            <a:ext cx="5505794" cy="525565"/>
          </a:xfrm>
          <a:prstGeom prst="rect">
            <a:avLst/>
          </a:prstGeom>
        </p:spPr>
        <p:txBody>
          <a:bodyPr vert="horz" wrap="square" lIns="91440" tIns="45720" rIns="91440" bIns="45720" rtlCol="0" anchor="t">
            <a:noAutofit/>
          </a:bodyPr>
          <a:lstStyle>
            <a:lvl1pPr marL="342900" indent="-342900" algn="l" defTabSz="457200" rtl="0" eaLnBrk="1" latinLnBrk="0" hangingPunct="1">
              <a:lnSpc>
                <a:spcPct val="100000"/>
              </a:lnSpc>
              <a:spcBef>
                <a:spcPts val="0"/>
              </a:spcBef>
              <a:spcAft>
                <a:spcPts val="1400"/>
              </a:spcAft>
              <a:buClr>
                <a:schemeClr val="tx1"/>
              </a:buClr>
              <a:buSzPct val="110000"/>
              <a:buFont typeface="Arial" panose="020B0604020202020204" pitchFamily="34" charset="0"/>
              <a:buChar char="•"/>
              <a:defRPr sz="22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marL="628650" indent="-285750" algn="l" defTabSz="457200" rtl="0" eaLnBrk="1" latinLnBrk="0" hangingPunct="1">
              <a:lnSpc>
                <a:spcPct val="100000"/>
              </a:lnSpc>
              <a:spcBef>
                <a:spcPts val="0"/>
              </a:spcBef>
              <a:spcAft>
                <a:spcPts val="1400"/>
              </a:spcAft>
              <a:buClr>
                <a:schemeClr val="tx1"/>
              </a:buClr>
              <a:buSzPct val="80000"/>
              <a:buFont typeface="Courier New" panose="02070309020205020404" pitchFamily="49" charset="0"/>
              <a:buChar char="o"/>
              <a:tabLst/>
              <a:defRPr sz="20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2pPr>
            <a:lvl3pPr marL="925513" indent="-238125" algn="l" defTabSz="457200" rtl="0" eaLnBrk="1" latinLnBrk="0" hangingPunct="1">
              <a:lnSpc>
                <a:spcPct val="100000"/>
              </a:lnSpc>
              <a:spcBef>
                <a:spcPts val="0"/>
              </a:spcBef>
              <a:spcAft>
                <a:spcPts val="1400"/>
              </a:spcAft>
              <a:buClr>
                <a:schemeClr val="tx1"/>
              </a:buClr>
              <a:buSzPct val="100000"/>
              <a:buFont typeface="Geneva" panose="020B0503030404040204" pitchFamily="34" charset="0"/>
              <a:buChar char="‣"/>
              <a:tabLst/>
              <a:defRPr sz="18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3pPr>
            <a:lvl4pPr marL="1543050" indent="-171450" algn="l" defTabSz="457200" rtl="0" eaLnBrk="1" latinLnBrk="0" hangingPunct="1">
              <a:lnSpc>
                <a:spcPct val="100000"/>
              </a:lnSpc>
              <a:spcBef>
                <a:spcPts val="0"/>
              </a:spcBef>
              <a:spcAft>
                <a:spcPts val="1000"/>
              </a:spcAft>
              <a:buClr>
                <a:schemeClr val="tx1"/>
              </a:buClr>
              <a:buSzPct val="100000"/>
              <a:buFont typeface="Wingdings" pitchFamily="2" charset="2"/>
              <a:buChar char="§"/>
              <a:defRPr sz="16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4pPr>
            <a:lvl5pPr marL="2000250" indent="-171450" algn="l" defTabSz="457200" rtl="0" eaLnBrk="1" latinLnBrk="0" hangingPunct="1">
              <a:lnSpc>
                <a:spcPct val="100000"/>
              </a:lnSpc>
              <a:spcBef>
                <a:spcPts val="0"/>
              </a:spcBef>
              <a:spcAft>
                <a:spcPts val="1000"/>
              </a:spcAft>
              <a:buClr>
                <a:schemeClr val="tx1"/>
              </a:buClr>
              <a:buSzPct val="100000"/>
              <a:buFont typeface="Arial"/>
              <a:buChar char="•"/>
              <a:defRPr sz="14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endParaRPr lang="en-US" dirty="0">
              <a:solidFill>
                <a:schemeClr val="accent1"/>
              </a:solidFill>
            </a:endParaRPr>
          </a:p>
        </p:txBody>
      </p:sp>
      <p:sp>
        <p:nvSpPr>
          <p:cNvPr id="5" name="TextBox 4">
            <a:extLst>
              <a:ext uri="{FF2B5EF4-FFF2-40B4-BE49-F238E27FC236}">
                <a16:creationId xmlns:a16="http://schemas.microsoft.com/office/drawing/2014/main" id="{C968A630-5B40-3437-16C4-3FDDAF798ABE}"/>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60124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FCCF0-A7C0-B91F-9EC3-9E9B769D195E}"/>
              </a:ext>
            </a:extLst>
          </p:cNvPr>
          <p:cNvSpPr>
            <a:spLocks noGrp="1"/>
          </p:cNvSpPr>
          <p:nvPr>
            <p:ph type="title"/>
          </p:nvPr>
        </p:nvSpPr>
        <p:spPr/>
        <p:txBody>
          <a:bodyPr/>
          <a:lstStyle/>
          <a:p>
            <a:r>
              <a:rPr lang="en-US" dirty="0"/>
              <a:t>Improvements to Anti-Tampering</a:t>
            </a:r>
          </a:p>
        </p:txBody>
      </p:sp>
      <p:sp>
        <p:nvSpPr>
          <p:cNvPr id="3" name="Content Placeholder 2">
            <a:extLst>
              <a:ext uri="{FF2B5EF4-FFF2-40B4-BE49-F238E27FC236}">
                <a16:creationId xmlns:a16="http://schemas.microsoft.com/office/drawing/2014/main" id="{87F90F59-BE0D-7455-6A47-6B51E08A7C3D}"/>
              </a:ext>
            </a:extLst>
          </p:cNvPr>
          <p:cNvSpPr>
            <a:spLocks noGrp="1"/>
          </p:cNvSpPr>
          <p:nvPr>
            <p:ph idx="1"/>
          </p:nvPr>
        </p:nvSpPr>
        <p:spPr/>
        <p:txBody>
          <a:bodyPr/>
          <a:lstStyle/>
          <a:p>
            <a:r>
              <a:rPr lang="en-US" dirty="0"/>
              <a:t>Changes were made to strengthen the anti-tampering protection:</a:t>
            </a:r>
          </a:p>
          <a:p>
            <a:pPr lvl="1"/>
            <a:r>
              <a:rPr lang="en-US" dirty="0"/>
              <a:t>Users cannot remove the protection or make changes to the registry during restart</a:t>
            </a:r>
          </a:p>
          <a:p>
            <a:pPr lvl="1"/>
            <a:r>
              <a:rPr lang="en-US" dirty="0"/>
              <a:t>Users cannot change permissions on the protection processes</a:t>
            </a:r>
          </a:p>
          <a:p>
            <a:endParaRPr lang="en-US" dirty="0"/>
          </a:p>
        </p:txBody>
      </p:sp>
      <p:sp>
        <p:nvSpPr>
          <p:cNvPr id="4" name="TextBox 3">
            <a:extLst>
              <a:ext uri="{FF2B5EF4-FFF2-40B4-BE49-F238E27FC236}">
                <a16:creationId xmlns:a16="http://schemas.microsoft.com/office/drawing/2014/main" id="{CF829B3E-46E3-7B6D-7D25-9583B52B07D0}"/>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1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8ECB-AFE8-7545-8B80-40765E0CB980}"/>
              </a:ext>
            </a:extLst>
          </p:cNvPr>
          <p:cNvSpPr>
            <a:spLocks noGrp="1"/>
          </p:cNvSpPr>
          <p:nvPr>
            <p:ph type="title"/>
          </p:nvPr>
        </p:nvSpPr>
        <p:spPr/>
        <p:txBody>
          <a:bodyPr/>
          <a:lstStyle/>
          <a:p>
            <a:r>
              <a:rPr lang="en-US" dirty="0"/>
              <a:t>Windows Filtering Platform</a:t>
            </a:r>
          </a:p>
        </p:txBody>
      </p:sp>
      <p:sp>
        <p:nvSpPr>
          <p:cNvPr id="3" name="Content Placeholder 2">
            <a:extLst>
              <a:ext uri="{FF2B5EF4-FFF2-40B4-BE49-F238E27FC236}">
                <a16:creationId xmlns:a16="http://schemas.microsoft.com/office/drawing/2014/main" id="{2121405B-B22C-37A8-7372-8E11E676B1F4}"/>
              </a:ext>
            </a:extLst>
          </p:cNvPr>
          <p:cNvSpPr>
            <a:spLocks noGrp="1"/>
          </p:cNvSpPr>
          <p:nvPr>
            <p:ph idx="1"/>
          </p:nvPr>
        </p:nvSpPr>
        <p:spPr/>
        <p:txBody>
          <a:bodyPr/>
          <a:lstStyle/>
          <a:p>
            <a:r>
              <a:rPr lang="en-US" dirty="0"/>
              <a:t>In the Windows protection, there is a new firewall, Windows Filtering Platform</a:t>
            </a:r>
          </a:p>
          <a:p>
            <a:pPr lvl="1"/>
            <a:r>
              <a:rPr lang="en-US" dirty="0"/>
              <a:t>WFP is part of Microsoft Virus Initiative</a:t>
            </a:r>
          </a:p>
          <a:p>
            <a:pPr lvl="1"/>
            <a:r>
              <a:rPr lang="en-US" dirty="0"/>
              <a:t>Not enabled by default</a:t>
            </a:r>
          </a:p>
          <a:p>
            <a:pPr lvl="1"/>
            <a:r>
              <a:rPr lang="en-US" dirty="0"/>
              <a:t>Enabled in some specific accounts</a:t>
            </a:r>
          </a:p>
          <a:p>
            <a:r>
              <a:rPr lang="en-US" dirty="0"/>
              <a:t>WFP includes performance improvements in high-speed network connections (firewall interceptors)</a:t>
            </a:r>
          </a:p>
        </p:txBody>
      </p:sp>
      <p:sp>
        <p:nvSpPr>
          <p:cNvPr id="4" name="TextBox 3">
            <a:extLst>
              <a:ext uri="{FF2B5EF4-FFF2-40B4-BE49-F238E27FC236}">
                <a16:creationId xmlns:a16="http://schemas.microsoft.com/office/drawing/2014/main" id="{89E2E763-2523-5523-7E1A-8E88354459F5}"/>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354982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1CBA4-9F86-6036-B2F8-3664F070BCF6}"/>
              </a:ext>
            </a:extLst>
          </p:cNvPr>
          <p:cNvSpPr>
            <a:spLocks noGrp="1"/>
          </p:cNvSpPr>
          <p:nvPr>
            <p:ph type="title"/>
          </p:nvPr>
        </p:nvSpPr>
        <p:spPr/>
        <p:txBody>
          <a:bodyPr/>
          <a:lstStyle/>
          <a:p>
            <a:r>
              <a:rPr lang="en-US" dirty="0"/>
              <a:t>Windows Security Center — Windows 11</a:t>
            </a:r>
          </a:p>
        </p:txBody>
      </p:sp>
      <p:sp>
        <p:nvSpPr>
          <p:cNvPr id="3" name="Content Placeholder 2">
            <a:extLst>
              <a:ext uri="{FF2B5EF4-FFF2-40B4-BE49-F238E27FC236}">
                <a16:creationId xmlns:a16="http://schemas.microsoft.com/office/drawing/2014/main" id="{B264FDAE-E389-E0CA-757B-8BD50E7CC0A0}"/>
              </a:ext>
            </a:extLst>
          </p:cNvPr>
          <p:cNvSpPr>
            <a:spLocks noGrp="1"/>
          </p:cNvSpPr>
          <p:nvPr>
            <p:ph idx="1"/>
          </p:nvPr>
        </p:nvSpPr>
        <p:spPr>
          <a:xfrm>
            <a:off x="1038725" y="1322362"/>
            <a:ext cx="9961783" cy="4999021"/>
          </a:xfrm>
        </p:spPr>
        <p:txBody>
          <a:bodyPr/>
          <a:lstStyle/>
          <a:p>
            <a:r>
              <a:rPr lang="en-US" dirty="0"/>
              <a:t>New integration with Windows Security Center</a:t>
            </a:r>
          </a:p>
          <a:p>
            <a:pPr lvl="1"/>
            <a:r>
              <a:rPr lang="en-US" dirty="0"/>
              <a:t>New process is always protected with ELAM regardless of the anti-tampering configuration</a:t>
            </a:r>
          </a:p>
          <a:p>
            <a:pPr lvl="1"/>
            <a:r>
              <a:rPr lang="en-US" dirty="0"/>
              <a:t>Anti-tampering is not required in Windows 11 22H2</a:t>
            </a:r>
          </a:p>
        </p:txBody>
      </p:sp>
      <p:pic>
        <p:nvPicPr>
          <p:cNvPr id="5" name="Picture 4">
            <a:extLst>
              <a:ext uri="{FF2B5EF4-FFF2-40B4-BE49-F238E27FC236}">
                <a16:creationId xmlns:a16="http://schemas.microsoft.com/office/drawing/2014/main" id="{63D78788-6765-13CA-2D94-5A24D7D37DAD}"/>
              </a:ext>
            </a:extLst>
          </p:cNvPr>
          <p:cNvPicPr>
            <a:picLocks noChangeAspect="1"/>
          </p:cNvPicPr>
          <p:nvPr/>
        </p:nvPicPr>
        <p:blipFill>
          <a:blip r:embed="rId2"/>
          <a:stretch>
            <a:fillRect/>
          </a:stretch>
        </p:blipFill>
        <p:spPr>
          <a:xfrm>
            <a:off x="3553078" y="3048625"/>
            <a:ext cx="5085844" cy="3191857"/>
          </a:xfrm>
          <a:prstGeom prst="rect">
            <a:avLst/>
          </a:prstGeom>
        </p:spPr>
      </p:pic>
      <p:sp>
        <p:nvSpPr>
          <p:cNvPr id="4" name="TextBox 3">
            <a:extLst>
              <a:ext uri="{FF2B5EF4-FFF2-40B4-BE49-F238E27FC236}">
                <a16:creationId xmlns:a16="http://schemas.microsoft.com/office/drawing/2014/main" id="{7E4A1007-36DE-F4C1-84F9-2F6AD8CA7354}"/>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60678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09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9849B-92F5-6608-3743-1131B22F8BE2}"/>
              </a:ext>
            </a:extLst>
          </p:cNvPr>
          <p:cNvSpPr>
            <a:spLocks noGrp="1"/>
          </p:cNvSpPr>
          <p:nvPr>
            <p:ph type="title"/>
          </p:nvPr>
        </p:nvSpPr>
        <p:spPr/>
        <p:txBody>
          <a:bodyPr/>
          <a:lstStyle/>
          <a:p>
            <a:r>
              <a:rPr lang="en-US" dirty="0"/>
              <a:t>Patch Management Status – New Icon for Installation Option</a:t>
            </a:r>
          </a:p>
        </p:txBody>
      </p:sp>
      <p:sp>
        <p:nvSpPr>
          <p:cNvPr id="3" name="Content Placeholder 2">
            <a:extLst>
              <a:ext uri="{FF2B5EF4-FFF2-40B4-BE49-F238E27FC236}">
                <a16:creationId xmlns:a16="http://schemas.microsoft.com/office/drawing/2014/main" id="{1A2B0591-5E28-92FD-2C0D-DD98C2786E62}"/>
              </a:ext>
            </a:extLst>
          </p:cNvPr>
          <p:cNvSpPr>
            <a:spLocks noGrp="1"/>
          </p:cNvSpPr>
          <p:nvPr>
            <p:ph idx="1"/>
          </p:nvPr>
        </p:nvSpPr>
        <p:spPr/>
        <p:txBody>
          <a:bodyPr/>
          <a:lstStyle/>
          <a:p>
            <a:r>
              <a:rPr lang="en-US" dirty="0"/>
              <a:t>In the </a:t>
            </a:r>
            <a:r>
              <a:rPr lang="en-US" b="1" dirty="0"/>
              <a:t>Patch Management Status </a:t>
            </a:r>
            <a:r>
              <a:rPr lang="en-US" dirty="0"/>
              <a:t>list, a new icon shows next to a computer that is designated as a test computer for patch installation</a:t>
            </a:r>
          </a:p>
        </p:txBody>
      </p:sp>
      <p:pic>
        <p:nvPicPr>
          <p:cNvPr id="5" name="Picture 4">
            <a:extLst>
              <a:ext uri="{FF2B5EF4-FFF2-40B4-BE49-F238E27FC236}">
                <a16:creationId xmlns:a16="http://schemas.microsoft.com/office/drawing/2014/main" id="{D28E8256-E137-3C75-8947-4BF10919F8A9}"/>
              </a:ext>
            </a:extLst>
          </p:cNvPr>
          <p:cNvPicPr>
            <a:picLocks noChangeAspect="1"/>
          </p:cNvPicPr>
          <p:nvPr/>
        </p:nvPicPr>
        <p:blipFill>
          <a:blip r:embed="rId2"/>
          <a:stretch>
            <a:fillRect/>
          </a:stretch>
        </p:blipFill>
        <p:spPr>
          <a:xfrm>
            <a:off x="634095" y="2404581"/>
            <a:ext cx="10923809" cy="3304762"/>
          </a:xfrm>
          <a:prstGeom prst="rect">
            <a:avLst/>
          </a:prstGeom>
        </p:spPr>
      </p:pic>
      <p:sp>
        <p:nvSpPr>
          <p:cNvPr id="6" name="TextBox 5">
            <a:extLst>
              <a:ext uri="{FF2B5EF4-FFF2-40B4-BE49-F238E27FC236}">
                <a16:creationId xmlns:a16="http://schemas.microsoft.com/office/drawing/2014/main" id="{D088FFD0-3718-E0AA-26E3-F87D9C98321F}"/>
              </a:ext>
            </a:extLst>
          </p:cNvPr>
          <p:cNvSpPr txBox="1"/>
          <p:nvPr/>
        </p:nvSpPr>
        <p:spPr>
          <a:xfrm>
            <a:off x="8352638" y="6386820"/>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21 March 2024</a:t>
            </a:r>
          </a:p>
        </p:txBody>
      </p:sp>
    </p:spTree>
    <p:extLst>
      <p:ext uri="{BB962C8B-B14F-4D97-AF65-F5344CB8AC3E}">
        <p14:creationId xmlns:p14="http://schemas.microsoft.com/office/powerpoint/2010/main" val="66328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94F22-417D-EC32-D303-907981F27F88}"/>
              </a:ext>
            </a:extLst>
          </p:cNvPr>
          <p:cNvSpPr>
            <a:spLocks noGrp="1"/>
          </p:cNvSpPr>
          <p:nvPr>
            <p:ph type="title"/>
          </p:nvPr>
        </p:nvSpPr>
        <p:spPr/>
        <p:txBody>
          <a:bodyPr/>
          <a:lstStyle/>
          <a:p>
            <a:r>
              <a:rPr lang="en-US" dirty="0"/>
              <a:t>Patch Installation Task – Test Computers</a:t>
            </a:r>
          </a:p>
        </p:txBody>
      </p:sp>
      <p:sp>
        <p:nvSpPr>
          <p:cNvPr id="3" name="Content Placeholder 2">
            <a:extLst>
              <a:ext uri="{FF2B5EF4-FFF2-40B4-BE49-F238E27FC236}">
                <a16:creationId xmlns:a16="http://schemas.microsoft.com/office/drawing/2014/main" id="{151ED9AB-5561-2F10-C80C-B68D63FE8BBD}"/>
              </a:ext>
            </a:extLst>
          </p:cNvPr>
          <p:cNvSpPr>
            <a:spLocks noGrp="1"/>
          </p:cNvSpPr>
          <p:nvPr>
            <p:ph idx="1"/>
          </p:nvPr>
        </p:nvSpPr>
        <p:spPr/>
        <p:txBody>
          <a:bodyPr/>
          <a:lstStyle/>
          <a:p>
            <a:endParaRPr lang="en-US" dirty="0"/>
          </a:p>
          <a:p>
            <a:endParaRPr lang="en-US" dirty="0"/>
          </a:p>
        </p:txBody>
      </p:sp>
      <p:sp>
        <p:nvSpPr>
          <p:cNvPr id="4" name="Content Placeholder 2">
            <a:extLst>
              <a:ext uri="{FF2B5EF4-FFF2-40B4-BE49-F238E27FC236}">
                <a16:creationId xmlns:a16="http://schemas.microsoft.com/office/drawing/2014/main" id="{880B3EC8-C159-D9C5-FA8F-B49AF761E471}"/>
              </a:ext>
            </a:extLst>
          </p:cNvPr>
          <p:cNvSpPr txBox="1">
            <a:spLocks/>
          </p:cNvSpPr>
          <p:nvPr/>
        </p:nvSpPr>
        <p:spPr>
          <a:xfrm>
            <a:off x="1191126" y="1474762"/>
            <a:ext cx="10115104" cy="4999021"/>
          </a:xfrm>
          <a:prstGeom prst="rect">
            <a:avLst/>
          </a:prstGeom>
        </p:spPr>
        <p:txBody>
          <a:bodyPr vert="horz" wrap="square" lIns="91440" tIns="45720" rIns="91440" bIns="45720" rtlCol="0" anchor="t">
            <a:noAutofit/>
          </a:bodyPr>
          <a:lstStyle>
            <a:lvl1pPr marL="342900" indent="-342900" algn="l" defTabSz="457200" rtl="0" eaLnBrk="1" latinLnBrk="0" hangingPunct="1">
              <a:lnSpc>
                <a:spcPct val="100000"/>
              </a:lnSpc>
              <a:spcBef>
                <a:spcPts val="0"/>
              </a:spcBef>
              <a:spcAft>
                <a:spcPts val="1400"/>
              </a:spcAft>
              <a:buClr>
                <a:schemeClr val="tx1"/>
              </a:buClr>
              <a:buSzPct val="100000"/>
              <a:buFont typeface="Arial" panose="020B0604020202020204" pitchFamily="34" charset="0"/>
              <a:buChar char="•"/>
              <a:defRPr sz="22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marL="628650" indent="-285750" algn="l" defTabSz="457200" rtl="0" eaLnBrk="1" latinLnBrk="0" hangingPunct="1">
              <a:lnSpc>
                <a:spcPct val="100000"/>
              </a:lnSpc>
              <a:spcBef>
                <a:spcPts val="0"/>
              </a:spcBef>
              <a:spcAft>
                <a:spcPts val="1400"/>
              </a:spcAft>
              <a:buClr>
                <a:schemeClr val="tx1"/>
              </a:buClr>
              <a:buSzPct val="100000"/>
              <a:buFont typeface="Wingdings" panose="05000000000000000000" pitchFamily="2" charset="2"/>
              <a:buChar char=" "/>
              <a:tabLst/>
              <a:defRPr sz="20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2pPr>
            <a:lvl3pPr marL="925513" indent="-238125" algn="l" defTabSz="457200" rtl="0" eaLnBrk="1" latinLnBrk="0" hangingPunct="1">
              <a:lnSpc>
                <a:spcPct val="100000"/>
              </a:lnSpc>
              <a:spcBef>
                <a:spcPts val="0"/>
              </a:spcBef>
              <a:spcAft>
                <a:spcPts val="1400"/>
              </a:spcAft>
              <a:buClr>
                <a:schemeClr val="tx1"/>
              </a:buClr>
              <a:buSzPct val="100000"/>
              <a:buFont typeface="Wingdings" panose="05000000000000000000" pitchFamily="2" charset="2"/>
              <a:buChar char=" "/>
              <a:tabLst/>
              <a:defRPr sz="18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3pPr>
            <a:lvl4pPr marL="1543050" indent="-171450" algn="l" defTabSz="457200" rtl="0" eaLnBrk="1" latinLnBrk="0" hangingPunct="1">
              <a:lnSpc>
                <a:spcPct val="100000"/>
              </a:lnSpc>
              <a:spcBef>
                <a:spcPts val="0"/>
              </a:spcBef>
              <a:spcAft>
                <a:spcPts val="1000"/>
              </a:spcAft>
              <a:buClr>
                <a:schemeClr val="tx1"/>
              </a:buClr>
              <a:buSzPct val="100000"/>
              <a:buFont typeface="Wingdings" panose="05000000000000000000" pitchFamily="2" charset="2"/>
              <a:buChar char=" "/>
              <a:defRPr sz="16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4pPr>
            <a:lvl5pPr marL="2000250" indent="-171450" algn="l" defTabSz="457200" rtl="0" eaLnBrk="1" latinLnBrk="0" hangingPunct="1">
              <a:lnSpc>
                <a:spcPct val="100000"/>
              </a:lnSpc>
              <a:spcBef>
                <a:spcPts val="0"/>
              </a:spcBef>
              <a:spcAft>
                <a:spcPts val="1000"/>
              </a:spcAft>
              <a:buClr>
                <a:schemeClr val="tx1"/>
              </a:buClr>
              <a:buSzPct val="100000"/>
              <a:buFont typeface="Wingdings" panose="05000000000000000000" pitchFamily="2" charset="2"/>
              <a:buChar char=" "/>
              <a:defRPr sz="14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dirty="0"/>
              <a:t>In a patch installation task, you can specify that the task runs only on computers that are designated as test computers</a:t>
            </a:r>
          </a:p>
        </p:txBody>
      </p:sp>
      <p:pic>
        <p:nvPicPr>
          <p:cNvPr id="7" name="Picture 6">
            <a:extLst>
              <a:ext uri="{FF2B5EF4-FFF2-40B4-BE49-F238E27FC236}">
                <a16:creationId xmlns:a16="http://schemas.microsoft.com/office/drawing/2014/main" id="{EAD86666-9188-DC9B-3417-BE48ACB59B64}"/>
              </a:ext>
            </a:extLst>
          </p:cNvPr>
          <p:cNvPicPr>
            <a:picLocks noChangeAspect="1"/>
          </p:cNvPicPr>
          <p:nvPr/>
        </p:nvPicPr>
        <p:blipFill>
          <a:blip r:embed="rId2"/>
          <a:stretch>
            <a:fillRect/>
          </a:stretch>
        </p:blipFill>
        <p:spPr>
          <a:xfrm>
            <a:off x="1603833" y="2288350"/>
            <a:ext cx="5135295" cy="3400293"/>
          </a:xfrm>
          <a:prstGeom prst="rect">
            <a:avLst/>
          </a:prstGeom>
        </p:spPr>
      </p:pic>
      <p:pic>
        <p:nvPicPr>
          <p:cNvPr id="5" name="Picture 4">
            <a:extLst>
              <a:ext uri="{FF2B5EF4-FFF2-40B4-BE49-F238E27FC236}">
                <a16:creationId xmlns:a16="http://schemas.microsoft.com/office/drawing/2014/main" id="{CA6D53E2-9731-FD09-F7C2-62542CD59B81}"/>
              </a:ext>
            </a:extLst>
          </p:cNvPr>
          <p:cNvPicPr>
            <a:picLocks noChangeAspect="1"/>
          </p:cNvPicPr>
          <p:nvPr/>
        </p:nvPicPr>
        <p:blipFill>
          <a:blip r:embed="rId3"/>
          <a:stretch>
            <a:fillRect/>
          </a:stretch>
        </p:blipFill>
        <p:spPr>
          <a:xfrm>
            <a:off x="6127561" y="3502152"/>
            <a:ext cx="4873313" cy="2729932"/>
          </a:xfrm>
          <a:prstGeom prst="rect">
            <a:avLst/>
          </a:prstGeom>
        </p:spPr>
      </p:pic>
      <p:sp>
        <p:nvSpPr>
          <p:cNvPr id="8" name="TextBox 7">
            <a:extLst>
              <a:ext uri="{FF2B5EF4-FFF2-40B4-BE49-F238E27FC236}">
                <a16:creationId xmlns:a16="http://schemas.microsoft.com/office/drawing/2014/main" id="{4B89AF87-ACB4-3340-DE66-AD5F2C7C2E77}"/>
              </a:ext>
            </a:extLst>
          </p:cNvPr>
          <p:cNvSpPr txBox="1"/>
          <p:nvPr/>
        </p:nvSpPr>
        <p:spPr>
          <a:xfrm>
            <a:off x="8352638" y="6386820"/>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21 March 2024</a:t>
            </a:r>
          </a:p>
        </p:txBody>
      </p:sp>
    </p:spTree>
    <p:extLst>
      <p:ext uri="{BB962C8B-B14F-4D97-AF65-F5344CB8AC3E}">
        <p14:creationId xmlns:p14="http://schemas.microsoft.com/office/powerpoint/2010/main" val="53702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65152-A81B-470C-A88D-9BE747F836F9}"/>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1E7AEBB-7101-6B26-20A0-E640A8E2F863}"/>
              </a:ext>
            </a:extLst>
          </p:cNvPr>
          <p:cNvSpPr txBox="1">
            <a:spLocks/>
          </p:cNvSpPr>
          <p:nvPr/>
        </p:nvSpPr>
        <p:spPr>
          <a:xfrm>
            <a:off x="609600" y="1069239"/>
            <a:ext cx="10544230" cy="5699685"/>
          </a:xfrm>
          <a:prstGeom prst="rect">
            <a:avLst/>
          </a:prstGeom>
        </p:spPr>
        <p:txBody>
          <a:bodyPr/>
          <a:lstStyle>
            <a:lvl1pPr marL="285750" indent="-285750" algn="l" defTabSz="457200" rtl="0" eaLnBrk="1" latinLnBrk="0" hangingPunct="1">
              <a:lnSpc>
                <a:spcPct val="150000"/>
              </a:lnSpc>
              <a:spcBef>
                <a:spcPts val="0"/>
              </a:spcBef>
              <a:spcAft>
                <a:spcPts val="1000"/>
              </a:spcAft>
              <a:buClr>
                <a:schemeClr val="tx1"/>
              </a:buClr>
              <a:buSzPct val="100000"/>
              <a:buFont typeface="Arial" panose="020B0604020202020204" pitchFamily="34" charset="0"/>
              <a:buChar char="•"/>
              <a:defRPr sz="22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lnSpc>
                <a:spcPct val="150000"/>
              </a:lnSpc>
              <a:spcBef>
                <a:spcPts val="0"/>
              </a:spcBef>
              <a:spcAft>
                <a:spcPts val="1000"/>
              </a:spcAft>
              <a:buClr>
                <a:schemeClr val="tx1"/>
              </a:buClr>
              <a:buSzPct val="100000"/>
              <a:buFont typeface="Wingdings" panose="05000000000000000000" pitchFamily="2" charset="2"/>
              <a:buChar char=" "/>
              <a:defRPr sz="20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2pPr>
            <a:lvl3pPr marL="1200150" indent="-285750" algn="l" defTabSz="457200" rtl="0" eaLnBrk="1" latinLnBrk="0" hangingPunct="1">
              <a:lnSpc>
                <a:spcPct val="150000"/>
              </a:lnSpc>
              <a:spcBef>
                <a:spcPts val="0"/>
              </a:spcBef>
              <a:spcAft>
                <a:spcPts val="1000"/>
              </a:spcAft>
              <a:buClr>
                <a:schemeClr val="tx1"/>
              </a:buClr>
              <a:buSzPct val="100000"/>
              <a:buFont typeface="Wingdings" panose="05000000000000000000" pitchFamily="2" charset="2"/>
              <a:buChar char=" "/>
              <a:defRPr sz="18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3pPr>
            <a:lvl4pPr marL="1543050" indent="-171450" algn="l" defTabSz="457200" rtl="0" eaLnBrk="1" latinLnBrk="0" hangingPunct="1">
              <a:lnSpc>
                <a:spcPct val="150000"/>
              </a:lnSpc>
              <a:spcBef>
                <a:spcPts val="0"/>
              </a:spcBef>
              <a:spcAft>
                <a:spcPts val="1000"/>
              </a:spcAft>
              <a:buClr>
                <a:schemeClr val="tx1"/>
              </a:buClr>
              <a:buSzPct val="100000"/>
              <a:buFont typeface="Wingdings" panose="05000000000000000000" pitchFamily="2" charset="2"/>
              <a:buChar char=" "/>
              <a:defRPr sz="16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4pPr>
            <a:lvl5pPr marL="2000250" indent="-171450" algn="l" defTabSz="457200" rtl="0" eaLnBrk="1" latinLnBrk="0" hangingPunct="1">
              <a:lnSpc>
                <a:spcPct val="150000"/>
              </a:lnSpc>
              <a:spcBef>
                <a:spcPts val="0"/>
              </a:spcBef>
              <a:spcAft>
                <a:spcPts val="1000"/>
              </a:spcAft>
              <a:buClr>
                <a:schemeClr val="tx1"/>
              </a:buClr>
              <a:buSzPct val="100000"/>
              <a:buFont typeface="Wingdings" panose="05000000000000000000" pitchFamily="2" charset="2"/>
              <a:buChar char=" "/>
              <a:defRPr sz="14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342900" indent="-342900">
              <a:lnSpc>
                <a:spcPct val="100000"/>
              </a:lnSpc>
              <a:spcAft>
                <a:spcPts val="1400"/>
              </a:spcAft>
            </a:pPr>
            <a:r>
              <a:rPr lang="en-US" dirty="0"/>
              <a:t>In the </a:t>
            </a:r>
            <a:r>
              <a:rPr lang="en-US" b="1" dirty="0"/>
              <a:t>Installation History</a:t>
            </a:r>
            <a:r>
              <a:rPr lang="en-US" dirty="0"/>
              <a:t> list for Patch Management, you can now filter the list to show all patch installation attempts or the last installation attempt for a patch</a:t>
            </a:r>
          </a:p>
        </p:txBody>
      </p:sp>
      <p:sp>
        <p:nvSpPr>
          <p:cNvPr id="2" name="Title 1">
            <a:extLst>
              <a:ext uri="{FF2B5EF4-FFF2-40B4-BE49-F238E27FC236}">
                <a16:creationId xmlns:a16="http://schemas.microsoft.com/office/drawing/2014/main" id="{5F3116CF-8E62-269F-0BBE-86220ACB974E}"/>
              </a:ext>
            </a:extLst>
          </p:cNvPr>
          <p:cNvSpPr>
            <a:spLocks noGrp="1"/>
          </p:cNvSpPr>
          <p:nvPr>
            <p:ph type="title"/>
          </p:nvPr>
        </p:nvSpPr>
        <p:spPr/>
        <p:txBody>
          <a:bodyPr/>
          <a:lstStyle/>
          <a:p>
            <a:r>
              <a:rPr lang="en-US" dirty="0"/>
              <a:t>Patch Installation History – Registers</a:t>
            </a:r>
          </a:p>
        </p:txBody>
      </p:sp>
      <p:pic>
        <p:nvPicPr>
          <p:cNvPr id="5" name="Picture 4">
            <a:extLst>
              <a:ext uri="{FF2B5EF4-FFF2-40B4-BE49-F238E27FC236}">
                <a16:creationId xmlns:a16="http://schemas.microsoft.com/office/drawing/2014/main" id="{07097E13-F859-89DA-A05E-B1D112CE510B}"/>
              </a:ext>
            </a:extLst>
          </p:cNvPr>
          <p:cNvPicPr>
            <a:picLocks noChangeAspect="1"/>
          </p:cNvPicPr>
          <p:nvPr/>
        </p:nvPicPr>
        <p:blipFill>
          <a:blip r:embed="rId2"/>
          <a:stretch>
            <a:fillRect/>
          </a:stretch>
        </p:blipFill>
        <p:spPr>
          <a:xfrm>
            <a:off x="1787026" y="2177255"/>
            <a:ext cx="8189378" cy="2503489"/>
          </a:xfrm>
          <a:prstGeom prst="rect">
            <a:avLst/>
          </a:prstGeom>
        </p:spPr>
      </p:pic>
      <p:sp>
        <p:nvSpPr>
          <p:cNvPr id="6" name="TextBox 5">
            <a:extLst>
              <a:ext uri="{FF2B5EF4-FFF2-40B4-BE49-F238E27FC236}">
                <a16:creationId xmlns:a16="http://schemas.microsoft.com/office/drawing/2014/main" id="{1B9D1109-2228-DDC0-2067-5375A3E77A01}"/>
              </a:ext>
            </a:extLst>
          </p:cNvPr>
          <p:cNvSpPr txBox="1"/>
          <p:nvPr/>
        </p:nvSpPr>
        <p:spPr>
          <a:xfrm>
            <a:off x="8352638" y="6386820"/>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21 March 2024</a:t>
            </a:r>
          </a:p>
        </p:txBody>
      </p:sp>
    </p:spTree>
    <p:extLst>
      <p:ext uri="{BB962C8B-B14F-4D97-AF65-F5344CB8AC3E}">
        <p14:creationId xmlns:p14="http://schemas.microsoft.com/office/powerpoint/2010/main" val="93133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84266-E142-2397-CA29-F6647107A9EC}"/>
              </a:ext>
            </a:extLst>
          </p:cNvPr>
          <p:cNvSpPr>
            <a:spLocks noGrp="1"/>
          </p:cNvSpPr>
          <p:nvPr>
            <p:ph type="title"/>
          </p:nvPr>
        </p:nvSpPr>
        <p:spPr/>
        <p:txBody>
          <a:bodyPr/>
          <a:lstStyle/>
          <a:p>
            <a:r>
              <a:rPr lang="en-US" dirty="0"/>
              <a:t>Web Access Control Categories for AI</a:t>
            </a:r>
          </a:p>
        </p:txBody>
      </p:sp>
      <p:sp>
        <p:nvSpPr>
          <p:cNvPr id="3" name="Content Placeholder 2">
            <a:extLst>
              <a:ext uri="{FF2B5EF4-FFF2-40B4-BE49-F238E27FC236}">
                <a16:creationId xmlns:a16="http://schemas.microsoft.com/office/drawing/2014/main" id="{08EFE20A-7B4B-130D-9B2A-FD8E3C7F12E6}"/>
              </a:ext>
            </a:extLst>
          </p:cNvPr>
          <p:cNvSpPr>
            <a:spLocks noGrp="1"/>
          </p:cNvSpPr>
          <p:nvPr>
            <p:ph idx="1"/>
          </p:nvPr>
        </p:nvSpPr>
        <p:spPr>
          <a:xfrm>
            <a:off x="1038726" y="1322362"/>
            <a:ext cx="4340098" cy="4999021"/>
          </a:xfrm>
        </p:spPr>
        <p:txBody>
          <a:bodyPr/>
          <a:lstStyle/>
          <a:p>
            <a:r>
              <a:rPr lang="en-US" dirty="0"/>
              <a:t>In Web Access Control settings, you can now block these new categories for artificial intelligence:</a:t>
            </a:r>
          </a:p>
          <a:p>
            <a:pPr lvl="1"/>
            <a:r>
              <a:rPr lang="en-US" dirty="0"/>
              <a:t>Generative AI - Conversation</a:t>
            </a:r>
          </a:p>
          <a:p>
            <a:pPr lvl="1"/>
            <a:r>
              <a:rPr lang="en-US" dirty="0"/>
              <a:t>Generative AI - Multimedia</a:t>
            </a:r>
          </a:p>
          <a:p>
            <a:pPr lvl="1"/>
            <a:r>
              <a:rPr lang="en-US" dirty="0"/>
              <a:t>Generative AI - Text &amp; Code</a:t>
            </a:r>
          </a:p>
          <a:p>
            <a:pPr lvl="1"/>
            <a:r>
              <a:rPr lang="en-US" dirty="0"/>
              <a:t>Other AI ML Applications</a:t>
            </a:r>
          </a:p>
          <a:p>
            <a:endParaRPr lang="en-US" dirty="0"/>
          </a:p>
        </p:txBody>
      </p:sp>
      <p:pic>
        <p:nvPicPr>
          <p:cNvPr id="5" name="Picture 4">
            <a:extLst>
              <a:ext uri="{FF2B5EF4-FFF2-40B4-BE49-F238E27FC236}">
                <a16:creationId xmlns:a16="http://schemas.microsoft.com/office/drawing/2014/main" id="{79BBD4B2-B7DB-3A85-69B6-FA1335603D7F}"/>
              </a:ext>
            </a:extLst>
          </p:cNvPr>
          <p:cNvPicPr>
            <a:picLocks noChangeAspect="1"/>
          </p:cNvPicPr>
          <p:nvPr/>
        </p:nvPicPr>
        <p:blipFill>
          <a:blip r:embed="rId2"/>
          <a:stretch>
            <a:fillRect/>
          </a:stretch>
        </p:blipFill>
        <p:spPr>
          <a:xfrm>
            <a:off x="5468470" y="1221778"/>
            <a:ext cx="6430717" cy="4839536"/>
          </a:xfrm>
          <a:prstGeom prst="rect">
            <a:avLst/>
          </a:prstGeom>
        </p:spPr>
      </p:pic>
      <p:sp>
        <p:nvSpPr>
          <p:cNvPr id="4" name="TextBox 3">
            <a:extLst>
              <a:ext uri="{FF2B5EF4-FFF2-40B4-BE49-F238E27FC236}">
                <a16:creationId xmlns:a16="http://schemas.microsoft.com/office/drawing/2014/main" id="{D355ED2C-55ED-3947-48D8-07246E1835B5}"/>
              </a:ext>
            </a:extLst>
          </p:cNvPr>
          <p:cNvSpPr txBox="1"/>
          <p:nvPr/>
        </p:nvSpPr>
        <p:spPr>
          <a:xfrm>
            <a:off x="8352638" y="6386820"/>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21 March 2024</a:t>
            </a:r>
          </a:p>
        </p:txBody>
      </p:sp>
    </p:spTree>
    <p:extLst>
      <p:ext uri="{BB962C8B-B14F-4D97-AF65-F5344CB8AC3E}">
        <p14:creationId xmlns:p14="http://schemas.microsoft.com/office/powerpoint/2010/main" val="243825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86109-F7E3-3725-0A0E-8EA1771F89F0}"/>
              </a:ext>
            </a:extLst>
          </p:cNvPr>
          <p:cNvSpPr>
            <a:spLocks noGrp="1"/>
          </p:cNvSpPr>
          <p:nvPr>
            <p:ph type="title"/>
          </p:nvPr>
        </p:nvSpPr>
        <p:spPr/>
        <p:txBody>
          <a:bodyPr/>
          <a:lstStyle/>
          <a:p>
            <a:r>
              <a:rPr lang="en-US" dirty="0"/>
              <a:t>Endpoint Risk Assessment Report</a:t>
            </a:r>
          </a:p>
        </p:txBody>
      </p:sp>
      <p:sp>
        <p:nvSpPr>
          <p:cNvPr id="3" name="Content Placeholder 2">
            <a:extLst>
              <a:ext uri="{FF2B5EF4-FFF2-40B4-BE49-F238E27FC236}">
                <a16:creationId xmlns:a16="http://schemas.microsoft.com/office/drawing/2014/main" id="{CF967CDA-6A6A-16F0-1E81-E96F02AA9553}"/>
              </a:ext>
            </a:extLst>
          </p:cNvPr>
          <p:cNvSpPr>
            <a:spLocks noGrp="1"/>
          </p:cNvSpPr>
          <p:nvPr>
            <p:ph idx="1"/>
          </p:nvPr>
        </p:nvSpPr>
        <p:spPr>
          <a:xfrm>
            <a:off x="1038726" y="1322362"/>
            <a:ext cx="5057274" cy="4999021"/>
          </a:xfrm>
        </p:spPr>
        <p:txBody>
          <a:bodyPr/>
          <a:lstStyle/>
          <a:p>
            <a:r>
              <a:rPr lang="en-US" dirty="0"/>
              <a:t>When an Endpoint Risk Assessment has started and the the user wants to schedule a report, the Risk Assessment Report is selected by default</a:t>
            </a:r>
          </a:p>
        </p:txBody>
      </p:sp>
      <p:pic>
        <p:nvPicPr>
          <p:cNvPr id="1026" name="Picture 2" descr="Screen shot of WatchGuard Endpoint Security, Add Scheduled Report">
            <a:extLst>
              <a:ext uri="{FF2B5EF4-FFF2-40B4-BE49-F238E27FC236}">
                <a16:creationId xmlns:a16="http://schemas.microsoft.com/office/drawing/2014/main" id="{5348CD56-46F2-5367-DB99-DEC023F85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0137" y="1322362"/>
            <a:ext cx="4324350" cy="46577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7671715-6FB7-7352-C146-2B0916AE135C}"/>
              </a:ext>
            </a:extLst>
          </p:cNvPr>
          <p:cNvSpPr txBox="1"/>
          <p:nvPr/>
        </p:nvSpPr>
        <p:spPr>
          <a:xfrm>
            <a:off x="8352638" y="6386820"/>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21 March 2024</a:t>
            </a:r>
          </a:p>
        </p:txBody>
      </p:sp>
    </p:spTree>
    <p:extLst>
      <p:ext uri="{BB962C8B-B14F-4D97-AF65-F5344CB8AC3E}">
        <p14:creationId xmlns:p14="http://schemas.microsoft.com/office/powerpoint/2010/main" val="28407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Endpoint security Updates</a:t>
            </a:r>
          </a:p>
        </p:txBody>
      </p:sp>
      <p:sp>
        <p:nvSpPr>
          <p:cNvPr id="7" name="Content Placeholder 6"/>
          <p:cNvSpPr>
            <a:spLocks noGrp="1"/>
          </p:cNvSpPr>
          <p:nvPr>
            <p:ph idx="1"/>
          </p:nvPr>
        </p:nvSpPr>
        <p:spPr>
          <a:xfrm>
            <a:off x="609600" y="1070919"/>
            <a:ext cx="7656214" cy="5696712"/>
          </a:xfrm>
        </p:spPr>
        <p:txBody>
          <a:bodyPr anchor="t">
            <a:normAutofit fontScale="92500" lnSpcReduction="20000"/>
          </a:bodyPr>
          <a:lstStyle/>
          <a:p>
            <a:pPr marL="342900" indent="-342900">
              <a:buSzPct val="110000"/>
              <a:buFont typeface="Arial" panose="020B0604020202020204" pitchFamily="34" charset="0"/>
              <a:buChar char="•"/>
            </a:pPr>
            <a:r>
              <a:rPr lang="en-US" sz="2400" dirty="0"/>
              <a:t>This presentation describes updates to these products:</a:t>
            </a:r>
          </a:p>
          <a:p>
            <a:pPr marL="628650" lvl="1" indent="-285750">
              <a:buSzPct val="80000"/>
              <a:buFont typeface="Courier New" panose="02070309020205020404" pitchFamily="49" charset="0"/>
              <a:buChar char="o"/>
            </a:pPr>
            <a:r>
              <a:rPr lang="en-US" sz="2100" dirty="0"/>
              <a:t>WatchGuard Advanced EPDR</a:t>
            </a:r>
          </a:p>
          <a:p>
            <a:pPr marL="628650" lvl="1" indent="-285750">
              <a:buSzPct val="80000"/>
              <a:buFont typeface="Courier New" panose="02070309020205020404" pitchFamily="49" charset="0"/>
              <a:buChar char="o"/>
            </a:pPr>
            <a:r>
              <a:rPr lang="en-US" sz="2100" dirty="0"/>
              <a:t>WatchGuard EPDR</a:t>
            </a:r>
          </a:p>
          <a:p>
            <a:pPr marL="628650" lvl="1" indent="-285750">
              <a:buSzPct val="80000"/>
              <a:buFont typeface="Courier New" panose="02070309020205020404" pitchFamily="49" charset="0"/>
              <a:buChar char="o"/>
            </a:pPr>
            <a:r>
              <a:rPr lang="en-US" sz="2100" dirty="0"/>
              <a:t>WatchGuard EDR and EDR Core</a:t>
            </a:r>
          </a:p>
          <a:p>
            <a:pPr marL="628650" lvl="1" indent="-285750">
              <a:buSzPct val="80000"/>
              <a:buFont typeface="Courier New" panose="02070309020205020404" pitchFamily="49" charset="0"/>
              <a:buChar char="o"/>
            </a:pPr>
            <a:r>
              <a:rPr lang="en-US" sz="2100" dirty="0"/>
              <a:t>WatchGuard EPP</a:t>
            </a:r>
          </a:p>
          <a:p>
            <a:pPr marL="342900" indent="-342900">
              <a:buSzPct val="110000"/>
              <a:buFont typeface="Arial" panose="020B0604020202020204" pitchFamily="34" charset="0"/>
              <a:buChar char="•"/>
            </a:pPr>
            <a:r>
              <a:rPr lang="en-US" sz="2400" dirty="0"/>
              <a:t>This presentation does not describe:</a:t>
            </a:r>
          </a:p>
          <a:p>
            <a:pPr marL="628650" lvl="1" indent="-285750">
              <a:buSzPct val="80000"/>
              <a:buFont typeface="Courier New" panose="02070309020205020404" pitchFamily="49" charset="0"/>
              <a:buChar char="o"/>
            </a:pPr>
            <a:r>
              <a:rPr lang="en-US" sz="2100" dirty="0"/>
              <a:t>Changes before November 2022</a:t>
            </a:r>
          </a:p>
          <a:p>
            <a:pPr marL="628650" lvl="1" indent="-285750">
              <a:buSzPct val="80000"/>
              <a:buFont typeface="Courier New" panose="02070309020205020404" pitchFamily="49" charset="0"/>
              <a:buChar char="o"/>
            </a:pPr>
            <a:r>
              <a:rPr lang="en-US" sz="2100" dirty="0"/>
              <a:t>Panda and Cytomic products</a:t>
            </a:r>
          </a:p>
          <a:p>
            <a:pPr marL="628650" lvl="1" indent="-285750">
              <a:buSzPct val="80000"/>
              <a:buFont typeface="Courier New" panose="02070309020205020404" pitchFamily="49" charset="0"/>
              <a:buChar char="o"/>
            </a:pPr>
            <a:r>
              <a:rPr lang="en-US" sz="2100" dirty="0"/>
              <a:t>Some minor bug fixes</a:t>
            </a:r>
          </a:p>
          <a:p>
            <a:pPr marL="342900" indent="-342900">
              <a:buSzPct val="110000"/>
              <a:buFont typeface="Arial" panose="020B0604020202020204" pitchFamily="34" charset="0"/>
              <a:buChar char="•"/>
            </a:pPr>
            <a:r>
              <a:rPr lang="en-US" sz="2400" dirty="0"/>
              <a:t>For a complete list of enhancements and resolved issues by date, go to the </a:t>
            </a:r>
            <a:r>
              <a:rPr lang="en-US" sz="2400" dirty="0">
                <a:hlinkClick r:id="rId2"/>
              </a:rPr>
              <a:t>Endpoint Security Release Notes</a:t>
            </a:r>
            <a:endParaRPr lang="en-US" sz="2400" dirty="0"/>
          </a:p>
        </p:txBody>
      </p:sp>
    </p:spTree>
    <p:extLst>
      <p:ext uri="{BB962C8B-B14F-4D97-AF65-F5344CB8AC3E}">
        <p14:creationId xmlns:p14="http://schemas.microsoft.com/office/powerpoint/2010/main" val="3336812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2AC03-EEF4-252C-126B-54BA120B4DB9}"/>
              </a:ext>
            </a:extLst>
          </p:cNvPr>
          <p:cNvSpPr>
            <a:spLocks noGrp="1"/>
          </p:cNvSpPr>
          <p:nvPr>
            <p:ph type="title"/>
          </p:nvPr>
        </p:nvSpPr>
        <p:spPr/>
        <p:txBody>
          <a:bodyPr/>
          <a:lstStyle/>
          <a:p>
            <a:r>
              <a:rPr lang="en-US" dirty="0"/>
              <a:t>Endpoint Risk Assessment with EDR Core</a:t>
            </a:r>
          </a:p>
        </p:txBody>
      </p:sp>
      <p:sp>
        <p:nvSpPr>
          <p:cNvPr id="3" name="Content Placeholder 2">
            <a:extLst>
              <a:ext uri="{FF2B5EF4-FFF2-40B4-BE49-F238E27FC236}">
                <a16:creationId xmlns:a16="http://schemas.microsoft.com/office/drawing/2014/main" id="{0820B801-E13A-1BEC-7EAC-0DE57D79130B}"/>
              </a:ext>
            </a:extLst>
          </p:cNvPr>
          <p:cNvSpPr>
            <a:spLocks noGrp="1"/>
          </p:cNvSpPr>
          <p:nvPr>
            <p:ph idx="1"/>
          </p:nvPr>
        </p:nvSpPr>
        <p:spPr/>
        <p:txBody>
          <a:bodyPr/>
          <a:lstStyle/>
          <a:p>
            <a:r>
              <a:rPr lang="en-US" dirty="0"/>
              <a:t>Subscriber accounts with EDR Core allocated to their endpoints, but not deployed, can now start a trial of WatchGuard EPDR or Advanced EPDR and activate an Endpoint Risk Assessment</a:t>
            </a:r>
          </a:p>
        </p:txBody>
      </p:sp>
      <p:sp>
        <p:nvSpPr>
          <p:cNvPr id="4" name="TextBox 3">
            <a:extLst>
              <a:ext uri="{FF2B5EF4-FFF2-40B4-BE49-F238E27FC236}">
                <a16:creationId xmlns:a16="http://schemas.microsoft.com/office/drawing/2014/main" id="{2B0AFDB4-0E8C-6245-0C5F-49330C50E2FA}"/>
              </a:ext>
            </a:extLst>
          </p:cNvPr>
          <p:cNvSpPr txBox="1"/>
          <p:nvPr/>
        </p:nvSpPr>
        <p:spPr>
          <a:xfrm>
            <a:off x="8352638" y="6386820"/>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21 March 2024</a:t>
            </a:r>
          </a:p>
        </p:txBody>
      </p:sp>
    </p:spTree>
    <p:extLst>
      <p:ext uri="{BB962C8B-B14F-4D97-AF65-F5344CB8AC3E}">
        <p14:creationId xmlns:p14="http://schemas.microsoft.com/office/powerpoint/2010/main" val="38761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BD25A-C635-13CF-5E38-5C09D81802C8}"/>
              </a:ext>
            </a:extLst>
          </p:cNvPr>
          <p:cNvSpPr>
            <a:spLocks noGrp="1"/>
          </p:cNvSpPr>
          <p:nvPr>
            <p:ph type="title"/>
          </p:nvPr>
        </p:nvSpPr>
        <p:spPr/>
        <p:txBody>
          <a:bodyPr/>
          <a:lstStyle/>
          <a:p>
            <a:r>
              <a:rPr lang="en-US" dirty="0"/>
              <a:t>EDR Core – Default Workstations and Servers Profile</a:t>
            </a:r>
          </a:p>
        </p:txBody>
      </p:sp>
      <p:sp>
        <p:nvSpPr>
          <p:cNvPr id="3" name="Content Placeholder 2">
            <a:extLst>
              <a:ext uri="{FF2B5EF4-FFF2-40B4-BE49-F238E27FC236}">
                <a16:creationId xmlns:a16="http://schemas.microsoft.com/office/drawing/2014/main" id="{E9E07B66-207B-5880-AC8E-5CC0ABAF945C}"/>
              </a:ext>
            </a:extLst>
          </p:cNvPr>
          <p:cNvSpPr>
            <a:spLocks noGrp="1"/>
          </p:cNvSpPr>
          <p:nvPr>
            <p:ph idx="1"/>
          </p:nvPr>
        </p:nvSpPr>
        <p:spPr/>
        <p:txBody>
          <a:bodyPr/>
          <a:lstStyle/>
          <a:p>
            <a:r>
              <a:rPr lang="en-US" dirty="0"/>
              <a:t>The default workstations and servers settings profile now has anti-exploit and decoy files disabled</a:t>
            </a:r>
          </a:p>
          <a:p>
            <a:pPr lvl="1"/>
            <a:r>
              <a:rPr lang="en-US" dirty="0"/>
              <a:t>This profile is applied to the All group by default until you create and assign a new profile</a:t>
            </a:r>
          </a:p>
          <a:p>
            <a:r>
              <a:rPr lang="en-US" dirty="0"/>
              <a:t>This profile helps to prevent issues with third-party antivirus and EDR solutions when you activate the Endpoint Risk Assessment</a:t>
            </a:r>
          </a:p>
          <a:p>
            <a:pPr lvl="1"/>
            <a:r>
              <a:rPr lang="en-US" dirty="0"/>
              <a:t>This change does not affect Endpoint Risk Assessments in progress</a:t>
            </a:r>
          </a:p>
        </p:txBody>
      </p:sp>
      <p:sp>
        <p:nvSpPr>
          <p:cNvPr id="4" name="TextBox 3">
            <a:extLst>
              <a:ext uri="{FF2B5EF4-FFF2-40B4-BE49-F238E27FC236}">
                <a16:creationId xmlns:a16="http://schemas.microsoft.com/office/drawing/2014/main" id="{47003B1B-0832-7CFF-DF7C-EE287A5673B8}"/>
              </a:ext>
            </a:extLst>
          </p:cNvPr>
          <p:cNvSpPr txBox="1"/>
          <p:nvPr/>
        </p:nvSpPr>
        <p:spPr>
          <a:xfrm>
            <a:off x="8352638" y="6386820"/>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21 March 2024</a:t>
            </a:r>
          </a:p>
        </p:txBody>
      </p:sp>
    </p:spTree>
    <p:extLst>
      <p:ext uri="{BB962C8B-B14F-4D97-AF65-F5344CB8AC3E}">
        <p14:creationId xmlns:p14="http://schemas.microsoft.com/office/powerpoint/2010/main" val="202769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57B269-A5ED-44F3-9C1E-805C1BF853B2}"/>
              </a:ext>
            </a:extLst>
          </p:cNvPr>
          <p:cNvSpPr>
            <a:spLocks noGrp="1"/>
          </p:cNvSpPr>
          <p:nvPr>
            <p:ph type="ctrTitle"/>
          </p:nvPr>
        </p:nvSpPr>
        <p:spPr/>
        <p:txBody>
          <a:bodyPr/>
          <a:lstStyle/>
          <a:p>
            <a:r>
              <a:rPr lang="en-US" dirty="0"/>
              <a:t>December 2023</a:t>
            </a:r>
          </a:p>
        </p:txBody>
      </p:sp>
    </p:spTree>
    <p:extLst>
      <p:ext uri="{BB962C8B-B14F-4D97-AF65-F5344CB8AC3E}">
        <p14:creationId xmlns:p14="http://schemas.microsoft.com/office/powerpoint/2010/main" val="151357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1CE80F9-A6A7-4F44-8C90-8667FE4AE3C1}"/>
              </a:ext>
            </a:extLst>
          </p:cNvPr>
          <p:cNvSpPr>
            <a:spLocks noGrp="1"/>
          </p:cNvSpPr>
          <p:nvPr>
            <p:ph type="title"/>
          </p:nvPr>
        </p:nvSpPr>
        <p:spPr/>
        <p:txBody>
          <a:bodyPr/>
          <a:lstStyle/>
          <a:p>
            <a:r>
              <a:rPr lang="en-US" dirty="0"/>
              <a:t>12 </a:t>
            </a:r>
            <a:r>
              <a:rPr lang="en-US" dirty="0" err="1"/>
              <a:t>DEcember</a:t>
            </a:r>
            <a:r>
              <a:rPr lang="en-US" dirty="0"/>
              <a:t> 2023 - Update</a:t>
            </a:r>
          </a:p>
        </p:txBody>
      </p:sp>
      <p:sp>
        <p:nvSpPr>
          <p:cNvPr id="14" name="Content Placeholder 13">
            <a:extLst>
              <a:ext uri="{FF2B5EF4-FFF2-40B4-BE49-F238E27FC236}">
                <a16:creationId xmlns:a16="http://schemas.microsoft.com/office/drawing/2014/main" id="{D67EF91E-9617-4890-895F-F1F18784A140}"/>
              </a:ext>
            </a:extLst>
          </p:cNvPr>
          <p:cNvSpPr>
            <a:spLocks noGrp="1"/>
          </p:cNvSpPr>
          <p:nvPr>
            <p:ph idx="10"/>
          </p:nvPr>
        </p:nvSpPr>
        <p:spPr/>
        <p:txBody>
          <a:bodyPr/>
          <a:lstStyle/>
          <a:p>
            <a:r>
              <a:rPr lang="en-US" dirty="0"/>
              <a:t>This update is available to all customers with the latest version of WatchGuard Endpoint Security:</a:t>
            </a:r>
          </a:p>
          <a:p>
            <a:pPr lvl="1"/>
            <a:r>
              <a:rPr lang="en-US" dirty="0"/>
              <a:t>WatchGuard EDR, EDR Core, WatchGuard EPDR, WatchGuard Advanced EPDR v4.30</a:t>
            </a:r>
          </a:p>
          <a:p>
            <a:pPr lvl="1"/>
            <a:r>
              <a:rPr lang="en-US" dirty="0"/>
              <a:t>WatchGuard EPP v9.30</a:t>
            </a:r>
          </a:p>
          <a:p>
            <a:r>
              <a:rPr lang="en-US" dirty="0"/>
              <a:t>If you do not have this version, a notification to upgrade is available from the Endpoint Security management UI</a:t>
            </a:r>
          </a:p>
          <a:p>
            <a:r>
              <a:rPr lang="en-US" dirty="0"/>
              <a:t>You can upgrade at any time to the latest version</a:t>
            </a:r>
          </a:p>
          <a:p>
            <a:pPr lvl="1"/>
            <a:r>
              <a:rPr lang="en-US" dirty="0"/>
              <a:t>We recommend that you plan a controlled upgrade process to reduce the risk of potential issues</a:t>
            </a:r>
          </a:p>
          <a:p>
            <a:r>
              <a:rPr lang="en-US" dirty="0"/>
              <a:t>For more information, go to this Knowledge Base article: </a:t>
            </a:r>
            <a:r>
              <a:rPr lang="en-US" dirty="0">
                <a:hlinkClick r:id="rId2"/>
              </a:rPr>
              <a:t>WatchGuard Endpoint Security Upgrade Process</a:t>
            </a:r>
            <a:endParaRPr lang="en-US" dirty="0"/>
          </a:p>
          <a:p>
            <a:endParaRPr lang="en-US" dirty="0"/>
          </a:p>
        </p:txBody>
      </p:sp>
    </p:spTree>
    <p:extLst>
      <p:ext uri="{BB962C8B-B14F-4D97-AF65-F5344CB8AC3E}">
        <p14:creationId xmlns:p14="http://schemas.microsoft.com/office/powerpoint/2010/main" val="11015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891448-CC0E-CAC9-0971-D7290311F522}"/>
              </a:ext>
            </a:extLst>
          </p:cNvPr>
          <p:cNvSpPr>
            <a:spLocks noGrp="1"/>
          </p:cNvSpPr>
          <p:nvPr>
            <p:ph type="title"/>
          </p:nvPr>
        </p:nvSpPr>
        <p:spPr/>
        <p:txBody>
          <a:bodyPr/>
          <a:lstStyle/>
          <a:p>
            <a:r>
              <a:rPr lang="en-US" dirty="0"/>
              <a:t>Full Encryption for Mac Devices</a:t>
            </a:r>
          </a:p>
        </p:txBody>
      </p:sp>
      <p:sp>
        <p:nvSpPr>
          <p:cNvPr id="4" name="Content Placeholder 3">
            <a:extLst>
              <a:ext uri="{FF2B5EF4-FFF2-40B4-BE49-F238E27FC236}">
                <a16:creationId xmlns:a16="http://schemas.microsoft.com/office/drawing/2014/main" id="{93F4D2D4-3A63-229C-9B62-82C1C3D6800A}"/>
              </a:ext>
            </a:extLst>
          </p:cNvPr>
          <p:cNvSpPr>
            <a:spLocks noGrp="1"/>
          </p:cNvSpPr>
          <p:nvPr>
            <p:ph idx="1"/>
          </p:nvPr>
        </p:nvSpPr>
        <p:spPr/>
        <p:txBody>
          <a:bodyPr/>
          <a:lstStyle/>
          <a:p>
            <a:r>
              <a:rPr lang="en-US" dirty="0"/>
              <a:t>WatchGuard Full Encryption is now available for Mac devices</a:t>
            </a:r>
          </a:p>
          <a:p>
            <a:pPr lvl="1"/>
            <a:r>
              <a:rPr lang="en-US" dirty="0"/>
              <a:t>Supported on macOS Catalina 10.15 and higher</a:t>
            </a:r>
          </a:p>
          <a:p>
            <a:pPr lvl="1"/>
            <a:r>
              <a:rPr lang="en-US" dirty="0"/>
              <a:t>No specific hardware requirements</a:t>
            </a:r>
          </a:p>
          <a:p>
            <a:r>
              <a:rPr lang="en-US" dirty="0"/>
              <a:t>Full Encryption for macOS uses FileVault technology to encrypt hard disks</a:t>
            </a:r>
          </a:p>
          <a:p>
            <a:pPr lvl="1"/>
            <a:r>
              <a:rPr lang="en-US" dirty="0"/>
              <a:t>External removable drives can be encrypted from a Windows device only</a:t>
            </a:r>
          </a:p>
          <a:p>
            <a:r>
              <a:rPr lang="en-US" dirty="0"/>
              <a:t>When an encryption policy is applied to a non-encrypted Mac device, the user is prompted for administrator credentials to start encryption</a:t>
            </a:r>
          </a:p>
          <a:p>
            <a:pPr lvl="1"/>
            <a:r>
              <a:rPr lang="en-US" dirty="0"/>
              <a:t>If the user does not enter the credentials, they receive a prompt every hour to enter the credentials</a:t>
            </a:r>
          </a:p>
          <a:p>
            <a:pPr lvl="1"/>
            <a:r>
              <a:rPr lang="en-US" dirty="0"/>
              <a:t>On the Computer Details page, the computer status is </a:t>
            </a:r>
            <a:r>
              <a:rPr lang="en-US" i="1" dirty="0"/>
              <a:t>Encryption Pending User Action</a:t>
            </a:r>
          </a:p>
        </p:txBody>
      </p:sp>
      <p:sp>
        <p:nvSpPr>
          <p:cNvPr id="2" name="TextBox 1">
            <a:extLst>
              <a:ext uri="{FF2B5EF4-FFF2-40B4-BE49-F238E27FC236}">
                <a16:creationId xmlns:a16="http://schemas.microsoft.com/office/drawing/2014/main" id="{05255830-3E0D-72D2-3E23-1F52A3003769}"/>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12 December 2023</a:t>
            </a:r>
          </a:p>
        </p:txBody>
      </p:sp>
    </p:spTree>
    <p:extLst>
      <p:ext uri="{BB962C8B-B14F-4D97-AF65-F5344CB8AC3E}">
        <p14:creationId xmlns:p14="http://schemas.microsoft.com/office/powerpoint/2010/main" val="197811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2DA9C-0360-D84D-F49D-D4180ACFE51C}"/>
              </a:ext>
            </a:extLst>
          </p:cNvPr>
          <p:cNvSpPr>
            <a:spLocks noGrp="1"/>
          </p:cNvSpPr>
          <p:nvPr>
            <p:ph type="title"/>
          </p:nvPr>
        </p:nvSpPr>
        <p:spPr/>
        <p:txBody>
          <a:bodyPr/>
          <a:lstStyle/>
          <a:p>
            <a:r>
              <a:rPr lang="en-US" dirty="0"/>
              <a:t>Full Encryption for Mac Devices – Recovery Keys</a:t>
            </a:r>
          </a:p>
        </p:txBody>
      </p:sp>
      <p:sp>
        <p:nvSpPr>
          <p:cNvPr id="3" name="Content Placeholder 2">
            <a:extLst>
              <a:ext uri="{FF2B5EF4-FFF2-40B4-BE49-F238E27FC236}">
                <a16:creationId xmlns:a16="http://schemas.microsoft.com/office/drawing/2014/main" id="{8A097094-059B-5969-2984-80688BD30F5B}"/>
              </a:ext>
            </a:extLst>
          </p:cNvPr>
          <p:cNvSpPr>
            <a:spLocks noGrp="1"/>
          </p:cNvSpPr>
          <p:nvPr>
            <p:ph idx="1"/>
          </p:nvPr>
        </p:nvSpPr>
        <p:spPr/>
        <p:txBody>
          <a:bodyPr/>
          <a:lstStyle/>
          <a:p>
            <a:r>
              <a:rPr lang="en-US" dirty="0"/>
              <a:t>When the encryption process is complete, a recovery key associated with the computer is generated</a:t>
            </a:r>
          </a:p>
          <a:p>
            <a:r>
              <a:rPr lang="en-US" dirty="0"/>
              <a:t>Recovery keys are centrally managed in the Endpoint Security management UI</a:t>
            </a:r>
          </a:p>
          <a:p>
            <a:pPr lvl="1"/>
            <a:r>
              <a:rPr lang="en-US" dirty="0"/>
              <a:t>All volumes on the Mac device are encrypted with the same recovery key</a:t>
            </a:r>
          </a:p>
          <a:p>
            <a:pPr lvl="1"/>
            <a:r>
              <a:rPr lang="en-US" dirty="0"/>
              <a:t>You can search for the recovery key from the management UI</a:t>
            </a:r>
          </a:p>
          <a:p>
            <a:r>
              <a:rPr lang="en-US" dirty="0"/>
              <a:t>When a Full Encryption trial or license expires, endpoint devices are not decrypted by default</a:t>
            </a:r>
          </a:p>
          <a:p>
            <a:r>
              <a:rPr lang="en-US" dirty="0"/>
              <a:t>If a Mac device was previously encrypted by another product, Full Encryption re-establishes the recovery key and prompts the user for administrator credentials</a:t>
            </a:r>
          </a:p>
        </p:txBody>
      </p:sp>
      <p:sp>
        <p:nvSpPr>
          <p:cNvPr id="4" name="TextBox 3">
            <a:extLst>
              <a:ext uri="{FF2B5EF4-FFF2-40B4-BE49-F238E27FC236}">
                <a16:creationId xmlns:a16="http://schemas.microsoft.com/office/drawing/2014/main" id="{D93FCEC0-C7B9-B67A-5B27-03D409D800BD}"/>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12 December 2023</a:t>
            </a:r>
          </a:p>
        </p:txBody>
      </p:sp>
    </p:spTree>
    <p:extLst>
      <p:ext uri="{BB962C8B-B14F-4D97-AF65-F5344CB8AC3E}">
        <p14:creationId xmlns:p14="http://schemas.microsoft.com/office/powerpoint/2010/main" val="311282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891448-CC0E-CAC9-0971-D7290311F522}"/>
              </a:ext>
            </a:extLst>
          </p:cNvPr>
          <p:cNvSpPr>
            <a:spLocks noGrp="1"/>
          </p:cNvSpPr>
          <p:nvPr>
            <p:ph type="title"/>
          </p:nvPr>
        </p:nvSpPr>
        <p:spPr/>
        <p:txBody>
          <a:bodyPr/>
          <a:lstStyle/>
          <a:p>
            <a:r>
              <a:rPr lang="en-US" dirty="0"/>
              <a:t>Isolation for Mac Devices</a:t>
            </a:r>
          </a:p>
        </p:txBody>
      </p:sp>
      <p:sp>
        <p:nvSpPr>
          <p:cNvPr id="4" name="Content Placeholder 3">
            <a:extLst>
              <a:ext uri="{FF2B5EF4-FFF2-40B4-BE49-F238E27FC236}">
                <a16:creationId xmlns:a16="http://schemas.microsoft.com/office/drawing/2014/main" id="{93F4D2D4-3A63-229C-9B62-82C1C3D6800A}"/>
              </a:ext>
            </a:extLst>
          </p:cNvPr>
          <p:cNvSpPr>
            <a:spLocks noGrp="1"/>
          </p:cNvSpPr>
          <p:nvPr>
            <p:ph idx="1"/>
          </p:nvPr>
        </p:nvSpPr>
        <p:spPr/>
        <p:txBody>
          <a:bodyPr/>
          <a:lstStyle/>
          <a:p>
            <a:r>
              <a:rPr lang="en-US" dirty="0"/>
              <a:t>The </a:t>
            </a:r>
            <a:r>
              <a:rPr lang="en-US" b="1" dirty="0"/>
              <a:t>Isolate Computer</a:t>
            </a:r>
            <a:r>
              <a:rPr lang="en-US" dirty="0"/>
              <a:t> action is now available for Mac devices from the management UI</a:t>
            </a:r>
          </a:p>
        </p:txBody>
      </p:sp>
      <p:pic>
        <p:nvPicPr>
          <p:cNvPr id="7" name="Picture 6">
            <a:extLst>
              <a:ext uri="{FF2B5EF4-FFF2-40B4-BE49-F238E27FC236}">
                <a16:creationId xmlns:a16="http://schemas.microsoft.com/office/drawing/2014/main" id="{F480E58C-4035-C040-E3F6-AFEED0B7DA7B}"/>
              </a:ext>
            </a:extLst>
          </p:cNvPr>
          <p:cNvPicPr>
            <a:picLocks noChangeAspect="1"/>
          </p:cNvPicPr>
          <p:nvPr/>
        </p:nvPicPr>
        <p:blipFill>
          <a:blip r:embed="rId2"/>
          <a:stretch>
            <a:fillRect/>
          </a:stretch>
        </p:blipFill>
        <p:spPr>
          <a:xfrm>
            <a:off x="1744048" y="2267973"/>
            <a:ext cx="8703903" cy="2322053"/>
          </a:xfrm>
          <a:prstGeom prst="rect">
            <a:avLst/>
          </a:prstGeom>
        </p:spPr>
      </p:pic>
      <p:sp>
        <p:nvSpPr>
          <p:cNvPr id="2" name="TextBox 1">
            <a:extLst>
              <a:ext uri="{FF2B5EF4-FFF2-40B4-BE49-F238E27FC236}">
                <a16:creationId xmlns:a16="http://schemas.microsoft.com/office/drawing/2014/main" id="{D769D754-BEB7-EA74-1415-29B747F746DC}"/>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12 December 2023</a:t>
            </a:r>
          </a:p>
        </p:txBody>
      </p:sp>
    </p:spTree>
    <p:extLst>
      <p:ext uri="{BB962C8B-B14F-4D97-AF65-F5344CB8AC3E}">
        <p14:creationId xmlns:p14="http://schemas.microsoft.com/office/powerpoint/2010/main" val="23442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891448-CC0E-CAC9-0971-D7290311F522}"/>
              </a:ext>
            </a:extLst>
          </p:cNvPr>
          <p:cNvSpPr>
            <a:spLocks noGrp="1"/>
          </p:cNvSpPr>
          <p:nvPr>
            <p:ph type="title"/>
          </p:nvPr>
        </p:nvSpPr>
        <p:spPr/>
        <p:txBody>
          <a:bodyPr/>
          <a:lstStyle/>
          <a:p>
            <a:r>
              <a:rPr lang="en-US" dirty="0"/>
              <a:t>Endpoint Risk Assessment Settings Updates</a:t>
            </a:r>
          </a:p>
        </p:txBody>
      </p:sp>
      <p:sp>
        <p:nvSpPr>
          <p:cNvPr id="4" name="Content Placeholder 3">
            <a:extLst>
              <a:ext uri="{FF2B5EF4-FFF2-40B4-BE49-F238E27FC236}">
                <a16:creationId xmlns:a16="http://schemas.microsoft.com/office/drawing/2014/main" id="{93F4D2D4-3A63-229C-9B62-82C1C3D6800A}"/>
              </a:ext>
            </a:extLst>
          </p:cNvPr>
          <p:cNvSpPr>
            <a:spLocks noGrp="1"/>
          </p:cNvSpPr>
          <p:nvPr>
            <p:ph idx="1"/>
          </p:nvPr>
        </p:nvSpPr>
        <p:spPr>
          <a:xfrm>
            <a:off x="1038726" y="1322362"/>
            <a:ext cx="5370952" cy="4999021"/>
          </a:xfrm>
        </p:spPr>
        <p:txBody>
          <a:bodyPr/>
          <a:lstStyle/>
          <a:p>
            <a:r>
              <a:rPr lang="en-US" dirty="0"/>
              <a:t>The Endpoint Risk Assessment is a tool to identify threats, vulnerabilities, and other security risks on managed accounts that use a third-party endpoint security solution</a:t>
            </a:r>
          </a:p>
          <a:p>
            <a:r>
              <a:rPr lang="en-US" dirty="0"/>
              <a:t>When you activate the Endpoint Risk Assessment, decoy files and anti-exploit technology are now disabled on the endpoints</a:t>
            </a:r>
          </a:p>
          <a:p>
            <a:pPr lvl="1"/>
            <a:r>
              <a:rPr lang="en-US" dirty="0"/>
              <a:t>This change makes sure that the assessment is non-intrusive</a:t>
            </a:r>
          </a:p>
          <a:p>
            <a:pPr lvl="1"/>
            <a:r>
              <a:rPr lang="en-US" dirty="0"/>
              <a:t>This change only impacts new assessments </a:t>
            </a:r>
          </a:p>
        </p:txBody>
      </p:sp>
      <p:pic>
        <p:nvPicPr>
          <p:cNvPr id="1026" name="Picture 2" descr="Screen shot of WatchGuard Endpoint Security, Activate confirmation dialog box">
            <a:extLst>
              <a:ext uri="{FF2B5EF4-FFF2-40B4-BE49-F238E27FC236}">
                <a16:creationId xmlns:a16="http://schemas.microsoft.com/office/drawing/2014/main" id="{C2004BA5-20E4-5103-E253-74C797462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399" y="2564572"/>
            <a:ext cx="4333875" cy="251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2C50518-D650-406B-9E12-76C19D1FAF82}"/>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12 December 2023</a:t>
            </a:r>
          </a:p>
        </p:txBody>
      </p:sp>
    </p:spTree>
    <p:extLst>
      <p:ext uri="{BB962C8B-B14F-4D97-AF65-F5344CB8AC3E}">
        <p14:creationId xmlns:p14="http://schemas.microsoft.com/office/powerpoint/2010/main" val="335260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891448-CC0E-CAC9-0971-D7290311F522}"/>
              </a:ext>
            </a:extLst>
          </p:cNvPr>
          <p:cNvSpPr>
            <a:spLocks noGrp="1"/>
          </p:cNvSpPr>
          <p:nvPr>
            <p:ph type="title"/>
          </p:nvPr>
        </p:nvSpPr>
        <p:spPr/>
        <p:txBody>
          <a:bodyPr/>
          <a:lstStyle/>
          <a:p>
            <a:r>
              <a:rPr lang="en-US" dirty="0"/>
              <a:t>New Filter in Available Patches List</a:t>
            </a:r>
          </a:p>
        </p:txBody>
      </p:sp>
      <p:sp>
        <p:nvSpPr>
          <p:cNvPr id="4" name="Content Placeholder 3">
            <a:extLst>
              <a:ext uri="{FF2B5EF4-FFF2-40B4-BE49-F238E27FC236}">
                <a16:creationId xmlns:a16="http://schemas.microsoft.com/office/drawing/2014/main" id="{93F4D2D4-3A63-229C-9B62-82C1C3D6800A}"/>
              </a:ext>
            </a:extLst>
          </p:cNvPr>
          <p:cNvSpPr>
            <a:spLocks noGrp="1"/>
          </p:cNvSpPr>
          <p:nvPr>
            <p:ph idx="1"/>
          </p:nvPr>
        </p:nvSpPr>
        <p:spPr/>
        <p:txBody>
          <a:bodyPr/>
          <a:lstStyle/>
          <a:p>
            <a:r>
              <a:rPr lang="en-US" dirty="0"/>
              <a:t>You can now filter the </a:t>
            </a:r>
            <a:r>
              <a:rPr lang="en-US" b="1" dirty="0"/>
              <a:t>Available Patches</a:t>
            </a:r>
            <a:r>
              <a:rPr lang="en-US" dirty="0"/>
              <a:t> list by the patch release date</a:t>
            </a:r>
          </a:p>
          <a:p>
            <a:r>
              <a:rPr lang="en-US" dirty="0"/>
              <a:t>Use this filter to identify older patches</a:t>
            </a:r>
          </a:p>
        </p:txBody>
      </p:sp>
      <p:pic>
        <p:nvPicPr>
          <p:cNvPr id="5" name="Picture 4">
            <a:extLst>
              <a:ext uri="{FF2B5EF4-FFF2-40B4-BE49-F238E27FC236}">
                <a16:creationId xmlns:a16="http://schemas.microsoft.com/office/drawing/2014/main" id="{FDA82D02-E283-1ACE-238E-5DBC758CA5A3}"/>
              </a:ext>
            </a:extLst>
          </p:cNvPr>
          <p:cNvPicPr>
            <a:picLocks noChangeAspect="1"/>
          </p:cNvPicPr>
          <p:nvPr/>
        </p:nvPicPr>
        <p:blipFill>
          <a:blip r:embed="rId2"/>
          <a:stretch>
            <a:fillRect/>
          </a:stretch>
        </p:blipFill>
        <p:spPr>
          <a:xfrm>
            <a:off x="1727732" y="2343801"/>
            <a:ext cx="8736536" cy="3260127"/>
          </a:xfrm>
          <a:prstGeom prst="rect">
            <a:avLst/>
          </a:prstGeom>
        </p:spPr>
      </p:pic>
      <p:sp>
        <p:nvSpPr>
          <p:cNvPr id="2" name="TextBox 1">
            <a:extLst>
              <a:ext uri="{FF2B5EF4-FFF2-40B4-BE49-F238E27FC236}">
                <a16:creationId xmlns:a16="http://schemas.microsoft.com/office/drawing/2014/main" id="{8F05F971-600C-D3E0-612E-D8207F848108}"/>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12 December 2023</a:t>
            </a:r>
          </a:p>
        </p:txBody>
      </p:sp>
    </p:spTree>
    <p:extLst>
      <p:ext uri="{BB962C8B-B14F-4D97-AF65-F5344CB8AC3E}">
        <p14:creationId xmlns:p14="http://schemas.microsoft.com/office/powerpoint/2010/main" val="30172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891448-CC0E-CAC9-0971-D7290311F522}"/>
              </a:ext>
            </a:extLst>
          </p:cNvPr>
          <p:cNvSpPr>
            <a:spLocks noGrp="1"/>
          </p:cNvSpPr>
          <p:nvPr>
            <p:ph type="title"/>
          </p:nvPr>
        </p:nvSpPr>
        <p:spPr/>
        <p:txBody>
          <a:bodyPr/>
          <a:lstStyle/>
          <a:p>
            <a:r>
              <a:rPr lang="en-US" dirty="0"/>
              <a:t>Select All on Unmanaged Computers List</a:t>
            </a:r>
          </a:p>
        </p:txBody>
      </p:sp>
      <p:sp>
        <p:nvSpPr>
          <p:cNvPr id="4" name="Content Placeholder 3">
            <a:extLst>
              <a:ext uri="{FF2B5EF4-FFF2-40B4-BE49-F238E27FC236}">
                <a16:creationId xmlns:a16="http://schemas.microsoft.com/office/drawing/2014/main" id="{93F4D2D4-3A63-229C-9B62-82C1C3D6800A}"/>
              </a:ext>
            </a:extLst>
          </p:cNvPr>
          <p:cNvSpPr>
            <a:spLocks noGrp="1"/>
          </p:cNvSpPr>
          <p:nvPr>
            <p:ph idx="1"/>
          </p:nvPr>
        </p:nvSpPr>
        <p:spPr/>
        <p:txBody>
          <a:bodyPr/>
          <a:lstStyle/>
          <a:p>
            <a:r>
              <a:rPr lang="en-US" dirty="0"/>
              <a:t>In the </a:t>
            </a:r>
            <a:r>
              <a:rPr lang="en-US" b="1" dirty="0"/>
              <a:t>Unmanaged Computers</a:t>
            </a:r>
            <a:r>
              <a:rPr lang="en-US" dirty="0"/>
              <a:t> list, you can now select all computers across multiple pages</a:t>
            </a:r>
          </a:p>
        </p:txBody>
      </p:sp>
      <p:pic>
        <p:nvPicPr>
          <p:cNvPr id="7" name="Picture 6">
            <a:extLst>
              <a:ext uri="{FF2B5EF4-FFF2-40B4-BE49-F238E27FC236}">
                <a16:creationId xmlns:a16="http://schemas.microsoft.com/office/drawing/2014/main" id="{1BA0B0C4-9943-CB1E-287F-C10FFE090AE4}"/>
              </a:ext>
            </a:extLst>
          </p:cNvPr>
          <p:cNvPicPr>
            <a:picLocks noChangeAspect="1"/>
          </p:cNvPicPr>
          <p:nvPr/>
        </p:nvPicPr>
        <p:blipFill>
          <a:blip r:embed="rId2"/>
          <a:stretch>
            <a:fillRect/>
          </a:stretch>
        </p:blipFill>
        <p:spPr>
          <a:xfrm>
            <a:off x="1728071" y="2231880"/>
            <a:ext cx="8735858" cy="2817525"/>
          </a:xfrm>
          <a:prstGeom prst="rect">
            <a:avLst/>
          </a:prstGeom>
        </p:spPr>
      </p:pic>
      <p:sp>
        <p:nvSpPr>
          <p:cNvPr id="2" name="TextBox 1">
            <a:extLst>
              <a:ext uri="{FF2B5EF4-FFF2-40B4-BE49-F238E27FC236}">
                <a16:creationId xmlns:a16="http://schemas.microsoft.com/office/drawing/2014/main" id="{B4584538-B3F4-9285-EEE3-E38AE63E1D9D}"/>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12 December 2023</a:t>
            </a:r>
          </a:p>
        </p:txBody>
      </p:sp>
    </p:spTree>
    <p:extLst>
      <p:ext uri="{BB962C8B-B14F-4D97-AF65-F5344CB8AC3E}">
        <p14:creationId xmlns:p14="http://schemas.microsoft.com/office/powerpoint/2010/main" val="389515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7B9222-08D2-F217-A885-C0441C4811AF}"/>
              </a:ext>
            </a:extLst>
          </p:cNvPr>
          <p:cNvSpPr>
            <a:spLocks noGrp="1"/>
          </p:cNvSpPr>
          <p:nvPr>
            <p:ph type="ctrTitle"/>
          </p:nvPr>
        </p:nvSpPr>
        <p:spPr/>
        <p:txBody>
          <a:bodyPr/>
          <a:lstStyle/>
          <a:p>
            <a:r>
              <a:rPr lang="en-US" dirty="0"/>
              <a:t>April 2024</a:t>
            </a:r>
          </a:p>
        </p:txBody>
      </p:sp>
    </p:spTree>
    <p:extLst>
      <p:ext uri="{BB962C8B-B14F-4D97-AF65-F5344CB8AC3E}">
        <p14:creationId xmlns:p14="http://schemas.microsoft.com/office/powerpoint/2010/main" val="75648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891448-CC0E-CAC9-0971-D7290311F522}"/>
              </a:ext>
            </a:extLst>
          </p:cNvPr>
          <p:cNvSpPr>
            <a:spLocks noGrp="1"/>
          </p:cNvSpPr>
          <p:nvPr>
            <p:ph type="title"/>
          </p:nvPr>
        </p:nvSpPr>
        <p:spPr/>
        <p:txBody>
          <a:bodyPr/>
          <a:lstStyle/>
          <a:p>
            <a:r>
              <a:rPr lang="en-US" dirty="0"/>
              <a:t>Patch Management Installation History Report</a:t>
            </a:r>
          </a:p>
        </p:txBody>
      </p:sp>
      <p:sp>
        <p:nvSpPr>
          <p:cNvPr id="4" name="Content Placeholder 3">
            <a:extLst>
              <a:ext uri="{FF2B5EF4-FFF2-40B4-BE49-F238E27FC236}">
                <a16:creationId xmlns:a16="http://schemas.microsoft.com/office/drawing/2014/main" id="{93F4D2D4-3A63-229C-9B62-82C1C3D6800A}"/>
              </a:ext>
            </a:extLst>
          </p:cNvPr>
          <p:cNvSpPr>
            <a:spLocks noGrp="1"/>
          </p:cNvSpPr>
          <p:nvPr>
            <p:ph idx="1"/>
          </p:nvPr>
        </p:nvSpPr>
        <p:spPr/>
        <p:txBody>
          <a:bodyPr/>
          <a:lstStyle/>
          <a:p>
            <a:r>
              <a:rPr lang="en-US" dirty="0"/>
              <a:t>A new Extended Export option is available from the Patch Management Installation History list</a:t>
            </a:r>
          </a:p>
          <a:p>
            <a:r>
              <a:rPr lang="en-US" dirty="0"/>
              <a:t>The extended CSV file includes these columns in the exported CSV file:</a:t>
            </a:r>
          </a:p>
          <a:p>
            <a:pPr lvl="1"/>
            <a:r>
              <a:rPr lang="en-US" dirty="0"/>
              <a:t>Task name</a:t>
            </a:r>
          </a:p>
          <a:p>
            <a:pPr lvl="1"/>
            <a:r>
              <a:rPr lang="en-US" dirty="0"/>
              <a:t>Task launch date</a:t>
            </a:r>
          </a:p>
          <a:p>
            <a:pPr lvl="1"/>
            <a:r>
              <a:rPr lang="en-US" dirty="0"/>
              <a:t>Task start date</a:t>
            </a:r>
          </a:p>
          <a:p>
            <a:pPr lvl="1"/>
            <a:r>
              <a:rPr lang="en-US" dirty="0"/>
              <a:t>Task end date</a:t>
            </a:r>
          </a:p>
        </p:txBody>
      </p:sp>
      <p:pic>
        <p:nvPicPr>
          <p:cNvPr id="5" name="Picture 4">
            <a:extLst>
              <a:ext uri="{FF2B5EF4-FFF2-40B4-BE49-F238E27FC236}">
                <a16:creationId xmlns:a16="http://schemas.microsoft.com/office/drawing/2014/main" id="{A0B498BE-2271-7FD9-9E22-2DDC1A5ED59A}"/>
              </a:ext>
            </a:extLst>
          </p:cNvPr>
          <p:cNvPicPr>
            <a:picLocks noChangeAspect="1"/>
          </p:cNvPicPr>
          <p:nvPr/>
        </p:nvPicPr>
        <p:blipFill>
          <a:blip r:embed="rId2"/>
          <a:stretch>
            <a:fillRect/>
          </a:stretch>
        </p:blipFill>
        <p:spPr>
          <a:xfrm>
            <a:off x="4291555" y="3350586"/>
            <a:ext cx="6323809" cy="1514286"/>
          </a:xfrm>
          <a:prstGeom prst="rect">
            <a:avLst/>
          </a:prstGeom>
        </p:spPr>
      </p:pic>
      <p:sp>
        <p:nvSpPr>
          <p:cNvPr id="2" name="TextBox 1">
            <a:extLst>
              <a:ext uri="{FF2B5EF4-FFF2-40B4-BE49-F238E27FC236}">
                <a16:creationId xmlns:a16="http://schemas.microsoft.com/office/drawing/2014/main" id="{200E5E86-BFFD-17BF-2898-84C07129D892}"/>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12 December 2023</a:t>
            </a:r>
          </a:p>
        </p:txBody>
      </p:sp>
    </p:spTree>
    <p:extLst>
      <p:ext uri="{BB962C8B-B14F-4D97-AF65-F5344CB8AC3E}">
        <p14:creationId xmlns:p14="http://schemas.microsoft.com/office/powerpoint/2010/main" val="17869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891448-CC0E-CAC9-0971-D7290311F522}"/>
              </a:ext>
            </a:extLst>
          </p:cNvPr>
          <p:cNvSpPr>
            <a:spLocks noGrp="1"/>
          </p:cNvSpPr>
          <p:nvPr>
            <p:ph type="title"/>
          </p:nvPr>
        </p:nvSpPr>
        <p:spPr/>
        <p:txBody>
          <a:bodyPr/>
          <a:lstStyle/>
          <a:p>
            <a:r>
              <a:rPr lang="en-US" dirty="0"/>
              <a:t>Zero-Trust Application Service Enhancement</a:t>
            </a:r>
          </a:p>
        </p:txBody>
      </p:sp>
      <p:sp>
        <p:nvSpPr>
          <p:cNvPr id="4" name="Content Placeholder 3">
            <a:extLst>
              <a:ext uri="{FF2B5EF4-FFF2-40B4-BE49-F238E27FC236}">
                <a16:creationId xmlns:a16="http://schemas.microsoft.com/office/drawing/2014/main" id="{93F4D2D4-3A63-229C-9B62-82C1C3D6800A}"/>
              </a:ext>
            </a:extLst>
          </p:cNvPr>
          <p:cNvSpPr>
            <a:spLocks noGrp="1"/>
          </p:cNvSpPr>
          <p:nvPr>
            <p:ph idx="1"/>
          </p:nvPr>
        </p:nvSpPr>
        <p:spPr/>
        <p:txBody>
          <a:bodyPr/>
          <a:lstStyle/>
          <a:p>
            <a:r>
              <a:rPr lang="en-US" dirty="0"/>
              <a:t>The Zero-Trust Application Service can now compress and scan Windows files larger than 50 MB</a:t>
            </a:r>
          </a:p>
          <a:p>
            <a:r>
              <a:rPr lang="en-US" dirty="0"/>
              <a:t>Unknown Windows executable files larger than 50 MB can now be sent to the Collective Intelligence Service</a:t>
            </a:r>
          </a:p>
          <a:p>
            <a:pPr lvl="1"/>
            <a:r>
              <a:rPr lang="en-US" dirty="0"/>
              <a:t>We can gather more information about these larger files, and the Zero-Trust Application Service can more accurately classify them as trusted or malware</a:t>
            </a:r>
          </a:p>
        </p:txBody>
      </p:sp>
      <p:sp>
        <p:nvSpPr>
          <p:cNvPr id="2" name="TextBox 1">
            <a:extLst>
              <a:ext uri="{FF2B5EF4-FFF2-40B4-BE49-F238E27FC236}">
                <a16:creationId xmlns:a16="http://schemas.microsoft.com/office/drawing/2014/main" id="{138DE172-5DC1-4DCC-3728-75445020B859}"/>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12 December 2023</a:t>
            </a:r>
          </a:p>
        </p:txBody>
      </p:sp>
    </p:spTree>
    <p:extLst>
      <p:ext uri="{BB962C8B-B14F-4D97-AF65-F5344CB8AC3E}">
        <p14:creationId xmlns:p14="http://schemas.microsoft.com/office/powerpoint/2010/main" val="313686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891448-CC0E-CAC9-0971-D7290311F522}"/>
              </a:ext>
            </a:extLst>
          </p:cNvPr>
          <p:cNvSpPr>
            <a:spLocks noGrp="1"/>
          </p:cNvSpPr>
          <p:nvPr>
            <p:ph type="title"/>
          </p:nvPr>
        </p:nvSpPr>
        <p:spPr/>
        <p:txBody>
          <a:bodyPr/>
          <a:lstStyle/>
          <a:p>
            <a:r>
              <a:rPr lang="en-US" dirty="0"/>
              <a:t>Anti-Tampering Improvements – 2FA*</a:t>
            </a:r>
          </a:p>
        </p:txBody>
      </p:sp>
      <p:sp>
        <p:nvSpPr>
          <p:cNvPr id="4" name="Content Placeholder 3">
            <a:extLst>
              <a:ext uri="{FF2B5EF4-FFF2-40B4-BE49-F238E27FC236}">
                <a16:creationId xmlns:a16="http://schemas.microsoft.com/office/drawing/2014/main" id="{93F4D2D4-3A63-229C-9B62-82C1C3D6800A}"/>
              </a:ext>
            </a:extLst>
          </p:cNvPr>
          <p:cNvSpPr>
            <a:spLocks noGrp="1"/>
          </p:cNvSpPr>
          <p:nvPr>
            <p:ph idx="1"/>
          </p:nvPr>
        </p:nvSpPr>
        <p:spPr>
          <a:xfrm>
            <a:off x="1038726" y="1322362"/>
            <a:ext cx="5475196" cy="4999021"/>
          </a:xfrm>
        </p:spPr>
        <p:txBody>
          <a:bodyPr/>
          <a:lstStyle/>
          <a:p>
            <a:r>
              <a:rPr lang="en-US" dirty="0"/>
              <a:t>In the </a:t>
            </a:r>
            <a:r>
              <a:rPr lang="en-US" b="1" dirty="0"/>
              <a:t>Per-Computer Settings &gt; Security Against Unauthorized Protection Tempering</a:t>
            </a:r>
            <a:r>
              <a:rPr lang="en-US" dirty="0"/>
              <a:t> section, you can now enable two-factor authentication (2FA) to help prevent tampering</a:t>
            </a:r>
          </a:p>
          <a:p>
            <a:r>
              <a:rPr lang="en-US" dirty="0"/>
              <a:t>When you enable 2FA, you generate a QR code that you can scan with any authenticator app, such as AuthPoint, to create a token</a:t>
            </a:r>
          </a:p>
          <a:p>
            <a:r>
              <a:rPr lang="en-US" dirty="0"/>
              <a:t>When enabled, 2FA is required to authenticate and log in to the local management UI or to uninstall the protection software from a device</a:t>
            </a:r>
          </a:p>
          <a:p>
            <a:endParaRPr lang="en-US" dirty="0"/>
          </a:p>
          <a:p>
            <a:endParaRPr lang="en-US" dirty="0"/>
          </a:p>
        </p:txBody>
      </p:sp>
      <p:pic>
        <p:nvPicPr>
          <p:cNvPr id="7" name="Picture 6">
            <a:extLst>
              <a:ext uri="{FF2B5EF4-FFF2-40B4-BE49-F238E27FC236}">
                <a16:creationId xmlns:a16="http://schemas.microsoft.com/office/drawing/2014/main" id="{538160F4-CAEA-1D8D-D64E-399480E4B08B}"/>
              </a:ext>
            </a:extLst>
          </p:cNvPr>
          <p:cNvPicPr>
            <a:picLocks noChangeAspect="1"/>
          </p:cNvPicPr>
          <p:nvPr/>
        </p:nvPicPr>
        <p:blipFill>
          <a:blip r:embed="rId2"/>
          <a:stretch>
            <a:fillRect/>
          </a:stretch>
        </p:blipFill>
        <p:spPr>
          <a:xfrm>
            <a:off x="6770902" y="1980218"/>
            <a:ext cx="4644520" cy="2897563"/>
          </a:xfrm>
          <a:prstGeom prst="rect">
            <a:avLst/>
          </a:prstGeom>
        </p:spPr>
      </p:pic>
      <p:sp>
        <p:nvSpPr>
          <p:cNvPr id="2" name="TextBox 1">
            <a:extLst>
              <a:ext uri="{FF2B5EF4-FFF2-40B4-BE49-F238E27FC236}">
                <a16:creationId xmlns:a16="http://schemas.microsoft.com/office/drawing/2014/main" id="{4B50048E-6A83-43F9-5452-03373AD1941C}"/>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12 December 2023</a:t>
            </a:r>
          </a:p>
        </p:txBody>
      </p:sp>
      <p:sp>
        <p:nvSpPr>
          <p:cNvPr id="5" name="TextBox 4">
            <a:extLst>
              <a:ext uri="{FF2B5EF4-FFF2-40B4-BE49-F238E27FC236}">
                <a16:creationId xmlns:a16="http://schemas.microsoft.com/office/drawing/2014/main" id="{C8BD4F26-F292-0A13-0418-8D886267D88C}"/>
              </a:ext>
            </a:extLst>
          </p:cNvPr>
          <p:cNvSpPr txBox="1"/>
          <p:nvPr/>
        </p:nvSpPr>
        <p:spPr>
          <a:xfrm>
            <a:off x="8064237" y="4883765"/>
            <a:ext cx="4242039" cy="923330"/>
          </a:xfrm>
          <a:prstGeom prst="rect">
            <a:avLst/>
          </a:prstGeom>
          <a:noFill/>
        </p:spPr>
        <p:txBody>
          <a:bodyPr wrap="square">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*Requires Windows protection version 8.00.22.0023 or higher. Available January 2024.</a:t>
            </a:r>
          </a:p>
        </p:txBody>
      </p:sp>
    </p:spTree>
    <p:extLst>
      <p:ext uri="{BB962C8B-B14F-4D97-AF65-F5344CB8AC3E}">
        <p14:creationId xmlns:p14="http://schemas.microsoft.com/office/powerpoint/2010/main" val="142540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891448-CC0E-CAC9-0971-D7290311F522}"/>
              </a:ext>
            </a:extLst>
          </p:cNvPr>
          <p:cNvSpPr>
            <a:spLocks noGrp="1"/>
          </p:cNvSpPr>
          <p:nvPr>
            <p:ph type="title"/>
          </p:nvPr>
        </p:nvSpPr>
        <p:spPr/>
        <p:txBody>
          <a:bodyPr/>
          <a:lstStyle/>
          <a:p>
            <a:r>
              <a:rPr lang="en-US" dirty="0"/>
              <a:t>Enable 2FA</a:t>
            </a:r>
          </a:p>
        </p:txBody>
      </p:sp>
      <p:sp>
        <p:nvSpPr>
          <p:cNvPr id="4" name="Content Placeholder 3">
            <a:extLst>
              <a:ext uri="{FF2B5EF4-FFF2-40B4-BE49-F238E27FC236}">
                <a16:creationId xmlns:a16="http://schemas.microsoft.com/office/drawing/2014/main" id="{93F4D2D4-3A63-229C-9B62-82C1C3D6800A}"/>
              </a:ext>
            </a:extLst>
          </p:cNvPr>
          <p:cNvSpPr>
            <a:spLocks noGrp="1"/>
          </p:cNvSpPr>
          <p:nvPr>
            <p:ph idx="1"/>
          </p:nvPr>
        </p:nvSpPr>
        <p:spPr>
          <a:xfrm>
            <a:off x="1038725" y="1322362"/>
            <a:ext cx="10120506" cy="4999021"/>
          </a:xfrm>
        </p:spPr>
        <p:txBody>
          <a:bodyPr/>
          <a:lstStyle/>
          <a:p>
            <a:r>
              <a:rPr lang="en-US" dirty="0"/>
              <a:t>When you enable two-factor authentication, you can choose to:</a:t>
            </a:r>
          </a:p>
          <a:p>
            <a:pPr lvl="1"/>
            <a:r>
              <a:rPr lang="en-US" dirty="0"/>
              <a:t>Enable it for all settings profiles in the account </a:t>
            </a:r>
          </a:p>
          <a:p>
            <a:pPr lvl="1"/>
            <a:r>
              <a:rPr lang="en-US" dirty="0"/>
              <a:t>Enable it in the current Per-Computer Settings profile only</a:t>
            </a:r>
          </a:p>
          <a:p>
            <a:r>
              <a:rPr lang="en-US" dirty="0">
                <a:effectLst/>
              </a:rPr>
              <a:t>Make sure that all administrators with the existing QR code use the new QR code to activate a new token</a:t>
            </a:r>
          </a:p>
          <a:p>
            <a:r>
              <a:rPr lang="en-US" dirty="0"/>
              <a:t>If you select to enable two-factor authentication in the current configuration only, you can share a QR code key with other administrators to enable them to generate the same QR code</a:t>
            </a:r>
          </a:p>
          <a:p>
            <a:pPr lvl="1"/>
            <a:endParaRPr lang="en-US" dirty="0"/>
          </a:p>
          <a:p>
            <a:endParaRPr lang="en-US" dirty="0"/>
          </a:p>
          <a:p>
            <a:endParaRPr lang="en-US" dirty="0"/>
          </a:p>
        </p:txBody>
      </p:sp>
      <p:sp>
        <p:nvSpPr>
          <p:cNvPr id="2" name="TextBox 1">
            <a:extLst>
              <a:ext uri="{FF2B5EF4-FFF2-40B4-BE49-F238E27FC236}">
                <a16:creationId xmlns:a16="http://schemas.microsoft.com/office/drawing/2014/main" id="{B9F3F210-DB3C-20B7-1828-673F1FEC91A3}"/>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12 December 2023</a:t>
            </a:r>
          </a:p>
        </p:txBody>
      </p:sp>
    </p:spTree>
    <p:extLst>
      <p:ext uri="{BB962C8B-B14F-4D97-AF65-F5344CB8AC3E}">
        <p14:creationId xmlns:p14="http://schemas.microsoft.com/office/powerpoint/2010/main" val="103896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891448-CC0E-CAC9-0971-D7290311F522}"/>
              </a:ext>
            </a:extLst>
          </p:cNvPr>
          <p:cNvSpPr>
            <a:spLocks noGrp="1"/>
          </p:cNvSpPr>
          <p:nvPr>
            <p:ph type="title"/>
          </p:nvPr>
        </p:nvSpPr>
        <p:spPr/>
        <p:txBody>
          <a:bodyPr/>
          <a:lstStyle/>
          <a:p>
            <a:r>
              <a:rPr lang="en-US" dirty="0"/>
              <a:t>Enable 2FA – Current Configuration</a:t>
            </a:r>
          </a:p>
        </p:txBody>
      </p:sp>
      <p:sp>
        <p:nvSpPr>
          <p:cNvPr id="4" name="Content Placeholder 3">
            <a:extLst>
              <a:ext uri="{FF2B5EF4-FFF2-40B4-BE49-F238E27FC236}">
                <a16:creationId xmlns:a16="http://schemas.microsoft.com/office/drawing/2014/main" id="{93F4D2D4-3A63-229C-9B62-82C1C3D6800A}"/>
              </a:ext>
            </a:extLst>
          </p:cNvPr>
          <p:cNvSpPr>
            <a:spLocks noGrp="1"/>
          </p:cNvSpPr>
          <p:nvPr>
            <p:ph idx="1"/>
          </p:nvPr>
        </p:nvSpPr>
        <p:spPr>
          <a:xfrm>
            <a:off x="1038725" y="1322362"/>
            <a:ext cx="5299931" cy="4999021"/>
          </a:xfrm>
        </p:spPr>
        <p:txBody>
          <a:bodyPr/>
          <a:lstStyle/>
          <a:p>
            <a:pPr marL="0" indent="0">
              <a:buNone/>
            </a:pPr>
            <a:r>
              <a:rPr lang="en-US" dirty="0"/>
              <a:t>To generate a QR code for the Per-Computer Settings profile only:</a:t>
            </a:r>
          </a:p>
          <a:p>
            <a:pPr marL="742950" lvl="1" indent="-457200">
              <a:buFont typeface="+mj-lt"/>
              <a:buAutoNum type="arabicPeriod"/>
            </a:pPr>
            <a:r>
              <a:rPr lang="en-US" dirty="0"/>
              <a:t>In the </a:t>
            </a:r>
            <a:r>
              <a:rPr lang="en-US" b="1" dirty="0"/>
              <a:t>Security Against Unauthorized Protection Tampering </a:t>
            </a:r>
            <a:r>
              <a:rPr lang="en-US" dirty="0"/>
              <a:t>section, enter a password to perform advanced management tasks locally from your computers</a:t>
            </a:r>
          </a:p>
          <a:p>
            <a:pPr marL="742950" lvl="1" indent="-457200">
              <a:buFont typeface="+mj-lt"/>
              <a:buAutoNum type="arabicPeriod"/>
            </a:pPr>
            <a:r>
              <a:rPr lang="en-US" dirty="0"/>
              <a:t>Select </a:t>
            </a:r>
            <a:r>
              <a:rPr lang="en-US" b="1" dirty="0"/>
              <a:t>Enable Two-Factor Authentication (2FA)</a:t>
            </a:r>
          </a:p>
          <a:p>
            <a:pPr marL="742950" lvl="1" indent="-457200">
              <a:buFont typeface="+mj-lt"/>
              <a:buAutoNum type="arabicPeriod"/>
            </a:pPr>
            <a:r>
              <a:rPr lang="en-US" dirty="0"/>
              <a:t>Select </a:t>
            </a:r>
            <a:r>
              <a:rPr lang="en-US" b="1" dirty="0"/>
              <a:t>Generate a QR Code for this Configuration</a:t>
            </a:r>
          </a:p>
          <a:p>
            <a:pPr marL="742950" lvl="1" indent="-457200">
              <a:buFont typeface="+mj-lt"/>
              <a:buAutoNum type="arabicPeriod"/>
            </a:pPr>
            <a:r>
              <a:rPr lang="en-US" dirty="0"/>
              <a:t>Click </a:t>
            </a:r>
            <a:r>
              <a:rPr lang="en-US" b="1" dirty="0"/>
              <a:t>Generate Code</a:t>
            </a:r>
          </a:p>
          <a:p>
            <a:pPr marL="742950" lvl="1" indent="-457200">
              <a:buFont typeface="+mj-lt"/>
              <a:buAutoNum type="arabicPeriod"/>
            </a:pPr>
            <a:endParaRPr lang="en-US" dirty="0"/>
          </a:p>
          <a:p>
            <a:pPr marL="742950" lvl="1" indent="-457200">
              <a:buFont typeface="+mj-lt"/>
              <a:buAutoNum type="arabicPeriod"/>
            </a:pPr>
            <a:endParaRPr lang="en-US" dirty="0"/>
          </a:p>
          <a:p>
            <a:pPr lvl="1"/>
            <a:endParaRPr lang="en-US" dirty="0"/>
          </a:p>
          <a:p>
            <a:endParaRPr lang="en-US" dirty="0"/>
          </a:p>
          <a:p>
            <a:endParaRPr lang="en-US" dirty="0"/>
          </a:p>
        </p:txBody>
      </p:sp>
      <p:sp>
        <p:nvSpPr>
          <p:cNvPr id="2" name="TextBox 1">
            <a:extLst>
              <a:ext uri="{FF2B5EF4-FFF2-40B4-BE49-F238E27FC236}">
                <a16:creationId xmlns:a16="http://schemas.microsoft.com/office/drawing/2014/main" id="{A62A4E5D-B0B3-8FFA-B7AD-5F67A8703024}"/>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12 December 2023</a:t>
            </a:r>
          </a:p>
        </p:txBody>
      </p:sp>
      <p:pic>
        <p:nvPicPr>
          <p:cNvPr id="6" name="Picture 5">
            <a:extLst>
              <a:ext uri="{FF2B5EF4-FFF2-40B4-BE49-F238E27FC236}">
                <a16:creationId xmlns:a16="http://schemas.microsoft.com/office/drawing/2014/main" id="{5D042ED0-3CBB-B72D-BEA1-E9F3A5C1F27C}"/>
              </a:ext>
            </a:extLst>
          </p:cNvPr>
          <p:cNvPicPr>
            <a:picLocks noChangeAspect="1"/>
          </p:cNvPicPr>
          <p:nvPr/>
        </p:nvPicPr>
        <p:blipFill>
          <a:blip r:embed="rId2"/>
          <a:stretch>
            <a:fillRect/>
          </a:stretch>
        </p:blipFill>
        <p:spPr>
          <a:xfrm>
            <a:off x="6735269" y="2265824"/>
            <a:ext cx="4675090" cy="3112096"/>
          </a:xfrm>
          <a:prstGeom prst="rect">
            <a:avLst/>
          </a:prstGeom>
        </p:spPr>
      </p:pic>
    </p:spTree>
    <p:extLst>
      <p:ext uri="{BB962C8B-B14F-4D97-AF65-F5344CB8AC3E}">
        <p14:creationId xmlns:p14="http://schemas.microsoft.com/office/powerpoint/2010/main" val="341427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891448-CC0E-CAC9-0971-D7290311F522}"/>
              </a:ext>
            </a:extLst>
          </p:cNvPr>
          <p:cNvSpPr>
            <a:spLocks noGrp="1"/>
          </p:cNvSpPr>
          <p:nvPr>
            <p:ph type="title"/>
          </p:nvPr>
        </p:nvSpPr>
        <p:spPr/>
        <p:txBody>
          <a:bodyPr/>
          <a:lstStyle/>
          <a:p>
            <a:r>
              <a:rPr lang="en-US" dirty="0"/>
              <a:t>Enable 2FA – Current Configuration</a:t>
            </a:r>
          </a:p>
        </p:txBody>
      </p:sp>
      <p:sp>
        <p:nvSpPr>
          <p:cNvPr id="4" name="Content Placeholder 3">
            <a:extLst>
              <a:ext uri="{FF2B5EF4-FFF2-40B4-BE49-F238E27FC236}">
                <a16:creationId xmlns:a16="http://schemas.microsoft.com/office/drawing/2014/main" id="{93F4D2D4-3A63-229C-9B62-82C1C3D6800A}"/>
              </a:ext>
            </a:extLst>
          </p:cNvPr>
          <p:cNvSpPr>
            <a:spLocks noGrp="1"/>
          </p:cNvSpPr>
          <p:nvPr>
            <p:ph idx="1"/>
          </p:nvPr>
        </p:nvSpPr>
        <p:spPr>
          <a:xfrm>
            <a:off x="1038725" y="1322362"/>
            <a:ext cx="5057275" cy="4999021"/>
          </a:xfrm>
        </p:spPr>
        <p:txBody>
          <a:bodyPr/>
          <a:lstStyle/>
          <a:p>
            <a:pPr marL="742950" lvl="1" indent="-457200">
              <a:buFont typeface="+mj-lt"/>
              <a:buAutoNum type="arabicPeriod" startAt="5"/>
            </a:pPr>
            <a:r>
              <a:rPr lang="en-US" dirty="0"/>
              <a:t>Enter a 6 to 20-character combination of letters and numbers for the QR code key</a:t>
            </a:r>
          </a:p>
          <a:p>
            <a:pPr marL="742950" lvl="1" indent="-457200">
              <a:buFont typeface="+mj-lt"/>
              <a:buAutoNum type="arabicPeriod" startAt="5"/>
            </a:pPr>
            <a:r>
              <a:rPr lang="en-US" dirty="0"/>
              <a:t>Click </a:t>
            </a:r>
            <a:r>
              <a:rPr lang="en-US" b="1" dirty="0"/>
              <a:t>Generate Code</a:t>
            </a:r>
          </a:p>
          <a:p>
            <a:pPr marL="742950" lvl="1" indent="-457200">
              <a:buFont typeface="+mj-lt"/>
              <a:buAutoNum type="arabicPeriod" startAt="5"/>
            </a:pPr>
            <a:r>
              <a:rPr lang="en-US" dirty="0"/>
              <a:t>Scan the QR code in the app</a:t>
            </a:r>
          </a:p>
          <a:p>
            <a:pPr marL="742950" lvl="1" indent="-457200">
              <a:buFont typeface="+mj-lt"/>
              <a:buAutoNum type="arabicPeriod" startAt="5"/>
            </a:pPr>
            <a:r>
              <a:rPr lang="en-US" dirty="0"/>
              <a:t>Click </a:t>
            </a:r>
            <a:r>
              <a:rPr lang="en-US" b="1" dirty="0"/>
              <a:t>Close</a:t>
            </a:r>
          </a:p>
          <a:p>
            <a:pPr marL="742950" lvl="1" indent="-457200">
              <a:buFont typeface="+mj-lt"/>
              <a:buAutoNum type="arabicPeriod" startAt="5"/>
            </a:pPr>
            <a:r>
              <a:rPr lang="en-US" dirty="0"/>
              <a:t>Save the updated configuration settings profile</a:t>
            </a:r>
          </a:p>
          <a:p>
            <a:pPr marL="285750" lvl="1" indent="0">
              <a:buNone/>
            </a:pPr>
            <a:r>
              <a:rPr lang="en-US" dirty="0"/>
              <a:t>Administrators can use the QR code key to generate the same QR code</a:t>
            </a:r>
          </a:p>
          <a:p>
            <a:pPr marL="742950" lvl="1" indent="-457200">
              <a:buFont typeface="+mj-lt"/>
              <a:buAutoNum type="arabicPeriod" startAt="5"/>
            </a:pPr>
            <a:endParaRPr lang="en-US" dirty="0"/>
          </a:p>
          <a:p>
            <a:pPr marL="742950" lvl="1" indent="-457200">
              <a:buFont typeface="+mj-lt"/>
              <a:buAutoNum type="arabicPeriod" startAt="5"/>
            </a:pPr>
            <a:endParaRPr lang="en-US" dirty="0"/>
          </a:p>
          <a:p>
            <a:pPr lvl="1"/>
            <a:endParaRPr lang="en-US" dirty="0"/>
          </a:p>
          <a:p>
            <a:endParaRPr lang="en-US" dirty="0"/>
          </a:p>
          <a:p>
            <a:endParaRPr lang="en-US" dirty="0"/>
          </a:p>
        </p:txBody>
      </p:sp>
      <p:sp>
        <p:nvSpPr>
          <p:cNvPr id="2" name="TextBox 1">
            <a:extLst>
              <a:ext uri="{FF2B5EF4-FFF2-40B4-BE49-F238E27FC236}">
                <a16:creationId xmlns:a16="http://schemas.microsoft.com/office/drawing/2014/main" id="{A62A4E5D-B0B3-8FFA-B7AD-5F67A8703024}"/>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12 December 2023</a:t>
            </a:r>
          </a:p>
        </p:txBody>
      </p:sp>
      <p:pic>
        <p:nvPicPr>
          <p:cNvPr id="8" name="Picture 7">
            <a:extLst>
              <a:ext uri="{FF2B5EF4-FFF2-40B4-BE49-F238E27FC236}">
                <a16:creationId xmlns:a16="http://schemas.microsoft.com/office/drawing/2014/main" id="{7B30168E-45CE-21F8-7BDB-372F97D1BA88}"/>
              </a:ext>
            </a:extLst>
          </p:cNvPr>
          <p:cNvPicPr>
            <a:picLocks noChangeAspect="1"/>
          </p:cNvPicPr>
          <p:nvPr/>
        </p:nvPicPr>
        <p:blipFill>
          <a:blip r:embed="rId2"/>
          <a:stretch>
            <a:fillRect/>
          </a:stretch>
        </p:blipFill>
        <p:spPr>
          <a:xfrm>
            <a:off x="6096000" y="3319095"/>
            <a:ext cx="3404177" cy="2620676"/>
          </a:xfrm>
          <a:prstGeom prst="rect">
            <a:avLst/>
          </a:prstGeom>
        </p:spPr>
      </p:pic>
      <p:pic>
        <p:nvPicPr>
          <p:cNvPr id="10" name="Picture 9">
            <a:extLst>
              <a:ext uri="{FF2B5EF4-FFF2-40B4-BE49-F238E27FC236}">
                <a16:creationId xmlns:a16="http://schemas.microsoft.com/office/drawing/2014/main" id="{12018D17-3742-6291-35B3-A49C23828495}"/>
              </a:ext>
            </a:extLst>
          </p:cNvPr>
          <p:cNvPicPr>
            <a:picLocks noChangeAspect="1"/>
          </p:cNvPicPr>
          <p:nvPr/>
        </p:nvPicPr>
        <p:blipFill>
          <a:blip r:embed="rId3"/>
          <a:stretch>
            <a:fillRect/>
          </a:stretch>
        </p:blipFill>
        <p:spPr>
          <a:xfrm>
            <a:off x="6095999" y="1453110"/>
            <a:ext cx="3404178" cy="1155110"/>
          </a:xfrm>
          <a:prstGeom prst="rect">
            <a:avLst/>
          </a:prstGeom>
        </p:spPr>
      </p:pic>
      <p:sp>
        <p:nvSpPr>
          <p:cNvPr id="12" name="TextBox 11">
            <a:extLst>
              <a:ext uri="{FF2B5EF4-FFF2-40B4-BE49-F238E27FC236}">
                <a16:creationId xmlns:a16="http://schemas.microsoft.com/office/drawing/2014/main" id="{700714B6-DB0F-1E83-C8FD-146751F20815}"/>
              </a:ext>
            </a:extLst>
          </p:cNvPr>
          <p:cNvSpPr txBox="1"/>
          <p:nvPr/>
        </p:nvSpPr>
        <p:spPr>
          <a:xfrm>
            <a:off x="9683316" y="2265279"/>
            <a:ext cx="1955307" cy="3139321"/>
          </a:xfrm>
          <a:prstGeom prst="rect">
            <a:avLst/>
          </a:prstGeom>
          <a:noFill/>
        </p:spPr>
        <p:txBody>
          <a:bodyPr wrap="square">
            <a:spAutoFit/>
          </a:bodyPr>
          <a:lstStyle/>
          <a:p>
            <a:r>
              <a:rPr lang="en-US" dirty="0"/>
              <a:t>The QR code key (or passphrase) is used to enable all administrators in the account to generate a shared QR code for different per-computer settings profiles</a:t>
            </a:r>
          </a:p>
        </p:txBody>
      </p:sp>
    </p:spTree>
    <p:extLst>
      <p:ext uri="{BB962C8B-B14F-4D97-AF65-F5344CB8AC3E}">
        <p14:creationId xmlns:p14="http://schemas.microsoft.com/office/powerpoint/2010/main" val="2382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51418-0F51-5F92-1B13-3B90AAECEBCE}"/>
              </a:ext>
            </a:extLst>
          </p:cNvPr>
          <p:cNvSpPr>
            <a:spLocks noGrp="1"/>
          </p:cNvSpPr>
          <p:nvPr>
            <p:ph type="title"/>
          </p:nvPr>
        </p:nvSpPr>
        <p:spPr/>
        <p:txBody>
          <a:bodyPr/>
          <a:lstStyle/>
          <a:p>
            <a:r>
              <a:rPr lang="en-US" dirty="0"/>
              <a:t>Enable 2FA – Entire Account</a:t>
            </a:r>
          </a:p>
        </p:txBody>
      </p:sp>
      <p:sp>
        <p:nvSpPr>
          <p:cNvPr id="3" name="Content Placeholder 2">
            <a:extLst>
              <a:ext uri="{FF2B5EF4-FFF2-40B4-BE49-F238E27FC236}">
                <a16:creationId xmlns:a16="http://schemas.microsoft.com/office/drawing/2014/main" id="{8B1F7FCB-A0B0-8A89-CCF7-778C1BCF4C32}"/>
              </a:ext>
            </a:extLst>
          </p:cNvPr>
          <p:cNvSpPr>
            <a:spLocks noGrp="1"/>
          </p:cNvSpPr>
          <p:nvPr>
            <p:ph idx="1"/>
          </p:nvPr>
        </p:nvSpPr>
        <p:spPr>
          <a:xfrm>
            <a:off x="1038726" y="1322362"/>
            <a:ext cx="5057274" cy="4999021"/>
          </a:xfrm>
        </p:spPr>
        <p:txBody>
          <a:bodyPr/>
          <a:lstStyle/>
          <a:p>
            <a:pPr marL="0" indent="0">
              <a:buNone/>
            </a:pPr>
            <a:r>
              <a:rPr lang="en-US" dirty="0"/>
              <a:t>To generate a QR code for the entire account:</a:t>
            </a:r>
          </a:p>
          <a:p>
            <a:pPr marL="742950" lvl="1" indent="-457200">
              <a:buFont typeface="+mj-lt"/>
              <a:buAutoNum type="arabicPeriod"/>
            </a:pPr>
            <a:r>
              <a:rPr lang="en-US" dirty="0"/>
              <a:t>In the </a:t>
            </a:r>
            <a:r>
              <a:rPr lang="en-US" b="1" dirty="0"/>
              <a:t>Security Against Unauthorized Protection Tampering</a:t>
            </a:r>
            <a:r>
              <a:rPr lang="en-US" dirty="0"/>
              <a:t> section, enter a password to perform advanced management tasks locally from your computers</a:t>
            </a:r>
          </a:p>
          <a:p>
            <a:pPr marL="742950" lvl="1" indent="-457200">
              <a:buFont typeface="+mj-lt"/>
              <a:buAutoNum type="arabicPeriod"/>
            </a:pPr>
            <a:r>
              <a:rPr lang="en-US" dirty="0"/>
              <a:t>Select </a:t>
            </a:r>
            <a:r>
              <a:rPr lang="en-US" b="1" dirty="0"/>
              <a:t>Enable Two-Factor Authentication (2FA)</a:t>
            </a:r>
          </a:p>
          <a:p>
            <a:pPr marL="742950" lvl="1" indent="-457200">
              <a:buFont typeface="+mj-lt"/>
              <a:buAutoNum type="arabicPeriod"/>
            </a:pPr>
            <a:r>
              <a:rPr lang="en-US" dirty="0"/>
              <a:t>Select </a:t>
            </a:r>
            <a:r>
              <a:rPr lang="en-US" b="1" dirty="0"/>
              <a:t>Use a QR Code Shared Across the Entire Account</a:t>
            </a:r>
            <a:br>
              <a:rPr lang="en-US" b="1" dirty="0"/>
            </a:br>
            <a:r>
              <a:rPr lang="en-US" i="1" dirty="0"/>
              <a:t>All Per-Computer Settings profiles will share the same QR code</a:t>
            </a:r>
          </a:p>
          <a:p>
            <a:pPr marL="742950" lvl="1" indent="-457200">
              <a:buFont typeface="+mj-lt"/>
              <a:buAutoNum type="arabicPeriod"/>
            </a:pPr>
            <a:endParaRPr lang="en-US" b="1" dirty="0"/>
          </a:p>
          <a:p>
            <a:pPr marL="285750" lvl="1" indent="0">
              <a:buNone/>
            </a:pPr>
            <a:endParaRPr lang="en-US" b="1" dirty="0"/>
          </a:p>
        </p:txBody>
      </p:sp>
      <p:pic>
        <p:nvPicPr>
          <p:cNvPr id="10" name="Picture 9">
            <a:extLst>
              <a:ext uri="{FF2B5EF4-FFF2-40B4-BE49-F238E27FC236}">
                <a16:creationId xmlns:a16="http://schemas.microsoft.com/office/drawing/2014/main" id="{34E0002F-E23A-4233-4420-40F614901607}"/>
              </a:ext>
            </a:extLst>
          </p:cNvPr>
          <p:cNvPicPr>
            <a:picLocks noChangeAspect="1"/>
          </p:cNvPicPr>
          <p:nvPr/>
        </p:nvPicPr>
        <p:blipFill>
          <a:blip r:embed="rId2"/>
          <a:stretch>
            <a:fillRect/>
          </a:stretch>
        </p:blipFill>
        <p:spPr>
          <a:xfrm>
            <a:off x="6006360" y="2028772"/>
            <a:ext cx="5603641" cy="3368758"/>
          </a:xfrm>
          <a:prstGeom prst="rect">
            <a:avLst/>
          </a:prstGeom>
        </p:spPr>
      </p:pic>
      <p:sp>
        <p:nvSpPr>
          <p:cNvPr id="11" name="TextBox 10">
            <a:extLst>
              <a:ext uri="{FF2B5EF4-FFF2-40B4-BE49-F238E27FC236}">
                <a16:creationId xmlns:a16="http://schemas.microsoft.com/office/drawing/2014/main" id="{054E5DE3-96D1-73FA-DDC5-D622CCDD7FF4}"/>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12 December 2023</a:t>
            </a:r>
          </a:p>
        </p:txBody>
      </p:sp>
    </p:spTree>
    <p:extLst>
      <p:ext uri="{BB962C8B-B14F-4D97-AF65-F5344CB8AC3E}">
        <p14:creationId xmlns:p14="http://schemas.microsoft.com/office/powerpoint/2010/main" val="234563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51418-0F51-5F92-1B13-3B90AAECEBCE}"/>
              </a:ext>
            </a:extLst>
          </p:cNvPr>
          <p:cNvSpPr>
            <a:spLocks noGrp="1"/>
          </p:cNvSpPr>
          <p:nvPr>
            <p:ph type="title"/>
          </p:nvPr>
        </p:nvSpPr>
        <p:spPr/>
        <p:txBody>
          <a:bodyPr/>
          <a:lstStyle/>
          <a:p>
            <a:r>
              <a:rPr lang="en-US" dirty="0"/>
              <a:t>Enable 2FA – Entire Account</a:t>
            </a:r>
          </a:p>
        </p:txBody>
      </p:sp>
      <p:sp>
        <p:nvSpPr>
          <p:cNvPr id="3" name="Content Placeholder 2">
            <a:extLst>
              <a:ext uri="{FF2B5EF4-FFF2-40B4-BE49-F238E27FC236}">
                <a16:creationId xmlns:a16="http://schemas.microsoft.com/office/drawing/2014/main" id="{8B1F7FCB-A0B0-8A89-CCF7-778C1BCF4C32}"/>
              </a:ext>
            </a:extLst>
          </p:cNvPr>
          <p:cNvSpPr>
            <a:spLocks noGrp="1"/>
          </p:cNvSpPr>
          <p:nvPr>
            <p:ph idx="1"/>
          </p:nvPr>
        </p:nvSpPr>
        <p:spPr>
          <a:xfrm>
            <a:off x="1038726" y="1322362"/>
            <a:ext cx="5057274" cy="4999021"/>
          </a:xfrm>
        </p:spPr>
        <p:txBody>
          <a:bodyPr/>
          <a:lstStyle/>
          <a:p>
            <a:pPr marL="742950" lvl="1" indent="-457200">
              <a:buFont typeface="+mj-lt"/>
              <a:buAutoNum type="arabicPeriod" startAt="4"/>
            </a:pPr>
            <a:r>
              <a:rPr lang="en-US" dirty="0"/>
              <a:t>Click </a:t>
            </a:r>
            <a:r>
              <a:rPr lang="en-US" b="1" dirty="0"/>
              <a:t>Show QR Code</a:t>
            </a:r>
          </a:p>
          <a:p>
            <a:pPr marL="742950" lvl="1" indent="-457200">
              <a:buFont typeface="+mj-lt"/>
              <a:buAutoNum type="arabicPeriod" startAt="4"/>
            </a:pPr>
            <a:r>
              <a:rPr lang="en-US" dirty="0"/>
              <a:t>Scan the QR code in the app</a:t>
            </a:r>
          </a:p>
          <a:p>
            <a:pPr marL="742950" lvl="1" indent="-457200">
              <a:buFont typeface="+mj-lt"/>
              <a:buAutoNum type="arabicPeriod" startAt="4"/>
            </a:pPr>
            <a:r>
              <a:rPr lang="en-US" dirty="0"/>
              <a:t>Click </a:t>
            </a:r>
            <a:r>
              <a:rPr lang="en-US" b="1" dirty="0"/>
              <a:t>Close</a:t>
            </a:r>
          </a:p>
          <a:p>
            <a:pPr marL="742950" lvl="1" indent="-457200">
              <a:buFont typeface="+mj-lt"/>
              <a:buAutoNum type="arabicPeriod" startAt="4"/>
            </a:pPr>
            <a:r>
              <a:rPr lang="en-US" dirty="0"/>
              <a:t>Save the updated configuration settings profile</a:t>
            </a:r>
          </a:p>
          <a:p>
            <a:pPr marL="0" indent="0">
              <a:buNone/>
            </a:pPr>
            <a:r>
              <a:rPr lang="en-US" dirty="0"/>
              <a:t>The QR code is saved in this settings profile and applies to </a:t>
            </a:r>
            <a:r>
              <a:rPr lang="en-US" i="1" dirty="0"/>
              <a:t>all</a:t>
            </a:r>
            <a:r>
              <a:rPr lang="en-US" dirty="0"/>
              <a:t> configurations assigned to your computers</a:t>
            </a:r>
          </a:p>
          <a:p>
            <a:pPr marL="742950" lvl="1" indent="-457200">
              <a:buFont typeface="+mj-lt"/>
              <a:buAutoNum type="arabicPeriod" startAt="5"/>
            </a:pPr>
            <a:endParaRPr lang="en-US" dirty="0"/>
          </a:p>
          <a:p>
            <a:pPr marL="742950" lvl="1" indent="-457200">
              <a:buFont typeface="+mj-lt"/>
              <a:buAutoNum type="arabicPeriod" startAt="5"/>
            </a:pPr>
            <a:endParaRPr lang="en-US" dirty="0"/>
          </a:p>
        </p:txBody>
      </p:sp>
      <p:pic>
        <p:nvPicPr>
          <p:cNvPr id="4" name="Picture 3">
            <a:extLst>
              <a:ext uri="{FF2B5EF4-FFF2-40B4-BE49-F238E27FC236}">
                <a16:creationId xmlns:a16="http://schemas.microsoft.com/office/drawing/2014/main" id="{132C90B6-A2A0-0AFA-4B93-55527DB95DB8}"/>
              </a:ext>
            </a:extLst>
          </p:cNvPr>
          <p:cNvPicPr>
            <a:picLocks noChangeAspect="1"/>
          </p:cNvPicPr>
          <p:nvPr/>
        </p:nvPicPr>
        <p:blipFill>
          <a:blip r:embed="rId2"/>
          <a:stretch>
            <a:fillRect/>
          </a:stretch>
        </p:blipFill>
        <p:spPr>
          <a:xfrm>
            <a:off x="6394727" y="1322362"/>
            <a:ext cx="3404177" cy="2409318"/>
          </a:xfrm>
          <a:prstGeom prst="rect">
            <a:avLst/>
          </a:prstGeom>
        </p:spPr>
      </p:pic>
      <p:sp>
        <p:nvSpPr>
          <p:cNvPr id="5" name="TextBox 4">
            <a:extLst>
              <a:ext uri="{FF2B5EF4-FFF2-40B4-BE49-F238E27FC236}">
                <a16:creationId xmlns:a16="http://schemas.microsoft.com/office/drawing/2014/main" id="{32411F0F-ACB2-F7C9-71EE-8EF69797C7C0}"/>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12 December 2023</a:t>
            </a:r>
          </a:p>
        </p:txBody>
      </p:sp>
    </p:spTree>
    <p:extLst>
      <p:ext uri="{BB962C8B-B14F-4D97-AF65-F5344CB8AC3E}">
        <p14:creationId xmlns:p14="http://schemas.microsoft.com/office/powerpoint/2010/main" val="241227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F08A1-5BFD-D833-CAEA-889293E69870}"/>
              </a:ext>
            </a:extLst>
          </p:cNvPr>
          <p:cNvSpPr>
            <a:spLocks noGrp="1"/>
          </p:cNvSpPr>
          <p:nvPr>
            <p:ph type="title"/>
          </p:nvPr>
        </p:nvSpPr>
        <p:spPr/>
        <p:txBody>
          <a:bodyPr/>
          <a:lstStyle/>
          <a:p>
            <a:r>
              <a:rPr lang="en-US" dirty="0"/>
              <a:t>Windows Safe Mode Protection*</a:t>
            </a:r>
          </a:p>
        </p:txBody>
      </p:sp>
      <p:sp>
        <p:nvSpPr>
          <p:cNvPr id="3" name="Content Placeholder 2">
            <a:extLst>
              <a:ext uri="{FF2B5EF4-FFF2-40B4-BE49-F238E27FC236}">
                <a16:creationId xmlns:a16="http://schemas.microsoft.com/office/drawing/2014/main" id="{01E47F1E-25D9-0211-6BA3-B5B262C9C438}"/>
              </a:ext>
            </a:extLst>
          </p:cNvPr>
          <p:cNvSpPr>
            <a:spLocks noGrp="1"/>
          </p:cNvSpPr>
          <p:nvPr>
            <p:ph idx="1"/>
          </p:nvPr>
        </p:nvSpPr>
        <p:spPr/>
        <p:txBody>
          <a:bodyPr/>
          <a:lstStyle/>
          <a:p>
            <a:r>
              <a:rPr lang="en-US" dirty="0"/>
              <a:t>In the </a:t>
            </a:r>
            <a:r>
              <a:rPr lang="en-US" b="1" dirty="0"/>
              <a:t>Security Against Unauthorized Protection Tampering </a:t>
            </a:r>
            <a:r>
              <a:rPr lang="en-US" dirty="0"/>
              <a:t>section of the Per-Computer Settings profile, you can enable protection when Windows computers in your network start in Safe Mode</a:t>
            </a:r>
          </a:p>
          <a:p>
            <a:pPr lvl="1"/>
            <a:r>
              <a:rPr lang="en-US" dirty="0"/>
              <a:t>The toggle is enabled by default in new settings profiles</a:t>
            </a:r>
          </a:p>
          <a:p>
            <a:r>
              <a:rPr lang="en-US" dirty="0">
                <a:effectLst/>
              </a:rPr>
              <a:t>If you disable the toggle and a computer starts in Safe Mode in the network, the computer and protection could be at risk from tampering</a:t>
            </a:r>
          </a:p>
          <a:p>
            <a:endParaRPr lang="en-US" dirty="0"/>
          </a:p>
        </p:txBody>
      </p:sp>
      <p:pic>
        <p:nvPicPr>
          <p:cNvPr id="5" name="Picture 4">
            <a:extLst>
              <a:ext uri="{FF2B5EF4-FFF2-40B4-BE49-F238E27FC236}">
                <a16:creationId xmlns:a16="http://schemas.microsoft.com/office/drawing/2014/main" id="{39F0F8B5-FDBD-6F7F-2B1F-2DEA13FBA6CB}"/>
              </a:ext>
            </a:extLst>
          </p:cNvPr>
          <p:cNvPicPr>
            <a:picLocks noChangeAspect="1"/>
          </p:cNvPicPr>
          <p:nvPr/>
        </p:nvPicPr>
        <p:blipFill>
          <a:blip r:embed="rId2"/>
          <a:stretch>
            <a:fillRect/>
          </a:stretch>
        </p:blipFill>
        <p:spPr>
          <a:xfrm>
            <a:off x="1430368" y="3821872"/>
            <a:ext cx="5159956" cy="2482986"/>
          </a:xfrm>
          <a:prstGeom prst="rect">
            <a:avLst/>
          </a:prstGeom>
        </p:spPr>
      </p:pic>
      <p:sp>
        <p:nvSpPr>
          <p:cNvPr id="4" name="TextBox 3">
            <a:extLst>
              <a:ext uri="{FF2B5EF4-FFF2-40B4-BE49-F238E27FC236}">
                <a16:creationId xmlns:a16="http://schemas.microsoft.com/office/drawing/2014/main" id="{324B0A9B-6953-440B-09B7-B11C05828E44}"/>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12 December 2023</a:t>
            </a:r>
          </a:p>
        </p:txBody>
      </p:sp>
      <p:sp>
        <p:nvSpPr>
          <p:cNvPr id="6" name="TextBox 5">
            <a:extLst>
              <a:ext uri="{FF2B5EF4-FFF2-40B4-BE49-F238E27FC236}">
                <a16:creationId xmlns:a16="http://schemas.microsoft.com/office/drawing/2014/main" id="{099AF223-1E46-BA22-E7A4-664BA05FF402}"/>
              </a:ext>
            </a:extLst>
          </p:cNvPr>
          <p:cNvSpPr txBox="1"/>
          <p:nvPr/>
        </p:nvSpPr>
        <p:spPr>
          <a:xfrm>
            <a:off x="6590324" y="5455697"/>
            <a:ext cx="4242039" cy="923330"/>
          </a:xfrm>
          <a:prstGeom prst="rect">
            <a:avLst/>
          </a:prstGeom>
          <a:noFill/>
        </p:spPr>
        <p:txBody>
          <a:bodyPr wrap="square">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*Requires Windows protection version 8.00.22.0023 or higher. Available January 2024.</a:t>
            </a:r>
          </a:p>
        </p:txBody>
      </p:sp>
    </p:spTree>
    <p:extLst>
      <p:ext uri="{BB962C8B-B14F-4D97-AF65-F5344CB8AC3E}">
        <p14:creationId xmlns:p14="http://schemas.microsoft.com/office/powerpoint/2010/main" val="144852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DC7D81-BF00-471C-89DA-99616BCDD94C}"/>
              </a:ext>
            </a:extLst>
          </p:cNvPr>
          <p:cNvSpPr>
            <a:spLocks noGrp="1"/>
          </p:cNvSpPr>
          <p:nvPr>
            <p:ph type="ctrTitle"/>
          </p:nvPr>
        </p:nvSpPr>
        <p:spPr/>
        <p:txBody>
          <a:bodyPr/>
          <a:lstStyle/>
          <a:p>
            <a:r>
              <a:rPr lang="en-US" dirty="0"/>
              <a:t>November 2023</a:t>
            </a:r>
          </a:p>
        </p:txBody>
      </p:sp>
    </p:spTree>
    <p:extLst>
      <p:ext uri="{BB962C8B-B14F-4D97-AF65-F5344CB8AC3E}">
        <p14:creationId xmlns:p14="http://schemas.microsoft.com/office/powerpoint/2010/main" val="288592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1CE80F9-A6A7-4F44-8C90-8667FE4AE3C1}"/>
              </a:ext>
            </a:extLst>
          </p:cNvPr>
          <p:cNvSpPr>
            <a:spLocks noGrp="1"/>
          </p:cNvSpPr>
          <p:nvPr>
            <p:ph type="title"/>
          </p:nvPr>
        </p:nvSpPr>
        <p:spPr>
          <a:xfrm>
            <a:off x="2116283" y="478973"/>
            <a:ext cx="7959435" cy="457200"/>
          </a:xfrm>
        </p:spPr>
        <p:txBody>
          <a:bodyPr/>
          <a:lstStyle/>
          <a:p>
            <a:r>
              <a:rPr lang="en-US" dirty="0"/>
              <a:t>Patch Installation Results List for Service Providers</a:t>
            </a:r>
          </a:p>
        </p:txBody>
      </p:sp>
      <p:sp>
        <p:nvSpPr>
          <p:cNvPr id="14" name="Content Placeholder 13">
            <a:extLst>
              <a:ext uri="{FF2B5EF4-FFF2-40B4-BE49-F238E27FC236}">
                <a16:creationId xmlns:a16="http://schemas.microsoft.com/office/drawing/2014/main" id="{D67EF91E-9617-4890-895F-F1F18784A140}"/>
              </a:ext>
            </a:extLst>
          </p:cNvPr>
          <p:cNvSpPr>
            <a:spLocks noGrp="1"/>
          </p:cNvSpPr>
          <p:nvPr>
            <p:ph idx="1"/>
          </p:nvPr>
        </p:nvSpPr>
        <p:spPr>
          <a:xfrm>
            <a:off x="1038726" y="1322362"/>
            <a:ext cx="5709546" cy="4999021"/>
          </a:xfrm>
        </p:spPr>
        <p:txBody>
          <a:bodyPr/>
          <a:lstStyle/>
          <a:p>
            <a:pPr lvl="0"/>
            <a:r>
              <a:rPr lang="en-US" dirty="0"/>
              <a:t>A new </a:t>
            </a:r>
            <a:r>
              <a:rPr lang="en-US" b="1" dirty="0"/>
              <a:t>Patch Installation Results </a:t>
            </a:r>
            <a:r>
              <a:rPr lang="en-US" dirty="0"/>
              <a:t>list (Status &gt; My Lists) is available for Service Providers to quickly access a list that shows which clients have Patch Management</a:t>
            </a:r>
          </a:p>
          <a:p>
            <a:pPr lvl="0"/>
            <a:r>
              <a:rPr lang="en-US" dirty="0"/>
              <a:t>For clients with Patch Management, Service Providers can see the patch installation results and the number of computers that require a restart to complete patch installation</a:t>
            </a:r>
          </a:p>
        </p:txBody>
      </p:sp>
      <p:sp>
        <p:nvSpPr>
          <p:cNvPr id="7" name="TextBox 6">
            <a:extLst>
              <a:ext uri="{FF2B5EF4-FFF2-40B4-BE49-F238E27FC236}">
                <a16:creationId xmlns:a16="http://schemas.microsoft.com/office/drawing/2014/main" id="{EC35DCB3-E58A-4924-8F33-963EBE5C97B9}"/>
              </a:ext>
            </a:extLst>
          </p:cNvPr>
          <p:cNvSpPr txBox="1"/>
          <p:nvPr/>
        </p:nvSpPr>
        <p:spPr>
          <a:xfrm>
            <a:off x="8352638" y="6386820"/>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11 April 2024</a:t>
            </a:r>
          </a:p>
        </p:txBody>
      </p:sp>
      <p:pic>
        <p:nvPicPr>
          <p:cNvPr id="3" name="Picture 2">
            <a:extLst>
              <a:ext uri="{FF2B5EF4-FFF2-40B4-BE49-F238E27FC236}">
                <a16:creationId xmlns:a16="http://schemas.microsoft.com/office/drawing/2014/main" id="{0D063E63-4CBB-024E-DC12-2ABC408FC712}"/>
              </a:ext>
            </a:extLst>
          </p:cNvPr>
          <p:cNvPicPr>
            <a:picLocks noChangeAspect="1"/>
          </p:cNvPicPr>
          <p:nvPr/>
        </p:nvPicPr>
        <p:blipFill>
          <a:blip r:embed="rId2"/>
          <a:stretch>
            <a:fillRect/>
          </a:stretch>
        </p:blipFill>
        <p:spPr>
          <a:xfrm>
            <a:off x="6866517" y="1349918"/>
            <a:ext cx="2171429" cy="3609524"/>
          </a:xfrm>
          <a:prstGeom prst="rect">
            <a:avLst/>
          </a:prstGeom>
        </p:spPr>
      </p:pic>
    </p:spTree>
    <p:extLst>
      <p:ext uri="{BB962C8B-B14F-4D97-AF65-F5344CB8AC3E}">
        <p14:creationId xmlns:p14="http://schemas.microsoft.com/office/powerpoint/2010/main" val="316261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036E-4B1E-B163-6015-356C81BBD141}"/>
              </a:ext>
            </a:extLst>
          </p:cNvPr>
          <p:cNvSpPr>
            <a:spLocks noGrp="1"/>
          </p:cNvSpPr>
          <p:nvPr>
            <p:ph type="title"/>
          </p:nvPr>
        </p:nvSpPr>
        <p:spPr/>
        <p:txBody>
          <a:bodyPr/>
          <a:lstStyle/>
          <a:p>
            <a:r>
              <a:rPr lang="en-US" dirty="0"/>
              <a:t>Centralized Settings Inheritance for Service Provider Accounts</a:t>
            </a:r>
          </a:p>
        </p:txBody>
      </p:sp>
      <p:sp>
        <p:nvSpPr>
          <p:cNvPr id="3" name="Content Placeholder 2">
            <a:extLst>
              <a:ext uri="{FF2B5EF4-FFF2-40B4-BE49-F238E27FC236}">
                <a16:creationId xmlns:a16="http://schemas.microsoft.com/office/drawing/2014/main" id="{835B8047-5D9E-5767-1C52-A5E138E516FC}"/>
              </a:ext>
            </a:extLst>
          </p:cNvPr>
          <p:cNvSpPr>
            <a:spLocks noGrp="1"/>
          </p:cNvSpPr>
          <p:nvPr>
            <p:ph idx="1"/>
          </p:nvPr>
        </p:nvSpPr>
        <p:spPr>
          <a:xfrm>
            <a:off x="1038725" y="1322362"/>
            <a:ext cx="9952547" cy="3958765"/>
          </a:xfrm>
        </p:spPr>
        <p:txBody>
          <a:bodyPr/>
          <a:lstStyle/>
          <a:p>
            <a:r>
              <a:rPr lang="en-US" dirty="0"/>
              <a:t>In the multi-tenant management UI for endpoint security, tier-1 Service Providers can now create and assign settings profiles to the Service Provider accounts they manage</a:t>
            </a:r>
          </a:p>
          <a:p>
            <a:r>
              <a:rPr lang="en-US" dirty="0"/>
              <a:t>In the managed Service Provider account, the inherited settings show a green </a:t>
            </a:r>
            <a:r>
              <a:rPr lang="en-US" b="1" dirty="0"/>
              <a:t>Inherited Setting</a:t>
            </a:r>
            <a:r>
              <a:rPr lang="en-US" dirty="0"/>
              <a:t> label</a:t>
            </a:r>
          </a:p>
        </p:txBody>
      </p:sp>
      <p:sp>
        <p:nvSpPr>
          <p:cNvPr id="5" name="TextBox 4">
            <a:extLst>
              <a:ext uri="{FF2B5EF4-FFF2-40B4-BE49-F238E27FC236}">
                <a16:creationId xmlns:a16="http://schemas.microsoft.com/office/drawing/2014/main" id="{561A0AE8-F778-9866-4F7C-B41D54E549BB}"/>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30 November 2023</a:t>
            </a:r>
          </a:p>
        </p:txBody>
      </p:sp>
      <p:pic>
        <p:nvPicPr>
          <p:cNvPr id="8" name="Picture 7">
            <a:extLst>
              <a:ext uri="{FF2B5EF4-FFF2-40B4-BE49-F238E27FC236}">
                <a16:creationId xmlns:a16="http://schemas.microsoft.com/office/drawing/2014/main" id="{12DBA5FD-C05A-4098-5193-DCB47188FB72}"/>
              </a:ext>
            </a:extLst>
          </p:cNvPr>
          <p:cNvPicPr>
            <a:picLocks noChangeAspect="1"/>
          </p:cNvPicPr>
          <p:nvPr/>
        </p:nvPicPr>
        <p:blipFill>
          <a:blip r:embed="rId2"/>
          <a:stretch>
            <a:fillRect/>
          </a:stretch>
        </p:blipFill>
        <p:spPr>
          <a:xfrm>
            <a:off x="2439054" y="3301744"/>
            <a:ext cx="7151888" cy="2800697"/>
          </a:xfrm>
          <a:prstGeom prst="rect">
            <a:avLst/>
          </a:prstGeom>
        </p:spPr>
      </p:pic>
    </p:spTree>
    <p:extLst>
      <p:ext uri="{BB962C8B-B14F-4D97-AF65-F5344CB8AC3E}">
        <p14:creationId xmlns:p14="http://schemas.microsoft.com/office/powerpoint/2010/main" val="144925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24924-74F3-3402-7A50-9FE78C5C8249}"/>
              </a:ext>
            </a:extLst>
          </p:cNvPr>
          <p:cNvSpPr>
            <a:spLocks noGrp="1"/>
          </p:cNvSpPr>
          <p:nvPr>
            <p:ph type="title"/>
          </p:nvPr>
        </p:nvSpPr>
        <p:spPr/>
        <p:txBody>
          <a:bodyPr/>
          <a:lstStyle/>
          <a:p>
            <a:r>
              <a:rPr lang="en-US" dirty="0"/>
              <a:t>Centralized Settings Inheritance for Service Provider Accounts</a:t>
            </a:r>
          </a:p>
        </p:txBody>
      </p:sp>
      <p:sp>
        <p:nvSpPr>
          <p:cNvPr id="3" name="Content Placeholder 2">
            <a:extLst>
              <a:ext uri="{FF2B5EF4-FFF2-40B4-BE49-F238E27FC236}">
                <a16:creationId xmlns:a16="http://schemas.microsoft.com/office/drawing/2014/main" id="{C2BB86AF-ABD4-BF1A-662E-DE9B6062C877}"/>
              </a:ext>
            </a:extLst>
          </p:cNvPr>
          <p:cNvSpPr>
            <a:spLocks noGrp="1"/>
          </p:cNvSpPr>
          <p:nvPr>
            <p:ph idx="1"/>
          </p:nvPr>
        </p:nvSpPr>
        <p:spPr/>
        <p:txBody>
          <a:bodyPr/>
          <a:lstStyle/>
          <a:p>
            <a:r>
              <a:rPr lang="en-US" dirty="0"/>
              <a:t>When settings are assigned to a Service Provider account or account group that has existing settings, the tier-1 Service Provider account can either force the managed account to inherit all settings, or allow the account to retain the existing settings:</a:t>
            </a:r>
          </a:p>
          <a:p>
            <a:pPr lvl="1"/>
            <a:r>
              <a:rPr lang="en-US" b="1" dirty="0"/>
              <a:t>Keep assigned settings</a:t>
            </a:r>
            <a:r>
              <a:rPr lang="en-US" dirty="0"/>
              <a:t> — New settings apply</a:t>
            </a:r>
            <a:br>
              <a:rPr lang="en-US" dirty="0"/>
            </a:br>
            <a:r>
              <a:rPr lang="en-US" dirty="0"/>
              <a:t>only to groups and accounts that do not </a:t>
            </a:r>
            <a:br>
              <a:rPr lang="en-US" dirty="0"/>
            </a:br>
            <a:r>
              <a:rPr lang="en-US" dirty="0"/>
              <a:t>have directly assigned settings. Existing </a:t>
            </a:r>
            <a:br>
              <a:rPr lang="en-US" dirty="0"/>
            </a:br>
            <a:r>
              <a:rPr lang="en-US" dirty="0"/>
              <a:t>settings are retained and the application of </a:t>
            </a:r>
            <a:br>
              <a:rPr lang="en-US" dirty="0"/>
            </a:br>
            <a:r>
              <a:rPr lang="en-US" dirty="0"/>
              <a:t>new inherited settings stops at the first </a:t>
            </a:r>
            <a:br>
              <a:rPr lang="en-US" dirty="0"/>
            </a:br>
            <a:r>
              <a:rPr lang="en-US" dirty="0"/>
              <a:t>group or account with directly configured </a:t>
            </a:r>
            <a:br>
              <a:rPr lang="en-US" dirty="0"/>
            </a:br>
            <a:r>
              <a:rPr lang="en-US" dirty="0"/>
              <a:t>settings.</a:t>
            </a:r>
          </a:p>
          <a:p>
            <a:pPr lvl="1"/>
            <a:r>
              <a:rPr lang="en-US" b="1" dirty="0"/>
              <a:t>Make all inherit these settings</a:t>
            </a:r>
            <a:r>
              <a:rPr lang="en-US" dirty="0"/>
              <a:t> — All groups and accounts inherit the new settings. WatchGuard Endpoint Security overwrites all settings and removes all directly assigned settings under the group.</a:t>
            </a:r>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49EC375C-D16D-E0BE-F241-7F0944EC0301}"/>
              </a:ext>
            </a:extLst>
          </p:cNvPr>
          <p:cNvPicPr>
            <a:picLocks noChangeAspect="1"/>
          </p:cNvPicPr>
          <p:nvPr/>
        </p:nvPicPr>
        <p:blipFill>
          <a:blip r:embed="rId2"/>
          <a:stretch>
            <a:fillRect/>
          </a:stretch>
        </p:blipFill>
        <p:spPr>
          <a:xfrm>
            <a:off x="7423012" y="2800007"/>
            <a:ext cx="3645377" cy="2043730"/>
          </a:xfrm>
          <a:prstGeom prst="rect">
            <a:avLst/>
          </a:prstGeom>
        </p:spPr>
      </p:pic>
      <p:sp>
        <p:nvSpPr>
          <p:cNvPr id="6" name="TextBox 5">
            <a:extLst>
              <a:ext uri="{FF2B5EF4-FFF2-40B4-BE49-F238E27FC236}">
                <a16:creationId xmlns:a16="http://schemas.microsoft.com/office/drawing/2014/main" id="{62231FA1-191F-D2CE-2152-E6EB49FDFA37}"/>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30 November 2023</a:t>
            </a:r>
          </a:p>
        </p:txBody>
      </p:sp>
    </p:spTree>
    <p:extLst>
      <p:ext uri="{BB962C8B-B14F-4D97-AF65-F5344CB8AC3E}">
        <p14:creationId xmlns:p14="http://schemas.microsoft.com/office/powerpoint/2010/main" val="8148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8FCF6-8813-C0E7-C104-5E46C9DC2852}"/>
              </a:ext>
            </a:extLst>
          </p:cNvPr>
          <p:cNvSpPr>
            <a:spLocks noGrp="1"/>
          </p:cNvSpPr>
          <p:nvPr>
            <p:ph type="title"/>
          </p:nvPr>
        </p:nvSpPr>
        <p:spPr/>
        <p:txBody>
          <a:bodyPr/>
          <a:lstStyle/>
          <a:p>
            <a:r>
              <a:rPr lang="en-US" dirty="0"/>
              <a:t>Centralized Settings Inheritance for Service Provider Accounts</a:t>
            </a:r>
          </a:p>
        </p:txBody>
      </p:sp>
      <p:sp>
        <p:nvSpPr>
          <p:cNvPr id="3" name="Content Placeholder 2">
            <a:extLst>
              <a:ext uri="{FF2B5EF4-FFF2-40B4-BE49-F238E27FC236}">
                <a16:creationId xmlns:a16="http://schemas.microsoft.com/office/drawing/2014/main" id="{8F78004B-DA93-94AA-908C-80980332C11B}"/>
              </a:ext>
            </a:extLst>
          </p:cNvPr>
          <p:cNvSpPr>
            <a:spLocks noGrp="1"/>
          </p:cNvSpPr>
          <p:nvPr>
            <p:ph idx="1"/>
          </p:nvPr>
        </p:nvSpPr>
        <p:spPr/>
        <p:txBody>
          <a:bodyPr/>
          <a:lstStyle/>
          <a:p>
            <a:r>
              <a:rPr lang="en-US" dirty="0"/>
              <a:t>If you drag the settings profile to a managed Service Provider account that already has settings assigned, a confirmation dialog box opens with these options:</a:t>
            </a:r>
          </a:p>
          <a:p>
            <a:pPr lvl="1"/>
            <a:r>
              <a:rPr lang="en-US" b="1" dirty="0"/>
              <a:t>Keep assigned settings </a:t>
            </a:r>
            <a:r>
              <a:rPr lang="en-US" dirty="0"/>
              <a:t>— The managed Service </a:t>
            </a:r>
            <a:br>
              <a:rPr lang="en-US" dirty="0"/>
            </a:br>
            <a:r>
              <a:rPr lang="en-US" dirty="0"/>
              <a:t>Provider account keeps their existing settings. </a:t>
            </a:r>
            <a:br>
              <a:rPr lang="en-US" dirty="0"/>
            </a:br>
            <a:r>
              <a:rPr lang="en-US" dirty="0"/>
              <a:t>Existing settings are retained and the </a:t>
            </a:r>
            <a:br>
              <a:rPr lang="en-US" dirty="0"/>
            </a:br>
            <a:r>
              <a:rPr lang="en-US" dirty="0"/>
              <a:t>application of new inherited settings stops at </a:t>
            </a:r>
            <a:br>
              <a:rPr lang="en-US" dirty="0"/>
            </a:br>
            <a:r>
              <a:rPr lang="en-US" dirty="0"/>
              <a:t>the first account with directly configured </a:t>
            </a:r>
            <a:br>
              <a:rPr lang="en-US" dirty="0"/>
            </a:br>
            <a:r>
              <a:rPr lang="en-US" dirty="0"/>
              <a:t>settings.</a:t>
            </a:r>
          </a:p>
          <a:p>
            <a:pPr lvl="1"/>
            <a:r>
              <a:rPr lang="en-US" b="1" dirty="0"/>
              <a:t>Make all inherit these settings </a:t>
            </a:r>
            <a:r>
              <a:rPr lang="en-US" dirty="0"/>
              <a:t>— WatchGuard Endpoint Security overwrites the All Accounts settings assigned to the managed Service Provider account. Groups and accounts within the managed Service Provider account receive the new settings if they do not have directly assigned settings. Settings that were directly assigned by the managed Service Provider account are retained. </a:t>
            </a:r>
          </a:p>
          <a:p>
            <a:endParaRPr lang="en-US" dirty="0"/>
          </a:p>
        </p:txBody>
      </p:sp>
      <p:pic>
        <p:nvPicPr>
          <p:cNvPr id="5" name="Picture 4">
            <a:extLst>
              <a:ext uri="{FF2B5EF4-FFF2-40B4-BE49-F238E27FC236}">
                <a16:creationId xmlns:a16="http://schemas.microsoft.com/office/drawing/2014/main" id="{EBE79C2F-DD03-E7CB-59B8-7A01ECA19A6B}"/>
              </a:ext>
            </a:extLst>
          </p:cNvPr>
          <p:cNvPicPr>
            <a:picLocks noChangeAspect="1"/>
          </p:cNvPicPr>
          <p:nvPr/>
        </p:nvPicPr>
        <p:blipFill>
          <a:blip r:embed="rId2"/>
          <a:stretch>
            <a:fillRect/>
          </a:stretch>
        </p:blipFill>
        <p:spPr>
          <a:xfrm>
            <a:off x="7694804" y="2449420"/>
            <a:ext cx="3458470" cy="1804122"/>
          </a:xfrm>
          <a:prstGeom prst="rect">
            <a:avLst/>
          </a:prstGeom>
        </p:spPr>
      </p:pic>
      <p:sp>
        <p:nvSpPr>
          <p:cNvPr id="6" name="TextBox 5">
            <a:extLst>
              <a:ext uri="{FF2B5EF4-FFF2-40B4-BE49-F238E27FC236}">
                <a16:creationId xmlns:a16="http://schemas.microsoft.com/office/drawing/2014/main" id="{991B2E31-181B-729E-80F2-8F41CEB9B263}"/>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30 November 2023</a:t>
            </a:r>
          </a:p>
        </p:txBody>
      </p:sp>
    </p:spTree>
    <p:extLst>
      <p:ext uri="{BB962C8B-B14F-4D97-AF65-F5344CB8AC3E}">
        <p14:creationId xmlns:p14="http://schemas.microsoft.com/office/powerpoint/2010/main" val="318112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DC7D81-BF00-471C-89DA-99616BCDD94C}"/>
              </a:ext>
            </a:extLst>
          </p:cNvPr>
          <p:cNvSpPr>
            <a:spLocks noGrp="1"/>
          </p:cNvSpPr>
          <p:nvPr>
            <p:ph type="ctrTitle"/>
          </p:nvPr>
        </p:nvSpPr>
        <p:spPr/>
        <p:txBody>
          <a:bodyPr/>
          <a:lstStyle/>
          <a:p>
            <a:r>
              <a:rPr lang="en-US" dirty="0" err="1"/>
              <a:t>OCTOBer</a:t>
            </a:r>
            <a:r>
              <a:rPr lang="en-US" dirty="0"/>
              <a:t> 2023</a:t>
            </a:r>
          </a:p>
        </p:txBody>
      </p:sp>
    </p:spTree>
    <p:extLst>
      <p:ext uri="{BB962C8B-B14F-4D97-AF65-F5344CB8AC3E}">
        <p14:creationId xmlns:p14="http://schemas.microsoft.com/office/powerpoint/2010/main" val="151670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036E-4B1E-B163-6015-356C81BBD141}"/>
              </a:ext>
            </a:extLst>
          </p:cNvPr>
          <p:cNvSpPr>
            <a:spLocks noGrp="1"/>
          </p:cNvSpPr>
          <p:nvPr>
            <p:ph type="title"/>
          </p:nvPr>
        </p:nvSpPr>
        <p:spPr/>
        <p:txBody>
          <a:bodyPr/>
          <a:lstStyle/>
          <a:p>
            <a:r>
              <a:rPr lang="en-US" dirty="0"/>
              <a:t>Enroll Customers in WatchGuard MDR</a:t>
            </a:r>
          </a:p>
        </p:txBody>
      </p:sp>
      <p:sp>
        <p:nvSpPr>
          <p:cNvPr id="3" name="Content Placeholder 2">
            <a:extLst>
              <a:ext uri="{FF2B5EF4-FFF2-40B4-BE49-F238E27FC236}">
                <a16:creationId xmlns:a16="http://schemas.microsoft.com/office/drawing/2014/main" id="{835B8047-5D9E-5767-1C52-A5E138E516FC}"/>
              </a:ext>
            </a:extLst>
          </p:cNvPr>
          <p:cNvSpPr>
            <a:spLocks noGrp="1"/>
          </p:cNvSpPr>
          <p:nvPr>
            <p:ph idx="1"/>
          </p:nvPr>
        </p:nvSpPr>
        <p:spPr>
          <a:xfrm>
            <a:off x="1038726" y="1322362"/>
            <a:ext cx="4937532" cy="3958765"/>
          </a:xfrm>
        </p:spPr>
        <p:txBody>
          <a:bodyPr/>
          <a:lstStyle/>
          <a:p>
            <a:r>
              <a:rPr lang="en-US" dirty="0"/>
              <a:t>Approved partners with an activated MDR license can enroll their customers in  WatchGuard MDR</a:t>
            </a:r>
          </a:p>
          <a:p>
            <a:r>
              <a:rPr lang="en-US" dirty="0"/>
              <a:t>For more information, go to </a:t>
            </a:r>
            <a:r>
              <a:rPr lang="en-US" dirty="0">
                <a:hlinkClick r:id="rId2"/>
              </a:rPr>
              <a:t>About WatchGuard MDR </a:t>
            </a:r>
            <a:r>
              <a:rPr lang="en-US" dirty="0"/>
              <a:t> and </a:t>
            </a:r>
            <a:r>
              <a:rPr lang="en-US" dirty="0">
                <a:hlinkClick r:id="rId3"/>
              </a:rPr>
              <a:t>Configure WatchGuard MDR </a:t>
            </a:r>
            <a:r>
              <a:rPr lang="en-US" dirty="0"/>
              <a:t> in </a:t>
            </a:r>
            <a:r>
              <a:rPr lang="en-US" i="1" dirty="0"/>
              <a:t>Help Center</a:t>
            </a:r>
            <a:r>
              <a:rPr lang="en-US" dirty="0"/>
              <a:t> </a:t>
            </a:r>
          </a:p>
        </p:txBody>
      </p:sp>
      <p:sp>
        <p:nvSpPr>
          <p:cNvPr id="5" name="TextBox 4">
            <a:extLst>
              <a:ext uri="{FF2B5EF4-FFF2-40B4-BE49-F238E27FC236}">
                <a16:creationId xmlns:a16="http://schemas.microsoft.com/office/drawing/2014/main" id="{561A0AE8-F778-9866-4F7C-B41D54E549BB}"/>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12 October 2023</a:t>
            </a:r>
          </a:p>
        </p:txBody>
      </p:sp>
      <p:pic>
        <p:nvPicPr>
          <p:cNvPr id="6" name="Picture 5">
            <a:extLst>
              <a:ext uri="{FF2B5EF4-FFF2-40B4-BE49-F238E27FC236}">
                <a16:creationId xmlns:a16="http://schemas.microsoft.com/office/drawing/2014/main" id="{A212F874-C821-CFA5-D4DB-3D8921821A4B}"/>
              </a:ext>
            </a:extLst>
          </p:cNvPr>
          <p:cNvPicPr>
            <a:picLocks noChangeAspect="1"/>
          </p:cNvPicPr>
          <p:nvPr/>
        </p:nvPicPr>
        <p:blipFill>
          <a:blip r:embed="rId4"/>
          <a:stretch>
            <a:fillRect/>
          </a:stretch>
        </p:blipFill>
        <p:spPr>
          <a:xfrm>
            <a:off x="5976258" y="1391272"/>
            <a:ext cx="5988358" cy="4610337"/>
          </a:xfrm>
          <a:prstGeom prst="rect">
            <a:avLst/>
          </a:prstGeom>
        </p:spPr>
      </p:pic>
      <p:pic>
        <p:nvPicPr>
          <p:cNvPr id="7" name="Picture 6">
            <a:extLst>
              <a:ext uri="{FF2B5EF4-FFF2-40B4-BE49-F238E27FC236}">
                <a16:creationId xmlns:a16="http://schemas.microsoft.com/office/drawing/2014/main" id="{DF141A6A-D01F-C063-04B6-965EEF1A68D4}"/>
              </a:ext>
            </a:extLst>
          </p:cNvPr>
          <p:cNvPicPr>
            <a:picLocks noChangeAspect="1"/>
          </p:cNvPicPr>
          <p:nvPr/>
        </p:nvPicPr>
        <p:blipFill>
          <a:blip r:embed="rId5"/>
          <a:stretch>
            <a:fillRect/>
          </a:stretch>
        </p:blipFill>
        <p:spPr>
          <a:xfrm>
            <a:off x="1084561" y="4565675"/>
            <a:ext cx="4644573" cy="1430904"/>
          </a:xfrm>
          <a:prstGeom prst="rect">
            <a:avLst/>
          </a:prstGeom>
        </p:spPr>
      </p:pic>
    </p:spTree>
    <p:extLst>
      <p:ext uri="{BB962C8B-B14F-4D97-AF65-F5344CB8AC3E}">
        <p14:creationId xmlns:p14="http://schemas.microsoft.com/office/powerpoint/2010/main" val="359371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DAC9-6F8B-0281-1475-00CEAA15E522}"/>
              </a:ext>
            </a:extLst>
          </p:cNvPr>
          <p:cNvSpPr>
            <a:spLocks noGrp="1"/>
          </p:cNvSpPr>
          <p:nvPr>
            <p:ph type="title"/>
          </p:nvPr>
        </p:nvSpPr>
        <p:spPr/>
        <p:txBody>
          <a:bodyPr/>
          <a:lstStyle/>
          <a:p>
            <a:r>
              <a:rPr lang="en-US" dirty="0"/>
              <a:t>WatchGuard Endpoint Risk Assessment</a:t>
            </a:r>
          </a:p>
        </p:txBody>
      </p:sp>
      <p:sp>
        <p:nvSpPr>
          <p:cNvPr id="3" name="Content Placeholder 2">
            <a:extLst>
              <a:ext uri="{FF2B5EF4-FFF2-40B4-BE49-F238E27FC236}">
                <a16:creationId xmlns:a16="http://schemas.microsoft.com/office/drawing/2014/main" id="{F86D6AEE-0D0B-20F1-C7F3-25C5EA21DF01}"/>
              </a:ext>
            </a:extLst>
          </p:cNvPr>
          <p:cNvSpPr>
            <a:spLocks noGrp="1"/>
          </p:cNvSpPr>
          <p:nvPr>
            <p:ph idx="1"/>
          </p:nvPr>
        </p:nvSpPr>
        <p:spPr/>
        <p:txBody>
          <a:bodyPr/>
          <a:lstStyle/>
          <a:p>
            <a:r>
              <a:rPr lang="en-US" dirty="0"/>
              <a:t>The WatchGuard Endpoint Risk Assessment is now available for partners and customers with a trial of WatchGuard EPDR or WatchGuard Advanced EPDR</a:t>
            </a:r>
          </a:p>
          <a:p>
            <a:pPr lvl="1"/>
            <a:r>
              <a:rPr lang="en-US" dirty="0"/>
              <a:t>It is not available for partners or customers with an existing Endpoint Security product or EDR Core license</a:t>
            </a:r>
          </a:p>
          <a:p>
            <a:r>
              <a:rPr lang="en-US" dirty="0"/>
              <a:t>Partners can use the WatchGuard Endpoint Risk Assessment to evaluate the cybersecurity posture of managed accounts that use a third-party endpoint security solution</a:t>
            </a:r>
          </a:p>
          <a:p>
            <a:pPr lvl="1"/>
            <a:r>
              <a:rPr lang="en-US" dirty="0"/>
              <a:t>The assessment enables partners and customers to identify threats, vulnerabilities, and other security risks</a:t>
            </a:r>
          </a:p>
          <a:p>
            <a:r>
              <a:rPr lang="en-US" dirty="0"/>
              <a:t>After the assessment period, you </a:t>
            </a:r>
            <a:r>
              <a:rPr lang="en-US"/>
              <a:t>can review </a:t>
            </a:r>
            <a:r>
              <a:rPr lang="en-US" dirty="0"/>
              <a:t>a detailed report that provides insights into the account risk profile, recommendations on how to reduce the attack surface, as well as overall security posture improvements</a:t>
            </a:r>
          </a:p>
        </p:txBody>
      </p:sp>
      <p:sp>
        <p:nvSpPr>
          <p:cNvPr id="4" name="TextBox 3">
            <a:extLst>
              <a:ext uri="{FF2B5EF4-FFF2-40B4-BE49-F238E27FC236}">
                <a16:creationId xmlns:a16="http://schemas.microsoft.com/office/drawing/2014/main" id="{3573155E-264B-F012-D87D-EE650370D9FD}"/>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12 October 2023</a:t>
            </a:r>
          </a:p>
        </p:txBody>
      </p:sp>
    </p:spTree>
    <p:extLst>
      <p:ext uri="{BB962C8B-B14F-4D97-AF65-F5344CB8AC3E}">
        <p14:creationId xmlns:p14="http://schemas.microsoft.com/office/powerpoint/2010/main" val="318713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DC7D81-BF00-471C-89DA-99616BCDD94C}"/>
              </a:ext>
            </a:extLst>
          </p:cNvPr>
          <p:cNvSpPr>
            <a:spLocks noGrp="1"/>
          </p:cNvSpPr>
          <p:nvPr>
            <p:ph type="ctrTitle"/>
          </p:nvPr>
        </p:nvSpPr>
        <p:spPr/>
        <p:txBody>
          <a:bodyPr/>
          <a:lstStyle/>
          <a:p>
            <a:r>
              <a:rPr lang="en-US" dirty="0"/>
              <a:t>September 2023</a:t>
            </a:r>
          </a:p>
        </p:txBody>
      </p:sp>
    </p:spTree>
    <p:extLst>
      <p:ext uri="{BB962C8B-B14F-4D97-AF65-F5344CB8AC3E}">
        <p14:creationId xmlns:p14="http://schemas.microsoft.com/office/powerpoint/2010/main" val="416155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036E-4B1E-B163-6015-356C81BBD141}"/>
              </a:ext>
            </a:extLst>
          </p:cNvPr>
          <p:cNvSpPr>
            <a:spLocks noGrp="1"/>
          </p:cNvSpPr>
          <p:nvPr>
            <p:ph type="title"/>
          </p:nvPr>
        </p:nvSpPr>
        <p:spPr/>
        <p:txBody>
          <a:bodyPr/>
          <a:lstStyle/>
          <a:p>
            <a:r>
              <a:rPr lang="en-US" dirty="0"/>
              <a:t>Endpoint Security Integration for </a:t>
            </a:r>
            <a:r>
              <a:rPr lang="en-US" dirty="0" err="1"/>
              <a:t>NinjaOne</a:t>
            </a:r>
            <a:endParaRPr lang="en-US" dirty="0"/>
          </a:p>
        </p:txBody>
      </p:sp>
      <p:sp>
        <p:nvSpPr>
          <p:cNvPr id="3" name="Content Placeholder 2">
            <a:extLst>
              <a:ext uri="{FF2B5EF4-FFF2-40B4-BE49-F238E27FC236}">
                <a16:creationId xmlns:a16="http://schemas.microsoft.com/office/drawing/2014/main" id="{835B8047-5D9E-5767-1C52-A5E138E516FC}"/>
              </a:ext>
            </a:extLst>
          </p:cNvPr>
          <p:cNvSpPr>
            <a:spLocks noGrp="1"/>
          </p:cNvSpPr>
          <p:nvPr>
            <p:ph idx="1"/>
          </p:nvPr>
        </p:nvSpPr>
        <p:spPr>
          <a:xfrm>
            <a:off x="1038725" y="1322362"/>
            <a:ext cx="10092695" cy="3958765"/>
          </a:xfrm>
        </p:spPr>
        <p:txBody>
          <a:bodyPr/>
          <a:lstStyle/>
          <a:p>
            <a:r>
              <a:rPr lang="en-US" dirty="0"/>
              <a:t>The WatchGuard Endpoint Security integration with </a:t>
            </a:r>
            <a:r>
              <a:rPr lang="en-US" dirty="0" err="1"/>
              <a:t>NinjaOne</a:t>
            </a:r>
            <a:r>
              <a:rPr lang="en-US" dirty="0"/>
              <a:t> enables Managed Service Providers to remotely deploy Endpoint Security on customer devices</a:t>
            </a:r>
          </a:p>
          <a:p>
            <a:r>
              <a:rPr lang="en-US" dirty="0"/>
              <a:t>The integration includes an onboarding application and scripts to deploy Endpoint Security on Windows, Mac, and Linux devices</a:t>
            </a:r>
          </a:p>
          <a:p>
            <a:r>
              <a:rPr lang="en-US" dirty="0"/>
              <a:t>Import installation scripts to </a:t>
            </a:r>
            <a:r>
              <a:rPr lang="en-US" dirty="0" err="1"/>
              <a:t>NinjaOne</a:t>
            </a:r>
            <a:r>
              <a:rPr lang="en-US" dirty="0"/>
              <a:t> and create automated tasks to search for and install Endpoint Security on customer devices without Endpoint Security already installed</a:t>
            </a:r>
          </a:p>
          <a:p>
            <a:r>
              <a:rPr lang="en-US" dirty="0"/>
              <a:t>For more information, go to </a:t>
            </a:r>
            <a:r>
              <a:rPr lang="en-US" dirty="0">
                <a:hlinkClick r:id="rId2"/>
              </a:rPr>
              <a:t>About the WatchGuard Endpoint Security Integration for </a:t>
            </a:r>
            <a:r>
              <a:rPr lang="en-US" dirty="0" err="1">
                <a:hlinkClick r:id="rId2"/>
              </a:rPr>
              <a:t>NinjaOne</a:t>
            </a:r>
            <a:r>
              <a:rPr lang="en-US" dirty="0"/>
              <a:t> in </a:t>
            </a:r>
            <a:r>
              <a:rPr lang="en-US" i="1"/>
              <a:t>Help Center</a:t>
            </a:r>
            <a:r>
              <a:rPr lang="en-US"/>
              <a:t> </a:t>
            </a:r>
            <a:endParaRPr lang="en-US" dirty="0"/>
          </a:p>
        </p:txBody>
      </p:sp>
      <p:sp>
        <p:nvSpPr>
          <p:cNvPr id="5" name="TextBox 4">
            <a:extLst>
              <a:ext uri="{FF2B5EF4-FFF2-40B4-BE49-F238E27FC236}">
                <a16:creationId xmlns:a16="http://schemas.microsoft.com/office/drawing/2014/main" id="{561A0AE8-F778-9866-4F7C-B41D54E549BB}"/>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28 September 2023</a:t>
            </a:r>
          </a:p>
        </p:txBody>
      </p:sp>
    </p:spTree>
    <p:extLst>
      <p:ext uri="{BB962C8B-B14F-4D97-AF65-F5344CB8AC3E}">
        <p14:creationId xmlns:p14="http://schemas.microsoft.com/office/powerpoint/2010/main" val="263606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036E-4B1E-B163-6015-356C81BBD141}"/>
              </a:ext>
            </a:extLst>
          </p:cNvPr>
          <p:cNvSpPr>
            <a:spLocks noGrp="1"/>
          </p:cNvSpPr>
          <p:nvPr>
            <p:ph type="title"/>
          </p:nvPr>
        </p:nvSpPr>
        <p:spPr/>
        <p:txBody>
          <a:bodyPr/>
          <a:lstStyle/>
          <a:p>
            <a:r>
              <a:rPr lang="en-US" dirty="0"/>
              <a:t>Endpoint Security Integration for </a:t>
            </a:r>
            <a:r>
              <a:rPr lang="en-US" dirty="0" err="1"/>
              <a:t>NinjaOne</a:t>
            </a:r>
            <a:endParaRPr lang="en-US" dirty="0"/>
          </a:p>
        </p:txBody>
      </p:sp>
      <p:sp>
        <p:nvSpPr>
          <p:cNvPr id="3" name="Content Placeholder 2">
            <a:extLst>
              <a:ext uri="{FF2B5EF4-FFF2-40B4-BE49-F238E27FC236}">
                <a16:creationId xmlns:a16="http://schemas.microsoft.com/office/drawing/2014/main" id="{835B8047-5D9E-5767-1C52-A5E138E516FC}"/>
              </a:ext>
            </a:extLst>
          </p:cNvPr>
          <p:cNvSpPr>
            <a:spLocks noGrp="1"/>
          </p:cNvSpPr>
          <p:nvPr>
            <p:ph idx="1"/>
          </p:nvPr>
        </p:nvSpPr>
        <p:spPr>
          <a:xfrm>
            <a:off x="1038725" y="1322362"/>
            <a:ext cx="10092695" cy="2904405"/>
          </a:xfrm>
        </p:spPr>
        <p:txBody>
          <a:bodyPr/>
          <a:lstStyle/>
          <a:p>
            <a:r>
              <a:rPr lang="en-US" dirty="0"/>
              <a:t>Use the onboarding application to create an API connection to WatchGuard Cloud, then download client settings and parameters to use with installation scripts in </a:t>
            </a:r>
            <a:r>
              <a:rPr lang="en-US" dirty="0" err="1"/>
              <a:t>NinjaOne</a:t>
            </a:r>
            <a:endParaRPr lang="en-US" dirty="0"/>
          </a:p>
        </p:txBody>
      </p:sp>
      <p:sp>
        <p:nvSpPr>
          <p:cNvPr id="5" name="TextBox 4">
            <a:extLst>
              <a:ext uri="{FF2B5EF4-FFF2-40B4-BE49-F238E27FC236}">
                <a16:creationId xmlns:a16="http://schemas.microsoft.com/office/drawing/2014/main" id="{561A0AE8-F778-9866-4F7C-B41D54E549BB}"/>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28 September 2023</a:t>
            </a:r>
          </a:p>
        </p:txBody>
      </p:sp>
      <p:pic>
        <p:nvPicPr>
          <p:cNvPr id="6" name="Picture 5">
            <a:extLst>
              <a:ext uri="{FF2B5EF4-FFF2-40B4-BE49-F238E27FC236}">
                <a16:creationId xmlns:a16="http://schemas.microsoft.com/office/drawing/2014/main" id="{9B17CBB4-1096-F8EA-823B-86A3DA834EDB}"/>
              </a:ext>
            </a:extLst>
          </p:cNvPr>
          <p:cNvPicPr>
            <a:picLocks noChangeAspect="1"/>
          </p:cNvPicPr>
          <p:nvPr/>
        </p:nvPicPr>
        <p:blipFill>
          <a:blip r:embed="rId2"/>
          <a:stretch>
            <a:fillRect/>
          </a:stretch>
        </p:blipFill>
        <p:spPr>
          <a:xfrm>
            <a:off x="885255" y="2547831"/>
            <a:ext cx="5091576" cy="2528021"/>
          </a:xfrm>
          <a:prstGeom prst="rect">
            <a:avLst/>
          </a:prstGeom>
        </p:spPr>
      </p:pic>
      <p:pic>
        <p:nvPicPr>
          <p:cNvPr id="7" name="Picture 6">
            <a:extLst>
              <a:ext uri="{FF2B5EF4-FFF2-40B4-BE49-F238E27FC236}">
                <a16:creationId xmlns:a16="http://schemas.microsoft.com/office/drawing/2014/main" id="{EEFC6ACB-7C6C-CC62-72BE-E387469992B5}"/>
              </a:ext>
            </a:extLst>
          </p:cNvPr>
          <p:cNvPicPr>
            <a:picLocks noChangeAspect="1"/>
          </p:cNvPicPr>
          <p:nvPr/>
        </p:nvPicPr>
        <p:blipFill>
          <a:blip r:embed="rId3"/>
          <a:stretch>
            <a:fillRect/>
          </a:stretch>
        </p:blipFill>
        <p:spPr>
          <a:xfrm>
            <a:off x="6096000" y="2547830"/>
            <a:ext cx="5066194" cy="2528021"/>
          </a:xfrm>
          <a:prstGeom prst="rect">
            <a:avLst/>
          </a:prstGeom>
        </p:spPr>
      </p:pic>
    </p:spTree>
    <p:extLst>
      <p:ext uri="{BB962C8B-B14F-4D97-AF65-F5344CB8AC3E}">
        <p14:creationId xmlns:p14="http://schemas.microsoft.com/office/powerpoint/2010/main" val="8160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DC7D81-BF00-471C-89DA-99616BCDD94C}"/>
              </a:ext>
            </a:extLst>
          </p:cNvPr>
          <p:cNvSpPr>
            <a:spLocks noGrp="1"/>
          </p:cNvSpPr>
          <p:nvPr>
            <p:ph type="ctrTitle"/>
          </p:nvPr>
        </p:nvSpPr>
        <p:spPr/>
        <p:txBody>
          <a:bodyPr/>
          <a:lstStyle/>
          <a:p>
            <a:r>
              <a:rPr lang="en-US" dirty="0"/>
              <a:t>July 2023</a:t>
            </a:r>
          </a:p>
        </p:txBody>
      </p:sp>
    </p:spTree>
    <p:extLst>
      <p:ext uri="{BB962C8B-B14F-4D97-AF65-F5344CB8AC3E}">
        <p14:creationId xmlns:p14="http://schemas.microsoft.com/office/powerpoint/2010/main" val="133010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FBE48-F289-E6FF-63F7-52D889BCA5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E407893-F005-C395-F8E9-E88DD29D0708}"/>
              </a:ext>
            </a:extLst>
          </p:cNvPr>
          <p:cNvSpPr>
            <a:spLocks noGrp="1"/>
          </p:cNvSpPr>
          <p:nvPr>
            <p:ph type="title"/>
          </p:nvPr>
        </p:nvSpPr>
        <p:spPr>
          <a:xfrm>
            <a:off x="2116283" y="478973"/>
            <a:ext cx="7959435" cy="457200"/>
          </a:xfrm>
        </p:spPr>
        <p:txBody>
          <a:bodyPr/>
          <a:lstStyle/>
          <a:p>
            <a:r>
              <a:rPr lang="en-US" dirty="0"/>
              <a:t>Patch Installation Results List Filter</a:t>
            </a:r>
          </a:p>
        </p:txBody>
      </p:sp>
      <p:sp>
        <p:nvSpPr>
          <p:cNvPr id="14" name="Content Placeholder 13">
            <a:extLst>
              <a:ext uri="{FF2B5EF4-FFF2-40B4-BE49-F238E27FC236}">
                <a16:creationId xmlns:a16="http://schemas.microsoft.com/office/drawing/2014/main" id="{F04E8210-BBFD-8422-9D4D-AC978F32715B}"/>
              </a:ext>
            </a:extLst>
          </p:cNvPr>
          <p:cNvSpPr>
            <a:spLocks noGrp="1"/>
          </p:cNvSpPr>
          <p:nvPr>
            <p:ph idx="1"/>
          </p:nvPr>
        </p:nvSpPr>
        <p:spPr>
          <a:xfrm>
            <a:off x="1038726" y="1322362"/>
            <a:ext cx="10665594" cy="4999021"/>
          </a:xfrm>
        </p:spPr>
        <p:txBody>
          <a:bodyPr/>
          <a:lstStyle/>
          <a:p>
            <a:pPr lvl="0"/>
            <a:r>
              <a:rPr lang="en-US" dirty="0"/>
              <a:t>From the list, Service Providers can filter the installation results by date, platform, computer type, patch installation status, and patch criticality</a:t>
            </a:r>
          </a:p>
          <a:p>
            <a:pPr lvl="0"/>
            <a:endParaRPr lang="en-US" dirty="0"/>
          </a:p>
        </p:txBody>
      </p:sp>
      <p:sp>
        <p:nvSpPr>
          <p:cNvPr id="7" name="TextBox 6">
            <a:extLst>
              <a:ext uri="{FF2B5EF4-FFF2-40B4-BE49-F238E27FC236}">
                <a16:creationId xmlns:a16="http://schemas.microsoft.com/office/drawing/2014/main" id="{28A910C2-37A9-0682-2648-FE69ECA80D6A}"/>
              </a:ext>
            </a:extLst>
          </p:cNvPr>
          <p:cNvSpPr txBox="1"/>
          <p:nvPr/>
        </p:nvSpPr>
        <p:spPr>
          <a:xfrm>
            <a:off x="8352638" y="6386820"/>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11 April 2024</a:t>
            </a:r>
          </a:p>
        </p:txBody>
      </p:sp>
      <p:pic>
        <p:nvPicPr>
          <p:cNvPr id="4" name="Picture 3">
            <a:extLst>
              <a:ext uri="{FF2B5EF4-FFF2-40B4-BE49-F238E27FC236}">
                <a16:creationId xmlns:a16="http://schemas.microsoft.com/office/drawing/2014/main" id="{11781305-0732-EC58-922A-E5C7940954CF}"/>
              </a:ext>
            </a:extLst>
          </p:cNvPr>
          <p:cNvPicPr>
            <a:picLocks noChangeAspect="1"/>
          </p:cNvPicPr>
          <p:nvPr/>
        </p:nvPicPr>
        <p:blipFill>
          <a:blip r:embed="rId2"/>
          <a:stretch>
            <a:fillRect/>
          </a:stretch>
        </p:blipFill>
        <p:spPr>
          <a:xfrm>
            <a:off x="1461825" y="2183604"/>
            <a:ext cx="8941572" cy="2326200"/>
          </a:xfrm>
          <a:prstGeom prst="rect">
            <a:avLst/>
          </a:prstGeom>
        </p:spPr>
      </p:pic>
    </p:spTree>
    <p:extLst>
      <p:ext uri="{BB962C8B-B14F-4D97-AF65-F5344CB8AC3E}">
        <p14:creationId xmlns:p14="http://schemas.microsoft.com/office/powerpoint/2010/main" val="35242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036E-4B1E-B163-6015-356C81BBD141}"/>
              </a:ext>
            </a:extLst>
          </p:cNvPr>
          <p:cNvSpPr>
            <a:spLocks noGrp="1"/>
          </p:cNvSpPr>
          <p:nvPr>
            <p:ph type="title"/>
          </p:nvPr>
        </p:nvSpPr>
        <p:spPr/>
        <p:txBody>
          <a:bodyPr/>
          <a:lstStyle/>
          <a:p>
            <a:r>
              <a:rPr lang="en-US" dirty="0"/>
              <a:t>Multi-Tenant Endpoint Management – Security Dashboard</a:t>
            </a:r>
          </a:p>
        </p:txBody>
      </p:sp>
      <p:sp>
        <p:nvSpPr>
          <p:cNvPr id="3" name="Content Placeholder 2">
            <a:extLst>
              <a:ext uri="{FF2B5EF4-FFF2-40B4-BE49-F238E27FC236}">
                <a16:creationId xmlns:a16="http://schemas.microsoft.com/office/drawing/2014/main" id="{835B8047-5D9E-5767-1C52-A5E138E516FC}"/>
              </a:ext>
            </a:extLst>
          </p:cNvPr>
          <p:cNvSpPr>
            <a:spLocks noGrp="1"/>
          </p:cNvSpPr>
          <p:nvPr>
            <p:ph idx="1"/>
          </p:nvPr>
        </p:nvSpPr>
        <p:spPr>
          <a:xfrm>
            <a:off x="1038726" y="1322362"/>
            <a:ext cx="3884256" cy="4999021"/>
          </a:xfrm>
        </p:spPr>
        <p:txBody>
          <a:bodyPr/>
          <a:lstStyle/>
          <a:p>
            <a:r>
              <a:rPr lang="en-US" dirty="0"/>
              <a:t>Service Providers can use a new Security dashboard to see an overview of the security status of their managed accounts</a:t>
            </a:r>
          </a:p>
          <a:p>
            <a:r>
              <a:rPr lang="en-US" dirty="0"/>
              <a:t>The Security dashboard includes information in these tiles:</a:t>
            </a:r>
          </a:p>
          <a:p>
            <a:pPr lvl="1"/>
            <a:r>
              <a:rPr lang="en-US" dirty="0"/>
              <a:t>Protection status</a:t>
            </a:r>
          </a:p>
          <a:p>
            <a:pPr lvl="1"/>
            <a:r>
              <a:rPr lang="en-US" dirty="0"/>
              <a:t>Offline computers</a:t>
            </a:r>
          </a:p>
          <a:p>
            <a:pPr lvl="1"/>
            <a:r>
              <a:rPr lang="en-US" dirty="0"/>
              <a:t>Outdated protection</a:t>
            </a:r>
          </a:p>
        </p:txBody>
      </p:sp>
      <p:sp>
        <p:nvSpPr>
          <p:cNvPr id="5" name="TextBox 4">
            <a:extLst>
              <a:ext uri="{FF2B5EF4-FFF2-40B4-BE49-F238E27FC236}">
                <a16:creationId xmlns:a16="http://schemas.microsoft.com/office/drawing/2014/main" id="{561A0AE8-F778-9866-4F7C-B41D54E549BB}"/>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26 July 2023</a:t>
            </a:r>
          </a:p>
        </p:txBody>
      </p:sp>
      <p:pic>
        <p:nvPicPr>
          <p:cNvPr id="7" name="Picture 6">
            <a:extLst>
              <a:ext uri="{FF2B5EF4-FFF2-40B4-BE49-F238E27FC236}">
                <a16:creationId xmlns:a16="http://schemas.microsoft.com/office/drawing/2014/main" id="{5DF25C8F-A2F3-D23B-CE40-FC12584174C1}"/>
              </a:ext>
            </a:extLst>
          </p:cNvPr>
          <p:cNvPicPr>
            <a:picLocks noChangeAspect="1"/>
          </p:cNvPicPr>
          <p:nvPr/>
        </p:nvPicPr>
        <p:blipFill>
          <a:blip r:embed="rId2"/>
          <a:stretch>
            <a:fillRect/>
          </a:stretch>
        </p:blipFill>
        <p:spPr>
          <a:xfrm>
            <a:off x="4943144" y="1322362"/>
            <a:ext cx="7021378" cy="3603538"/>
          </a:xfrm>
          <a:prstGeom prst="rect">
            <a:avLst/>
          </a:prstGeom>
        </p:spPr>
      </p:pic>
    </p:spTree>
    <p:extLst>
      <p:ext uri="{BB962C8B-B14F-4D97-AF65-F5344CB8AC3E}">
        <p14:creationId xmlns:p14="http://schemas.microsoft.com/office/powerpoint/2010/main" val="187931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036E-4B1E-B163-6015-356C81BBD141}"/>
              </a:ext>
            </a:extLst>
          </p:cNvPr>
          <p:cNvSpPr>
            <a:spLocks noGrp="1"/>
          </p:cNvSpPr>
          <p:nvPr>
            <p:ph type="title"/>
          </p:nvPr>
        </p:nvSpPr>
        <p:spPr/>
        <p:txBody>
          <a:bodyPr/>
          <a:lstStyle/>
          <a:p>
            <a:r>
              <a:rPr lang="en-US" dirty="0"/>
              <a:t>Multi-Tenant Endpoint Management – Security Dashboard</a:t>
            </a:r>
          </a:p>
        </p:txBody>
      </p:sp>
      <p:sp>
        <p:nvSpPr>
          <p:cNvPr id="3" name="Content Placeholder 2">
            <a:extLst>
              <a:ext uri="{FF2B5EF4-FFF2-40B4-BE49-F238E27FC236}">
                <a16:creationId xmlns:a16="http://schemas.microsoft.com/office/drawing/2014/main" id="{835B8047-5D9E-5767-1C52-A5E138E516FC}"/>
              </a:ext>
            </a:extLst>
          </p:cNvPr>
          <p:cNvSpPr>
            <a:spLocks noGrp="1"/>
          </p:cNvSpPr>
          <p:nvPr>
            <p:ph idx="1"/>
          </p:nvPr>
        </p:nvSpPr>
        <p:spPr/>
        <p:txBody>
          <a:bodyPr/>
          <a:lstStyle/>
          <a:p>
            <a:r>
              <a:rPr lang="en-US" dirty="0"/>
              <a:t>This release also adds new filters that enable you to check the security status of clients more effectively</a:t>
            </a:r>
          </a:p>
          <a:p>
            <a:endParaRPr lang="en-US" dirty="0"/>
          </a:p>
          <a:p>
            <a:endParaRPr lang="en-US" dirty="0"/>
          </a:p>
          <a:p>
            <a:endParaRPr lang="en-US" dirty="0"/>
          </a:p>
          <a:p>
            <a:endParaRPr lang="en-US" dirty="0"/>
          </a:p>
          <a:p>
            <a:endParaRPr lang="en-US" dirty="0"/>
          </a:p>
          <a:p>
            <a:r>
              <a:rPr lang="en-US" dirty="0"/>
              <a:t>For more information, go to </a:t>
            </a:r>
            <a:r>
              <a:rPr lang="en-US" dirty="0">
                <a:hlinkClick r:id="rId2"/>
              </a:rPr>
              <a:t>Multi-Tenant Endpoint Security Management — Security Dashboard</a:t>
            </a:r>
            <a:r>
              <a:rPr lang="en-US" dirty="0"/>
              <a:t> in </a:t>
            </a:r>
            <a:r>
              <a:rPr lang="en-US" i="1" dirty="0"/>
              <a:t>Help Center</a:t>
            </a:r>
          </a:p>
        </p:txBody>
      </p:sp>
      <p:sp>
        <p:nvSpPr>
          <p:cNvPr id="5" name="TextBox 4">
            <a:extLst>
              <a:ext uri="{FF2B5EF4-FFF2-40B4-BE49-F238E27FC236}">
                <a16:creationId xmlns:a16="http://schemas.microsoft.com/office/drawing/2014/main" id="{561A0AE8-F778-9866-4F7C-B41D54E549BB}"/>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26 July 2023</a:t>
            </a:r>
          </a:p>
        </p:txBody>
      </p:sp>
      <p:pic>
        <p:nvPicPr>
          <p:cNvPr id="6" name="Picture 5">
            <a:extLst>
              <a:ext uri="{FF2B5EF4-FFF2-40B4-BE49-F238E27FC236}">
                <a16:creationId xmlns:a16="http://schemas.microsoft.com/office/drawing/2014/main" id="{1BB66DF9-1238-AF8A-95E5-84FFCB812754}"/>
              </a:ext>
            </a:extLst>
          </p:cNvPr>
          <p:cNvPicPr>
            <a:picLocks noChangeAspect="1"/>
          </p:cNvPicPr>
          <p:nvPr/>
        </p:nvPicPr>
        <p:blipFill>
          <a:blip r:embed="rId3"/>
          <a:stretch>
            <a:fillRect/>
          </a:stretch>
        </p:blipFill>
        <p:spPr>
          <a:xfrm>
            <a:off x="2062267" y="2105891"/>
            <a:ext cx="8067465" cy="2485100"/>
          </a:xfrm>
          <a:prstGeom prst="rect">
            <a:avLst/>
          </a:prstGeom>
        </p:spPr>
      </p:pic>
    </p:spTree>
    <p:extLst>
      <p:ext uri="{BB962C8B-B14F-4D97-AF65-F5344CB8AC3E}">
        <p14:creationId xmlns:p14="http://schemas.microsoft.com/office/powerpoint/2010/main" val="135924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2C9EF-CC91-69EA-CC4D-C9DDF99E48B3}"/>
              </a:ext>
            </a:extLst>
          </p:cNvPr>
          <p:cNvSpPr>
            <a:spLocks noGrp="1"/>
          </p:cNvSpPr>
          <p:nvPr>
            <p:ph type="title"/>
          </p:nvPr>
        </p:nvSpPr>
        <p:spPr/>
        <p:txBody>
          <a:bodyPr/>
          <a:lstStyle/>
          <a:p>
            <a:r>
              <a:rPr lang="en-US" dirty="0"/>
              <a:t>Unmanaged Computers Discovered Column</a:t>
            </a:r>
          </a:p>
        </p:txBody>
      </p:sp>
      <p:sp>
        <p:nvSpPr>
          <p:cNvPr id="3" name="Content Placeholder 2">
            <a:extLst>
              <a:ext uri="{FF2B5EF4-FFF2-40B4-BE49-F238E27FC236}">
                <a16:creationId xmlns:a16="http://schemas.microsoft.com/office/drawing/2014/main" id="{98AC6F55-2EE0-C49D-2F74-D995FDF5E5C6}"/>
              </a:ext>
            </a:extLst>
          </p:cNvPr>
          <p:cNvSpPr>
            <a:spLocks noGrp="1"/>
          </p:cNvSpPr>
          <p:nvPr>
            <p:ph idx="1"/>
          </p:nvPr>
        </p:nvSpPr>
        <p:spPr/>
        <p:txBody>
          <a:bodyPr/>
          <a:lstStyle/>
          <a:p>
            <a:r>
              <a:rPr lang="en-US" dirty="0"/>
              <a:t>In the multi-tenant endpoint management UI, the Clients' Protection Status list now includes these changes:</a:t>
            </a:r>
          </a:p>
          <a:p>
            <a:pPr lvl="1"/>
            <a:r>
              <a:rPr lang="en-US" dirty="0"/>
              <a:t>Data shown in the list corresponds only to the computers that meet the filter criteria you select   </a:t>
            </a:r>
          </a:p>
          <a:p>
            <a:pPr lvl="1"/>
            <a:r>
              <a:rPr lang="en-US" dirty="0"/>
              <a:t>A new column shows the number of unmanaged computers discovered</a:t>
            </a:r>
          </a:p>
          <a:p>
            <a:endParaRPr lang="en-US" dirty="0"/>
          </a:p>
        </p:txBody>
      </p:sp>
      <p:sp>
        <p:nvSpPr>
          <p:cNvPr id="4" name="TextBox 3">
            <a:extLst>
              <a:ext uri="{FF2B5EF4-FFF2-40B4-BE49-F238E27FC236}">
                <a16:creationId xmlns:a16="http://schemas.microsoft.com/office/drawing/2014/main" id="{C87B3C6E-24F8-B158-FFDA-9BD2EF626BE4}"/>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26 July 2023</a:t>
            </a:r>
          </a:p>
        </p:txBody>
      </p:sp>
      <p:pic>
        <p:nvPicPr>
          <p:cNvPr id="6" name="Picture 5">
            <a:extLst>
              <a:ext uri="{FF2B5EF4-FFF2-40B4-BE49-F238E27FC236}">
                <a16:creationId xmlns:a16="http://schemas.microsoft.com/office/drawing/2014/main" id="{21B4287B-814C-D391-47C2-BD5E49C04019}"/>
              </a:ext>
            </a:extLst>
          </p:cNvPr>
          <p:cNvPicPr>
            <a:picLocks noChangeAspect="1"/>
          </p:cNvPicPr>
          <p:nvPr/>
        </p:nvPicPr>
        <p:blipFill>
          <a:blip r:embed="rId2"/>
          <a:stretch>
            <a:fillRect/>
          </a:stretch>
        </p:blipFill>
        <p:spPr>
          <a:xfrm>
            <a:off x="1403927" y="3512127"/>
            <a:ext cx="9384145" cy="2182849"/>
          </a:xfrm>
          <a:prstGeom prst="rect">
            <a:avLst/>
          </a:prstGeom>
        </p:spPr>
      </p:pic>
    </p:spTree>
    <p:extLst>
      <p:ext uri="{BB962C8B-B14F-4D97-AF65-F5344CB8AC3E}">
        <p14:creationId xmlns:p14="http://schemas.microsoft.com/office/powerpoint/2010/main" val="403314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DC7D81-BF00-471C-89DA-99616BCDD94C}"/>
              </a:ext>
            </a:extLst>
          </p:cNvPr>
          <p:cNvSpPr>
            <a:spLocks noGrp="1"/>
          </p:cNvSpPr>
          <p:nvPr>
            <p:ph type="ctrTitle"/>
          </p:nvPr>
        </p:nvSpPr>
        <p:spPr/>
        <p:txBody>
          <a:bodyPr/>
          <a:lstStyle/>
          <a:p>
            <a:r>
              <a:rPr lang="en-US" dirty="0"/>
              <a:t>June 2023</a:t>
            </a:r>
          </a:p>
        </p:txBody>
      </p:sp>
    </p:spTree>
    <p:extLst>
      <p:ext uri="{BB962C8B-B14F-4D97-AF65-F5344CB8AC3E}">
        <p14:creationId xmlns:p14="http://schemas.microsoft.com/office/powerpoint/2010/main" val="136399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A52C34-AF2E-55F3-E0A4-05202A2C3E59}"/>
              </a:ext>
            </a:extLst>
          </p:cNvPr>
          <p:cNvSpPr>
            <a:spLocks noGrp="1"/>
          </p:cNvSpPr>
          <p:nvPr>
            <p:ph type="title"/>
          </p:nvPr>
        </p:nvSpPr>
        <p:spPr/>
        <p:txBody>
          <a:bodyPr/>
          <a:lstStyle/>
          <a:p>
            <a:r>
              <a:rPr lang="en-US" dirty="0"/>
              <a:t>Release Overview</a:t>
            </a:r>
          </a:p>
        </p:txBody>
      </p:sp>
      <p:sp>
        <p:nvSpPr>
          <p:cNvPr id="5" name="Content Placeholder 4">
            <a:extLst>
              <a:ext uri="{FF2B5EF4-FFF2-40B4-BE49-F238E27FC236}">
                <a16:creationId xmlns:a16="http://schemas.microsoft.com/office/drawing/2014/main" id="{8FA471C8-A4FF-2B21-DF61-0925F0B798B2}"/>
              </a:ext>
            </a:extLst>
          </p:cNvPr>
          <p:cNvSpPr>
            <a:spLocks noGrp="1"/>
          </p:cNvSpPr>
          <p:nvPr>
            <p:ph idx="10"/>
          </p:nvPr>
        </p:nvSpPr>
        <p:spPr/>
        <p:txBody>
          <a:bodyPr/>
          <a:lstStyle/>
          <a:p>
            <a:r>
              <a:rPr lang="en-US" dirty="0"/>
              <a:t>This release of WatchGuard Endpoint Security includes these new features and enhancements:</a:t>
            </a:r>
          </a:p>
          <a:p>
            <a:pPr lvl="1"/>
            <a:r>
              <a:rPr lang="en-US" dirty="0">
                <a:hlinkClick r:id="rId2" action="ppaction://hlinksldjump"/>
              </a:rPr>
              <a:t>Vulnerability Assessment</a:t>
            </a:r>
            <a:endParaRPr lang="en-US" dirty="0"/>
          </a:p>
          <a:p>
            <a:pPr lvl="1"/>
            <a:r>
              <a:rPr lang="en-US" dirty="0">
                <a:hlinkClick r:id="rId3" action="ppaction://hlinksldjump"/>
              </a:rPr>
              <a:t>Network Attack Protection</a:t>
            </a:r>
            <a:endParaRPr lang="en-US" dirty="0"/>
          </a:p>
          <a:p>
            <a:pPr lvl="1"/>
            <a:r>
              <a:rPr lang="en-US" dirty="0">
                <a:hlinkClick r:id="rId4" action="ppaction://hlinksldjump"/>
              </a:rPr>
              <a:t>Audit Mode</a:t>
            </a:r>
            <a:endParaRPr lang="en-US" dirty="0"/>
          </a:p>
          <a:p>
            <a:pPr lvl="1"/>
            <a:r>
              <a:rPr lang="en-US" dirty="0">
                <a:hlinkClick r:id="rId5" action="ppaction://hlinksldjump"/>
              </a:rPr>
              <a:t>Network Access Enforcement</a:t>
            </a:r>
            <a:endParaRPr lang="en-US" dirty="0"/>
          </a:p>
          <a:p>
            <a:pPr lvl="1"/>
            <a:r>
              <a:rPr lang="en-US" dirty="0">
                <a:hlinkClick r:id="rId6" action="ppaction://hlinksldjump"/>
              </a:rPr>
              <a:t>Patch Management improvements</a:t>
            </a:r>
            <a:endParaRPr lang="en-US" dirty="0"/>
          </a:p>
          <a:p>
            <a:pPr lvl="1"/>
            <a:r>
              <a:rPr lang="en-US" dirty="0">
                <a:hlinkClick r:id="rId7" action="ppaction://hlinksldjump"/>
              </a:rPr>
              <a:t>Multi-Tenant Endpoint Security Management support</a:t>
            </a:r>
            <a:endParaRPr lang="en-US" dirty="0"/>
          </a:p>
          <a:p>
            <a:r>
              <a:rPr lang="en-US" dirty="0"/>
              <a:t>For information on features only available in Advanced EPDR, go to the </a:t>
            </a:r>
            <a:r>
              <a:rPr lang="en-US" dirty="0">
                <a:hlinkClick r:id="rId8"/>
              </a:rPr>
              <a:t>Introduction to WatchGuard Advanced EPDR</a:t>
            </a:r>
            <a:r>
              <a:rPr lang="en-US" dirty="0"/>
              <a:t> presentation</a:t>
            </a:r>
          </a:p>
        </p:txBody>
      </p:sp>
    </p:spTree>
    <p:extLst>
      <p:ext uri="{BB962C8B-B14F-4D97-AF65-F5344CB8AC3E}">
        <p14:creationId xmlns:p14="http://schemas.microsoft.com/office/powerpoint/2010/main" val="125065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7F6349-4E6C-2913-499C-4EB7F2815079}"/>
              </a:ext>
            </a:extLst>
          </p:cNvPr>
          <p:cNvSpPr>
            <a:spLocks noGrp="1"/>
          </p:cNvSpPr>
          <p:nvPr>
            <p:ph type="ctrTitle"/>
          </p:nvPr>
        </p:nvSpPr>
        <p:spPr/>
        <p:txBody>
          <a:bodyPr/>
          <a:lstStyle/>
          <a:p>
            <a:r>
              <a:rPr lang="en-US" dirty="0"/>
              <a:t>Vulnerability Assessment</a:t>
            </a:r>
          </a:p>
        </p:txBody>
      </p:sp>
    </p:spTree>
    <p:extLst>
      <p:ext uri="{BB962C8B-B14F-4D97-AF65-F5344CB8AC3E}">
        <p14:creationId xmlns:p14="http://schemas.microsoft.com/office/powerpoint/2010/main" val="273515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036E-4B1E-B163-6015-356C81BBD141}"/>
              </a:ext>
            </a:extLst>
          </p:cNvPr>
          <p:cNvSpPr>
            <a:spLocks noGrp="1"/>
          </p:cNvSpPr>
          <p:nvPr>
            <p:ph type="title"/>
          </p:nvPr>
        </p:nvSpPr>
        <p:spPr/>
        <p:txBody>
          <a:bodyPr/>
          <a:lstStyle/>
          <a:p>
            <a:r>
              <a:rPr lang="en-US" dirty="0"/>
              <a:t>Vulnerability Assessment</a:t>
            </a:r>
          </a:p>
        </p:txBody>
      </p:sp>
      <p:sp>
        <p:nvSpPr>
          <p:cNvPr id="3" name="Content Placeholder 2">
            <a:extLst>
              <a:ext uri="{FF2B5EF4-FFF2-40B4-BE49-F238E27FC236}">
                <a16:creationId xmlns:a16="http://schemas.microsoft.com/office/drawing/2014/main" id="{835B8047-5D9E-5767-1C52-A5E138E516FC}"/>
              </a:ext>
            </a:extLst>
          </p:cNvPr>
          <p:cNvSpPr>
            <a:spLocks noGrp="1"/>
          </p:cNvSpPr>
          <p:nvPr>
            <p:ph idx="1"/>
          </p:nvPr>
        </p:nvSpPr>
        <p:spPr/>
        <p:txBody>
          <a:bodyPr/>
          <a:lstStyle/>
          <a:p>
            <a:r>
              <a:rPr lang="en-US" dirty="0"/>
              <a:t>Vulnerability Assessment enables you to monitor available patches, software updates, and end-of-life programs on your Windows, Linux, and Mac endpoints</a:t>
            </a:r>
          </a:p>
          <a:p>
            <a:pPr lvl="1"/>
            <a:r>
              <a:rPr lang="en-US" dirty="0"/>
              <a:t>It is only available in accounts without the Patch Management module</a:t>
            </a:r>
          </a:p>
          <a:p>
            <a:pPr lvl="1"/>
            <a:r>
              <a:rPr lang="en-US" dirty="0"/>
              <a:t>To see endpoints affected by a vulnerability, upgrade to Patch Management</a:t>
            </a:r>
          </a:p>
        </p:txBody>
      </p:sp>
      <p:pic>
        <p:nvPicPr>
          <p:cNvPr id="4" name="Picture 3">
            <a:extLst>
              <a:ext uri="{FF2B5EF4-FFF2-40B4-BE49-F238E27FC236}">
                <a16:creationId xmlns:a16="http://schemas.microsoft.com/office/drawing/2014/main" id="{328D7B0C-0D93-E420-6E43-0D3970310122}"/>
              </a:ext>
            </a:extLst>
          </p:cNvPr>
          <p:cNvPicPr>
            <a:picLocks noChangeAspect="1"/>
          </p:cNvPicPr>
          <p:nvPr/>
        </p:nvPicPr>
        <p:blipFill>
          <a:blip r:embed="rId2"/>
          <a:stretch>
            <a:fillRect/>
          </a:stretch>
        </p:blipFill>
        <p:spPr>
          <a:xfrm>
            <a:off x="3110726" y="3475435"/>
            <a:ext cx="5970548" cy="3165939"/>
          </a:xfrm>
          <a:prstGeom prst="rect">
            <a:avLst/>
          </a:prstGeom>
        </p:spPr>
      </p:pic>
      <p:sp>
        <p:nvSpPr>
          <p:cNvPr id="5" name="TextBox 4">
            <a:extLst>
              <a:ext uri="{FF2B5EF4-FFF2-40B4-BE49-F238E27FC236}">
                <a16:creationId xmlns:a16="http://schemas.microsoft.com/office/drawing/2014/main" id="{561A0AE8-F778-9866-4F7C-B41D54E549BB}"/>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 June 2023</a:t>
            </a:r>
          </a:p>
        </p:txBody>
      </p:sp>
    </p:spTree>
    <p:extLst>
      <p:ext uri="{BB962C8B-B14F-4D97-AF65-F5344CB8AC3E}">
        <p14:creationId xmlns:p14="http://schemas.microsoft.com/office/powerpoint/2010/main" val="258680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F36FD-D955-6ED6-9526-8C4D6108B2FE}"/>
              </a:ext>
            </a:extLst>
          </p:cNvPr>
          <p:cNvSpPr>
            <a:spLocks noGrp="1"/>
          </p:cNvSpPr>
          <p:nvPr>
            <p:ph type="title"/>
          </p:nvPr>
        </p:nvSpPr>
        <p:spPr/>
        <p:txBody>
          <a:bodyPr/>
          <a:lstStyle/>
          <a:p>
            <a:r>
              <a:rPr lang="en-US" dirty="0"/>
              <a:t>Vulnerability Assessment Dashboard</a:t>
            </a:r>
          </a:p>
        </p:txBody>
      </p:sp>
      <p:sp>
        <p:nvSpPr>
          <p:cNvPr id="3" name="Content Placeholder 2">
            <a:extLst>
              <a:ext uri="{FF2B5EF4-FFF2-40B4-BE49-F238E27FC236}">
                <a16:creationId xmlns:a16="http://schemas.microsoft.com/office/drawing/2014/main" id="{9AFDB98B-F14B-6CAC-4C2F-E0435236A0A1}"/>
              </a:ext>
            </a:extLst>
          </p:cNvPr>
          <p:cNvSpPr>
            <a:spLocks noGrp="1"/>
          </p:cNvSpPr>
          <p:nvPr>
            <p:ph idx="1"/>
          </p:nvPr>
        </p:nvSpPr>
        <p:spPr/>
        <p:txBody>
          <a:bodyPr/>
          <a:lstStyle/>
          <a:p>
            <a:r>
              <a:rPr lang="en-US" dirty="0"/>
              <a:t>On the Vulnerability Assessment dashboard, you can review:</a:t>
            </a:r>
          </a:p>
          <a:p>
            <a:endParaRPr lang="en-US" dirty="0"/>
          </a:p>
          <a:p>
            <a:endParaRPr lang="en-US" dirty="0"/>
          </a:p>
          <a:p>
            <a:pPr>
              <a:spcBef>
                <a:spcPts val="1200"/>
              </a:spcBef>
            </a:pPr>
            <a:r>
              <a:rPr lang="en-US" dirty="0"/>
              <a:t>Click the </a:t>
            </a:r>
            <a:r>
              <a:rPr lang="en-US" b="1" dirty="0"/>
              <a:t>Vulnerability Assessment Status </a:t>
            </a:r>
            <a:r>
              <a:rPr lang="en-US" dirty="0"/>
              <a:t>tile to show a list of computers and when each was last checked for patch vulnerabilities</a:t>
            </a:r>
          </a:p>
          <a:p>
            <a:r>
              <a:rPr lang="en-US" dirty="0"/>
              <a:t>These new lists enable you to monitor vulnerabilities:</a:t>
            </a:r>
          </a:p>
          <a:p>
            <a:pPr lvl="1"/>
            <a:r>
              <a:rPr lang="en-US" dirty="0"/>
              <a:t>Vulnerability Assessment Status</a:t>
            </a:r>
          </a:p>
          <a:p>
            <a:pPr lvl="1"/>
            <a:r>
              <a:rPr lang="en-US" dirty="0"/>
              <a:t>Available Patches by Computers</a:t>
            </a:r>
          </a:p>
          <a:p>
            <a:pPr lvl="1"/>
            <a:r>
              <a:rPr lang="en-US" dirty="0"/>
              <a:t>End-of-Life Programs</a:t>
            </a:r>
          </a:p>
          <a:p>
            <a:endParaRPr lang="en-US" dirty="0"/>
          </a:p>
        </p:txBody>
      </p:sp>
      <p:graphicFrame>
        <p:nvGraphicFramePr>
          <p:cNvPr id="8" name="Table 8">
            <a:extLst>
              <a:ext uri="{FF2B5EF4-FFF2-40B4-BE49-F238E27FC236}">
                <a16:creationId xmlns:a16="http://schemas.microsoft.com/office/drawing/2014/main" id="{1CB7B889-7A8F-A8A5-4E5A-4B73340DEBEF}"/>
              </a:ext>
            </a:extLst>
          </p:cNvPr>
          <p:cNvGraphicFramePr>
            <a:graphicFrameLocks noGrp="1"/>
          </p:cNvGraphicFramePr>
          <p:nvPr/>
        </p:nvGraphicFramePr>
        <p:xfrm>
          <a:off x="1717386" y="1747057"/>
          <a:ext cx="8757228" cy="1188720"/>
        </p:xfrm>
        <a:graphic>
          <a:graphicData uri="http://schemas.openxmlformats.org/drawingml/2006/table">
            <a:tbl>
              <a:tblPr firstRow="1" bandRow="1">
                <a:tableStyleId>{5C22544A-7EE6-4342-B048-85BDC9FD1C3A}</a:tableStyleId>
              </a:tblPr>
              <a:tblGrid>
                <a:gridCol w="4036290">
                  <a:extLst>
                    <a:ext uri="{9D8B030D-6E8A-4147-A177-3AD203B41FA5}">
                      <a16:colId xmlns:a16="http://schemas.microsoft.com/office/drawing/2014/main" val="3628737010"/>
                    </a:ext>
                  </a:extLst>
                </a:gridCol>
                <a:gridCol w="4720938">
                  <a:extLst>
                    <a:ext uri="{9D8B030D-6E8A-4147-A177-3AD203B41FA5}">
                      <a16:colId xmlns:a16="http://schemas.microsoft.com/office/drawing/2014/main" val="3688280804"/>
                    </a:ext>
                  </a:extLst>
                </a:gridCol>
              </a:tblGrid>
              <a:tr h="0">
                <a:tc>
                  <a:txBody>
                    <a:bodyPr/>
                    <a:lstStyle/>
                    <a:p>
                      <a:pPr marL="285750" indent="-285750">
                        <a:buFont typeface="Arial" panose="020B0604020202020204" pitchFamily="34" charset="0"/>
                        <a:buChar char="•"/>
                      </a:pPr>
                      <a:r>
                        <a:rPr lang="en-US" b="0" dirty="0">
                          <a:latin typeface="Open Sans" panose="020B0606030504020204" pitchFamily="34" charset="0"/>
                          <a:ea typeface="Open Sans" panose="020B0606030504020204" pitchFamily="34" charset="0"/>
                          <a:cs typeface="Open Sans" panose="020B0606030504020204" pitchFamily="34" charset="0"/>
                        </a:rPr>
                        <a:t>Vulnerability Assessment Status</a:t>
                      </a:r>
                    </a:p>
                    <a:p>
                      <a:pPr marL="285750" indent="-285750">
                        <a:buFont typeface="Arial" panose="020B0604020202020204" pitchFamily="34" charset="0"/>
                        <a:buChar char="•"/>
                      </a:pPr>
                      <a:r>
                        <a:rPr lang="en-US" b="0" dirty="0">
                          <a:latin typeface="Open Sans" panose="020B0606030504020204" pitchFamily="34" charset="0"/>
                          <a:ea typeface="Open Sans" panose="020B0606030504020204" pitchFamily="34" charset="0"/>
                          <a:cs typeface="Open Sans" panose="020B0606030504020204" pitchFamily="34" charset="0"/>
                        </a:rPr>
                        <a:t>Time Since Last Check</a:t>
                      </a:r>
                    </a:p>
                    <a:p>
                      <a:pPr marL="285750" indent="-285750">
                        <a:buFont typeface="Arial" panose="020B0604020202020204" pitchFamily="34" charset="0"/>
                        <a:buChar char="•"/>
                      </a:pPr>
                      <a:r>
                        <a:rPr lang="en-US" b="0" dirty="0">
                          <a:latin typeface="Open Sans" panose="020B0606030504020204" pitchFamily="34" charset="0"/>
                          <a:ea typeface="Open Sans" panose="020B0606030504020204" pitchFamily="34" charset="0"/>
                          <a:cs typeface="Open Sans" panose="020B0606030504020204" pitchFamily="34" charset="0"/>
                        </a:rPr>
                        <a:t>End-of-Life Programs</a:t>
                      </a:r>
                    </a:p>
                    <a:p>
                      <a:pPr marL="285750" indent="-285750">
                        <a:buFont typeface="Arial" panose="020B0604020202020204" pitchFamily="34" charset="0"/>
                        <a:buChar char="•"/>
                      </a:pPr>
                      <a:r>
                        <a:rPr lang="en-US" b="0" dirty="0">
                          <a:latin typeface="Open Sans" panose="020B0606030504020204" pitchFamily="34" charset="0"/>
                          <a:ea typeface="Open Sans" panose="020B0606030504020204" pitchFamily="34" charset="0"/>
                          <a:cs typeface="Open Sans" panose="020B0606030504020204" pitchFamily="34" charset="0"/>
                        </a:rPr>
                        <a:t>Available Patches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b="0" dirty="0">
                          <a:latin typeface="Open Sans" panose="020B0606030504020204" pitchFamily="34" charset="0"/>
                          <a:ea typeface="Open Sans" panose="020B0606030504020204" pitchFamily="34" charset="0"/>
                          <a:cs typeface="Open Sans" panose="020B0606030504020204" pitchFamily="34" charset="0"/>
                        </a:rPr>
                        <a:t>Available Patches Trend</a:t>
                      </a:r>
                    </a:p>
                    <a:p>
                      <a:pPr marL="285750" indent="-285750">
                        <a:buFont typeface="Arial" panose="020B0604020202020204" pitchFamily="34" charset="0"/>
                        <a:buChar char="•"/>
                      </a:pPr>
                      <a:r>
                        <a:rPr lang="en-US" b="0" dirty="0">
                          <a:latin typeface="Open Sans" panose="020B0606030504020204" pitchFamily="34" charset="0"/>
                          <a:ea typeface="Open Sans" panose="020B0606030504020204" pitchFamily="34" charset="0"/>
                          <a:cs typeface="Open Sans" panose="020B0606030504020204" pitchFamily="34" charset="0"/>
                        </a:rPr>
                        <a:t>Most Available Patches for Computers</a:t>
                      </a:r>
                    </a:p>
                    <a:p>
                      <a:pPr marL="285750" indent="-285750">
                        <a:buFont typeface="Arial" panose="020B0604020202020204" pitchFamily="34" charset="0"/>
                        <a:buChar char="•"/>
                      </a:pPr>
                      <a:r>
                        <a:rPr lang="en-US" b="0" dirty="0">
                          <a:latin typeface="Open Sans" panose="020B0606030504020204" pitchFamily="34" charset="0"/>
                          <a:ea typeface="Open Sans" panose="020B0606030504020204" pitchFamily="34" charset="0"/>
                          <a:cs typeface="Open Sans" panose="020B0606030504020204" pitchFamily="34" charset="0"/>
                        </a:rPr>
                        <a:t>Programs with Most Available Patches</a:t>
                      </a:r>
                    </a:p>
                    <a:p>
                      <a:endParaRPr lang="en-US" b="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8785566"/>
                  </a:ext>
                </a:extLst>
              </a:tr>
            </a:tbl>
          </a:graphicData>
        </a:graphic>
      </p:graphicFrame>
      <p:pic>
        <p:nvPicPr>
          <p:cNvPr id="6" name="Picture 5">
            <a:extLst>
              <a:ext uri="{FF2B5EF4-FFF2-40B4-BE49-F238E27FC236}">
                <a16:creationId xmlns:a16="http://schemas.microsoft.com/office/drawing/2014/main" id="{D52B4296-2CED-F6DD-7C33-08FD552603E3}"/>
              </a:ext>
            </a:extLst>
          </p:cNvPr>
          <p:cNvPicPr>
            <a:picLocks noChangeAspect="1"/>
          </p:cNvPicPr>
          <p:nvPr/>
        </p:nvPicPr>
        <p:blipFill>
          <a:blip r:embed="rId2"/>
          <a:stretch>
            <a:fillRect/>
          </a:stretch>
        </p:blipFill>
        <p:spPr>
          <a:xfrm>
            <a:off x="5975927" y="4549339"/>
            <a:ext cx="3238095" cy="1133333"/>
          </a:xfrm>
          <a:prstGeom prst="rect">
            <a:avLst/>
          </a:prstGeom>
        </p:spPr>
      </p:pic>
      <p:sp>
        <p:nvSpPr>
          <p:cNvPr id="4" name="TextBox 3">
            <a:extLst>
              <a:ext uri="{FF2B5EF4-FFF2-40B4-BE49-F238E27FC236}">
                <a16:creationId xmlns:a16="http://schemas.microsoft.com/office/drawing/2014/main" id="{6A106273-0658-5DB3-2141-0EEB3DA13738}"/>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 June 2023</a:t>
            </a:r>
          </a:p>
        </p:txBody>
      </p:sp>
    </p:spTree>
    <p:extLst>
      <p:ext uri="{BB962C8B-B14F-4D97-AF65-F5344CB8AC3E}">
        <p14:creationId xmlns:p14="http://schemas.microsoft.com/office/powerpoint/2010/main" val="160958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AECB-2679-A836-ED19-4FC292961DC4}"/>
              </a:ext>
            </a:extLst>
          </p:cNvPr>
          <p:cNvSpPr>
            <a:spLocks noGrp="1"/>
          </p:cNvSpPr>
          <p:nvPr>
            <p:ph type="title"/>
          </p:nvPr>
        </p:nvSpPr>
        <p:spPr/>
        <p:txBody>
          <a:bodyPr/>
          <a:lstStyle/>
          <a:p>
            <a:r>
              <a:rPr lang="en-US" dirty="0"/>
              <a:t>Vulnerability Assessment Settings</a:t>
            </a:r>
          </a:p>
        </p:txBody>
      </p:sp>
      <p:sp>
        <p:nvSpPr>
          <p:cNvPr id="3" name="Content Placeholder 2">
            <a:extLst>
              <a:ext uri="{FF2B5EF4-FFF2-40B4-BE49-F238E27FC236}">
                <a16:creationId xmlns:a16="http://schemas.microsoft.com/office/drawing/2014/main" id="{77E0ADBD-EB97-28BD-E6FD-77E8C71F36DD}"/>
              </a:ext>
            </a:extLst>
          </p:cNvPr>
          <p:cNvSpPr>
            <a:spLocks noGrp="1"/>
          </p:cNvSpPr>
          <p:nvPr>
            <p:ph idx="1"/>
          </p:nvPr>
        </p:nvSpPr>
        <p:spPr>
          <a:xfrm>
            <a:off x="1038726" y="1322362"/>
            <a:ext cx="9832474" cy="4999021"/>
          </a:xfrm>
        </p:spPr>
        <p:txBody>
          <a:bodyPr/>
          <a:lstStyle/>
          <a:p>
            <a:r>
              <a:rPr lang="en-US" dirty="0"/>
              <a:t>In a Vulnerability Assessment settings profile, you specify when to search for new patches and software updates, and the types of patches to search for</a:t>
            </a:r>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BEC34C7F-02B0-508C-AB45-71341D4CF495}"/>
              </a:ext>
            </a:extLst>
          </p:cNvPr>
          <p:cNvPicPr>
            <a:picLocks noChangeAspect="1"/>
          </p:cNvPicPr>
          <p:nvPr/>
        </p:nvPicPr>
        <p:blipFill>
          <a:blip r:embed="rId2"/>
          <a:stretch>
            <a:fillRect/>
          </a:stretch>
        </p:blipFill>
        <p:spPr>
          <a:xfrm>
            <a:off x="2641466" y="2495485"/>
            <a:ext cx="6909068" cy="3538911"/>
          </a:xfrm>
          <a:prstGeom prst="rect">
            <a:avLst/>
          </a:prstGeom>
        </p:spPr>
      </p:pic>
      <p:sp>
        <p:nvSpPr>
          <p:cNvPr id="4" name="TextBox 3">
            <a:extLst>
              <a:ext uri="{FF2B5EF4-FFF2-40B4-BE49-F238E27FC236}">
                <a16:creationId xmlns:a16="http://schemas.microsoft.com/office/drawing/2014/main" id="{E7634FB3-9203-4254-571A-439DC6547369}"/>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 June 2023</a:t>
            </a:r>
          </a:p>
        </p:txBody>
      </p:sp>
    </p:spTree>
    <p:extLst>
      <p:ext uri="{BB962C8B-B14F-4D97-AF65-F5344CB8AC3E}">
        <p14:creationId xmlns:p14="http://schemas.microsoft.com/office/powerpoint/2010/main" val="219882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7F6349-4E6C-2913-499C-4EB7F2815079}"/>
              </a:ext>
            </a:extLst>
          </p:cNvPr>
          <p:cNvSpPr>
            <a:spLocks noGrp="1"/>
          </p:cNvSpPr>
          <p:nvPr>
            <p:ph type="ctrTitle"/>
          </p:nvPr>
        </p:nvSpPr>
        <p:spPr/>
        <p:txBody>
          <a:bodyPr/>
          <a:lstStyle/>
          <a:p>
            <a:r>
              <a:rPr lang="en-US" dirty="0"/>
              <a:t>Network Attack Protection</a:t>
            </a:r>
          </a:p>
        </p:txBody>
      </p:sp>
    </p:spTree>
    <p:extLst>
      <p:ext uri="{BB962C8B-B14F-4D97-AF65-F5344CB8AC3E}">
        <p14:creationId xmlns:p14="http://schemas.microsoft.com/office/powerpoint/2010/main" val="153402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BD970-593B-964C-55C4-47FFEEC8561D}"/>
              </a:ext>
            </a:extLst>
          </p:cNvPr>
          <p:cNvSpPr>
            <a:spLocks noGrp="1"/>
          </p:cNvSpPr>
          <p:nvPr>
            <p:ph type="title"/>
          </p:nvPr>
        </p:nvSpPr>
        <p:spPr/>
        <p:txBody>
          <a:bodyPr/>
          <a:lstStyle/>
          <a:p>
            <a:r>
              <a:rPr lang="en-US" dirty="0"/>
              <a:t>Patch Installation Results List Table</a:t>
            </a:r>
          </a:p>
        </p:txBody>
      </p:sp>
      <p:sp>
        <p:nvSpPr>
          <p:cNvPr id="3" name="Content Placeholder 2">
            <a:extLst>
              <a:ext uri="{FF2B5EF4-FFF2-40B4-BE49-F238E27FC236}">
                <a16:creationId xmlns:a16="http://schemas.microsoft.com/office/drawing/2014/main" id="{01B7C922-E7DE-76D0-DB5F-842CB46A5AC6}"/>
              </a:ext>
            </a:extLst>
          </p:cNvPr>
          <p:cNvSpPr>
            <a:spLocks noGrp="1"/>
          </p:cNvSpPr>
          <p:nvPr>
            <p:ph idx="1"/>
          </p:nvPr>
        </p:nvSpPr>
        <p:spPr/>
        <p:txBody>
          <a:bodyPr/>
          <a:lstStyle/>
          <a:p>
            <a:r>
              <a:rPr lang="en-US" dirty="0"/>
              <a:t>Service Providers can point to the </a:t>
            </a:r>
            <a:r>
              <a:rPr lang="en-US" b="1" dirty="0"/>
              <a:t>Patch Installation Results</a:t>
            </a:r>
            <a:r>
              <a:rPr lang="en-US" dirty="0"/>
              <a:t> bar to show the number of patches for the last installation attempt: Installed, Requires Restart, Download Error, or Installation Error</a:t>
            </a:r>
          </a:p>
        </p:txBody>
      </p:sp>
      <p:sp>
        <p:nvSpPr>
          <p:cNvPr id="4" name="TextBox 3">
            <a:extLst>
              <a:ext uri="{FF2B5EF4-FFF2-40B4-BE49-F238E27FC236}">
                <a16:creationId xmlns:a16="http://schemas.microsoft.com/office/drawing/2014/main" id="{E1B7404D-BC96-795F-C816-B3A4755FF143}"/>
              </a:ext>
            </a:extLst>
          </p:cNvPr>
          <p:cNvSpPr txBox="1"/>
          <p:nvPr/>
        </p:nvSpPr>
        <p:spPr>
          <a:xfrm>
            <a:off x="8352638" y="6386820"/>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11 April 2024</a:t>
            </a:r>
          </a:p>
        </p:txBody>
      </p:sp>
      <p:pic>
        <p:nvPicPr>
          <p:cNvPr id="7" name="Picture 6">
            <a:extLst>
              <a:ext uri="{FF2B5EF4-FFF2-40B4-BE49-F238E27FC236}">
                <a16:creationId xmlns:a16="http://schemas.microsoft.com/office/drawing/2014/main" id="{586D9AB9-8480-36E7-95F3-8EC09E4C54EB}"/>
              </a:ext>
            </a:extLst>
          </p:cNvPr>
          <p:cNvPicPr>
            <a:picLocks noChangeAspect="1"/>
          </p:cNvPicPr>
          <p:nvPr/>
        </p:nvPicPr>
        <p:blipFill>
          <a:blip r:embed="rId2"/>
          <a:stretch>
            <a:fillRect/>
          </a:stretch>
        </p:blipFill>
        <p:spPr>
          <a:xfrm>
            <a:off x="1781991" y="2535471"/>
            <a:ext cx="9371283" cy="2572802"/>
          </a:xfrm>
          <a:prstGeom prst="rect">
            <a:avLst/>
          </a:prstGeom>
        </p:spPr>
      </p:pic>
    </p:spTree>
    <p:extLst>
      <p:ext uri="{BB962C8B-B14F-4D97-AF65-F5344CB8AC3E}">
        <p14:creationId xmlns:p14="http://schemas.microsoft.com/office/powerpoint/2010/main" val="290057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1C5B3-2010-8941-EBFD-93ECEA852DEF}"/>
              </a:ext>
            </a:extLst>
          </p:cNvPr>
          <p:cNvSpPr>
            <a:spLocks noGrp="1"/>
          </p:cNvSpPr>
          <p:nvPr>
            <p:ph type="title"/>
          </p:nvPr>
        </p:nvSpPr>
        <p:spPr/>
        <p:txBody>
          <a:bodyPr/>
          <a:lstStyle/>
          <a:p>
            <a:r>
              <a:rPr lang="en-US" dirty="0"/>
              <a:t>Network Attack Protection (Windows Computers)</a:t>
            </a:r>
          </a:p>
        </p:txBody>
      </p:sp>
      <p:sp>
        <p:nvSpPr>
          <p:cNvPr id="3" name="Content Placeholder 2">
            <a:extLst>
              <a:ext uri="{FF2B5EF4-FFF2-40B4-BE49-F238E27FC236}">
                <a16:creationId xmlns:a16="http://schemas.microsoft.com/office/drawing/2014/main" id="{971B232C-C426-55E3-C652-259B6B9F3629}"/>
              </a:ext>
            </a:extLst>
          </p:cNvPr>
          <p:cNvSpPr>
            <a:spLocks noGrp="1"/>
          </p:cNvSpPr>
          <p:nvPr>
            <p:ph idx="1"/>
          </p:nvPr>
        </p:nvSpPr>
        <p:spPr/>
        <p:txBody>
          <a:bodyPr/>
          <a:lstStyle/>
          <a:p>
            <a:r>
              <a:rPr lang="en-US" dirty="0"/>
              <a:t>In a Workstations and Servers settings profile, you can enable Network Attack Protection to scan network traffic in real-time to detect and stop threats (WatchGuard Advanced EPDR, EPDR, and EDR only)</a:t>
            </a:r>
          </a:p>
          <a:p>
            <a:pPr lvl="1"/>
            <a:r>
              <a:rPr lang="en-US" dirty="0"/>
              <a:t>Prevents network attacks that try to exploit vulnerabilities in services that are open to the Internet and in the internal network</a:t>
            </a:r>
          </a:p>
          <a:p>
            <a:pPr lvl="1"/>
            <a:endParaRPr lang="en-US" dirty="0"/>
          </a:p>
          <a:p>
            <a:pPr lvl="1"/>
            <a:endParaRPr lang="en-US" dirty="0"/>
          </a:p>
          <a:p>
            <a:pPr marL="342900" lvl="1" indent="0">
              <a:buNone/>
            </a:pPr>
            <a:endParaRPr lang="en-US" dirty="0"/>
          </a:p>
          <a:p>
            <a:r>
              <a:rPr lang="en-US" dirty="0"/>
              <a:t>You can also select an operating mode:</a:t>
            </a:r>
          </a:p>
          <a:p>
            <a:pPr lvl="1"/>
            <a:r>
              <a:rPr lang="en-US" dirty="0"/>
              <a:t>Audit – Allows the network attack</a:t>
            </a:r>
          </a:p>
          <a:p>
            <a:pPr lvl="1"/>
            <a:r>
              <a:rPr lang="en-US" dirty="0"/>
              <a:t>Block – Blocks the network attack before it can perform actions</a:t>
            </a:r>
          </a:p>
          <a:p>
            <a:endParaRPr lang="en-US" dirty="0"/>
          </a:p>
        </p:txBody>
      </p:sp>
      <p:pic>
        <p:nvPicPr>
          <p:cNvPr id="6" name="Picture 5">
            <a:extLst>
              <a:ext uri="{FF2B5EF4-FFF2-40B4-BE49-F238E27FC236}">
                <a16:creationId xmlns:a16="http://schemas.microsoft.com/office/drawing/2014/main" id="{293C92F0-B3CC-727F-7245-4817328E5FAD}"/>
              </a:ext>
            </a:extLst>
          </p:cNvPr>
          <p:cNvPicPr>
            <a:picLocks noChangeAspect="1"/>
          </p:cNvPicPr>
          <p:nvPr/>
        </p:nvPicPr>
        <p:blipFill>
          <a:blip r:embed="rId2"/>
          <a:stretch>
            <a:fillRect/>
          </a:stretch>
        </p:blipFill>
        <p:spPr>
          <a:xfrm>
            <a:off x="3000762" y="3197467"/>
            <a:ext cx="6190476" cy="1571429"/>
          </a:xfrm>
          <a:prstGeom prst="rect">
            <a:avLst/>
          </a:prstGeom>
        </p:spPr>
      </p:pic>
      <p:sp>
        <p:nvSpPr>
          <p:cNvPr id="4" name="TextBox 3">
            <a:extLst>
              <a:ext uri="{FF2B5EF4-FFF2-40B4-BE49-F238E27FC236}">
                <a16:creationId xmlns:a16="http://schemas.microsoft.com/office/drawing/2014/main" id="{611CF036-C689-09CE-993A-9C15201A317D}"/>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 June 2023</a:t>
            </a:r>
          </a:p>
        </p:txBody>
      </p:sp>
    </p:spTree>
    <p:extLst>
      <p:ext uri="{BB962C8B-B14F-4D97-AF65-F5344CB8AC3E}">
        <p14:creationId xmlns:p14="http://schemas.microsoft.com/office/powerpoint/2010/main" val="115112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2ECE-44F5-F14C-ACAE-3EC95DEA8BCE}"/>
              </a:ext>
            </a:extLst>
          </p:cNvPr>
          <p:cNvSpPr>
            <a:spLocks noGrp="1"/>
          </p:cNvSpPr>
          <p:nvPr>
            <p:ph type="title"/>
          </p:nvPr>
        </p:nvSpPr>
        <p:spPr/>
        <p:txBody>
          <a:bodyPr/>
          <a:lstStyle/>
          <a:p>
            <a:r>
              <a:rPr lang="en-US" dirty="0"/>
              <a:t>Network Attack Protection – Types of Attacks Detected</a:t>
            </a:r>
          </a:p>
        </p:txBody>
      </p:sp>
      <p:sp>
        <p:nvSpPr>
          <p:cNvPr id="3" name="Content Placeholder 2">
            <a:extLst>
              <a:ext uri="{FF2B5EF4-FFF2-40B4-BE49-F238E27FC236}">
                <a16:creationId xmlns:a16="http://schemas.microsoft.com/office/drawing/2014/main" id="{698E33A4-BE30-A5AA-18C8-361A993ADBE4}"/>
              </a:ext>
            </a:extLst>
          </p:cNvPr>
          <p:cNvSpPr>
            <a:spLocks noGrp="1"/>
          </p:cNvSpPr>
          <p:nvPr>
            <p:ph idx="1"/>
          </p:nvPr>
        </p:nvSpPr>
        <p:spPr/>
        <p:txBody>
          <a:bodyPr/>
          <a:lstStyle/>
          <a:p>
            <a:r>
              <a:rPr lang="en-US" dirty="0"/>
              <a:t>Network Attack Protection enables Endpoint Security to detect and prevent these types of attacks in the early stages:</a:t>
            </a:r>
          </a:p>
          <a:p>
            <a:pPr lvl="1"/>
            <a:r>
              <a:rPr lang="en-US" dirty="0"/>
              <a:t>DCSync</a:t>
            </a:r>
          </a:p>
          <a:p>
            <a:pPr lvl="1"/>
            <a:r>
              <a:rPr lang="en-US" dirty="0"/>
              <a:t>DCShadow</a:t>
            </a:r>
          </a:p>
          <a:p>
            <a:pPr lvl="1"/>
            <a:r>
              <a:rPr lang="en-US" dirty="0"/>
              <a:t>EternalBlue (Microsoft CVE-2017-0144 vulnerability) </a:t>
            </a:r>
          </a:p>
          <a:p>
            <a:pPr lvl="1"/>
            <a:r>
              <a:rPr lang="en-US" dirty="0"/>
              <a:t>BlueKeep (Microsoft CVE-2019-0708 vulnerability)</a:t>
            </a:r>
          </a:p>
          <a:p>
            <a:pPr lvl="1"/>
            <a:r>
              <a:rPr lang="en-US" dirty="0"/>
              <a:t>ZeroLogon (Microsoft CVE-2020-1472 vulnerability)</a:t>
            </a:r>
          </a:p>
          <a:p>
            <a:endParaRPr lang="en-US" dirty="0"/>
          </a:p>
        </p:txBody>
      </p:sp>
      <p:sp>
        <p:nvSpPr>
          <p:cNvPr id="4" name="TextBox 3">
            <a:extLst>
              <a:ext uri="{FF2B5EF4-FFF2-40B4-BE49-F238E27FC236}">
                <a16:creationId xmlns:a16="http://schemas.microsoft.com/office/drawing/2014/main" id="{3E2EE4C3-03ED-25EC-E449-BC03BCC9D443}"/>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 June 2023</a:t>
            </a:r>
          </a:p>
        </p:txBody>
      </p:sp>
    </p:spTree>
    <p:extLst>
      <p:ext uri="{BB962C8B-B14F-4D97-AF65-F5344CB8AC3E}">
        <p14:creationId xmlns:p14="http://schemas.microsoft.com/office/powerpoint/2010/main" val="321345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B468C-350F-A167-F786-9B34A870BC5C}"/>
              </a:ext>
            </a:extLst>
          </p:cNvPr>
          <p:cNvSpPr>
            <a:spLocks noGrp="1"/>
          </p:cNvSpPr>
          <p:nvPr>
            <p:ph type="title"/>
          </p:nvPr>
        </p:nvSpPr>
        <p:spPr/>
        <p:txBody>
          <a:bodyPr/>
          <a:lstStyle/>
          <a:p>
            <a:r>
              <a:rPr lang="en-US" dirty="0"/>
              <a:t>Security Dashboard – Network Attack Activity</a:t>
            </a:r>
          </a:p>
        </p:txBody>
      </p:sp>
      <p:sp>
        <p:nvSpPr>
          <p:cNvPr id="3" name="Content Placeholder 2">
            <a:extLst>
              <a:ext uri="{FF2B5EF4-FFF2-40B4-BE49-F238E27FC236}">
                <a16:creationId xmlns:a16="http://schemas.microsoft.com/office/drawing/2014/main" id="{DC995626-21AE-90AE-F4EA-51BFAC2ABB9D}"/>
              </a:ext>
            </a:extLst>
          </p:cNvPr>
          <p:cNvSpPr>
            <a:spLocks noGrp="1"/>
          </p:cNvSpPr>
          <p:nvPr>
            <p:ph idx="1"/>
          </p:nvPr>
        </p:nvSpPr>
        <p:spPr/>
        <p:txBody>
          <a:bodyPr/>
          <a:lstStyle/>
          <a:p>
            <a:r>
              <a:rPr lang="en-US" dirty="0"/>
              <a:t>On the Security dashboard, the </a:t>
            </a:r>
            <a:r>
              <a:rPr lang="en-US" b="1" dirty="0"/>
              <a:t>Network Attack</a:t>
            </a:r>
            <a:br>
              <a:rPr lang="en-US" b="1" dirty="0"/>
            </a:br>
            <a:r>
              <a:rPr lang="en-US" b="1" dirty="0"/>
              <a:t>Activity</a:t>
            </a:r>
            <a:r>
              <a:rPr lang="en-US" dirty="0"/>
              <a:t> tile shows the number of incidents and </a:t>
            </a:r>
            <a:br>
              <a:rPr lang="en-US" dirty="0"/>
            </a:br>
            <a:r>
              <a:rPr lang="en-US" dirty="0"/>
              <a:t>computers with network attack activity</a:t>
            </a:r>
          </a:p>
          <a:p>
            <a:pPr lvl="1"/>
            <a:r>
              <a:rPr lang="en-US" dirty="0"/>
              <a:t>The </a:t>
            </a:r>
            <a:r>
              <a:rPr lang="en-US" b="1" dirty="0"/>
              <a:t>Detected Items Allowed by Administrator</a:t>
            </a:r>
            <a:r>
              <a:rPr lang="en-US" dirty="0"/>
              <a:t> tile </a:t>
            </a:r>
            <a:br>
              <a:rPr lang="en-US" dirty="0"/>
            </a:br>
            <a:r>
              <a:rPr lang="en-US" dirty="0"/>
              <a:t>(previously Programs Allowed by Administrator) now </a:t>
            </a:r>
            <a:br>
              <a:rPr lang="en-US" dirty="0"/>
            </a:br>
            <a:r>
              <a:rPr lang="en-US" dirty="0"/>
              <a:t>includes network attacks</a:t>
            </a:r>
          </a:p>
          <a:p>
            <a:pPr lvl="1"/>
            <a:endParaRPr lang="en-US" dirty="0"/>
          </a:p>
          <a:p>
            <a:pPr lvl="1"/>
            <a:endParaRPr lang="en-US" dirty="0"/>
          </a:p>
          <a:p>
            <a:pPr lvl="1"/>
            <a:endParaRPr lang="en-US" dirty="0"/>
          </a:p>
        </p:txBody>
      </p:sp>
      <p:pic>
        <p:nvPicPr>
          <p:cNvPr id="5" name="Picture 4">
            <a:extLst>
              <a:ext uri="{FF2B5EF4-FFF2-40B4-BE49-F238E27FC236}">
                <a16:creationId xmlns:a16="http://schemas.microsoft.com/office/drawing/2014/main" id="{09AD9BB7-BA7B-214B-A2F2-E0985EE92916}"/>
              </a:ext>
            </a:extLst>
          </p:cNvPr>
          <p:cNvPicPr>
            <a:picLocks noChangeAspect="1"/>
          </p:cNvPicPr>
          <p:nvPr/>
        </p:nvPicPr>
        <p:blipFill>
          <a:blip r:embed="rId2"/>
          <a:stretch>
            <a:fillRect/>
          </a:stretch>
        </p:blipFill>
        <p:spPr>
          <a:xfrm>
            <a:off x="8172026" y="1322362"/>
            <a:ext cx="2643755" cy="2338398"/>
          </a:xfrm>
          <a:prstGeom prst="rect">
            <a:avLst/>
          </a:prstGeom>
        </p:spPr>
      </p:pic>
      <p:pic>
        <p:nvPicPr>
          <p:cNvPr id="6" name="Picture 5">
            <a:extLst>
              <a:ext uri="{FF2B5EF4-FFF2-40B4-BE49-F238E27FC236}">
                <a16:creationId xmlns:a16="http://schemas.microsoft.com/office/drawing/2014/main" id="{E9C05EEA-41FF-7935-37CA-2E2639DBFE11}"/>
              </a:ext>
            </a:extLst>
          </p:cNvPr>
          <p:cNvPicPr>
            <a:picLocks noChangeAspect="1"/>
          </p:cNvPicPr>
          <p:nvPr/>
        </p:nvPicPr>
        <p:blipFill>
          <a:blip r:embed="rId3"/>
          <a:stretch>
            <a:fillRect/>
          </a:stretch>
        </p:blipFill>
        <p:spPr>
          <a:xfrm>
            <a:off x="1758395" y="3591330"/>
            <a:ext cx="5209524" cy="1419048"/>
          </a:xfrm>
          <a:prstGeom prst="rect">
            <a:avLst/>
          </a:prstGeom>
        </p:spPr>
      </p:pic>
      <p:sp>
        <p:nvSpPr>
          <p:cNvPr id="4" name="TextBox 3">
            <a:extLst>
              <a:ext uri="{FF2B5EF4-FFF2-40B4-BE49-F238E27FC236}">
                <a16:creationId xmlns:a16="http://schemas.microsoft.com/office/drawing/2014/main" id="{D35A7548-92D0-B1BA-3E52-60C615568419}"/>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 June 2023</a:t>
            </a:r>
          </a:p>
        </p:txBody>
      </p:sp>
    </p:spTree>
    <p:extLst>
      <p:ext uri="{BB962C8B-B14F-4D97-AF65-F5344CB8AC3E}">
        <p14:creationId xmlns:p14="http://schemas.microsoft.com/office/powerpoint/2010/main" val="181817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B468C-350F-A167-F786-9B34A870BC5C}"/>
              </a:ext>
            </a:extLst>
          </p:cNvPr>
          <p:cNvSpPr>
            <a:spLocks noGrp="1"/>
          </p:cNvSpPr>
          <p:nvPr>
            <p:ph type="title"/>
          </p:nvPr>
        </p:nvSpPr>
        <p:spPr/>
        <p:txBody>
          <a:bodyPr/>
          <a:lstStyle/>
          <a:p>
            <a:r>
              <a:rPr lang="en-US" dirty="0"/>
              <a:t>Network Attack Activity List</a:t>
            </a:r>
          </a:p>
        </p:txBody>
      </p:sp>
      <p:sp>
        <p:nvSpPr>
          <p:cNvPr id="3" name="Content Placeholder 2">
            <a:extLst>
              <a:ext uri="{FF2B5EF4-FFF2-40B4-BE49-F238E27FC236}">
                <a16:creationId xmlns:a16="http://schemas.microsoft.com/office/drawing/2014/main" id="{DC995626-21AE-90AE-F4EA-51BFAC2ABB9D}"/>
              </a:ext>
            </a:extLst>
          </p:cNvPr>
          <p:cNvSpPr>
            <a:spLocks noGrp="1"/>
          </p:cNvSpPr>
          <p:nvPr>
            <p:ph idx="1"/>
          </p:nvPr>
        </p:nvSpPr>
        <p:spPr/>
        <p:txBody>
          <a:bodyPr/>
          <a:lstStyle/>
          <a:p>
            <a:r>
              <a:rPr lang="en-US" dirty="0"/>
              <a:t>To open the Network Attack Activity list for all computers affected by a network attack, click the </a:t>
            </a:r>
            <a:r>
              <a:rPr lang="en-US" b="1" dirty="0"/>
              <a:t>Network Attack Activity </a:t>
            </a:r>
            <a:r>
              <a:rPr lang="en-US" dirty="0"/>
              <a:t>tile</a:t>
            </a:r>
          </a:p>
          <a:p>
            <a:pPr lvl="1"/>
            <a:endParaRPr lang="en-US" dirty="0"/>
          </a:p>
          <a:p>
            <a:pPr lvl="1"/>
            <a:endParaRPr lang="en-US" dirty="0"/>
          </a:p>
          <a:p>
            <a:pPr lvl="1"/>
            <a:endParaRPr lang="en-US" dirty="0"/>
          </a:p>
          <a:p>
            <a:pPr lvl="1"/>
            <a:endParaRPr lang="en-US" dirty="0"/>
          </a:p>
          <a:p>
            <a:pPr lvl="1"/>
            <a:endParaRPr lang="en-US" dirty="0"/>
          </a:p>
          <a:p>
            <a:r>
              <a:rPr lang="en-US" dirty="0"/>
              <a:t>Select a computer in the list to review the computer details, including the attack details and actions (events) taken by Endpoint Security</a:t>
            </a:r>
          </a:p>
        </p:txBody>
      </p:sp>
      <p:pic>
        <p:nvPicPr>
          <p:cNvPr id="7" name="Picture 6">
            <a:extLst>
              <a:ext uri="{FF2B5EF4-FFF2-40B4-BE49-F238E27FC236}">
                <a16:creationId xmlns:a16="http://schemas.microsoft.com/office/drawing/2014/main" id="{A0D97A39-6DE7-FEC7-0C21-5B3CE2FCE61B}"/>
              </a:ext>
            </a:extLst>
          </p:cNvPr>
          <p:cNvPicPr>
            <a:picLocks noChangeAspect="1"/>
          </p:cNvPicPr>
          <p:nvPr/>
        </p:nvPicPr>
        <p:blipFill>
          <a:blip r:embed="rId2"/>
          <a:stretch>
            <a:fillRect/>
          </a:stretch>
        </p:blipFill>
        <p:spPr>
          <a:xfrm>
            <a:off x="1475318" y="2177796"/>
            <a:ext cx="9470227" cy="2166336"/>
          </a:xfrm>
          <a:prstGeom prst="rect">
            <a:avLst/>
          </a:prstGeom>
        </p:spPr>
      </p:pic>
      <p:sp>
        <p:nvSpPr>
          <p:cNvPr id="4" name="TextBox 3">
            <a:extLst>
              <a:ext uri="{FF2B5EF4-FFF2-40B4-BE49-F238E27FC236}">
                <a16:creationId xmlns:a16="http://schemas.microsoft.com/office/drawing/2014/main" id="{104BDC5E-C43F-6C38-FB17-D5FF58387AE4}"/>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 June 2023</a:t>
            </a:r>
          </a:p>
        </p:txBody>
      </p:sp>
    </p:spTree>
    <p:extLst>
      <p:ext uri="{BB962C8B-B14F-4D97-AF65-F5344CB8AC3E}">
        <p14:creationId xmlns:p14="http://schemas.microsoft.com/office/powerpoint/2010/main" val="106569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B468C-350F-A167-F786-9B34A870BC5C}"/>
              </a:ext>
            </a:extLst>
          </p:cNvPr>
          <p:cNvSpPr>
            <a:spLocks noGrp="1"/>
          </p:cNvSpPr>
          <p:nvPr>
            <p:ph type="title"/>
          </p:nvPr>
        </p:nvSpPr>
        <p:spPr/>
        <p:txBody>
          <a:bodyPr/>
          <a:lstStyle/>
          <a:p>
            <a:r>
              <a:rPr lang="en-US" dirty="0"/>
              <a:t>Network Attack Protection – Exclusions</a:t>
            </a:r>
          </a:p>
        </p:txBody>
      </p:sp>
      <p:sp>
        <p:nvSpPr>
          <p:cNvPr id="3" name="Content Placeholder 2">
            <a:extLst>
              <a:ext uri="{FF2B5EF4-FFF2-40B4-BE49-F238E27FC236}">
                <a16:creationId xmlns:a16="http://schemas.microsoft.com/office/drawing/2014/main" id="{DC995626-21AE-90AE-F4EA-51BFAC2ABB9D}"/>
              </a:ext>
            </a:extLst>
          </p:cNvPr>
          <p:cNvSpPr>
            <a:spLocks noGrp="1"/>
          </p:cNvSpPr>
          <p:nvPr>
            <p:ph idx="1"/>
          </p:nvPr>
        </p:nvSpPr>
        <p:spPr/>
        <p:txBody>
          <a:bodyPr/>
          <a:lstStyle/>
          <a:p>
            <a:r>
              <a:rPr lang="en-US" dirty="0"/>
              <a:t>If needed, you can exclude the detection of a specific network attack on all computers in the account</a:t>
            </a:r>
          </a:p>
          <a:p>
            <a:pPr lvl="1"/>
            <a:r>
              <a:rPr lang="en-US" dirty="0"/>
              <a:t>When you exclude a type of network attack, your computers are still protected from the remaining network attacks in the list</a:t>
            </a:r>
          </a:p>
          <a:p>
            <a:r>
              <a:rPr lang="en-US" dirty="0"/>
              <a:t>Click </a:t>
            </a:r>
            <a:r>
              <a:rPr lang="en-US" b="1" dirty="0"/>
              <a:t>Do Not Detect Again </a:t>
            </a:r>
            <a:r>
              <a:rPr lang="en-US" dirty="0"/>
              <a:t>and enter the specific IP addresses of the devices you want to exclude from detection</a:t>
            </a:r>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pic>
        <p:nvPicPr>
          <p:cNvPr id="5" name="Picture 4">
            <a:extLst>
              <a:ext uri="{FF2B5EF4-FFF2-40B4-BE49-F238E27FC236}">
                <a16:creationId xmlns:a16="http://schemas.microsoft.com/office/drawing/2014/main" id="{42422E68-B9EE-9751-F28A-9F277BF73352}"/>
              </a:ext>
            </a:extLst>
          </p:cNvPr>
          <p:cNvPicPr>
            <a:picLocks noChangeAspect="1"/>
          </p:cNvPicPr>
          <p:nvPr/>
        </p:nvPicPr>
        <p:blipFill>
          <a:blip r:embed="rId2"/>
          <a:stretch>
            <a:fillRect/>
          </a:stretch>
        </p:blipFill>
        <p:spPr>
          <a:xfrm>
            <a:off x="3041895" y="3821872"/>
            <a:ext cx="6108210" cy="2467195"/>
          </a:xfrm>
          <a:prstGeom prst="rect">
            <a:avLst/>
          </a:prstGeom>
        </p:spPr>
      </p:pic>
      <p:sp>
        <p:nvSpPr>
          <p:cNvPr id="4" name="TextBox 3">
            <a:extLst>
              <a:ext uri="{FF2B5EF4-FFF2-40B4-BE49-F238E27FC236}">
                <a16:creationId xmlns:a16="http://schemas.microsoft.com/office/drawing/2014/main" id="{CB94B292-E288-7865-8058-DA949A5A64FC}"/>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 June 2023</a:t>
            </a:r>
          </a:p>
        </p:txBody>
      </p:sp>
    </p:spTree>
    <p:extLst>
      <p:ext uri="{BB962C8B-B14F-4D97-AF65-F5344CB8AC3E}">
        <p14:creationId xmlns:p14="http://schemas.microsoft.com/office/powerpoint/2010/main" val="298111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055ED-D40F-F213-3337-A3BF95F9DC08}"/>
              </a:ext>
            </a:extLst>
          </p:cNvPr>
          <p:cNvSpPr>
            <a:spLocks noGrp="1"/>
          </p:cNvSpPr>
          <p:nvPr>
            <p:ph type="title"/>
          </p:nvPr>
        </p:nvSpPr>
        <p:spPr/>
        <p:txBody>
          <a:bodyPr/>
          <a:lstStyle/>
          <a:p>
            <a:r>
              <a:rPr lang="en-US" dirty="0"/>
              <a:t>Alerts for Network Attack Detections</a:t>
            </a:r>
          </a:p>
        </p:txBody>
      </p:sp>
      <p:sp>
        <p:nvSpPr>
          <p:cNvPr id="3" name="Content Placeholder 2">
            <a:extLst>
              <a:ext uri="{FF2B5EF4-FFF2-40B4-BE49-F238E27FC236}">
                <a16:creationId xmlns:a16="http://schemas.microsoft.com/office/drawing/2014/main" id="{DAC98F0A-B118-0918-8425-9E82B5B44A92}"/>
              </a:ext>
            </a:extLst>
          </p:cNvPr>
          <p:cNvSpPr>
            <a:spLocks noGrp="1"/>
          </p:cNvSpPr>
          <p:nvPr>
            <p:ph idx="1"/>
          </p:nvPr>
        </p:nvSpPr>
        <p:spPr/>
        <p:txBody>
          <a:bodyPr/>
          <a:lstStyle/>
          <a:p>
            <a:r>
              <a:rPr lang="en-US" dirty="0"/>
              <a:t>You can send email alerts when Network Attack Protection detects an attack</a:t>
            </a:r>
          </a:p>
          <a:p>
            <a:endParaRPr lang="en-US" dirty="0"/>
          </a:p>
        </p:txBody>
      </p:sp>
      <p:pic>
        <p:nvPicPr>
          <p:cNvPr id="5" name="Picture 4">
            <a:extLst>
              <a:ext uri="{FF2B5EF4-FFF2-40B4-BE49-F238E27FC236}">
                <a16:creationId xmlns:a16="http://schemas.microsoft.com/office/drawing/2014/main" id="{599CB3C4-D4BD-ED78-9AFD-08B54319EF04}"/>
              </a:ext>
            </a:extLst>
          </p:cNvPr>
          <p:cNvPicPr>
            <a:picLocks noChangeAspect="1"/>
          </p:cNvPicPr>
          <p:nvPr/>
        </p:nvPicPr>
        <p:blipFill>
          <a:blip r:embed="rId2"/>
          <a:stretch>
            <a:fillRect/>
          </a:stretch>
        </p:blipFill>
        <p:spPr>
          <a:xfrm>
            <a:off x="1715047" y="2183777"/>
            <a:ext cx="8761905" cy="3276190"/>
          </a:xfrm>
          <a:prstGeom prst="rect">
            <a:avLst/>
          </a:prstGeom>
        </p:spPr>
      </p:pic>
      <p:sp>
        <p:nvSpPr>
          <p:cNvPr id="4" name="TextBox 3">
            <a:extLst>
              <a:ext uri="{FF2B5EF4-FFF2-40B4-BE49-F238E27FC236}">
                <a16:creationId xmlns:a16="http://schemas.microsoft.com/office/drawing/2014/main" id="{3F135381-5407-B1B7-8122-4B4BBE47ED82}"/>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 June 2023</a:t>
            </a:r>
          </a:p>
        </p:txBody>
      </p:sp>
    </p:spTree>
    <p:extLst>
      <p:ext uri="{BB962C8B-B14F-4D97-AF65-F5344CB8AC3E}">
        <p14:creationId xmlns:p14="http://schemas.microsoft.com/office/powerpoint/2010/main" val="18679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7F6349-4E6C-2913-499C-4EB7F2815079}"/>
              </a:ext>
            </a:extLst>
          </p:cNvPr>
          <p:cNvSpPr>
            <a:spLocks noGrp="1"/>
          </p:cNvSpPr>
          <p:nvPr>
            <p:ph type="ctrTitle"/>
          </p:nvPr>
        </p:nvSpPr>
        <p:spPr/>
        <p:txBody>
          <a:bodyPr/>
          <a:lstStyle/>
          <a:p>
            <a:r>
              <a:rPr lang="en-US" dirty="0"/>
              <a:t>Audit Mode</a:t>
            </a:r>
          </a:p>
        </p:txBody>
      </p:sp>
    </p:spTree>
    <p:extLst>
      <p:ext uri="{BB962C8B-B14F-4D97-AF65-F5344CB8AC3E}">
        <p14:creationId xmlns:p14="http://schemas.microsoft.com/office/powerpoint/2010/main" val="410701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BDF5F-5143-4572-45A4-4BF67DC27292}"/>
              </a:ext>
            </a:extLst>
          </p:cNvPr>
          <p:cNvSpPr>
            <a:spLocks noGrp="1"/>
          </p:cNvSpPr>
          <p:nvPr>
            <p:ph type="title"/>
          </p:nvPr>
        </p:nvSpPr>
        <p:spPr/>
        <p:txBody>
          <a:bodyPr/>
          <a:lstStyle/>
          <a:p>
            <a:r>
              <a:rPr lang="en-US" dirty="0"/>
              <a:t>Audit Mode</a:t>
            </a:r>
          </a:p>
        </p:txBody>
      </p:sp>
      <p:sp>
        <p:nvSpPr>
          <p:cNvPr id="3" name="Content Placeholder 2">
            <a:extLst>
              <a:ext uri="{FF2B5EF4-FFF2-40B4-BE49-F238E27FC236}">
                <a16:creationId xmlns:a16="http://schemas.microsoft.com/office/drawing/2014/main" id="{817C0703-C1AC-2824-C84C-B41A7B20E627}"/>
              </a:ext>
            </a:extLst>
          </p:cNvPr>
          <p:cNvSpPr>
            <a:spLocks noGrp="1"/>
          </p:cNvSpPr>
          <p:nvPr>
            <p:ph idx="1"/>
          </p:nvPr>
        </p:nvSpPr>
        <p:spPr/>
        <p:txBody>
          <a:bodyPr/>
          <a:lstStyle/>
          <a:p>
            <a:r>
              <a:rPr lang="en-US" dirty="0"/>
              <a:t>In a Workstations and Servers settings profile, you can enable </a:t>
            </a:r>
            <a:r>
              <a:rPr lang="en-US" b="1" dirty="0"/>
              <a:t>Audit mode </a:t>
            </a:r>
            <a:r>
              <a:rPr lang="en-US" dirty="0"/>
              <a:t>to detect and report threats on all computers</a:t>
            </a:r>
          </a:p>
          <a:p>
            <a:r>
              <a:rPr lang="en-US" dirty="0"/>
              <a:t>When enabled, WatchGuard Endpoint Security notifies the endpoint user when a threat is detected</a:t>
            </a:r>
          </a:p>
        </p:txBody>
      </p:sp>
      <p:pic>
        <p:nvPicPr>
          <p:cNvPr id="7" name="Picture 6">
            <a:extLst>
              <a:ext uri="{FF2B5EF4-FFF2-40B4-BE49-F238E27FC236}">
                <a16:creationId xmlns:a16="http://schemas.microsoft.com/office/drawing/2014/main" id="{FD27B0CB-DF6A-C8D8-67A7-6AE3657992C9}"/>
              </a:ext>
            </a:extLst>
          </p:cNvPr>
          <p:cNvPicPr>
            <a:picLocks noChangeAspect="1"/>
          </p:cNvPicPr>
          <p:nvPr/>
        </p:nvPicPr>
        <p:blipFill>
          <a:blip r:embed="rId2"/>
          <a:stretch>
            <a:fillRect/>
          </a:stretch>
        </p:blipFill>
        <p:spPr>
          <a:xfrm>
            <a:off x="1514764" y="2964501"/>
            <a:ext cx="6105236" cy="3414526"/>
          </a:xfrm>
          <a:prstGeom prst="rect">
            <a:avLst/>
          </a:prstGeom>
        </p:spPr>
      </p:pic>
      <p:pic>
        <p:nvPicPr>
          <p:cNvPr id="5" name="Picture 4">
            <a:extLst>
              <a:ext uri="{FF2B5EF4-FFF2-40B4-BE49-F238E27FC236}">
                <a16:creationId xmlns:a16="http://schemas.microsoft.com/office/drawing/2014/main" id="{4F33B39B-5550-4482-85C7-84DD8AF85F71}"/>
              </a:ext>
            </a:extLst>
          </p:cNvPr>
          <p:cNvPicPr>
            <a:picLocks noChangeAspect="1"/>
          </p:cNvPicPr>
          <p:nvPr/>
        </p:nvPicPr>
        <p:blipFill>
          <a:blip r:embed="rId3"/>
          <a:stretch>
            <a:fillRect/>
          </a:stretch>
        </p:blipFill>
        <p:spPr>
          <a:xfrm>
            <a:off x="5772228" y="4109859"/>
            <a:ext cx="4647619" cy="1123810"/>
          </a:xfrm>
          <a:prstGeom prst="rect">
            <a:avLst/>
          </a:prstGeom>
        </p:spPr>
      </p:pic>
      <p:sp>
        <p:nvSpPr>
          <p:cNvPr id="4" name="TextBox 3">
            <a:extLst>
              <a:ext uri="{FF2B5EF4-FFF2-40B4-BE49-F238E27FC236}">
                <a16:creationId xmlns:a16="http://schemas.microsoft.com/office/drawing/2014/main" id="{5F539437-F485-7C2E-D377-0710D61FEEEF}"/>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 June 2023</a:t>
            </a:r>
          </a:p>
        </p:txBody>
      </p:sp>
    </p:spTree>
    <p:extLst>
      <p:ext uri="{BB962C8B-B14F-4D97-AF65-F5344CB8AC3E}">
        <p14:creationId xmlns:p14="http://schemas.microsoft.com/office/powerpoint/2010/main" val="86549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DAA1-B94A-9956-B6C9-91884E6CA03A}"/>
              </a:ext>
            </a:extLst>
          </p:cNvPr>
          <p:cNvSpPr>
            <a:spLocks noGrp="1"/>
          </p:cNvSpPr>
          <p:nvPr>
            <p:ph type="title"/>
          </p:nvPr>
        </p:nvSpPr>
        <p:spPr/>
        <p:txBody>
          <a:bodyPr/>
          <a:lstStyle/>
          <a:p>
            <a:r>
              <a:rPr lang="en-US" dirty="0"/>
              <a:t>Audit Mode Risk</a:t>
            </a:r>
          </a:p>
        </p:txBody>
      </p:sp>
      <p:sp>
        <p:nvSpPr>
          <p:cNvPr id="3" name="Content Placeholder 2">
            <a:extLst>
              <a:ext uri="{FF2B5EF4-FFF2-40B4-BE49-F238E27FC236}">
                <a16:creationId xmlns:a16="http://schemas.microsoft.com/office/drawing/2014/main" id="{6751F634-D209-542F-BD63-6D7BC9381170}"/>
              </a:ext>
            </a:extLst>
          </p:cNvPr>
          <p:cNvSpPr>
            <a:spLocks noGrp="1"/>
          </p:cNvSpPr>
          <p:nvPr>
            <p:ph idx="1"/>
          </p:nvPr>
        </p:nvSpPr>
        <p:spPr/>
        <p:txBody>
          <a:bodyPr/>
          <a:lstStyle/>
          <a:p>
            <a:r>
              <a:rPr lang="en-US" dirty="0"/>
              <a:t>When a device is in Audit mode, threats are not blocked or deleted</a:t>
            </a:r>
          </a:p>
          <a:p>
            <a:r>
              <a:rPr lang="en-US" dirty="0"/>
              <a:t>Audit mode appears as a risk in the </a:t>
            </a:r>
            <a:r>
              <a:rPr lang="en-US" b="1" dirty="0"/>
              <a:t>Detected Risks</a:t>
            </a:r>
            <a:r>
              <a:rPr lang="en-US" dirty="0"/>
              <a:t> tile of the Risks dashboard (Audit mode enabled) and on the computer details page</a:t>
            </a:r>
          </a:p>
          <a:p>
            <a:endParaRPr lang="en-US" dirty="0"/>
          </a:p>
          <a:p>
            <a:endParaRPr lang="en-US" dirty="0"/>
          </a:p>
          <a:p>
            <a:endParaRPr lang="en-US" dirty="0"/>
          </a:p>
          <a:p>
            <a:endParaRPr lang="en-US" dirty="0"/>
          </a:p>
          <a:p>
            <a:endParaRPr lang="en-US" dirty="0"/>
          </a:p>
        </p:txBody>
      </p:sp>
      <p:pic>
        <p:nvPicPr>
          <p:cNvPr id="8" name="Picture 7">
            <a:extLst>
              <a:ext uri="{FF2B5EF4-FFF2-40B4-BE49-F238E27FC236}">
                <a16:creationId xmlns:a16="http://schemas.microsoft.com/office/drawing/2014/main" id="{3D7D792D-BCD6-024F-728D-E5F96A747E7D}"/>
              </a:ext>
            </a:extLst>
          </p:cNvPr>
          <p:cNvPicPr>
            <a:picLocks noChangeAspect="1"/>
          </p:cNvPicPr>
          <p:nvPr/>
        </p:nvPicPr>
        <p:blipFill>
          <a:blip r:embed="rId2"/>
          <a:stretch>
            <a:fillRect/>
          </a:stretch>
        </p:blipFill>
        <p:spPr>
          <a:xfrm>
            <a:off x="1534795" y="2714623"/>
            <a:ext cx="9122409" cy="2214498"/>
          </a:xfrm>
          <a:prstGeom prst="rect">
            <a:avLst/>
          </a:prstGeom>
        </p:spPr>
      </p:pic>
      <p:sp>
        <p:nvSpPr>
          <p:cNvPr id="4" name="TextBox 3">
            <a:extLst>
              <a:ext uri="{FF2B5EF4-FFF2-40B4-BE49-F238E27FC236}">
                <a16:creationId xmlns:a16="http://schemas.microsoft.com/office/drawing/2014/main" id="{13334ACC-FF74-9A0A-4C9D-067504872860}"/>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 June 2023</a:t>
            </a:r>
          </a:p>
        </p:txBody>
      </p:sp>
    </p:spTree>
    <p:extLst>
      <p:ext uri="{BB962C8B-B14F-4D97-AF65-F5344CB8AC3E}">
        <p14:creationId xmlns:p14="http://schemas.microsoft.com/office/powerpoint/2010/main" val="187698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6B976-C10A-11DE-A681-4B809F268F88}"/>
              </a:ext>
            </a:extLst>
          </p:cNvPr>
          <p:cNvSpPr>
            <a:spLocks noGrp="1"/>
          </p:cNvSpPr>
          <p:nvPr>
            <p:ph type="title"/>
          </p:nvPr>
        </p:nvSpPr>
        <p:spPr/>
        <p:txBody>
          <a:bodyPr/>
          <a:lstStyle/>
          <a:p>
            <a:r>
              <a:rPr lang="en-US" dirty="0"/>
              <a:t>Detection Details – Allowed (Audit Mode)</a:t>
            </a:r>
          </a:p>
        </p:txBody>
      </p:sp>
      <p:sp>
        <p:nvSpPr>
          <p:cNvPr id="3" name="Content Placeholder 2">
            <a:extLst>
              <a:ext uri="{FF2B5EF4-FFF2-40B4-BE49-F238E27FC236}">
                <a16:creationId xmlns:a16="http://schemas.microsoft.com/office/drawing/2014/main" id="{FE452971-E726-A876-8258-DA28AEB80404}"/>
              </a:ext>
            </a:extLst>
          </p:cNvPr>
          <p:cNvSpPr>
            <a:spLocks noGrp="1"/>
          </p:cNvSpPr>
          <p:nvPr>
            <p:ph idx="1"/>
          </p:nvPr>
        </p:nvSpPr>
        <p:spPr>
          <a:xfrm>
            <a:off x="1038726" y="1323924"/>
            <a:ext cx="10115104" cy="4999021"/>
          </a:xfrm>
        </p:spPr>
        <p:txBody>
          <a:bodyPr/>
          <a:lstStyle/>
          <a:p>
            <a:r>
              <a:rPr lang="en-US" dirty="0"/>
              <a:t>When Endpoint Security is set to Audit mode, detected threats show </a:t>
            </a:r>
            <a:r>
              <a:rPr lang="en-US" b="1" dirty="0"/>
              <a:t>Allowed (Audit Mode)</a:t>
            </a:r>
            <a:r>
              <a:rPr lang="en-US" dirty="0"/>
              <a:t> on the detection details page for Malware/PUPs, Exploits, and Network Attacks</a:t>
            </a:r>
          </a:p>
        </p:txBody>
      </p:sp>
      <p:pic>
        <p:nvPicPr>
          <p:cNvPr id="5" name="Picture 4">
            <a:extLst>
              <a:ext uri="{FF2B5EF4-FFF2-40B4-BE49-F238E27FC236}">
                <a16:creationId xmlns:a16="http://schemas.microsoft.com/office/drawing/2014/main" id="{01FF6E6A-ECD1-7453-3820-733152B3CAF6}"/>
              </a:ext>
            </a:extLst>
          </p:cNvPr>
          <p:cNvPicPr>
            <a:picLocks noChangeAspect="1"/>
          </p:cNvPicPr>
          <p:nvPr/>
        </p:nvPicPr>
        <p:blipFill>
          <a:blip r:embed="rId2"/>
          <a:stretch>
            <a:fillRect/>
          </a:stretch>
        </p:blipFill>
        <p:spPr>
          <a:xfrm>
            <a:off x="1809591" y="2534696"/>
            <a:ext cx="8572818" cy="2344896"/>
          </a:xfrm>
          <a:prstGeom prst="rect">
            <a:avLst/>
          </a:prstGeom>
        </p:spPr>
      </p:pic>
      <p:sp>
        <p:nvSpPr>
          <p:cNvPr id="4" name="TextBox 3">
            <a:extLst>
              <a:ext uri="{FF2B5EF4-FFF2-40B4-BE49-F238E27FC236}">
                <a16:creationId xmlns:a16="http://schemas.microsoft.com/office/drawing/2014/main" id="{F40EA9EF-332E-0C97-8E8E-CC1D4895C7F8}"/>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 June 2023</a:t>
            </a:r>
          </a:p>
        </p:txBody>
      </p:sp>
    </p:spTree>
    <p:extLst>
      <p:ext uri="{BB962C8B-B14F-4D97-AF65-F5344CB8AC3E}">
        <p14:creationId xmlns:p14="http://schemas.microsoft.com/office/powerpoint/2010/main" val="39244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F470-3CF6-8563-FABD-98065122702E}"/>
              </a:ext>
            </a:extLst>
          </p:cNvPr>
          <p:cNvSpPr>
            <a:spLocks noGrp="1"/>
          </p:cNvSpPr>
          <p:nvPr>
            <p:ph type="title"/>
          </p:nvPr>
        </p:nvSpPr>
        <p:spPr/>
        <p:txBody>
          <a:bodyPr/>
          <a:lstStyle/>
          <a:p>
            <a:r>
              <a:rPr lang="en-US" dirty="0"/>
              <a:t>Additional Settings</a:t>
            </a:r>
          </a:p>
        </p:txBody>
      </p:sp>
      <p:sp>
        <p:nvSpPr>
          <p:cNvPr id="3" name="Content Placeholder 2">
            <a:extLst>
              <a:ext uri="{FF2B5EF4-FFF2-40B4-BE49-F238E27FC236}">
                <a16:creationId xmlns:a16="http://schemas.microsoft.com/office/drawing/2014/main" id="{726AADDE-0AD4-DBEE-9E6F-DF73F6AC8DEE}"/>
              </a:ext>
            </a:extLst>
          </p:cNvPr>
          <p:cNvSpPr>
            <a:spLocks noGrp="1"/>
          </p:cNvSpPr>
          <p:nvPr>
            <p:ph idx="1"/>
          </p:nvPr>
        </p:nvSpPr>
        <p:spPr/>
        <p:txBody>
          <a:bodyPr/>
          <a:lstStyle/>
          <a:p>
            <a:r>
              <a:rPr lang="en-US" dirty="0"/>
              <a:t>These settings are now available for Service Providers in the multi-tenant management UI:</a:t>
            </a:r>
          </a:p>
          <a:p>
            <a:pPr lvl="1"/>
            <a:r>
              <a:rPr lang="en-US" dirty="0"/>
              <a:t>Anti-tampering features protect Windows computers when they start in Safe Mode. This setting is enabled by default (Per-Computer Settings)</a:t>
            </a:r>
          </a:p>
          <a:p>
            <a:pPr lvl="1"/>
            <a:r>
              <a:rPr lang="en-US" dirty="0"/>
              <a:t>New content categories for artificial intelligence (Web Access Control settings)</a:t>
            </a:r>
          </a:p>
          <a:p>
            <a:pPr lvl="2"/>
            <a:r>
              <a:rPr lang="en-US" dirty="0"/>
              <a:t>Generative AI - Conversation</a:t>
            </a:r>
          </a:p>
          <a:p>
            <a:pPr lvl="2"/>
            <a:r>
              <a:rPr lang="en-US" dirty="0"/>
              <a:t>Generative AI - Multimedia</a:t>
            </a:r>
          </a:p>
          <a:p>
            <a:pPr lvl="2"/>
            <a:r>
              <a:rPr lang="en-US" dirty="0"/>
              <a:t>Generative AI - Text &amp; Code</a:t>
            </a:r>
          </a:p>
          <a:p>
            <a:pPr lvl="2"/>
            <a:r>
              <a:rPr lang="en-US" dirty="0"/>
              <a:t>Other AI ML Applications</a:t>
            </a:r>
          </a:p>
          <a:p>
            <a:pPr lvl="1"/>
            <a:endParaRPr lang="en-US" dirty="0"/>
          </a:p>
          <a:p>
            <a:pPr lvl="1"/>
            <a:endParaRPr lang="en-US" dirty="0"/>
          </a:p>
        </p:txBody>
      </p:sp>
      <p:sp>
        <p:nvSpPr>
          <p:cNvPr id="4" name="TextBox 3">
            <a:extLst>
              <a:ext uri="{FF2B5EF4-FFF2-40B4-BE49-F238E27FC236}">
                <a16:creationId xmlns:a16="http://schemas.microsoft.com/office/drawing/2014/main" id="{95EAECDC-7FC3-76E4-AC9B-AB44A7385855}"/>
              </a:ext>
            </a:extLst>
          </p:cNvPr>
          <p:cNvSpPr txBox="1"/>
          <p:nvPr/>
        </p:nvSpPr>
        <p:spPr>
          <a:xfrm>
            <a:off x="8352638" y="6386820"/>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11 April 2024</a:t>
            </a:r>
          </a:p>
        </p:txBody>
      </p:sp>
    </p:spTree>
    <p:extLst>
      <p:ext uri="{BB962C8B-B14F-4D97-AF65-F5344CB8AC3E}">
        <p14:creationId xmlns:p14="http://schemas.microsoft.com/office/powerpoint/2010/main" val="370427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7F6349-4E6C-2913-499C-4EB7F2815079}"/>
              </a:ext>
            </a:extLst>
          </p:cNvPr>
          <p:cNvSpPr>
            <a:spLocks noGrp="1"/>
          </p:cNvSpPr>
          <p:nvPr>
            <p:ph type="ctrTitle"/>
          </p:nvPr>
        </p:nvSpPr>
        <p:spPr/>
        <p:txBody>
          <a:bodyPr/>
          <a:lstStyle/>
          <a:p>
            <a:r>
              <a:rPr lang="en-US" dirty="0"/>
              <a:t>Network Access Enforcement</a:t>
            </a:r>
          </a:p>
        </p:txBody>
      </p:sp>
    </p:spTree>
    <p:extLst>
      <p:ext uri="{BB962C8B-B14F-4D97-AF65-F5344CB8AC3E}">
        <p14:creationId xmlns:p14="http://schemas.microsoft.com/office/powerpoint/2010/main" val="25776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53332-03A6-9900-C291-AF5D50AD0D68}"/>
              </a:ext>
            </a:extLst>
          </p:cNvPr>
          <p:cNvSpPr>
            <a:spLocks noGrp="1"/>
          </p:cNvSpPr>
          <p:nvPr>
            <p:ph type="title"/>
          </p:nvPr>
        </p:nvSpPr>
        <p:spPr/>
        <p:txBody>
          <a:bodyPr/>
          <a:lstStyle/>
          <a:p>
            <a:r>
              <a:rPr lang="en-US" dirty="0"/>
              <a:t>Network Access Enforcement</a:t>
            </a:r>
          </a:p>
        </p:txBody>
      </p:sp>
      <p:sp>
        <p:nvSpPr>
          <p:cNvPr id="3" name="Content Placeholder 2">
            <a:extLst>
              <a:ext uri="{FF2B5EF4-FFF2-40B4-BE49-F238E27FC236}">
                <a16:creationId xmlns:a16="http://schemas.microsoft.com/office/drawing/2014/main" id="{A07693C7-3B25-748F-B1D3-CC5F1441EB72}"/>
              </a:ext>
            </a:extLst>
          </p:cNvPr>
          <p:cNvSpPr>
            <a:spLocks noGrp="1"/>
          </p:cNvSpPr>
          <p:nvPr>
            <p:ph idx="1"/>
          </p:nvPr>
        </p:nvSpPr>
        <p:spPr/>
        <p:txBody>
          <a:bodyPr/>
          <a:lstStyle/>
          <a:p>
            <a:r>
              <a:rPr lang="en-US" dirty="0"/>
              <a:t>The </a:t>
            </a:r>
            <a:r>
              <a:rPr lang="en-US" b="1" dirty="0"/>
              <a:t>Network Services &gt; Secure VPN </a:t>
            </a:r>
            <a:r>
              <a:rPr lang="en-US" dirty="0"/>
              <a:t>tab is now called </a:t>
            </a:r>
            <a:r>
              <a:rPr lang="en-US" b="1" dirty="0"/>
              <a:t>Network Access Enforcement</a:t>
            </a:r>
          </a:p>
          <a:p>
            <a:r>
              <a:rPr lang="en-US" dirty="0"/>
              <a:t>This change reflects support for VPN </a:t>
            </a:r>
            <a:r>
              <a:rPr lang="en-US" i="1" dirty="0"/>
              <a:t>and</a:t>
            </a:r>
            <a:r>
              <a:rPr lang="en-US" dirty="0"/>
              <a:t> Wi-Fi connections</a:t>
            </a:r>
          </a:p>
          <a:p>
            <a:pPr lvl="1"/>
            <a:r>
              <a:rPr lang="en-US" dirty="0"/>
              <a:t>In a future release of WatchGuard access point firmware, access points can check that client devices have the WatchGuard Endpoint Agent when they try to join the Wi-Fi network</a:t>
            </a:r>
          </a:p>
        </p:txBody>
      </p:sp>
      <p:pic>
        <p:nvPicPr>
          <p:cNvPr id="5" name="Picture 4">
            <a:extLst>
              <a:ext uri="{FF2B5EF4-FFF2-40B4-BE49-F238E27FC236}">
                <a16:creationId xmlns:a16="http://schemas.microsoft.com/office/drawing/2014/main" id="{A214A56F-7779-ACD8-60E3-D76E0EF9C04B}"/>
              </a:ext>
            </a:extLst>
          </p:cNvPr>
          <p:cNvPicPr>
            <a:picLocks noChangeAspect="1"/>
          </p:cNvPicPr>
          <p:nvPr/>
        </p:nvPicPr>
        <p:blipFill>
          <a:blip r:embed="rId2"/>
          <a:stretch>
            <a:fillRect/>
          </a:stretch>
        </p:blipFill>
        <p:spPr>
          <a:xfrm>
            <a:off x="1753220" y="3823612"/>
            <a:ext cx="8685559" cy="2552745"/>
          </a:xfrm>
          <a:prstGeom prst="rect">
            <a:avLst/>
          </a:prstGeom>
        </p:spPr>
      </p:pic>
      <p:sp>
        <p:nvSpPr>
          <p:cNvPr id="4" name="TextBox 3">
            <a:extLst>
              <a:ext uri="{FF2B5EF4-FFF2-40B4-BE49-F238E27FC236}">
                <a16:creationId xmlns:a16="http://schemas.microsoft.com/office/drawing/2014/main" id="{4D53683D-0016-FF3D-4690-D8F2004C6D9F}"/>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 June 2023</a:t>
            </a:r>
          </a:p>
        </p:txBody>
      </p:sp>
    </p:spTree>
    <p:extLst>
      <p:ext uri="{BB962C8B-B14F-4D97-AF65-F5344CB8AC3E}">
        <p14:creationId xmlns:p14="http://schemas.microsoft.com/office/powerpoint/2010/main" val="192664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7F6349-4E6C-2913-499C-4EB7F2815079}"/>
              </a:ext>
            </a:extLst>
          </p:cNvPr>
          <p:cNvSpPr>
            <a:spLocks noGrp="1"/>
          </p:cNvSpPr>
          <p:nvPr>
            <p:ph type="ctrTitle"/>
          </p:nvPr>
        </p:nvSpPr>
        <p:spPr>
          <a:xfrm>
            <a:off x="672245" y="2644171"/>
            <a:ext cx="10847511" cy="1569660"/>
          </a:xfrm>
        </p:spPr>
        <p:txBody>
          <a:bodyPr/>
          <a:lstStyle/>
          <a:p>
            <a:r>
              <a:rPr lang="en-US" dirty="0"/>
              <a:t>Patch Management Improvements</a:t>
            </a:r>
          </a:p>
        </p:txBody>
      </p:sp>
      <p:sp>
        <p:nvSpPr>
          <p:cNvPr id="2" name="TextBox 1">
            <a:extLst>
              <a:ext uri="{FF2B5EF4-FFF2-40B4-BE49-F238E27FC236}">
                <a16:creationId xmlns:a16="http://schemas.microsoft.com/office/drawing/2014/main" id="{395D380E-C068-18C6-EDE8-E6882CA21A07}"/>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 June 2023</a:t>
            </a:r>
          </a:p>
        </p:txBody>
      </p:sp>
    </p:spTree>
    <p:extLst>
      <p:ext uri="{BB962C8B-B14F-4D97-AF65-F5344CB8AC3E}">
        <p14:creationId xmlns:p14="http://schemas.microsoft.com/office/powerpoint/2010/main" val="141481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FC7E8-5D7F-E894-EC3D-632D74594D63}"/>
              </a:ext>
            </a:extLst>
          </p:cNvPr>
          <p:cNvSpPr>
            <a:spLocks noGrp="1"/>
          </p:cNvSpPr>
          <p:nvPr>
            <p:ph type="title"/>
          </p:nvPr>
        </p:nvSpPr>
        <p:spPr/>
        <p:txBody>
          <a:bodyPr/>
          <a:lstStyle/>
          <a:p>
            <a:r>
              <a:rPr lang="en-US" dirty="0"/>
              <a:t>Patch Management – Improvements</a:t>
            </a:r>
          </a:p>
        </p:txBody>
      </p:sp>
      <p:sp>
        <p:nvSpPr>
          <p:cNvPr id="3" name="Content Placeholder 2">
            <a:extLst>
              <a:ext uri="{FF2B5EF4-FFF2-40B4-BE49-F238E27FC236}">
                <a16:creationId xmlns:a16="http://schemas.microsoft.com/office/drawing/2014/main" id="{0CD68898-BC78-0E5F-9C66-2BF657310F3D}"/>
              </a:ext>
            </a:extLst>
          </p:cNvPr>
          <p:cNvSpPr>
            <a:spLocks noGrp="1"/>
          </p:cNvSpPr>
          <p:nvPr>
            <p:ph idx="1"/>
          </p:nvPr>
        </p:nvSpPr>
        <p:spPr/>
        <p:txBody>
          <a:bodyPr/>
          <a:lstStyle/>
          <a:p>
            <a:r>
              <a:rPr lang="en-US" dirty="0"/>
              <a:t>A new </a:t>
            </a:r>
            <a:r>
              <a:rPr lang="en-US" b="1" dirty="0"/>
              <a:t>Programs with Most Available Patches </a:t>
            </a:r>
            <a:r>
              <a:rPr lang="en-US" dirty="0"/>
              <a:t>tile lists software programs with available patches, as well as the number of available patches for each program, in descending order from left to right</a:t>
            </a:r>
          </a:p>
          <a:p>
            <a:pPr lvl="1"/>
            <a:r>
              <a:rPr lang="en-US" dirty="0"/>
              <a:t>Click a square to open the Available Patches list filtered to the program</a:t>
            </a:r>
          </a:p>
          <a:p>
            <a:pPr lvl="1"/>
            <a:r>
              <a:rPr lang="en-US" dirty="0"/>
              <a:t>Filter the tile to show patches by Criticality, Computer Type, and Patch Type</a:t>
            </a:r>
          </a:p>
          <a:p>
            <a:pPr lvl="1"/>
            <a:endParaRPr lang="en-US" dirty="0"/>
          </a:p>
          <a:p>
            <a:pPr lvl="1"/>
            <a:endParaRPr lang="en-US" dirty="0"/>
          </a:p>
          <a:p>
            <a:pPr lvl="1"/>
            <a:endParaRPr lang="en-US" dirty="0"/>
          </a:p>
          <a:p>
            <a:pPr lvl="1"/>
            <a:endParaRPr lang="en-US" dirty="0"/>
          </a:p>
          <a:p>
            <a:pPr lvl="1"/>
            <a:endParaRPr lang="en-US" dirty="0"/>
          </a:p>
          <a:p>
            <a:r>
              <a:rPr lang="en-US" dirty="0"/>
              <a:t>A new </a:t>
            </a:r>
            <a:r>
              <a:rPr lang="en-US" b="1" dirty="0"/>
              <a:t>Available Patches by Computer</a:t>
            </a:r>
            <a:r>
              <a:rPr lang="en-US" dirty="0"/>
              <a:t> list is also available</a:t>
            </a:r>
          </a:p>
          <a:p>
            <a:endParaRPr lang="en-US" dirty="0"/>
          </a:p>
          <a:p>
            <a:endParaRPr lang="en-US" dirty="0"/>
          </a:p>
        </p:txBody>
      </p:sp>
      <p:pic>
        <p:nvPicPr>
          <p:cNvPr id="5" name="Picture 4">
            <a:extLst>
              <a:ext uri="{FF2B5EF4-FFF2-40B4-BE49-F238E27FC236}">
                <a16:creationId xmlns:a16="http://schemas.microsoft.com/office/drawing/2014/main" id="{2488BF1A-D6C3-E480-1575-AB23BE5BE81C}"/>
              </a:ext>
            </a:extLst>
          </p:cNvPr>
          <p:cNvPicPr>
            <a:picLocks noChangeAspect="1"/>
          </p:cNvPicPr>
          <p:nvPr/>
        </p:nvPicPr>
        <p:blipFill>
          <a:blip r:embed="rId2"/>
          <a:stretch>
            <a:fillRect/>
          </a:stretch>
        </p:blipFill>
        <p:spPr>
          <a:xfrm>
            <a:off x="3228271" y="3469041"/>
            <a:ext cx="5735458" cy="2356388"/>
          </a:xfrm>
          <a:prstGeom prst="rect">
            <a:avLst/>
          </a:prstGeom>
        </p:spPr>
      </p:pic>
      <p:sp>
        <p:nvSpPr>
          <p:cNvPr id="4" name="TextBox 3">
            <a:extLst>
              <a:ext uri="{FF2B5EF4-FFF2-40B4-BE49-F238E27FC236}">
                <a16:creationId xmlns:a16="http://schemas.microsoft.com/office/drawing/2014/main" id="{DAE63833-1E79-19D0-0F2F-870E4C7B25FB}"/>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 June 2023</a:t>
            </a:r>
          </a:p>
        </p:txBody>
      </p:sp>
    </p:spTree>
    <p:extLst>
      <p:ext uri="{BB962C8B-B14F-4D97-AF65-F5344CB8AC3E}">
        <p14:creationId xmlns:p14="http://schemas.microsoft.com/office/powerpoint/2010/main" val="41142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AD6BC-1A76-E110-5185-12DD3C995C7A}"/>
              </a:ext>
            </a:extLst>
          </p:cNvPr>
          <p:cNvSpPr>
            <a:spLocks noGrp="1"/>
          </p:cNvSpPr>
          <p:nvPr>
            <p:ph type="title"/>
          </p:nvPr>
        </p:nvSpPr>
        <p:spPr/>
        <p:txBody>
          <a:bodyPr/>
          <a:lstStyle/>
          <a:p>
            <a:r>
              <a:rPr lang="en-US" dirty="0"/>
              <a:t>Patch Management Support (Mac and Linux)</a:t>
            </a:r>
          </a:p>
        </p:txBody>
      </p:sp>
      <p:sp>
        <p:nvSpPr>
          <p:cNvPr id="3" name="Content Placeholder 2">
            <a:extLst>
              <a:ext uri="{FF2B5EF4-FFF2-40B4-BE49-F238E27FC236}">
                <a16:creationId xmlns:a16="http://schemas.microsoft.com/office/drawing/2014/main" id="{3C715906-7F76-1F13-E481-439ED6FA95F8}"/>
              </a:ext>
            </a:extLst>
          </p:cNvPr>
          <p:cNvSpPr>
            <a:spLocks noGrp="1"/>
          </p:cNvSpPr>
          <p:nvPr>
            <p:ph idx="1"/>
          </p:nvPr>
        </p:nvSpPr>
        <p:spPr>
          <a:xfrm>
            <a:off x="1038726" y="1322362"/>
            <a:ext cx="4770947" cy="4999021"/>
          </a:xfrm>
        </p:spPr>
        <p:txBody>
          <a:bodyPr/>
          <a:lstStyle/>
          <a:p>
            <a:r>
              <a:rPr lang="en-US" dirty="0"/>
              <a:t>Vulnerability Assessment and Patch Management now support Mac and Linux computers</a:t>
            </a:r>
          </a:p>
          <a:p>
            <a:pPr lvl="1"/>
            <a:r>
              <a:rPr lang="en-US" dirty="0"/>
              <a:t>Patch Management cannot uninstall Linux and macOS patches</a:t>
            </a:r>
          </a:p>
          <a:p>
            <a:pPr lvl="1"/>
            <a:r>
              <a:rPr lang="en-US" dirty="0"/>
              <a:t>Operating system patches for macOS with ARM-based processors (M1 and M2) require a password and force a restart</a:t>
            </a:r>
          </a:p>
          <a:p>
            <a:r>
              <a:rPr lang="en-US"/>
              <a:t>Mac </a:t>
            </a:r>
            <a:r>
              <a:rPr lang="en-US" dirty="0"/>
              <a:t>and Linux computers can install patches from a cache server</a:t>
            </a:r>
          </a:p>
        </p:txBody>
      </p:sp>
      <p:pic>
        <p:nvPicPr>
          <p:cNvPr id="7" name="Picture 6">
            <a:extLst>
              <a:ext uri="{FF2B5EF4-FFF2-40B4-BE49-F238E27FC236}">
                <a16:creationId xmlns:a16="http://schemas.microsoft.com/office/drawing/2014/main" id="{95C32EB4-1066-15B8-775E-F4D5732BB791}"/>
              </a:ext>
            </a:extLst>
          </p:cNvPr>
          <p:cNvPicPr>
            <a:picLocks noChangeAspect="1"/>
          </p:cNvPicPr>
          <p:nvPr/>
        </p:nvPicPr>
        <p:blipFill>
          <a:blip r:embed="rId2"/>
          <a:stretch>
            <a:fillRect/>
          </a:stretch>
        </p:blipFill>
        <p:spPr>
          <a:xfrm>
            <a:off x="6096000" y="1612665"/>
            <a:ext cx="4230255" cy="2939405"/>
          </a:xfrm>
          <a:prstGeom prst="rect">
            <a:avLst/>
          </a:prstGeom>
        </p:spPr>
      </p:pic>
      <p:sp>
        <p:nvSpPr>
          <p:cNvPr id="4" name="TextBox 3">
            <a:extLst>
              <a:ext uri="{FF2B5EF4-FFF2-40B4-BE49-F238E27FC236}">
                <a16:creationId xmlns:a16="http://schemas.microsoft.com/office/drawing/2014/main" id="{0C45AADF-DC8F-190B-14E9-D15DEDE99452}"/>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 June 2023</a:t>
            </a:r>
          </a:p>
        </p:txBody>
      </p:sp>
    </p:spTree>
    <p:extLst>
      <p:ext uri="{BB962C8B-B14F-4D97-AF65-F5344CB8AC3E}">
        <p14:creationId xmlns:p14="http://schemas.microsoft.com/office/powerpoint/2010/main" val="278839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AD6BC-1A76-E110-5185-12DD3C995C7A}"/>
              </a:ext>
            </a:extLst>
          </p:cNvPr>
          <p:cNvSpPr>
            <a:spLocks noGrp="1"/>
          </p:cNvSpPr>
          <p:nvPr>
            <p:ph type="title"/>
          </p:nvPr>
        </p:nvSpPr>
        <p:spPr/>
        <p:txBody>
          <a:bodyPr/>
          <a:lstStyle/>
          <a:p>
            <a:r>
              <a:rPr lang="en-US" dirty="0"/>
              <a:t>Patch Management Support (macOS and Linux)</a:t>
            </a:r>
          </a:p>
        </p:txBody>
      </p:sp>
      <p:sp>
        <p:nvSpPr>
          <p:cNvPr id="3" name="Content Placeholder 2">
            <a:extLst>
              <a:ext uri="{FF2B5EF4-FFF2-40B4-BE49-F238E27FC236}">
                <a16:creationId xmlns:a16="http://schemas.microsoft.com/office/drawing/2014/main" id="{3C715906-7F76-1F13-E481-439ED6FA95F8}"/>
              </a:ext>
            </a:extLst>
          </p:cNvPr>
          <p:cNvSpPr>
            <a:spLocks noGrp="1"/>
          </p:cNvSpPr>
          <p:nvPr>
            <p:ph idx="1"/>
          </p:nvPr>
        </p:nvSpPr>
        <p:spPr>
          <a:xfrm>
            <a:off x="1038726" y="1322362"/>
            <a:ext cx="4770947" cy="4999021"/>
          </a:xfrm>
        </p:spPr>
        <p:txBody>
          <a:bodyPr/>
          <a:lstStyle/>
          <a:p>
            <a:r>
              <a:rPr lang="en-US" dirty="0"/>
              <a:t>In the </a:t>
            </a:r>
            <a:r>
              <a:rPr lang="en-US" b="1" dirty="0"/>
              <a:t>Available Patches </a:t>
            </a:r>
            <a:r>
              <a:rPr lang="en-US" dirty="0"/>
              <a:t>list, you can now filter the list by operating system</a:t>
            </a:r>
          </a:p>
          <a:p>
            <a:r>
              <a:rPr lang="en-US" dirty="0"/>
              <a:t>(Patch Management only) In tasks, you can install patches based on the operating system</a:t>
            </a:r>
          </a:p>
          <a:p>
            <a:r>
              <a:rPr lang="en-US" dirty="0"/>
              <a:t>macOS and Linux patches are not included in existing recurring or new recurring Patch Management tasks</a:t>
            </a:r>
          </a:p>
          <a:p>
            <a:endParaRPr lang="en-US" dirty="0"/>
          </a:p>
        </p:txBody>
      </p:sp>
      <p:pic>
        <p:nvPicPr>
          <p:cNvPr id="5" name="Picture 4">
            <a:extLst>
              <a:ext uri="{FF2B5EF4-FFF2-40B4-BE49-F238E27FC236}">
                <a16:creationId xmlns:a16="http://schemas.microsoft.com/office/drawing/2014/main" id="{331B34F9-5AF8-6DE2-0391-1027673A40D7}"/>
              </a:ext>
            </a:extLst>
          </p:cNvPr>
          <p:cNvPicPr>
            <a:picLocks noChangeAspect="1"/>
          </p:cNvPicPr>
          <p:nvPr/>
        </p:nvPicPr>
        <p:blipFill>
          <a:blip r:embed="rId2"/>
          <a:stretch>
            <a:fillRect/>
          </a:stretch>
        </p:blipFill>
        <p:spPr>
          <a:xfrm>
            <a:off x="6096000" y="1411700"/>
            <a:ext cx="2670340" cy="2348910"/>
          </a:xfrm>
          <a:prstGeom prst="rect">
            <a:avLst/>
          </a:prstGeom>
        </p:spPr>
      </p:pic>
      <p:pic>
        <p:nvPicPr>
          <p:cNvPr id="6" name="Picture 5">
            <a:extLst>
              <a:ext uri="{FF2B5EF4-FFF2-40B4-BE49-F238E27FC236}">
                <a16:creationId xmlns:a16="http://schemas.microsoft.com/office/drawing/2014/main" id="{1CE2B9E8-BD3D-A0F6-35B9-89A16039EA6F}"/>
              </a:ext>
            </a:extLst>
          </p:cNvPr>
          <p:cNvPicPr>
            <a:picLocks noChangeAspect="1"/>
          </p:cNvPicPr>
          <p:nvPr/>
        </p:nvPicPr>
        <p:blipFill>
          <a:blip r:embed="rId3"/>
          <a:stretch>
            <a:fillRect/>
          </a:stretch>
        </p:blipFill>
        <p:spPr>
          <a:xfrm>
            <a:off x="6096000" y="3874119"/>
            <a:ext cx="5874071" cy="2591336"/>
          </a:xfrm>
          <a:prstGeom prst="rect">
            <a:avLst/>
          </a:prstGeom>
        </p:spPr>
      </p:pic>
      <p:sp>
        <p:nvSpPr>
          <p:cNvPr id="4" name="TextBox 3">
            <a:extLst>
              <a:ext uri="{FF2B5EF4-FFF2-40B4-BE49-F238E27FC236}">
                <a16:creationId xmlns:a16="http://schemas.microsoft.com/office/drawing/2014/main" id="{593B0C10-CBFF-710D-27B4-5538860D02E2}"/>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 June 2023</a:t>
            </a:r>
          </a:p>
        </p:txBody>
      </p:sp>
    </p:spTree>
    <p:extLst>
      <p:ext uri="{BB962C8B-B14F-4D97-AF65-F5344CB8AC3E}">
        <p14:creationId xmlns:p14="http://schemas.microsoft.com/office/powerpoint/2010/main" val="213938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7E82EF-8FFC-7B16-FB2A-E6CC62695D01}"/>
              </a:ext>
            </a:extLst>
          </p:cNvPr>
          <p:cNvSpPr>
            <a:spLocks noGrp="1"/>
          </p:cNvSpPr>
          <p:nvPr>
            <p:ph type="ctrTitle"/>
          </p:nvPr>
        </p:nvSpPr>
        <p:spPr/>
        <p:txBody>
          <a:bodyPr/>
          <a:lstStyle/>
          <a:p>
            <a:r>
              <a:rPr lang="en-US" dirty="0"/>
              <a:t>Other Enhancements</a:t>
            </a:r>
          </a:p>
        </p:txBody>
      </p:sp>
    </p:spTree>
    <p:extLst>
      <p:ext uri="{BB962C8B-B14F-4D97-AF65-F5344CB8AC3E}">
        <p14:creationId xmlns:p14="http://schemas.microsoft.com/office/powerpoint/2010/main" val="283160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4A1A7E-6428-1F7E-39C6-B1ED5EFE3649}"/>
              </a:ext>
            </a:extLst>
          </p:cNvPr>
          <p:cNvSpPr>
            <a:spLocks noGrp="1"/>
          </p:cNvSpPr>
          <p:nvPr>
            <p:ph type="title"/>
          </p:nvPr>
        </p:nvSpPr>
        <p:spPr/>
        <p:txBody>
          <a:bodyPr/>
          <a:lstStyle/>
          <a:p>
            <a:r>
              <a:rPr lang="en-US" dirty="0"/>
              <a:t>IOA – MITRE ID in Filter</a:t>
            </a:r>
          </a:p>
        </p:txBody>
      </p:sp>
      <p:sp>
        <p:nvSpPr>
          <p:cNvPr id="2" name="Content Placeholder 1">
            <a:extLst>
              <a:ext uri="{FF2B5EF4-FFF2-40B4-BE49-F238E27FC236}">
                <a16:creationId xmlns:a16="http://schemas.microsoft.com/office/drawing/2014/main" id="{12B0DC27-345D-2997-19B1-922676AFDA88}"/>
              </a:ext>
            </a:extLst>
          </p:cNvPr>
          <p:cNvSpPr>
            <a:spLocks noGrp="1"/>
          </p:cNvSpPr>
          <p:nvPr>
            <p:ph idx="1"/>
          </p:nvPr>
        </p:nvSpPr>
        <p:spPr/>
        <p:txBody>
          <a:bodyPr/>
          <a:lstStyle/>
          <a:p>
            <a:r>
              <a:rPr lang="en-US" dirty="0"/>
              <a:t>In the filter settings, IOA are now listed with the MITRE ID first and then the technique (for example, T1012 - Query Registry)</a:t>
            </a:r>
          </a:p>
        </p:txBody>
      </p:sp>
      <p:pic>
        <p:nvPicPr>
          <p:cNvPr id="6" name="Picture 5">
            <a:extLst>
              <a:ext uri="{FF2B5EF4-FFF2-40B4-BE49-F238E27FC236}">
                <a16:creationId xmlns:a16="http://schemas.microsoft.com/office/drawing/2014/main" id="{EC1E2EC3-FECB-E5A0-AF85-B4A7DA8371CB}"/>
              </a:ext>
            </a:extLst>
          </p:cNvPr>
          <p:cNvPicPr>
            <a:picLocks noChangeAspect="1"/>
          </p:cNvPicPr>
          <p:nvPr/>
        </p:nvPicPr>
        <p:blipFill>
          <a:blip r:embed="rId2"/>
          <a:stretch>
            <a:fillRect/>
          </a:stretch>
        </p:blipFill>
        <p:spPr>
          <a:xfrm>
            <a:off x="2287105" y="2236490"/>
            <a:ext cx="7938198" cy="3579856"/>
          </a:xfrm>
          <a:prstGeom prst="rect">
            <a:avLst/>
          </a:prstGeom>
        </p:spPr>
      </p:pic>
      <p:sp>
        <p:nvSpPr>
          <p:cNvPr id="4" name="TextBox 3">
            <a:extLst>
              <a:ext uri="{FF2B5EF4-FFF2-40B4-BE49-F238E27FC236}">
                <a16:creationId xmlns:a16="http://schemas.microsoft.com/office/drawing/2014/main" id="{B05C1984-A77D-C14A-3BFE-980D85E3CD64}"/>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 June 2023</a:t>
            </a:r>
          </a:p>
        </p:txBody>
      </p:sp>
    </p:spTree>
    <p:extLst>
      <p:ext uri="{BB962C8B-B14F-4D97-AF65-F5344CB8AC3E}">
        <p14:creationId xmlns:p14="http://schemas.microsoft.com/office/powerpoint/2010/main" val="16273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1B610D-DB93-E79E-A1E3-E4A1539BF52B}"/>
              </a:ext>
            </a:extLst>
          </p:cNvPr>
          <p:cNvSpPr>
            <a:spLocks noGrp="1"/>
          </p:cNvSpPr>
          <p:nvPr>
            <p:ph type="ctrTitle"/>
          </p:nvPr>
        </p:nvSpPr>
        <p:spPr>
          <a:xfrm>
            <a:off x="672245" y="2644171"/>
            <a:ext cx="10847511" cy="1569660"/>
          </a:xfrm>
        </p:spPr>
        <p:txBody>
          <a:bodyPr/>
          <a:lstStyle/>
          <a:p>
            <a:r>
              <a:rPr lang="en-US" dirty="0"/>
              <a:t>Multi-Tenant Endpoint Security Management</a:t>
            </a:r>
          </a:p>
        </p:txBody>
      </p:sp>
    </p:spTree>
    <p:extLst>
      <p:ext uri="{BB962C8B-B14F-4D97-AF65-F5344CB8AC3E}">
        <p14:creationId xmlns:p14="http://schemas.microsoft.com/office/powerpoint/2010/main" val="346171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25B99-6B4C-6D84-4187-5A90F81300E4}"/>
              </a:ext>
            </a:extLst>
          </p:cNvPr>
          <p:cNvSpPr>
            <a:spLocks noGrp="1"/>
          </p:cNvSpPr>
          <p:nvPr>
            <p:ph type="title"/>
          </p:nvPr>
        </p:nvSpPr>
        <p:spPr/>
        <p:txBody>
          <a:bodyPr/>
          <a:lstStyle/>
          <a:p>
            <a:r>
              <a:rPr lang="en-US" dirty="0"/>
              <a:t>New Features for Service Providers</a:t>
            </a:r>
          </a:p>
        </p:txBody>
      </p:sp>
      <p:sp>
        <p:nvSpPr>
          <p:cNvPr id="4" name="Content Placeholder 3">
            <a:extLst>
              <a:ext uri="{FF2B5EF4-FFF2-40B4-BE49-F238E27FC236}">
                <a16:creationId xmlns:a16="http://schemas.microsoft.com/office/drawing/2014/main" id="{6D45DAEC-FB25-708C-CC02-5E1F6C1887CA}"/>
              </a:ext>
            </a:extLst>
          </p:cNvPr>
          <p:cNvSpPr>
            <a:spLocks noGrp="1"/>
          </p:cNvSpPr>
          <p:nvPr>
            <p:ph idx="1"/>
          </p:nvPr>
        </p:nvSpPr>
        <p:spPr/>
        <p:txBody>
          <a:bodyPr/>
          <a:lstStyle/>
          <a:p>
            <a:r>
              <a:rPr lang="en-US" dirty="0"/>
              <a:t>In this release, these features are now available for Service Providers:</a:t>
            </a:r>
          </a:p>
          <a:p>
            <a:pPr lvl="1"/>
            <a:r>
              <a:rPr lang="en-US" dirty="0"/>
              <a:t>Network Attack Protection settings</a:t>
            </a:r>
          </a:p>
          <a:p>
            <a:pPr lvl="1"/>
            <a:r>
              <a:rPr lang="en-US" dirty="0"/>
              <a:t>Support for Linux and macOS patch install tasks</a:t>
            </a:r>
          </a:p>
          <a:p>
            <a:pPr lvl="1"/>
            <a:r>
              <a:rPr lang="en-US" dirty="0"/>
              <a:t>Remote control (Advanced EPDR only)</a:t>
            </a:r>
          </a:p>
          <a:p>
            <a:pPr lvl="1"/>
            <a:r>
              <a:rPr lang="en-US" dirty="0"/>
              <a:t>Changes to inherited configurations (scan exclusions and </a:t>
            </a:r>
            <a:r>
              <a:rPr lang="en-US"/>
              <a:t>authorized programs)</a:t>
            </a:r>
            <a:endParaRPr lang="en-US" dirty="0"/>
          </a:p>
        </p:txBody>
      </p:sp>
      <p:sp>
        <p:nvSpPr>
          <p:cNvPr id="2" name="TextBox 1">
            <a:extLst>
              <a:ext uri="{FF2B5EF4-FFF2-40B4-BE49-F238E27FC236}">
                <a16:creationId xmlns:a16="http://schemas.microsoft.com/office/drawing/2014/main" id="{C5790B91-02FD-993E-C147-B0C35AABA71D}"/>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 June 2023</a:t>
            </a:r>
          </a:p>
        </p:txBody>
      </p:sp>
    </p:spTree>
    <p:extLst>
      <p:ext uri="{BB962C8B-B14F-4D97-AF65-F5344CB8AC3E}">
        <p14:creationId xmlns:p14="http://schemas.microsoft.com/office/powerpoint/2010/main" val="33499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8CB00-80FE-D16D-1464-4569D5E8701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D51B5E7-0EF8-4911-173B-B0E9294FC28C}"/>
              </a:ext>
            </a:extLst>
          </p:cNvPr>
          <p:cNvSpPr>
            <a:spLocks noGrp="1"/>
          </p:cNvSpPr>
          <p:nvPr>
            <p:ph type="ctrTitle"/>
          </p:nvPr>
        </p:nvSpPr>
        <p:spPr/>
        <p:txBody>
          <a:bodyPr/>
          <a:lstStyle/>
          <a:p>
            <a:r>
              <a:rPr lang="en-US" dirty="0"/>
              <a:t>March 2024</a:t>
            </a:r>
          </a:p>
        </p:txBody>
      </p:sp>
    </p:spTree>
    <p:extLst>
      <p:ext uri="{BB962C8B-B14F-4D97-AF65-F5344CB8AC3E}">
        <p14:creationId xmlns:p14="http://schemas.microsoft.com/office/powerpoint/2010/main" val="12247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A38E5E-CFF1-8901-0599-274CABAD0ED2}"/>
              </a:ext>
            </a:extLst>
          </p:cNvPr>
          <p:cNvSpPr>
            <a:spLocks noGrp="1"/>
          </p:cNvSpPr>
          <p:nvPr>
            <p:ph type="title"/>
          </p:nvPr>
        </p:nvSpPr>
        <p:spPr/>
        <p:txBody>
          <a:bodyPr/>
          <a:lstStyle/>
          <a:p>
            <a:r>
              <a:rPr lang="en-US" dirty="0"/>
              <a:t>Network Attack Protection – Service Provider View</a:t>
            </a:r>
          </a:p>
        </p:txBody>
      </p:sp>
      <p:sp>
        <p:nvSpPr>
          <p:cNvPr id="6" name="Content Placeholder 5">
            <a:extLst>
              <a:ext uri="{FF2B5EF4-FFF2-40B4-BE49-F238E27FC236}">
                <a16:creationId xmlns:a16="http://schemas.microsoft.com/office/drawing/2014/main" id="{5B9302BD-5981-4290-7941-1EB139F958B2}"/>
              </a:ext>
            </a:extLst>
          </p:cNvPr>
          <p:cNvSpPr>
            <a:spLocks noGrp="1"/>
          </p:cNvSpPr>
          <p:nvPr>
            <p:ph idx="1"/>
          </p:nvPr>
        </p:nvSpPr>
        <p:spPr/>
        <p:txBody>
          <a:bodyPr/>
          <a:lstStyle/>
          <a:p>
            <a:r>
              <a:rPr lang="en-US" dirty="0"/>
              <a:t>Service Provider accounts can enable Network Attack Protection to analyze network traffic in real-time to detect and stop fileless threats</a:t>
            </a:r>
          </a:p>
        </p:txBody>
      </p:sp>
      <p:pic>
        <p:nvPicPr>
          <p:cNvPr id="8" name="Picture 7">
            <a:extLst>
              <a:ext uri="{FF2B5EF4-FFF2-40B4-BE49-F238E27FC236}">
                <a16:creationId xmlns:a16="http://schemas.microsoft.com/office/drawing/2014/main" id="{6CF2E55F-056A-6CCB-92D1-0659BCCC8570}"/>
              </a:ext>
            </a:extLst>
          </p:cNvPr>
          <p:cNvPicPr>
            <a:picLocks noChangeAspect="1"/>
          </p:cNvPicPr>
          <p:nvPr/>
        </p:nvPicPr>
        <p:blipFill>
          <a:blip r:embed="rId2"/>
          <a:stretch>
            <a:fillRect/>
          </a:stretch>
        </p:blipFill>
        <p:spPr>
          <a:xfrm>
            <a:off x="2142836" y="2339874"/>
            <a:ext cx="7906327" cy="1892566"/>
          </a:xfrm>
          <a:prstGeom prst="rect">
            <a:avLst/>
          </a:prstGeom>
        </p:spPr>
      </p:pic>
      <p:sp>
        <p:nvSpPr>
          <p:cNvPr id="2" name="TextBox 1">
            <a:extLst>
              <a:ext uri="{FF2B5EF4-FFF2-40B4-BE49-F238E27FC236}">
                <a16:creationId xmlns:a16="http://schemas.microsoft.com/office/drawing/2014/main" id="{3C12FDDD-F71E-7AF9-0326-711B65B0C0F9}"/>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 June 2023</a:t>
            </a:r>
          </a:p>
        </p:txBody>
      </p:sp>
    </p:spTree>
    <p:extLst>
      <p:ext uri="{BB962C8B-B14F-4D97-AF65-F5344CB8AC3E}">
        <p14:creationId xmlns:p14="http://schemas.microsoft.com/office/powerpoint/2010/main" val="152758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1A566-44C9-DB53-35DC-23648AAE5737}"/>
              </a:ext>
            </a:extLst>
          </p:cNvPr>
          <p:cNvSpPr>
            <a:spLocks noGrp="1"/>
          </p:cNvSpPr>
          <p:nvPr>
            <p:ph type="title"/>
          </p:nvPr>
        </p:nvSpPr>
        <p:spPr/>
        <p:txBody>
          <a:bodyPr/>
          <a:lstStyle/>
          <a:p>
            <a:r>
              <a:rPr lang="en-US" dirty="0"/>
              <a:t>Patch Management Tasks – Service Provider View</a:t>
            </a:r>
          </a:p>
        </p:txBody>
      </p:sp>
      <p:sp>
        <p:nvSpPr>
          <p:cNvPr id="3" name="Content Placeholder 2">
            <a:extLst>
              <a:ext uri="{FF2B5EF4-FFF2-40B4-BE49-F238E27FC236}">
                <a16:creationId xmlns:a16="http://schemas.microsoft.com/office/drawing/2014/main" id="{4B063F46-7434-C0B1-8A94-527DE2596175}"/>
              </a:ext>
            </a:extLst>
          </p:cNvPr>
          <p:cNvSpPr>
            <a:spLocks noGrp="1"/>
          </p:cNvSpPr>
          <p:nvPr>
            <p:ph idx="1"/>
          </p:nvPr>
        </p:nvSpPr>
        <p:spPr/>
        <p:txBody>
          <a:bodyPr/>
          <a:lstStyle/>
          <a:p>
            <a:r>
              <a:rPr lang="en-US" dirty="0"/>
              <a:t>Service Provider accounts can now create patch installation tasks for tenant accounts with Windows, Linux, and macOS computers</a:t>
            </a:r>
          </a:p>
        </p:txBody>
      </p:sp>
      <p:sp>
        <p:nvSpPr>
          <p:cNvPr id="7" name="TextBox 6">
            <a:extLst>
              <a:ext uri="{FF2B5EF4-FFF2-40B4-BE49-F238E27FC236}">
                <a16:creationId xmlns:a16="http://schemas.microsoft.com/office/drawing/2014/main" id="{AB7D94A3-DE9C-F7B4-C1AE-1A576EDB79FB}"/>
              </a:ext>
            </a:extLst>
          </p:cNvPr>
          <p:cNvSpPr txBox="1"/>
          <p:nvPr/>
        </p:nvSpPr>
        <p:spPr>
          <a:xfrm>
            <a:off x="7315342" y="4844055"/>
            <a:ext cx="4045385" cy="1477328"/>
          </a:xfrm>
          <a:prstGeom prst="rect">
            <a:avLst/>
          </a:prstGeom>
          <a:noFill/>
        </p:spPr>
        <p:txBody>
          <a:bodyPr wrap="square">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From the </a:t>
            </a:r>
            <a:r>
              <a:rPr lang="en-US" b="1" dirty="0">
                <a:latin typeface="Open Sans" panose="020B0606030504020204" pitchFamily="34" charset="0"/>
                <a:ea typeface="Open Sans" panose="020B0606030504020204" pitchFamily="34" charset="0"/>
                <a:cs typeface="Open Sans" panose="020B0606030504020204" pitchFamily="34" charset="0"/>
              </a:rPr>
              <a:t>Delay Restart </a:t>
            </a:r>
            <a:r>
              <a:rPr lang="en-US" dirty="0">
                <a:latin typeface="Open Sans" panose="020B0606030504020204" pitchFamily="34" charset="0"/>
                <a:ea typeface="Open Sans" panose="020B0606030504020204" pitchFamily="34" charset="0"/>
                <a:cs typeface="Open Sans" panose="020B0606030504020204" pitchFamily="34" charset="0"/>
              </a:rPr>
              <a:t>drop-down list, you can select the amount of time before Patch Management forces a restart (5 minutes to 7 days)</a:t>
            </a:r>
          </a:p>
        </p:txBody>
      </p:sp>
      <p:pic>
        <p:nvPicPr>
          <p:cNvPr id="9" name="Picture 8">
            <a:extLst>
              <a:ext uri="{FF2B5EF4-FFF2-40B4-BE49-F238E27FC236}">
                <a16:creationId xmlns:a16="http://schemas.microsoft.com/office/drawing/2014/main" id="{C4E6ECAD-7A98-3CFD-B4EB-F7AA179752AF}"/>
              </a:ext>
            </a:extLst>
          </p:cNvPr>
          <p:cNvPicPr>
            <a:picLocks noChangeAspect="1"/>
          </p:cNvPicPr>
          <p:nvPr/>
        </p:nvPicPr>
        <p:blipFill>
          <a:blip r:embed="rId2"/>
          <a:stretch>
            <a:fillRect/>
          </a:stretch>
        </p:blipFill>
        <p:spPr>
          <a:xfrm>
            <a:off x="1571006" y="2038590"/>
            <a:ext cx="5633097" cy="4668982"/>
          </a:xfrm>
          <a:prstGeom prst="rect">
            <a:avLst/>
          </a:prstGeom>
        </p:spPr>
      </p:pic>
      <p:sp>
        <p:nvSpPr>
          <p:cNvPr id="4" name="TextBox 3">
            <a:extLst>
              <a:ext uri="{FF2B5EF4-FFF2-40B4-BE49-F238E27FC236}">
                <a16:creationId xmlns:a16="http://schemas.microsoft.com/office/drawing/2014/main" id="{25924652-B894-E7DF-AD03-5C254F75DD46}"/>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 June 2023</a:t>
            </a:r>
          </a:p>
        </p:txBody>
      </p:sp>
    </p:spTree>
    <p:extLst>
      <p:ext uri="{BB962C8B-B14F-4D97-AF65-F5344CB8AC3E}">
        <p14:creationId xmlns:p14="http://schemas.microsoft.com/office/powerpoint/2010/main" val="228689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268D2C-4B7C-CF6F-D267-D11F0D406EAE}"/>
              </a:ext>
            </a:extLst>
          </p:cNvPr>
          <p:cNvSpPr>
            <a:spLocks noGrp="1"/>
          </p:cNvSpPr>
          <p:nvPr>
            <p:ph idx="11"/>
          </p:nvPr>
        </p:nvSpPr>
        <p:spPr>
          <a:xfrm>
            <a:off x="1038726" y="1322362"/>
            <a:ext cx="4958037" cy="4999021"/>
          </a:xfrm>
        </p:spPr>
        <p:txBody>
          <a:bodyPr wrap="square" anchor="t">
            <a:normAutofit/>
          </a:bodyPr>
          <a:lstStyle/>
          <a:p>
            <a:pPr>
              <a:lnSpc>
                <a:spcPct val="90000"/>
              </a:lnSpc>
            </a:pPr>
            <a:r>
              <a:rPr lang="en-US" dirty="0"/>
              <a:t>When the Service Provider assigns settings, they appear in the tenant account Endpoint Security management UI with a green Service Provider label</a:t>
            </a:r>
          </a:p>
          <a:p>
            <a:pPr>
              <a:lnSpc>
                <a:spcPct val="90000"/>
              </a:lnSpc>
            </a:pPr>
            <a:r>
              <a:rPr lang="en-US" dirty="0"/>
              <a:t>Service Providers can now assign a settings profile that allows the recipient account to add authorized software to the list</a:t>
            </a:r>
          </a:p>
          <a:p>
            <a:pPr lvl="1">
              <a:lnSpc>
                <a:spcPct val="90000"/>
              </a:lnSpc>
            </a:pPr>
            <a:r>
              <a:rPr lang="en-US" dirty="0"/>
              <a:t>In the tenant account, the settings profile shows the Service Provider label and </a:t>
            </a:r>
            <a:r>
              <a:rPr lang="en-US" b="1" dirty="0"/>
              <a:t>Editable Settings</a:t>
            </a:r>
          </a:p>
        </p:txBody>
      </p:sp>
      <p:sp>
        <p:nvSpPr>
          <p:cNvPr id="2" name="Title 1">
            <a:extLst>
              <a:ext uri="{FF2B5EF4-FFF2-40B4-BE49-F238E27FC236}">
                <a16:creationId xmlns:a16="http://schemas.microsoft.com/office/drawing/2014/main" id="{DFB8B143-E447-CD68-471A-D84B4C70A116}"/>
              </a:ext>
            </a:extLst>
          </p:cNvPr>
          <p:cNvSpPr>
            <a:spLocks noGrp="1"/>
          </p:cNvSpPr>
          <p:nvPr>
            <p:ph type="title"/>
          </p:nvPr>
        </p:nvSpPr>
        <p:spPr>
          <a:xfrm>
            <a:off x="2116283" y="478973"/>
            <a:ext cx="7959435" cy="457200"/>
          </a:xfrm>
        </p:spPr>
        <p:txBody>
          <a:bodyPr wrap="none" anchor="t">
            <a:normAutofit/>
          </a:bodyPr>
          <a:lstStyle/>
          <a:p>
            <a:r>
              <a:rPr lang="en-US" dirty="0"/>
              <a:t>Inherited Configurations – Add Authorized Software</a:t>
            </a:r>
          </a:p>
        </p:txBody>
      </p:sp>
      <p:pic>
        <p:nvPicPr>
          <p:cNvPr id="5" name="Picture 4">
            <a:extLst>
              <a:ext uri="{FF2B5EF4-FFF2-40B4-BE49-F238E27FC236}">
                <a16:creationId xmlns:a16="http://schemas.microsoft.com/office/drawing/2014/main" id="{F80AB2C7-A64C-2CD4-2939-F4919F369031}"/>
              </a:ext>
            </a:extLst>
          </p:cNvPr>
          <p:cNvPicPr>
            <a:picLocks noChangeAspect="1"/>
          </p:cNvPicPr>
          <p:nvPr/>
        </p:nvPicPr>
        <p:blipFill>
          <a:blip r:embed="rId2"/>
          <a:stretch>
            <a:fillRect/>
          </a:stretch>
        </p:blipFill>
        <p:spPr>
          <a:xfrm>
            <a:off x="6195239" y="1322362"/>
            <a:ext cx="5662079" cy="3581264"/>
          </a:xfrm>
          <a:prstGeom prst="rect">
            <a:avLst/>
          </a:prstGeom>
          <a:noFill/>
          <a:ln w="12700">
            <a:solidFill>
              <a:srgbClr val="ACACAC"/>
            </a:solidFill>
          </a:ln>
        </p:spPr>
      </p:pic>
      <p:sp>
        <p:nvSpPr>
          <p:cNvPr id="4" name="TextBox 3">
            <a:extLst>
              <a:ext uri="{FF2B5EF4-FFF2-40B4-BE49-F238E27FC236}">
                <a16:creationId xmlns:a16="http://schemas.microsoft.com/office/drawing/2014/main" id="{547BEF72-2BC1-6114-7B4D-C769925131BD}"/>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 June 2023</a:t>
            </a:r>
          </a:p>
        </p:txBody>
      </p:sp>
    </p:spTree>
    <p:extLst>
      <p:ext uri="{BB962C8B-B14F-4D97-AF65-F5344CB8AC3E}">
        <p14:creationId xmlns:p14="http://schemas.microsoft.com/office/powerpoint/2010/main" val="286555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5F83-16D7-5D3E-450E-0F9D84ADC4B0}"/>
              </a:ext>
            </a:extLst>
          </p:cNvPr>
          <p:cNvSpPr>
            <a:spLocks noGrp="1"/>
          </p:cNvSpPr>
          <p:nvPr>
            <p:ph type="title"/>
          </p:nvPr>
        </p:nvSpPr>
        <p:spPr/>
        <p:txBody>
          <a:bodyPr/>
          <a:lstStyle/>
          <a:p>
            <a:r>
              <a:rPr lang="en-US" dirty="0"/>
              <a:t>Allow Tenant Accounts to Authorize Software</a:t>
            </a:r>
          </a:p>
        </p:txBody>
      </p:sp>
      <p:sp>
        <p:nvSpPr>
          <p:cNvPr id="3" name="Content Placeholder 2">
            <a:extLst>
              <a:ext uri="{FF2B5EF4-FFF2-40B4-BE49-F238E27FC236}">
                <a16:creationId xmlns:a16="http://schemas.microsoft.com/office/drawing/2014/main" id="{FE8FB6B4-C3C6-FFFF-D4B3-C360F95F73E1}"/>
              </a:ext>
            </a:extLst>
          </p:cNvPr>
          <p:cNvSpPr>
            <a:spLocks noGrp="1"/>
          </p:cNvSpPr>
          <p:nvPr>
            <p:ph idx="1"/>
          </p:nvPr>
        </p:nvSpPr>
        <p:spPr/>
        <p:txBody>
          <a:bodyPr/>
          <a:lstStyle/>
          <a:p>
            <a:r>
              <a:rPr lang="en-US" dirty="0"/>
              <a:t>To allow tenant accounts to authorize software programs in an inherited configuration: </a:t>
            </a:r>
          </a:p>
          <a:p>
            <a:pPr marL="800100" lvl="1" indent="-457200">
              <a:buFont typeface="+mj-lt"/>
              <a:buAutoNum type="arabicPeriod"/>
            </a:pPr>
            <a:r>
              <a:rPr lang="en-US" dirty="0"/>
              <a:t>On the </a:t>
            </a:r>
            <a:r>
              <a:rPr lang="en-US" b="1" dirty="0"/>
              <a:t>Settings &gt; Authorized Software </a:t>
            </a:r>
            <a:r>
              <a:rPr lang="en-US" dirty="0"/>
              <a:t>page, select the settings profile you want tenant accounts to be able to edit</a:t>
            </a:r>
          </a:p>
          <a:p>
            <a:pPr marL="800100" lvl="1" indent="-457200">
              <a:buFont typeface="+mj-lt"/>
              <a:buAutoNum type="arabicPeriod"/>
            </a:pPr>
            <a:endParaRPr lang="en-US" dirty="0"/>
          </a:p>
          <a:p>
            <a:pPr marL="800100" lvl="1" indent="-457200">
              <a:buFont typeface="+mj-lt"/>
              <a:buAutoNum type="arabicPeriod"/>
            </a:pPr>
            <a:endParaRPr lang="en-US" dirty="0"/>
          </a:p>
          <a:p>
            <a:pPr marL="800100" lvl="1" indent="-457200">
              <a:buFont typeface="+mj-lt"/>
              <a:buAutoNum type="arabicPeriod"/>
            </a:pPr>
            <a:endParaRPr lang="en-US" dirty="0"/>
          </a:p>
          <a:p>
            <a:pPr marL="800100" lvl="1" indent="-457200">
              <a:buFont typeface="+mj-lt"/>
              <a:buAutoNum type="arabicPeriod"/>
            </a:pPr>
            <a:endParaRPr lang="en-US" dirty="0"/>
          </a:p>
          <a:p>
            <a:pPr marL="800100" lvl="1" indent="-457200">
              <a:buFont typeface="+mj-lt"/>
              <a:buAutoNum type="arabicPeriod"/>
            </a:pPr>
            <a:endParaRPr lang="en-US" dirty="0"/>
          </a:p>
          <a:p>
            <a:pPr marL="800100" lvl="1" indent="-457200">
              <a:buFont typeface="+mj-lt"/>
              <a:buAutoNum type="arabicPeriod"/>
            </a:pPr>
            <a:r>
              <a:rPr lang="en-US" dirty="0"/>
              <a:t>Enable the </a:t>
            </a:r>
            <a:r>
              <a:rPr lang="en-US" b="1" dirty="0"/>
              <a:t>Settings Editable by Clients </a:t>
            </a:r>
            <a:r>
              <a:rPr lang="en-US" dirty="0"/>
              <a:t>toggle</a:t>
            </a:r>
          </a:p>
          <a:p>
            <a:pPr marL="800100" lvl="1" indent="-457200">
              <a:buFont typeface="+mj-lt"/>
              <a:buAutoNum type="arabicPeriod"/>
            </a:pPr>
            <a:r>
              <a:rPr lang="en-US" dirty="0"/>
              <a:t>Save the profile and assign recipients, if required</a:t>
            </a:r>
          </a:p>
        </p:txBody>
      </p:sp>
      <p:pic>
        <p:nvPicPr>
          <p:cNvPr id="5" name="Picture 4">
            <a:extLst>
              <a:ext uri="{FF2B5EF4-FFF2-40B4-BE49-F238E27FC236}">
                <a16:creationId xmlns:a16="http://schemas.microsoft.com/office/drawing/2014/main" id="{8F193E33-6529-083B-B8C6-EBD9019A4FF7}"/>
              </a:ext>
            </a:extLst>
          </p:cNvPr>
          <p:cNvPicPr>
            <a:picLocks noChangeAspect="1"/>
          </p:cNvPicPr>
          <p:nvPr/>
        </p:nvPicPr>
        <p:blipFill>
          <a:blip r:embed="rId2"/>
          <a:stretch>
            <a:fillRect/>
          </a:stretch>
        </p:blipFill>
        <p:spPr>
          <a:xfrm>
            <a:off x="1919199" y="2862765"/>
            <a:ext cx="5789511" cy="2527815"/>
          </a:xfrm>
          <a:prstGeom prst="rect">
            <a:avLst/>
          </a:prstGeom>
        </p:spPr>
      </p:pic>
      <p:sp>
        <p:nvSpPr>
          <p:cNvPr id="4" name="TextBox 3">
            <a:extLst>
              <a:ext uri="{FF2B5EF4-FFF2-40B4-BE49-F238E27FC236}">
                <a16:creationId xmlns:a16="http://schemas.microsoft.com/office/drawing/2014/main" id="{290CF9A8-B759-A9EF-3FD4-4E32B2A1A8C4}"/>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 June 2023</a:t>
            </a:r>
          </a:p>
        </p:txBody>
      </p:sp>
    </p:spTree>
    <p:extLst>
      <p:ext uri="{BB962C8B-B14F-4D97-AF65-F5344CB8AC3E}">
        <p14:creationId xmlns:p14="http://schemas.microsoft.com/office/powerpoint/2010/main" val="82147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07A52B-F5B5-B4B2-9452-D7D4EEAB7FAD}"/>
              </a:ext>
            </a:extLst>
          </p:cNvPr>
          <p:cNvSpPr>
            <a:spLocks noGrp="1"/>
          </p:cNvSpPr>
          <p:nvPr>
            <p:ph idx="11"/>
          </p:nvPr>
        </p:nvSpPr>
        <p:spPr>
          <a:xfrm>
            <a:off x="1038726" y="1322362"/>
            <a:ext cx="4958037" cy="4999021"/>
          </a:xfrm>
        </p:spPr>
        <p:txBody>
          <a:bodyPr wrap="square" anchor="t">
            <a:normAutofit/>
          </a:bodyPr>
          <a:lstStyle/>
          <a:p>
            <a:r>
              <a:rPr lang="en-US" dirty="0"/>
              <a:t>A blue banner shows the Subscriber account that they can edit the settings profile, even though the settings profile was assigned by their Service Provider</a:t>
            </a:r>
          </a:p>
        </p:txBody>
      </p:sp>
      <p:sp>
        <p:nvSpPr>
          <p:cNvPr id="2" name="Title 1">
            <a:extLst>
              <a:ext uri="{FF2B5EF4-FFF2-40B4-BE49-F238E27FC236}">
                <a16:creationId xmlns:a16="http://schemas.microsoft.com/office/drawing/2014/main" id="{A5E56670-5C99-6DF9-8C75-1268F9D6F25F}"/>
              </a:ext>
            </a:extLst>
          </p:cNvPr>
          <p:cNvSpPr>
            <a:spLocks noGrp="1"/>
          </p:cNvSpPr>
          <p:nvPr>
            <p:ph type="title"/>
          </p:nvPr>
        </p:nvSpPr>
        <p:spPr>
          <a:xfrm>
            <a:off x="2116283" y="478973"/>
            <a:ext cx="7959435" cy="457200"/>
          </a:xfrm>
        </p:spPr>
        <p:txBody>
          <a:bodyPr wrap="none" anchor="t">
            <a:normAutofit/>
          </a:bodyPr>
          <a:lstStyle/>
          <a:p>
            <a:r>
              <a:rPr lang="en-US" dirty="0"/>
              <a:t>Subscriber View – Editable Settings</a:t>
            </a:r>
          </a:p>
        </p:txBody>
      </p:sp>
      <p:pic>
        <p:nvPicPr>
          <p:cNvPr id="5" name="Picture 4">
            <a:extLst>
              <a:ext uri="{FF2B5EF4-FFF2-40B4-BE49-F238E27FC236}">
                <a16:creationId xmlns:a16="http://schemas.microsoft.com/office/drawing/2014/main" id="{6948579A-088B-5467-F6AB-E3E72EB993FA}"/>
              </a:ext>
            </a:extLst>
          </p:cNvPr>
          <p:cNvPicPr>
            <a:picLocks noChangeAspect="1"/>
          </p:cNvPicPr>
          <p:nvPr/>
        </p:nvPicPr>
        <p:blipFill>
          <a:blip r:embed="rId2"/>
          <a:stretch>
            <a:fillRect/>
          </a:stretch>
        </p:blipFill>
        <p:spPr>
          <a:xfrm>
            <a:off x="6195793" y="1322362"/>
            <a:ext cx="5662079" cy="3340626"/>
          </a:xfrm>
          <a:prstGeom prst="rect">
            <a:avLst/>
          </a:prstGeom>
          <a:noFill/>
          <a:ln w="12700">
            <a:solidFill>
              <a:srgbClr val="ACACAC"/>
            </a:solidFill>
          </a:ln>
        </p:spPr>
      </p:pic>
      <p:sp>
        <p:nvSpPr>
          <p:cNvPr id="4" name="TextBox 3">
            <a:extLst>
              <a:ext uri="{FF2B5EF4-FFF2-40B4-BE49-F238E27FC236}">
                <a16:creationId xmlns:a16="http://schemas.microsoft.com/office/drawing/2014/main" id="{BBB2AB41-7310-BFB1-EE8A-5D05EF74110D}"/>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 June 2023</a:t>
            </a:r>
          </a:p>
        </p:txBody>
      </p:sp>
    </p:spTree>
    <p:extLst>
      <p:ext uri="{BB962C8B-B14F-4D97-AF65-F5344CB8AC3E}">
        <p14:creationId xmlns:p14="http://schemas.microsoft.com/office/powerpoint/2010/main" val="54499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268D2C-4B7C-CF6F-D267-D11F0D406EAE}"/>
              </a:ext>
            </a:extLst>
          </p:cNvPr>
          <p:cNvSpPr>
            <a:spLocks noGrp="1"/>
          </p:cNvSpPr>
          <p:nvPr>
            <p:ph idx="11"/>
          </p:nvPr>
        </p:nvSpPr>
        <p:spPr>
          <a:xfrm>
            <a:off x="1038726" y="1322362"/>
            <a:ext cx="4958037" cy="4999021"/>
          </a:xfrm>
        </p:spPr>
        <p:txBody>
          <a:bodyPr wrap="square" anchor="t">
            <a:normAutofit/>
          </a:bodyPr>
          <a:lstStyle/>
          <a:p>
            <a:pPr>
              <a:lnSpc>
                <a:spcPct val="90000"/>
              </a:lnSpc>
            </a:pPr>
            <a:r>
              <a:rPr lang="en-US" dirty="0"/>
              <a:t>When the Service Provider assigns settings, they appear in the tenant account Endpoint Security management UI with a green Service Provider label</a:t>
            </a:r>
          </a:p>
          <a:p>
            <a:pPr>
              <a:lnSpc>
                <a:spcPct val="90000"/>
              </a:lnSpc>
            </a:pPr>
            <a:r>
              <a:rPr lang="en-US" dirty="0"/>
              <a:t>Service Providers can now assign a settings profile that allows the recipient account to add scan exclusions to specific files and paths</a:t>
            </a:r>
          </a:p>
          <a:p>
            <a:pPr lvl="1">
              <a:lnSpc>
                <a:spcPct val="90000"/>
              </a:lnSpc>
            </a:pPr>
            <a:r>
              <a:rPr lang="en-US" dirty="0"/>
              <a:t>In the tenant account, the settings profile shows the Service Provider label and </a:t>
            </a:r>
            <a:r>
              <a:rPr lang="en-US" b="1" dirty="0"/>
              <a:t>Editable Exclusions</a:t>
            </a:r>
          </a:p>
        </p:txBody>
      </p:sp>
      <p:sp>
        <p:nvSpPr>
          <p:cNvPr id="2" name="Title 1">
            <a:extLst>
              <a:ext uri="{FF2B5EF4-FFF2-40B4-BE49-F238E27FC236}">
                <a16:creationId xmlns:a16="http://schemas.microsoft.com/office/drawing/2014/main" id="{DFB8B143-E447-CD68-471A-D84B4C70A116}"/>
              </a:ext>
            </a:extLst>
          </p:cNvPr>
          <p:cNvSpPr>
            <a:spLocks noGrp="1"/>
          </p:cNvSpPr>
          <p:nvPr>
            <p:ph type="title"/>
          </p:nvPr>
        </p:nvSpPr>
        <p:spPr>
          <a:xfrm>
            <a:off x="2116283" y="478973"/>
            <a:ext cx="7959435" cy="457200"/>
          </a:xfrm>
        </p:spPr>
        <p:txBody>
          <a:bodyPr wrap="none" anchor="t">
            <a:normAutofit/>
          </a:bodyPr>
          <a:lstStyle/>
          <a:p>
            <a:r>
              <a:rPr lang="en-US" dirty="0"/>
              <a:t>Inherited Configurations – Add Scan Exclusions</a:t>
            </a:r>
          </a:p>
        </p:txBody>
      </p:sp>
      <p:pic>
        <p:nvPicPr>
          <p:cNvPr id="5" name="Picture 4">
            <a:extLst>
              <a:ext uri="{FF2B5EF4-FFF2-40B4-BE49-F238E27FC236}">
                <a16:creationId xmlns:a16="http://schemas.microsoft.com/office/drawing/2014/main" id="{BF41FC14-2C02-6933-2F2C-48A563CE769C}"/>
              </a:ext>
            </a:extLst>
          </p:cNvPr>
          <p:cNvPicPr>
            <a:picLocks noChangeAspect="1"/>
          </p:cNvPicPr>
          <p:nvPr/>
        </p:nvPicPr>
        <p:blipFill>
          <a:blip r:embed="rId2"/>
          <a:stretch>
            <a:fillRect/>
          </a:stretch>
        </p:blipFill>
        <p:spPr>
          <a:xfrm>
            <a:off x="6417466" y="1322362"/>
            <a:ext cx="5662079" cy="3637886"/>
          </a:xfrm>
          <a:prstGeom prst="rect">
            <a:avLst/>
          </a:prstGeom>
          <a:noFill/>
          <a:ln w="12700">
            <a:solidFill>
              <a:srgbClr val="ACACAC"/>
            </a:solidFill>
          </a:ln>
        </p:spPr>
      </p:pic>
      <p:sp>
        <p:nvSpPr>
          <p:cNvPr id="4" name="TextBox 3">
            <a:extLst>
              <a:ext uri="{FF2B5EF4-FFF2-40B4-BE49-F238E27FC236}">
                <a16:creationId xmlns:a16="http://schemas.microsoft.com/office/drawing/2014/main" id="{BC6DD91B-8D80-6022-453C-CD706BAA92BF}"/>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 June 2023</a:t>
            </a:r>
          </a:p>
        </p:txBody>
      </p:sp>
    </p:spTree>
    <p:extLst>
      <p:ext uri="{BB962C8B-B14F-4D97-AF65-F5344CB8AC3E}">
        <p14:creationId xmlns:p14="http://schemas.microsoft.com/office/powerpoint/2010/main" val="125602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AF7B9F-E9C6-382F-4129-56444872F317}"/>
              </a:ext>
            </a:extLst>
          </p:cNvPr>
          <p:cNvSpPr>
            <a:spLocks noGrp="1"/>
          </p:cNvSpPr>
          <p:nvPr>
            <p:ph idx="11"/>
          </p:nvPr>
        </p:nvSpPr>
        <p:spPr>
          <a:xfrm>
            <a:off x="1038726" y="1322362"/>
            <a:ext cx="4958037" cy="4999021"/>
          </a:xfrm>
        </p:spPr>
        <p:txBody>
          <a:bodyPr wrap="square" anchor="t">
            <a:normAutofit/>
          </a:bodyPr>
          <a:lstStyle/>
          <a:p>
            <a:pPr>
              <a:lnSpc>
                <a:spcPct val="90000"/>
              </a:lnSpc>
            </a:pPr>
            <a:r>
              <a:rPr lang="en-US" dirty="0"/>
              <a:t>To allow the tenant account to add scan exclusions: </a:t>
            </a:r>
          </a:p>
          <a:p>
            <a:pPr marL="800100" lvl="1" indent="-457200">
              <a:lnSpc>
                <a:spcPct val="90000"/>
              </a:lnSpc>
              <a:buFont typeface="+mj-lt"/>
              <a:buAutoNum type="arabicPeriod"/>
            </a:pPr>
            <a:r>
              <a:rPr lang="en-US" sz="2200" dirty="0"/>
              <a:t>On the </a:t>
            </a:r>
            <a:r>
              <a:rPr lang="en-US" sz="2200" b="1" dirty="0"/>
              <a:t>Settings &gt; Workstations and Servers </a:t>
            </a:r>
            <a:r>
              <a:rPr lang="en-US" sz="2200" dirty="0"/>
              <a:t>page, select the settings profile you want tenant accounts to be able to edit</a:t>
            </a:r>
          </a:p>
          <a:p>
            <a:pPr marL="800100" lvl="1" indent="-457200">
              <a:lnSpc>
                <a:spcPct val="90000"/>
              </a:lnSpc>
              <a:buFont typeface="+mj-lt"/>
              <a:buAutoNum type="arabicPeriod"/>
            </a:pPr>
            <a:r>
              <a:rPr lang="en-US" sz="2200" dirty="0"/>
              <a:t>Enable the </a:t>
            </a:r>
            <a:r>
              <a:rPr lang="en-US" sz="2200" b="1" dirty="0"/>
              <a:t>Exclusions Editable by Clients </a:t>
            </a:r>
            <a:r>
              <a:rPr lang="en-US" sz="2200" dirty="0"/>
              <a:t>toggle</a:t>
            </a:r>
          </a:p>
          <a:p>
            <a:pPr marL="800100" lvl="1" indent="-457200">
              <a:lnSpc>
                <a:spcPct val="90000"/>
              </a:lnSpc>
              <a:buFont typeface="+mj-lt"/>
              <a:buAutoNum type="arabicPeriod"/>
            </a:pPr>
            <a:r>
              <a:rPr lang="en-US" sz="2200" dirty="0"/>
              <a:t>Save the profile</a:t>
            </a:r>
          </a:p>
          <a:p>
            <a:pPr marL="800100" lvl="1" indent="-457200">
              <a:lnSpc>
                <a:spcPct val="90000"/>
              </a:lnSpc>
              <a:buFont typeface="+mj-lt"/>
              <a:buAutoNum type="arabicPeriod"/>
            </a:pPr>
            <a:r>
              <a:rPr lang="en-US" sz="2200" dirty="0"/>
              <a:t>Select the profile and assign recipients, if required</a:t>
            </a:r>
            <a:br>
              <a:rPr lang="en-US" sz="2200" dirty="0"/>
            </a:br>
            <a:endParaRPr lang="en-US" sz="2200" dirty="0"/>
          </a:p>
          <a:p>
            <a:pPr>
              <a:lnSpc>
                <a:spcPct val="90000"/>
              </a:lnSpc>
            </a:pPr>
            <a:endParaRPr lang="en-US" dirty="0"/>
          </a:p>
        </p:txBody>
      </p:sp>
      <p:sp>
        <p:nvSpPr>
          <p:cNvPr id="2" name="Title 1">
            <a:extLst>
              <a:ext uri="{FF2B5EF4-FFF2-40B4-BE49-F238E27FC236}">
                <a16:creationId xmlns:a16="http://schemas.microsoft.com/office/drawing/2014/main" id="{DC77B992-E911-46BD-F9FE-0B4CCCA32501}"/>
              </a:ext>
            </a:extLst>
          </p:cNvPr>
          <p:cNvSpPr>
            <a:spLocks noGrp="1"/>
          </p:cNvSpPr>
          <p:nvPr>
            <p:ph type="title"/>
          </p:nvPr>
        </p:nvSpPr>
        <p:spPr>
          <a:xfrm>
            <a:off x="2116283" y="478973"/>
            <a:ext cx="7959435" cy="457200"/>
          </a:xfrm>
        </p:spPr>
        <p:txBody>
          <a:bodyPr wrap="none" anchor="t">
            <a:normAutofit/>
          </a:bodyPr>
          <a:lstStyle/>
          <a:p>
            <a:r>
              <a:rPr lang="en-US" dirty="0"/>
              <a:t>Allow Tenant Accounts to Add Scan Exclusions</a:t>
            </a:r>
          </a:p>
        </p:txBody>
      </p:sp>
      <p:pic>
        <p:nvPicPr>
          <p:cNvPr id="7" name="Picture 6">
            <a:extLst>
              <a:ext uri="{FF2B5EF4-FFF2-40B4-BE49-F238E27FC236}">
                <a16:creationId xmlns:a16="http://schemas.microsoft.com/office/drawing/2014/main" id="{E22F6534-4A79-F9E2-1AE6-7B935D18BC51}"/>
              </a:ext>
            </a:extLst>
          </p:cNvPr>
          <p:cNvPicPr>
            <a:picLocks noChangeAspect="1"/>
          </p:cNvPicPr>
          <p:nvPr/>
        </p:nvPicPr>
        <p:blipFill>
          <a:blip r:embed="rId2"/>
          <a:stretch>
            <a:fillRect/>
          </a:stretch>
        </p:blipFill>
        <p:spPr>
          <a:xfrm>
            <a:off x="6195793" y="1322362"/>
            <a:ext cx="5662079" cy="3637886"/>
          </a:xfrm>
          <a:prstGeom prst="rect">
            <a:avLst/>
          </a:prstGeom>
          <a:noFill/>
          <a:ln w="12700">
            <a:solidFill>
              <a:srgbClr val="ACACAC"/>
            </a:solidFill>
          </a:ln>
        </p:spPr>
      </p:pic>
      <p:sp>
        <p:nvSpPr>
          <p:cNvPr id="4" name="TextBox 3">
            <a:extLst>
              <a:ext uri="{FF2B5EF4-FFF2-40B4-BE49-F238E27FC236}">
                <a16:creationId xmlns:a16="http://schemas.microsoft.com/office/drawing/2014/main" id="{38DBF88A-50C7-A180-41EB-207FCFD94944}"/>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 June 2023</a:t>
            </a:r>
          </a:p>
        </p:txBody>
      </p:sp>
    </p:spTree>
    <p:extLst>
      <p:ext uri="{BB962C8B-B14F-4D97-AF65-F5344CB8AC3E}">
        <p14:creationId xmlns:p14="http://schemas.microsoft.com/office/powerpoint/2010/main" val="228373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453FF2-83FA-5CBC-6B67-C0FBEBED15F3}"/>
              </a:ext>
            </a:extLst>
          </p:cNvPr>
          <p:cNvSpPr>
            <a:spLocks noGrp="1"/>
          </p:cNvSpPr>
          <p:nvPr>
            <p:ph idx="11"/>
          </p:nvPr>
        </p:nvSpPr>
        <p:spPr>
          <a:xfrm>
            <a:off x="1038726" y="1322362"/>
            <a:ext cx="4958037" cy="4999021"/>
          </a:xfrm>
        </p:spPr>
        <p:txBody>
          <a:bodyPr wrap="square" anchor="t">
            <a:normAutofit/>
          </a:bodyPr>
          <a:lstStyle/>
          <a:p>
            <a:r>
              <a:rPr lang="en-US" dirty="0"/>
              <a:t>A blue banner shows the tenant account that they can edit the settings profile, even though the profile was assigned by their Service Provider</a:t>
            </a:r>
          </a:p>
        </p:txBody>
      </p:sp>
      <p:sp>
        <p:nvSpPr>
          <p:cNvPr id="3" name="Title 2">
            <a:extLst>
              <a:ext uri="{FF2B5EF4-FFF2-40B4-BE49-F238E27FC236}">
                <a16:creationId xmlns:a16="http://schemas.microsoft.com/office/drawing/2014/main" id="{3B752B11-0E24-428D-4DC7-0B92EA8D38ED}"/>
              </a:ext>
            </a:extLst>
          </p:cNvPr>
          <p:cNvSpPr>
            <a:spLocks noGrp="1"/>
          </p:cNvSpPr>
          <p:nvPr>
            <p:ph type="title"/>
          </p:nvPr>
        </p:nvSpPr>
        <p:spPr>
          <a:xfrm>
            <a:off x="2116283" y="478973"/>
            <a:ext cx="7959435" cy="457200"/>
          </a:xfrm>
        </p:spPr>
        <p:txBody>
          <a:bodyPr wrap="none" anchor="t">
            <a:normAutofit/>
          </a:bodyPr>
          <a:lstStyle/>
          <a:p>
            <a:r>
              <a:rPr lang="en-US" dirty="0"/>
              <a:t>Subscriber View – Editable Exclusions</a:t>
            </a:r>
          </a:p>
        </p:txBody>
      </p:sp>
      <p:pic>
        <p:nvPicPr>
          <p:cNvPr id="8" name="Picture 7">
            <a:extLst>
              <a:ext uri="{FF2B5EF4-FFF2-40B4-BE49-F238E27FC236}">
                <a16:creationId xmlns:a16="http://schemas.microsoft.com/office/drawing/2014/main" id="{8DE360F4-2F32-707F-FF50-4A789E5B9D10}"/>
              </a:ext>
            </a:extLst>
          </p:cNvPr>
          <p:cNvPicPr>
            <a:picLocks noChangeAspect="1"/>
          </p:cNvPicPr>
          <p:nvPr/>
        </p:nvPicPr>
        <p:blipFill>
          <a:blip r:embed="rId2"/>
          <a:stretch>
            <a:fillRect/>
          </a:stretch>
        </p:blipFill>
        <p:spPr>
          <a:xfrm>
            <a:off x="6195793" y="1452289"/>
            <a:ext cx="5662079" cy="4444731"/>
          </a:xfrm>
          <a:prstGeom prst="rect">
            <a:avLst/>
          </a:prstGeom>
          <a:noFill/>
          <a:ln w="12700">
            <a:solidFill>
              <a:srgbClr val="ACACAC"/>
            </a:solidFill>
          </a:ln>
        </p:spPr>
      </p:pic>
      <p:sp>
        <p:nvSpPr>
          <p:cNvPr id="4" name="TextBox 3">
            <a:extLst>
              <a:ext uri="{FF2B5EF4-FFF2-40B4-BE49-F238E27FC236}">
                <a16:creationId xmlns:a16="http://schemas.microsoft.com/office/drawing/2014/main" id="{3473DDD6-20F4-2A15-35D4-8F489337A891}"/>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 June 2023</a:t>
            </a:r>
          </a:p>
        </p:txBody>
      </p:sp>
    </p:spTree>
    <p:extLst>
      <p:ext uri="{BB962C8B-B14F-4D97-AF65-F5344CB8AC3E}">
        <p14:creationId xmlns:p14="http://schemas.microsoft.com/office/powerpoint/2010/main" val="123773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DC7D81-BF00-471C-89DA-99616BCDD94C}"/>
              </a:ext>
            </a:extLst>
          </p:cNvPr>
          <p:cNvSpPr>
            <a:spLocks noGrp="1"/>
          </p:cNvSpPr>
          <p:nvPr>
            <p:ph type="ctrTitle"/>
          </p:nvPr>
        </p:nvSpPr>
        <p:spPr/>
        <p:txBody>
          <a:bodyPr/>
          <a:lstStyle/>
          <a:p>
            <a:r>
              <a:rPr lang="en-US" dirty="0"/>
              <a:t>May 2023</a:t>
            </a:r>
          </a:p>
        </p:txBody>
      </p:sp>
    </p:spTree>
    <p:extLst>
      <p:ext uri="{BB962C8B-B14F-4D97-AF65-F5344CB8AC3E}">
        <p14:creationId xmlns:p14="http://schemas.microsoft.com/office/powerpoint/2010/main" val="18160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C9774-B9D1-7D8E-B085-2FC407F86C8D}"/>
              </a:ext>
            </a:extLst>
          </p:cNvPr>
          <p:cNvSpPr>
            <a:spLocks noGrp="1"/>
          </p:cNvSpPr>
          <p:nvPr>
            <p:ph type="title"/>
          </p:nvPr>
        </p:nvSpPr>
        <p:spPr/>
        <p:txBody>
          <a:bodyPr/>
          <a:lstStyle/>
          <a:p>
            <a:r>
              <a:rPr lang="en-US" dirty="0"/>
              <a:t>WatchGuard Advanced EPDR Trials (Beta)</a:t>
            </a:r>
          </a:p>
        </p:txBody>
      </p:sp>
      <p:sp>
        <p:nvSpPr>
          <p:cNvPr id="3" name="Content Placeholder 2">
            <a:extLst>
              <a:ext uri="{FF2B5EF4-FFF2-40B4-BE49-F238E27FC236}">
                <a16:creationId xmlns:a16="http://schemas.microsoft.com/office/drawing/2014/main" id="{7670F692-91E8-BDE9-0FB5-A540E5534E38}"/>
              </a:ext>
            </a:extLst>
          </p:cNvPr>
          <p:cNvSpPr>
            <a:spLocks noGrp="1"/>
          </p:cNvSpPr>
          <p:nvPr>
            <p:ph idx="1"/>
          </p:nvPr>
        </p:nvSpPr>
        <p:spPr/>
        <p:txBody>
          <a:bodyPr/>
          <a:lstStyle/>
          <a:p>
            <a:r>
              <a:rPr lang="en-US" dirty="0"/>
              <a:t>You can now start a trial of WatchGuard Advanced EPDR in WatchGuard Cloud </a:t>
            </a:r>
          </a:p>
          <a:p>
            <a:pPr lvl="1"/>
            <a:r>
              <a:rPr lang="en-US" dirty="0"/>
              <a:t>Advanced EPDR extends WatchGuard EPDR functionality with additional capabilities designed for security operations teams to discover undetected threats on their customer endpoints</a:t>
            </a:r>
            <a:endParaRPr lang="en-GB" dirty="0"/>
          </a:p>
          <a:p>
            <a:pPr lvl="1"/>
            <a:r>
              <a:rPr lang="en-US" dirty="0"/>
              <a:t>Includes advanced detection and response features such as Advanced Indicators of Attack (IOAs) and events, centralized management of Indicators of Compromise (IOCs) compatible with STIX and Yara rules, Advanced Security Policies, and remote access to detect, contain, and remediate incidents </a:t>
            </a:r>
          </a:p>
          <a:p>
            <a:r>
              <a:rPr lang="en-US" dirty="0"/>
              <a:t>For more information, go to the </a:t>
            </a:r>
            <a:r>
              <a:rPr lang="en-US" dirty="0">
                <a:hlinkClick r:id="rId2"/>
              </a:rPr>
              <a:t>Introduction to WatchGuard Advanced EPDR</a:t>
            </a:r>
            <a:r>
              <a:rPr lang="en-US" dirty="0"/>
              <a:t> presentation</a:t>
            </a:r>
          </a:p>
          <a:p>
            <a:r>
              <a:rPr lang="en-US" dirty="0"/>
              <a:t>To report an issue with the beta, go to the </a:t>
            </a:r>
            <a:r>
              <a:rPr lang="en-US" dirty="0">
                <a:hlinkClick r:id="rId3"/>
              </a:rPr>
              <a:t>WatchGuard Endpoint Security beta test community</a:t>
            </a:r>
            <a:endParaRPr lang="en-GB" dirty="0"/>
          </a:p>
        </p:txBody>
      </p:sp>
      <p:sp>
        <p:nvSpPr>
          <p:cNvPr id="5" name="TextBox 4">
            <a:extLst>
              <a:ext uri="{FF2B5EF4-FFF2-40B4-BE49-F238E27FC236}">
                <a16:creationId xmlns:a16="http://schemas.microsoft.com/office/drawing/2014/main" id="{D7F43A46-B728-7F85-E599-1902E76C862A}"/>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10 May 2023</a:t>
            </a:r>
          </a:p>
        </p:txBody>
      </p:sp>
    </p:spTree>
    <p:extLst>
      <p:ext uri="{BB962C8B-B14F-4D97-AF65-F5344CB8AC3E}">
        <p14:creationId xmlns:p14="http://schemas.microsoft.com/office/powerpoint/2010/main" val="315382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D28FC-0E2D-5A16-9EDA-5028B8CBD4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0DAABC-5D36-B563-BBB8-CA3BB735BB70}"/>
              </a:ext>
            </a:extLst>
          </p:cNvPr>
          <p:cNvSpPr>
            <a:spLocks noGrp="1"/>
          </p:cNvSpPr>
          <p:nvPr>
            <p:ph type="title"/>
          </p:nvPr>
        </p:nvSpPr>
        <p:spPr/>
        <p:txBody>
          <a:bodyPr>
            <a:normAutofit/>
          </a:bodyPr>
          <a:lstStyle/>
          <a:p>
            <a:r>
              <a:rPr lang="en-US" dirty="0"/>
              <a:t>21 March 2024 – Update</a:t>
            </a:r>
          </a:p>
        </p:txBody>
      </p:sp>
      <p:sp>
        <p:nvSpPr>
          <p:cNvPr id="14" name="Content Placeholder 13">
            <a:extLst>
              <a:ext uri="{FF2B5EF4-FFF2-40B4-BE49-F238E27FC236}">
                <a16:creationId xmlns:a16="http://schemas.microsoft.com/office/drawing/2014/main" id="{7F3DF9E2-02FB-E495-9F41-618ED66DD46F}"/>
              </a:ext>
            </a:extLst>
          </p:cNvPr>
          <p:cNvSpPr>
            <a:spLocks noGrp="1"/>
          </p:cNvSpPr>
          <p:nvPr>
            <p:ph idx="10"/>
          </p:nvPr>
        </p:nvSpPr>
        <p:spPr/>
        <p:txBody>
          <a:bodyPr/>
          <a:lstStyle/>
          <a:p>
            <a:r>
              <a:rPr lang="en-US" dirty="0"/>
              <a:t>This update includes improvements for Patch Management settings and installation history:</a:t>
            </a:r>
          </a:p>
          <a:p>
            <a:pPr lvl="1"/>
            <a:r>
              <a:rPr lang="en-US" dirty="0"/>
              <a:t>You can now designate computers as test computers for patch installation</a:t>
            </a:r>
          </a:p>
          <a:p>
            <a:pPr lvl="1"/>
            <a:r>
              <a:rPr lang="en-US" dirty="0"/>
              <a:t>You can specify computers and groups where you do not want to apply patches</a:t>
            </a:r>
          </a:p>
          <a:p>
            <a:pPr lvl="1"/>
            <a:r>
              <a:rPr lang="en-US" dirty="0"/>
              <a:t>Installation status in the Installation History list updates from Requires Restart to Installed when the endpoint restarts and installs the patch</a:t>
            </a:r>
          </a:p>
          <a:p>
            <a:pPr lvl="1"/>
            <a:r>
              <a:rPr lang="en-US" dirty="0"/>
              <a:t>You can filter the Installation History list to show the last patch installation attempt or all attempts in the results</a:t>
            </a:r>
          </a:p>
          <a:p>
            <a:r>
              <a:rPr lang="en-US" dirty="0"/>
              <a:t>For Service Providers, there is a new Patch Installation Results list</a:t>
            </a:r>
          </a:p>
        </p:txBody>
      </p:sp>
    </p:spTree>
    <p:extLst>
      <p:ext uri="{BB962C8B-B14F-4D97-AF65-F5344CB8AC3E}">
        <p14:creationId xmlns:p14="http://schemas.microsoft.com/office/powerpoint/2010/main" val="219377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DC7D81-BF00-471C-89DA-99616BCDD94C}"/>
              </a:ext>
            </a:extLst>
          </p:cNvPr>
          <p:cNvSpPr>
            <a:spLocks noGrp="1"/>
          </p:cNvSpPr>
          <p:nvPr>
            <p:ph type="ctrTitle"/>
          </p:nvPr>
        </p:nvSpPr>
        <p:spPr/>
        <p:txBody>
          <a:bodyPr/>
          <a:lstStyle/>
          <a:p>
            <a:r>
              <a:rPr lang="en-US" dirty="0"/>
              <a:t>February 2023</a:t>
            </a:r>
          </a:p>
        </p:txBody>
      </p:sp>
    </p:spTree>
    <p:extLst>
      <p:ext uri="{BB962C8B-B14F-4D97-AF65-F5344CB8AC3E}">
        <p14:creationId xmlns:p14="http://schemas.microsoft.com/office/powerpoint/2010/main" val="379324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0FC634-02DC-B705-B2F1-62518778F216}"/>
              </a:ext>
            </a:extLst>
          </p:cNvPr>
          <p:cNvSpPr>
            <a:spLocks noGrp="1"/>
          </p:cNvSpPr>
          <p:nvPr>
            <p:ph type="title"/>
          </p:nvPr>
        </p:nvSpPr>
        <p:spPr/>
        <p:txBody>
          <a:bodyPr/>
          <a:lstStyle/>
          <a:p>
            <a:r>
              <a:rPr lang="en-US" dirty="0"/>
              <a:t>New Windows Protection v8.0.0.21.0004</a:t>
            </a:r>
          </a:p>
        </p:txBody>
      </p:sp>
      <p:sp>
        <p:nvSpPr>
          <p:cNvPr id="4" name="Content Placeholder 3">
            <a:extLst>
              <a:ext uri="{FF2B5EF4-FFF2-40B4-BE49-F238E27FC236}">
                <a16:creationId xmlns:a16="http://schemas.microsoft.com/office/drawing/2014/main" id="{67698FE1-2689-AF6C-7D6D-78C612FC9F9E}"/>
              </a:ext>
            </a:extLst>
          </p:cNvPr>
          <p:cNvSpPr>
            <a:spLocks noGrp="1"/>
          </p:cNvSpPr>
          <p:nvPr>
            <p:ph idx="1"/>
          </p:nvPr>
        </p:nvSpPr>
        <p:spPr/>
        <p:txBody>
          <a:bodyPr/>
          <a:lstStyle/>
          <a:p>
            <a:r>
              <a:rPr lang="en-US" dirty="0"/>
              <a:t>The updated version of  Windows protection includes:</a:t>
            </a:r>
          </a:p>
          <a:p>
            <a:pPr lvl="1"/>
            <a:r>
              <a:rPr lang="en-US" dirty="0"/>
              <a:t>Performance improvements for  Windows servers   with multiple users working at the same time, such as RDS environments.</a:t>
            </a:r>
          </a:p>
          <a:p>
            <a:pPr lvl="1"/>
            <a:r>
              <a:rPr lang="en-US" dirty="0"/>
              <a:t>Performance improvements to the Decoy Files feature for servers with many concurrent users.</a:t>
            </a:r>
          </a:p>
          <a:p>
            <a:pPr lvl="1"/>
            <a:r>
              <a:rPr lang="en-US" dirty="0"/>
              <a:t>Correction of an issue where there was a protection service outage with file paths that exceed the maximum length permitted by the operating system.</a:t>
            </a:r>
          </a:p>
          <a:p>
            <a:pPr lvl="1"/>
            <a:r>
              <a:rPr lang="en-US" dirty="0"/>
              <a:t>Correction of an issue with the </a:t>
            </a:r>
            <a:r>
              <a:rPr lang="en-US" dirty="0" err="1"/>
              <a:t>mv.sig</a:t>
            </a:r>
            <a:r>
              <a:rPr lang="en-US" dirty="0"/>
              <a:t> signature file that caused slowdowns on certain servers. </a:t>
            </a:r>
          </a:p>
        </p:txBody>
      </p:sp>
      <p:sp>
        <p:nvSpPr>
          <p:cNvPr id="5" name="TextBox 4">
            <a:extLst>
              <a:ext uri="{FF2B5EF4-FFF2-40B4-BE49-F238E27FC236}">
                <a16:creationId xmlns:a16="http://schemas.microsoft.com/office/drawing/2014/main" id="{5B04742E-1641-4CEB-1779-B624ACE3EEE8}"/>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9 February 2023</a:t>
            </a:r>
          </a:p>
        </p:txBody>
      </p:sp>
    </p:spTree>
    <p:extLst>
      <p:ext uri="{BB962C8B-B14F-4D97-AF65-F5344CB8AC3E}">
        <p14:creationId xmlns:p14="http://schemas.microsoft.com/office/powerpoint/2010/main" val="392914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0FC634-02DC-B705-B2F1-62518778F216}"/>
              </a:ext>
            </a:extLst>
          </p:cNvPr>
          <p:cNvSpPr>
            <a:spLocks noGrp="1"/>
          </p:cNvSpPr>
          <p:nvPr>
            <p:ph type="title"/>
          </p:nvPr>
        </p:nvSpPr>
        <p:spPr/>
        <p:txBody>
          <a:bodyPr/>
          <a:lstStyle/>
          <a:p>
            <a:r>
              <a:rPr lang="en-US" dirty="0"/>
              <a:t>New Windows Protection, continued</a:t>
            </a:r>
          </a:p>
        </p:txBody>
      </p:sp>
      <p:sp>
        <p:nvSpPr>
          <p:cNvPr id="4" name="Content Placeholder 3">
            <a:extLst>
              <a:ext uri="{FF2B5EF4-FFF2-40B4-BE49-F238E27FC236}">
                <a16:creationId xmlns:a16="http://schemas.microsoft.com/office/drawing/2014/main" id="{67698FE1-2689-AF6C-7D6D-78C612FC9F9E}"/>
              </a:ext>
            </a:extLst>
          </p:cNvPr>
          <p:cNvSpPr>
            <a:spLocks noGrp="1"/>
          </p:cNvSpPr>
          <p:nvPr>
            <p:ph idx="1"/>
          </p:nvPr>
        </p:nvSpPr>
        <p:spPr/>
        <p:txBody>
          <a:bodyPr/>
          <a:lstStyle/>
          <a:p>
            <a:r>
              <a:rPr lang="en-US" dirty="0"/>
              <a:t>This version also includes:</a:t>
            </a:r>
          </a:p>
          <a:p>
            <a:pPr lvl="1"/>
            <a:r>
              <a:rPr lang="en-US" dirty="0"/>
              <a:t>Fixes for a new  vulnerability that affects most  anti-virus and EDR vendors  </a:t>
            </a:r>
          </a:p>
          <a:p>
            <a:pPr lvl="2"/>
            <a:r>
              <a:rPr lang="en-US" dirty="0"/>
              <a:t>For more information about the vulnerability, go to </a:t>
            </a:r>
            <a:r>
              <a:rPr lang="en-US" dirty="0">
                <a:hlinkClick r:id="rId2"/>
              </a:rPr>
              <a:t>https://www.safebreach.com/resources/blog/safebreach-labs-researcher-discovers-multiple-zero-day-vulnerabilities</a:t>
            </a:r>
            <a:endParaRPr lang="en-US" dirty="0"/>
          </a:p>
          <a:p>
            <a:pPr lvl="1"/>
            <a:r>
              <a:rPr lang="en-US" dirty="0"/>
              <a:t>Correction of an issue where the Windows protection stopped working  on computers with the </a:t>
            </a:r>
            <a:r>
              <a:rPr lang="en-US" dirty="0" err="1"/>
              <a:t>FSLogix</a:t>
            </a:r>
            <a:r>
              <a:rPr lang="en-US" dirty="0"/>
              <a:t> application installed</a:t>
            </a:r>
          </a:p>
          <a:p>
            <a:pPr lvl="1"/>
            <a:r>
              <a:rPr lang="en-US" dirty="0"/>
              <a:t>Correction of an issue that prevented the creation of firewall rules on servers. </a:t>
            </a:r>
          </a:p>
          <a:p>
            <a:pPr lvl="1"/>
            <a:r>
              <a:rPr lang="en-US" dirty="0"/>
              <a:t>Correction of an issue with the VMware VMXNET3 adapter, where files copied over the network were modified (SMB)</a:t>
            </a:r>
          </a:p>
        </p:txBody>
      </p:sp>
      <p:sp>
        <p:nvSpPr>
          <p:cNvPr id="2" name="TextBox 1">
            <a:extLst>
              <a:ext uri="{FF2B5EF4-FFF2-40B4-BE49-F238E27FC236}">
                <a16:creationId xmlns:a16="http://schemas.microsoft.com/office/drawing/2014/main" id="{AD1AD839-0DB9-2798-0AD5-8947A44D08EB}"/>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9 February 2023</a:t>
            </a:r>
          </a:p>
        </p:txBody>
      </p:sp>
    </p:spTree>
    <p:extLst>
      <p:ext uri="{BB962C8B-B14F-4D97-AF65-F5344CB8AC3E}">
        <p14:creationId xmlns:p14="http://schemas.microsoft.com/office/powerpoint/2010/main" val="25941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61372-863D-E90B-3F59-1BB6BA246122}"/>
              </a:ext>
            </a:extLst>
          </p:cNvPr>
          <p:cNvSpPr>
            <a:spLocks noGrp="1"/>
          </p:cNvSpPr>
          <p:nvPr>
            <p:ph type="title"/>
          </p:nvPr>
        </p:nvSpPr>
        <p:spPr/>
        <p:txBody>
          <a:bodyPr/>
          <a:lstStyle/>
          <a:p>
            <a:r>
              <a:rPr lang="en-US" dirty="0"/>
              <a:t>New URL Filtering Categories</a:t>
            </a:r>
          </a:p>
        </p:txBody>
      </p:sp>
      <p:sp>
        <p:nvSpPr>
          <p:cNvPr id="3" name="Content Placeholder 2">
            <a:extLst>
              <a:ext uri="{FF2B5EF4-FFF2-40B4-BE49-F238E27FC236}">
                <a16:creationId xmlns:a16="http://schemas.microsoft.com/office/drawing/2014/main" id="{F9CC5616-66E8-694F-CC29-C7F24B1F5148}"/>
              </a:ext>
            </a:extLst>
          </p:cNvPr>
          <p:cNvSpPr>
            <a:spLocks noGrp="1"/>
          </p:cNvSpPr>
          <p:nvPr>
            <p:ph idx="1"/>
          </p:nvPr>
        </p:nvSpPr>
        <p:spPr/>
        <p:txBody>
          <a:bodyPr/>
          <a:lstStyle/>
          <a:p>
            <a:r>
              <a:rPr lang="en-US" dirty="0"/>
              <a:t>WatchGuard Endpoint Security now includes these categories in the URL filtering feature: </a:t>
            </a:r>
          </a:p>
          <a:p>
            <a:pPr lvl="1"/>
            <a:r>
              <a:rPr lang="en-US" dirty="0"/>
              <a:t>Collaboration Office – Apps</a:t>
            </a:r>
          </a:p>
          <a:p>
            <a:pPr lvl="1"/>
            <a:r>
              <a:rPr lang="en-US" dirty="0"/>
              <a:t>Collaboration Office – Documents</a:t>
            </a:r>
          </a:p>
          <a:p>
            <a:pPr lvl="1"/>
            <a:r>
              <a:rPr lang="en-US" dirty="0"/>
              <a:t>Collaboration Office – Drive</a:t>
            </a:r>
          </a:p>
          <a:p>
            <a:pPr lvl="1"/>
            <a:r>
              <a:rPr lang="en-US" dirty="0"/>
              <a:t>Collaboration Office – Mail</a:t>
            </a:r>
          </a:p>
        </p:txBody>
      </p:sp>
      <p:sp>
        <p:nvSpPr>
          <p:cNvPr id="5" name="TextBox 4">
            <a:extLst>
              <a:ext uri="{FF2B5EF4-FFF2-40B4-BE49-F238E27FC236}">
                <a16:creationId xmlns:a16="http://schemas.microsoft.com/office/drawing/2014/main" id="{F4ACCFE4-1047-4F5A-E398-C3F3DBFC2992}"/>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9 February 2023</a:t>
            </a:r>
          </a:p>
        </p:txBody>
      </p:sp>
    </p:spTree>
    <p:extLst>
      <p:ext uri="{BB962C8B-B14F-4D97-AF65-F5344CB8AC3E}">
        <p14:creationId xmlns:p14="http://schemas.microsoft.com/office/powerpoint/2010/main" val="113200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942AD-5AAF-07F9-94A3-39C0330C8F9E}"/>
              </a:ext>
            </a:extLst>
          </p:cNvPr>
          <p:cNvSpPr>
            <a:spLocks noGrp="1"/>
          </p:cNvSpPr>
          <p:nvPr>
            <p:ph type="title"/>
          </p:nvPr>
        </p:nvSpPr>
        <p:spPr/>
        <p:txBody>
          <a:bodyPr/>
          <a:lstStyle/>
          <a:p>
            <a:r>
              <a:rPr lang="en-US" dirty="0"/>
              <a:t>New Linux Agent v1.11.04.0001</a:t>
            </a:r>
          </a:p>
        </p:txBody>
      </p:sp>
      <p:sp>
        <p:nvSpPr>
          <p:cNvPr id="3" name="Content Placeholder 2">
            <a:extLst>
              <a:ext uri="{FF2B5EF4-FFF2-40B4-BE49-F238E27FC236}">
                <a16:creationId xmlns:a16="http://schemas.microsoft.com/office/drawing/2014/main" id="{F8BDE470-3132-D818-8458-8EB141362D42}"/>
              </a:ext>
            </a:extLst>
          </p:cNvPr>
          <p:cNvSpPr>
            <a:spLocks noGrp="1"/>
          </p:cNvSpPr>
          <p:nvPr>
            <p:ph idx="1"/>
          </p:nvPr>
        </p:nvSpPr>
        <p:spPr/>
        <p:txBody>
          <a:bodyPr/>
          <a:lstStyle/>
          <a:p>
            <a:r>
              <a:rPr lang="en-US" dirty="0"/>
              <a:t>The updated version of the Linux agent includes:</a:t>
            </a:r>
          </a:p>
          <a:p>
            <a:pPr lvl="1"/>
            <a:r>
              <a:rPr lang="en-US" dirty="0"/>
              <a:t>Optimization of tasks performed by the Linux agent to prevent performance issues on servers with thousands of active sessions</a:t>
            </a:r>
          </a:p>
          <a:p>
            <a:pPr lvl="1"/>
            <a:r>
              <a:rPr lang="en-US" dirty="0"/>
              <a:t>Correction of an issue  where the protection could not be updated</a:t>
            </a:r>
          </a:p>
          <a:p>
            <a:pPr lvl="1"/>
            <a:r>
              <a:rPr lang="en-US" dirty="0"/>
              <a:t>Correction of an issue  where there were continuous errors when the event queue became full</a:t>
            </a:r>
          </a:p>
          <a:p>
            <a:endParaRPr lang="en-US" dirty="0"/>
          </a:p>
          <a:p>
            <a:endParaRPr lang="en-US" dirty="0"/>
          </a:p>
        </p:txBody>
      </p:sp>
      <p:sp>
        <p:nvSpPr>
          <p:cNvPr id="5" name="TextBox 4">
            <a:extLst>
              <a:ext uri="{FF2B5EF4-FFF2-40B4-BE49-F238E27FC236}">
                <a16:creationId xmlns:a16="http://schemas.microsoft.com/office/drawing/2014/main" id="{A73B6BF4-826E-BD7E-C84E-942B0165DFD7}"/>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9 February 2023</a:t>
            </a:r>
          </a:p>
        </p:txBody>
      </p:sp>
    </p:spTree>
    <p:extLst>
      <p:ext uri="{BB962C8B-B14F-4D97-AF65-F5344CB8AC3E}">
        <p14:creationId xmlns:p14="http://schemas.microsoft.com/office/powerpoint/2010/main" val="375112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DC7D81-BF00-471C-89DA-99616BCDD94C}"/>
              </a:ext>
            </a:extLst>
          </p:cNvPr>
          <p:cNvSpPr>
            <a:spLocks noGrp="1"/>
          </p:cNvSpPr>
          <p:nvPr>
            <p:ph type="ctrTitle"/>
          </p:nvPr>
        </p:nvSpPr>
        <p:spPr/>
        <p:txBody>
          <a:bodyPr/>
          <a:lstStyle/>
          <a:p>
            <a:r>
              <a:rPr lang="en-US" dirty="0"/>
              <a:t>November 2022</a:t>
            </a:r>
          </a:p>
        </p:txBody>
      </p:sp>
    </p:spTree>
    <p:extLst>
      <p:ext uri="{BB962C8B-B14F-4D97-AF65-F5344CB8AC3E}">
        <p14:creationId xmlns:p14="http://schemas.microsoft.com/office/powerpoint/2010/main" val="359438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B65FA-BD30-44DB-BF4B-4B1F7E90B0C6}"/>
              </a:ext>
            </a:extLst>
          </p:cNvPr>
          <p:cNvSpPr>
            <a:spLocks noGrp="1"/>
          </p:cNvSpPr>
          <p:nvPr>
            <p:ph type="title"/>
          </p:nvPr>
        </p:nvSpPr>
        <p:spPr>
          <a:xfrm>
            <a:off x="571500" y="274643"/>
            <a:ext cx="7991475" cy="674687"/>
          </a:xfrm>
        </p:spPr>
        <p:txBody>
          <a:bodyPr>
            <a:normAutofit fontScale="90000"/>
          </a:bodyPr>
          <a:lstStyle/>
          <a:p>
            <a:r>
              <a:rPr lang="en-US" dirty="0"/>
              <a:t>Release Summary – 2 November 2022</a:t>
            </a:r>
          </a:p>
        </p:txBody>
      </p:sp>
      <p:sp>
        <p:nvSpPr>
          <p:cNvPr id="4" name="Content Placeholder 3">
            <a:extLst>
              <a:ext uri="{FF2B5EF4-FFF2-40B4-BE49-F238E27FC236}">
                <a16:creationId xmlns:a16="http://schemas.microsoft.com/office/drawing/2014/main" id="{F5DDEFDE-B260-4588-AA32-BEA478855413}"/>
              </a:ext>
            </a:extLst>
          </p:cNvPr>
          <p:cNvSpPr>
            <a:spLocks noGrp="1"/>
          </p:cNvSpPr>
          <p:nvPr>
            <p:ph idx="10"/>
          </p:nvPr>
        </p:nvSpPr>
        <p:spPr/>
        <p:txBody>
          <a:bodyPr/>
          <a:lstStyle/>
          <a:p>
            <a:r>
              <a:rPr lang="en-US" dirty="0"/>
              <a:t>This release includes these enhancements in these areas:</a:t>
            </a:r>
          </a:p>
          <a:p>
            <a:pPr lvl="1"/>
            <a:r>
              <a:rPr lang="en-US" dirty="0">
                <a:hlinkClick r:id="rId2" action="ppaction://hlinksldjump"/>
              </a:rPr>
              <a:t>Risks</a:t>
            </a:r>
            <a:endParaRPr lang="en-US" dirty="0"/>
          </a:p>
          <a:p>
            <a:pPr lvl="1"/>
            <a:r>
              <a:rPr lang="en-US" dirty="0">
                <a:hlinkClick r:id="rId3" action="ppaction://hlinksldjump"/>
              </a:rPr>
              <a:t>Computer Maintenance</a:t>
            </a:r>
            <a:endParaRPr lang="en-US" dirty="0"/>
          </a:p>
          <a:p>
            <a:pPr lvl="1"/>
            <a:r>
              <a:rPr lang="en-US" dirty="0">
                <a:hlinkClick r:id="rId4" action="ppaction://hlinksldjump"/>
              </a:rPr>
              <a:t>Patch Management</a:t>
            </a:r>
            <a:endParaRPr lang="en-US" dirty="0"/>
          </a:p>
          <a:p>
            <a:pPr lvl="1"/>
            <a:r>
              <a:rPr lang="en-US" dirty="0">
                <a:hlinkClick r:id="rId5" action="ppaction://hlinksldjump"/>
              </a:rPr>
              <a:t>Tasks</a:t>
            </a:r>
            <a:endParaRPr lang="en-US" dirty="0"/>
          </a:p>
          <a:p>
            <a:pPr lvl="1"/>
            <a:r>
              <a:rPr lang="en-US" dirty="0">
                <a:hlinkClick r:id="rId6" action="ppaction://hlinksldjump"/>
              </a:rPr>
              <a:t>Integration with Active Directory</a:t>
            </a:r>
            <a:endParaRPr lang="en-US" dirty="0"/>
          </a:p>
          <a:p>
            <a:pPr lvl="1"/>
            <a:r>
              <a:rPr lang="en-US" dirty="0">
                <a:hlinkClick r:id="rId7" action="ppaction://hlinksldjump"/>
              </a:rPr>
              <a:t>UI Integration in WatchGuard Cloud</a:t>
            </a:r>
            <a:endParaRPr lang="en-US" dirty="0"/>
          </a:p>
          <a:p>
            <a:pPr lvl="1"/>
            <a:r>
              <a:rPr lang="en-US" dirty="0">
                <a:hlinkClick r:id="rId8" action="ppaction://hlinksldjump"/>
              </a:rPr>
              <a:t>Service Provider Endpoint Manager</a:t>
            </a:r>
            <a:endParaRPr lang="en-US" dirty="0"/>
          </a:p>
          <a:p>
            <a:pPr lvl="1"/>
            <a:r>
              <a:rPr lang="en-US" dirty="0">
                <a:hlinkClick r:id="rId9" action="ppaction://hlinksldjump"/>
              </a:rPr>
              <a:t>Other Enhancements</a:t>
            </a:r>
            <a:endParaRPr lang="en-US" dirty="0"/>
          </a:p>
        </p:txBody>
      </p:sp>
    </p:spTree>
    <p:extLst>
      <p:ext uri="{BB962C8B-B14F-4D97-AF65-F5344CB8AC3E}">
        <p14:creationId xmlns:p14="http://schemas.microsoft.com/office/powerpoint/2010/main" val="372972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3A4902-F09E-46E1-9132-2690B4EF01C7}"/>
              </a:ext>
            </a:extLst>
          </p:cNvPr>
          <p:cNvSpPr>
            <a:spLocks noGrp="1"/>
          </p:cNvSpPr>
          <p:nvPr>
            <p:ph type="ctrTitle"/>
          </p:nvPr>
        </p:nvSpPr>
        <p:spPr/>
        <p:txBody>
          <a:bodyPr/>
          <a:lstStyle/>
          <a:p>
            <a:r>
              <a:rPr lang="en-US" dirty="0"/>
              <a:t>Risks</a:t>
            </a:r>
          </a:p>
        </p:txBody>
      </p:sp>
    </p:spTree>
    <p:extLst>
      <p:ext uri="{BB962C8B-B14F-4D97-AF65-F5344CB8AC3E}">
        <p14:creationId xmlns:p14="http://schemas.microsoft.com/office/powerpoint/2010/main" val="348141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A073-04DC-4096-854D-D20545F5C0B6}"/>
              </a:ext>
            </a:extLst>
          </p:cNvPr>
          <p:cNvSpPr>
            <a:spLocks noGrp="1"/>
          </p:cNvSpPr>
          <p:nvPr>
            <p:ph type="title"/>
          </p:nvPr>
        </p:nvSpPr>
        <p:spPr/>
        <p:txBody>
          <a:bodyPr/>
          <a:lstStyle/>
          <a:p>
            <a:r>
              <a:rPr lang="en-US" dirty="0"/>
              <a:t>Risks Dashboard</a:t>
            </a:r>
          </a:p>
        </p:txBody>
      </p:sp>
      <p:sp>
        <p:nvSpPr>
          <p:cNvPr id="3" name="Content Placeholder 2">
            <a:extLst>
              <a:ext uri="{FF2B5EF4-FFF2-40B4-BE49-F238E27FC236}">
                <a16:creationId xmlns:a16="http://schemas.microsoft.com/office/drawing/2014/main" id="{3F409F95-6D5D-46DE-BCE3-11B7DC7B78AF}"/>
              </a:ext>
            </a:extLst>
          </p:cNvPr>
          <p:cNvSpPr>
            <a:spLocks noGrp="1"/>
          </p:cNvSpPr>
          <p:nvPr>
            <p:ph idx="1"/>
          </p:nvPr>
        </p:nvSpPr>
        <p:spPr/>
        <p:txBody>
          <a:bodyPr/>
          <a:lstStyle/>
          <a:p>
            <a:r>
              <a:rPr lang="en-US" dirty="0"/>
              <a:t>A new Risks dashboard shows information about the security risk level assigned to computers on your network</a:t>
            </a:r>
          </a:p>
          <a:p>
            <a:endParaRPr lang="en-US" dirty="0"/>
          </a:p>
        </p:txBody>
      </p:sp>
      <p:pic>
        <p:nvPicPr>
          <p:cNvPr id="8" name="Picture 7">
            <a:extLst>
              <a:ext uri="{FF2B5EF4-FFF2-40B4-BE49-F238E27FC236}">
                <a16:creationId xmlns:a16="http://schemas.microsoft.com/office/drawing/2014/main" id="{72E47E08-ABF2-672D-AD33-DCF48017B6A4}"/>
              </a:ext>
            </a:extLst>
          </p:cNvPr>
          <p:cNvPicPr>
            <a:picLocks noChangeAspect="1"/>
          </p:cNvPicPr>
          <p:nvPr/>
        </p:nvPicPr>
        <p:blipFill>
          <a:blip r:embed="rId2"/>
          <a:stretch>
            <a:fillRect/>
          </a:stretch>
        </p:blipFill>
        <p:spPr>
          <a:xfrm>
            <a:off x="2202872" y="2387942"/>
            <a:ext cx="7786255" cy="3991085"/>
          </a:xfrm>
          <a:prstGeom prst="rect">
            <a:avLst/>
          </a:prstGeom>
        </p:spPr>
      </p:pic>
      <p:sp>
        <p:nvSpPr>
          <p:cNvPr id="4" name="TextBox 3">
            <a:extLst>
              <a:ext uri="{FF2B5EF4-FFF2-40B4-BE49-F238E27FC236}">
                <a16:creationId xmlns:a16="http://schemas.microsoft.com/office/drawing/2014/main" id="{098350F6-30EC-DFD9-0C14-09D926CA34B4}"/>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326486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4420A-B9E8-1D03-AC70-8C4CA0E537F7}"/>
              </a:ext>
            </a:extLst>
          </p:cNvPr>
          <p:cNvSpPr>
            <a:spLocks noGrp="1"/>
          </p:cNvSpPr>
          <p:nvPr>
            <p:ph type="title"/>
          </p:nvPr>
        </p:nvSpPr>
        <p:spPr/>
        <p:txBody>
          <a:bodyPr/>
          <a:lstStyle/>
          <a:p>
            <a:r>
              <a:rPr lang="en-US" dirty="0"/>
              <a:t>Risk Assessment</a:t>
            </a:r>
          </a:p>
        </p:txBody>
      </p:sp>
      <p:sp>
        <p:nvSpPr>
          <p:cNvPr id="3" name="Content Placeholder 2">
            <a:extLst>
              <a:ext uri="{FF2B5EF4-FFF2-40B4-BE49-F238E27FC236}">
                <a16:creationId xmlns:a16="http://schemas.microsoft.com/office/drawing/2014/main" id="{980F397C-2C83-324B-7456-7E475602C8DC}"/>
              </a:ext>
            </a:extLst>
          </p:cNvPr>
          <p:cNvSpPr>
            <a:spLocks noGrp="1"/>
          </p:cNvSpPr>
          <p:nvPr>
            <p:ph idx="1"/>
          </p:nvPr>
        </p:nvSpPr>
        <p:spPr/>
        <p:txBody>
          <a:bodyPr/>
          <a:lstStyle/>
          <a:p>
            <a:r>
              <a:rPr lang="en-US" dirty="0"/>
              <a:t>The overall risk level for a computer is calculated from the risk level of one or more risks identified on the computer</a:t>
            </a:r>
          </a:p>
          <a:p>
            <a:r>
              <a:rPr lang="en-US" dirty="0"/>
              <a:t>Types of risks include:</a:t>
            </a:r>
          </a:p>
          <a:p>
            <a:pPr lvl="1"/>
            <a:r>
              <a:rPr lang="en-US" dirty="0"/>
              <a:t>Status reported by the endpoint</a:t>
            </a:r>
          </a:p>
          <a:p>
            <a:pPr lvl="1"/>
            <a:r>
              <a:rPr lang="en-US" dirty="0"/>
              <a:t>Settings assigned by the administrator</a:t>
            </a:r>
          </a:p>
          <a:p>
            <a:pPr lvl="1"/>
            <a:r>
              <a:rPr lang="en-US" dirty="0"/>
              <a:t>IOAs reported for each computer</a:t>
            </a:r>
          </a:p>
          <a:p>
            <a:pPr lvl="1"/>
            <a:r>
              <a:rPr lang="en-US" dirty="0"/>
              <a:t>Critical patches reported by each computer</a:t>
            </a:r>
          </a:p>
          <a:p>
            <a:r>
              <a:rPr lang="en-US" dirty="0"/>
              <a:t>When you configure risks, you specify the risks you want to detect on computers, and assign a risk level to each risk (for example, critical, high, or medium)</a:t>
            </a:r>
          </a:p>
          <a:p>
            <a:pPr lvl="1"/>
            <a:r>
              <a:rPr lang="en-US" dirty="0"/>
              <a:t>By default, WatchGuard recommends a risk level for each type of risk</a:t>
            </a:r>
          </a:p>
        </p:txBody>
      </p:sp>
      <p:sp>
        <p:nvSpPr>
          <p:cNvPr id="4" name="TextBox 3">
            <a:extLst>
              <a:ext uri="{FF2B5EF4-FFF2-40B4-BE49-F238E27FC236}">
                <a16:creationId xmlns:a16="http://schemas.microsoft.com/office/drawing/2014/main" id="{7D9390D9-7779-BCBC-0AD5-32CEFB1EEDC8}"/>
              </a:ext>
            </a:extLst>
          </p:cNvPr>
          <p:cNvSpPr txBox="1"/>
          <p:nvPr/>
        </p:nvSpPr>
        <p:spPr>
          <a:xfrm>
            <a:off x="8573032" y="6456708"/>
            <a:ext cx="361896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2 November 2022</a:t>
            </a:r>
          </a:p>
        </p:txBody>
      </p:sp>
    </p:spTree>
    <p:extLst>
      <p:ext uri="{BB962C8B-B14F-4D97-AF65-F5344CB8AC3E}">
        <p14:creationId xmlns:p14="http://schemas.microsoft.com/office/powerpoint/2010/main" val="50031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tchGuard">
  <a:themeElements>
    <a:clrScheme name="WatchGuard">
      <a:dk1>
        <a:sysClr val="windowText" lastClr="000000"/>
      </a:dk1>
      <a:lt1>
        <a:sysClr val="window" lastClr="FFFFFF"/>
      </a:lt1>
      <a:dk2>
        <a:srgbClr val="000000"/>
      </a:dk2>
      <a:lt2>
        <a:srgbClr val="E9E5DC"/>
      </a:lt2>
      <a:accent1>
        <a:srgbClr val="F89829"/>
      </a:accent1>
      <a:accent2>
        <a:srgbClr val="FF0000"/>
      </a:accent2>
      <a:accent3>
        <a:srgbClr val="A28E6A"/>
      </a:accent3>
      <a:accent4>
        <a:srgbClr val="956251"/>
      </a:accent4>
      <a:accent5>
        <a:srgbClr val="918485"/>
      </a:accent5>
      <a:accent6>
        <a:srgbClr val="855D5D"/>
      </a:accent6>
      <a:hlink>
        <a:srgbClr val="FF0000"/>
      </a:hlink>
      <a:folHlink>
        <a:srgbClr val="FF0000"/>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spDef>
      <a:spPr>
        <a:noFill/>
        <a:ln w="38100">
          <a:solidFill>
            <a:schemeClr val="accent1"/>
          </a:solidFill>
        </a:ln>
      </a:spPr>
      <a:bodyPr rtlCol="0" anchor="ctr"/>
      <a:lstStyle>
        <a:defPPr algn="ctr">
          <a:defRPr dirty="0">
            <a:latin typeface="Open Sans" panose="020B0606030504020204" pitchFamily="34" charset="0"/>
            <a:ea typeface="Open Sans" panose="020B0606030504020204" pitchFamily="34" charset="0"/>
            <a:cs typeface="Open Sans" panose="020B0606030504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82D71096-A53A-4985-8E7F-EA3A0C952920}" vid="{72EEFD11-0377-4CDC-9019-0027D75D31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Training PPT Template rev 4-21 (1)</Template>
  <TotalTime>7508</TotalTime>
  <Words>7267</Words>
  <Application>Microsoft Office PowerPoint</Application>
  <PresentationFormat>Widescreen</PresentationFormat>
  <Paragraphs>783</Paragraphs>
  <Slides>148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148</vt:i4>
      </vt:variant>
    </vt:vector>
  </HeadingPairs>
  <TitlesOfParts>
    <vt:vector size="155" baseType="lpstr">
      <vt:lpstr>Arial</vt:lpstr>
      <vt:lpstr>Calibri</vt:lpstr>
      <vt:lpstr>Courier New</vt:lpstr>
      <vt:lpstr>Geneva</vt:lpstr>
      <vt:lpstr>Open Sans</vt:lpstr>
      <vt:lpstr>Wingdings</vt:lpstr>
      <vt:lpstr>WatchGuard</vt:lpstr>
      <vt:lpstr>What’s New</vt:lpstr>
      <vt:lpstr>Endpoint security Updates</vt:lpstr>
      <vt:lpstr>April 2024</vt:lpstr>
      <vt:lpstr>Patch Installation Results List for Service Providers</vt:lpstr>
      <vt:lpstr>Patch Installation Results List Filter</vt:lpstr>
      <vt:lpstr>Patch Installation Results List Table</vt:lpstr>
      <vt:lpstr>Additional Settings</vt:lpstr>
      <vt:lpstr>March 2024</vt:lpstr>
      <vt:lpstr>21 March 2024 – Update</vt:lpstr>
      <vt:lpstr>21 March 2024 - Update</vt:lpstr>
      <vt:lpstr>Patch Installation Status</vt:lpstr>
      <vt:lpstr>Patch Management Settings – Installation Option</vt:lpstr>
      <vt:lpstr>Computer Details – Patch Installation Option</vt:lpstr>
      <vt:lpstr>Available Patches List – Installation Options</vt:lpstr>
      <vt:lpstr>Patch Management Status – New Icon for Installation Option</vt:lpstr>
      <vt:lpstr>Patch Installation Task – Test Computers</vt:lpstr>
      <vt:lpstr>Patch Installation History – Registers</vt:lpstr>
      <vt:lpstr>Web Access Control Categories for AI</vt:lpstr>
      <vt:lpstr>Endpoint Risk Assessment Report</vt:lpstr>
      <vt:lpstr>Endpoint Risk Assessment with EDR Core</vt:lpstr>
      <vt:lpstr>EDR Core – Default Workstations and Servers Profile</vt:lpstr>
      <vt:lpstr>December 2023</vt:lpstr>
      <vt:lpstr>12 DEcember 2023 - Update</vt:lpstr>
      <vt:lpstr>Full Encryption for Mac Devices</vt:lpstr>
      <vt:lpstr>Full Encryption for Mac Devices – Recovery Keys</vt:lpstr>
      <vt:lpstr>Isolation for Mac Devices</vt:lpstr>
      <vt:lpstr>Endpoint Risk Assessment Settings Updates</vt:lpstr>
      <vt:lpstr>New Filter in Available Patches List</vt:lpstr>
      <vt:lpstr>Select All on Unmanaged Computers List</vt:lpstr>
      <vt:lpstr>Patch Management Installation History Report</vt:lpstr>
      <vt:lpstr>Zero-Trust Application Service Enhancement</vt:lpstr>
      <vt:lpstr>Anti-Tampering Improvements – 2FA*</vt:lpstr>
      <vt:lpstr>Enable 2FA</vt:lpstr>
      <vt:lpstr>Enable 2FA – Current Configuration</vt:lpstr>
      <vt:lpstr>Enable 2FA – Current Configuration</vt:lpstr>
      <vt:lpstr>Enable 2FA – Entire Account</vt:lpstr>
      <vt:lpstr>Enable 2FA – Entire Account</vt:lpstr>
      <vt:lpstr>Windows Safe Mode Protection*</vt:lpstr>
      <vt:lpstr>November 2023</vt:lpstr>
      <vt:lpstr>Centralized Settings Inheritance for Service Provider Accounts</vt:lpstr>
      <vt:lpstr>Centralized Settings Inheritance for Service Provider Accounts</vt:lpstr>
      <vt:lpstr>Centralized Settings Inheritance for Service Provider Accounts</vt:lpstr>
      <vt:lpstr>OCTOBer 2023</vt:lpstr>
      <vt:lpstr>Enroll Customers in WatchGuard MDR</vt:lpstr>
      <vt:lpstr>WatchGuard Endpoint Risk Assessment</vt:lpstr>
      <vt:lpstr>September 2023</vt:lpstr>
      <vt:lpstr>Endpoint Security Integration for NinjaOne</vt:lpstr>
      <vt:lpstr>Endpoint Security Integration for NinjaOne</vt:lpstr>
      <vt:lpstr>July 2023</vt:lpstr>
      <vt:lpstr>Multi-Tenant Endpoint Management – Security Dashboard</vt:lpstr>
      <vt:lpstr>Multi-Tenant Endpoint Management – Security Dashboard</vt:lpstr>
      <vt:lpstr>Unmanaged Computers Discovered Column</vt:lpstr>
      <vt:lpstr>June 2023</vt:lpstr>
      <vt:lpstr>Release Overview</vt:lpstr>
      <vt:lpstr>Vulnerability Assessment</vt:lpstr>
      <vt:lpstr>Vulnerability Assessment</vt:lpstr>
      <vt:lpstr>Vulnerability Assessment Dashboard</vt:lpstr>
      <vt:lpstr>Vulnerability Assessment Settings</vt:lpstr>
      <vt:lpstr>Network Attack Protection</vt:lpstr>
      <vt:lpstr>Network Attack Protection (Windows Computers)</vt:lpstr>
      <vt:lpstr>Network Attack Protection – Types of Attacks Detected</vt:lpstr>
      <vt:lpstr>Security Dashboard – Network Attack Activity</vt:lpstr>
      <vt:lpstr>Network Attack Activity List</vt:lpstr>
      <vt:lpstr>Network Attack Protection – Exclusions</vt:lpstr>
      <vt:lpstr>Alerts for Network Attack Detections</vt:lpstr>
      <vt:lpstr>Audit Mode</vt:lpstr>
      <vt:lpstr>Audit Mode</vt:lpstr>
      <vt:lpstr>Audit Mode Risk</vt:lpstr>
      <vt:lpstr>Detection Details – Allowed (Audit Mode)</vt:lpstr>
      <vt:lpstr>Network Access Enforcement</vt:lpstr>
      <vt:lpstr>Network Access Enforcement</vt:lpstr>
      <vt:lpstr>Patch Management Improvements</vt:lpstr>
      <vt:lpstr>Patch Management – Improvements</vt:lpstr>
      <vt:lpstr>Patch Management Support (Mac and Linux)</vt:lpstr>
      <vt:lpstr>Patch Management Support (macOS and Linux)</vt:lpstr>
      <vt:lpstr>Other Enhancements</vt:lpstr>
      <vt:lpstr>IOA – MITRE ID in Filter</vt:lpstr>
      <vt:lpstr>Multi-Tenant Endpoint Security Management</vt:lpstr>
      <vt:lpstr>New Features for Service Providers</vt:lpstr>
      <vt:lpstr>Network Attack Protection – Service Provider View</vt:lpstr>
      <vt:lpstr>Patch Management Tasks – Service Provider View</vt:lpstr>
      <vt:lpstr>Inherited Configurations – Add Authorized Software</vt:lpstr>
      <vt:lpstr>Allow Tenant Accounts to Authorize Software</vt:lpstr>
      <vt:lpstr>Subscriber View – Editable Settings</vt:lpstr>
      <vt:lpstr>Inherited Configurations – Add Scan Exclusions</vt:lpstr>
      <vt:lpstr>Allow Tenant Accounts to Add Scan Exclusions</vt:lpstr>
      <vt:lpstr>Subscriber View – Editable Exclusions</vt:lpstr>
      <vt:lpstr>May 2023</vt:lpstr>
      <vt:lpstr>WatchGuard Advanced EPDR Trials (Beta)</vt:lpstr>
      <vt:lpstr>February 2023</vt:lpstr>
      <vt:lpstr>New Windows Protection v8.0.0.21.0004</vt:lpstr>
      <vt:lpstr>New Windows Protection, continued</vt:lpstr>
      <vt:lpstr>New URL Filtering Categories</vt:lpstr>
      <vt:lpstr>New Linux Agent v1.11.04.0001</vt:lpstr>
      <vt:lpstr>November 2022</vt:lpstr>
      <vt:lpstr>Release Summary – 2 November 2022</vt:lpstr>
      <vt:lpstr>Risks</vt:lpstr>
      <vt:lpstr>Risks Dashboard</vt:lpstr>
      <vt:lpstr>Risk Assessment</vt:lpstr>
      <vt:lpstr>Configure Risk Settings</vt:lpstr>
      <vt:lpstr>Configure Risk Settings</vt:lpstr>
      <vt:lpstr>Critical Patches Pending Installation Risk</vt:lpstr>
      <vt:lpstr>Company Risk</vt:lpstr>
      <vt:lpstr>Risk Trend</vt:lpstr>
      <vt:lpstr>Detected Risks</vt:lpstr>
      <vt:lpstr>Computers at Risk</vt:lpstr>
      <vt:lpstr>Computer Risk on the Computer Details Page</vt:lpstr>
      <vt:lpstr>Mobile Device Details Tab</vt:lpstr>
      <vt:lpstr>Risks List</vt:lpstr>
      <vt:lpstr>Risks by Computer List</vt:lpstr>
      <vt:lpstr>Add Lists</vt:lpstr>
      <vt:lpstr>Risks in the Executive Report</vt:lpstr>
      <vt:lpstr>Computer Maintenance</vt:lpstr>
      <vt:lpstr>Automatic Deletion of Computers</vt:lpstr>
      <vt:lpstr>Identify Computers with a Filter</vt:lpstr>
      <vt:lpstr>Delete Computers from the Management UI</vt:lpstr>
      <vt:lpstr>Patch Management Updates</vt:lpstr>
      <vt:lpstr>Available Patches Trend</vt:lpstr>
      <vt:lpstr>Available Patches Trend </vt:lpstr>
      <vt:lpstr> Delay Restart for Patch Management Tasks</vt:lpstr>
      <vt:lpstr>Tasks</vt:lpstr>
      <vt:lpstr>Filter and Export Tasks List</vt:lpstr>
      <vt:lpstr>Copy Task Recipients</vt:lpstr>
      <vt:lpstr>Tasks Filter by Status</vt:lpstr>
      <vt:lpstr>Integration with Active Directory</vt:lpstr>
      <vt:lpstr>Integration with Active Directory</vt:lpstr>
      <vt:lpstr>Integration with Active Directory</vt:lpstr>
      <vt:lpstr>Last Seen in Active Directory</vt:lpstr>
      <vt:lpstr>Remote Installation with Active Directory</vt:lpstr>
      <vt:lpstr>UI Integration in  WatchGuard Cloud</vt:lpstr>
      <vt:lpstr>Endpoint Security in WatchGuard Cloud</vt:lpstr>
      <vt:lpstr>Endpoint Security in WatchGuard Cloud</vt:lpstr>
      <vt:lpstr>Service Provider Endpoint Manager</vt:lpstr>
      <vt:lpstr>Service Provider Endpoint Manager</vt:lpstr>
      <vt:lpstr>Endpoint Manager in WatchGuard Cloud</vt:lpstr>
      <vt:lpstr>Risks by Client</vt:lpstr>
      <vt:lpstr>Other Enhancements</vt:lpstr>
      <vt:lpstr>Visualize Infected Devices – Source IP Address</vt:lpstr>
      <vt:lpstr>Reduced Export and Reports</vt:lpstr>
      <vt:lpstr>Filters Search</vt:lpstr>
      <vt:lpstr>Updated Linux Support </vt:lpstr>
      <vt:lpstr>Updated macOS Support </vt:lpstr>
      <vt:lpstr>Secure VPN for Endpoint Enforcement (macOS)</vt:lpstr>
      <vt:lpstr>Update to WatchGuard Endpoint API — Available at Release</vt:lpstr>
      <vt:lpstr>Improvements to Anti-Tampering</vt:lpstr>
      <vt:lpstr>Windows Filtering Platform</vt:lpstr>
      <vt:lpstr>Windows Security Center — Windows 11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Endpoint Security</dc:title>
  <dc:creator>Nicole Santos</dc:creator>
  <cp:lastModifiedBy>Jen Mosinski</cp:lastModifiedBy>
  <cp:revision>344</cp:revision>
  <dcterms:created xsi:type="dcterms:W3CDTF">2021-10-28T20:13:45Z</dcterms:created>
  <dcterms:modified xsi:type="dcterms:W3CDTF">2024-04-12T19:51:49Z</dcterms:modified>
</cp:coreProperties>
</file>