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handoutMasterIdLst>
    <p:handoutMasterId r:id="rId26"/>
  </p:handoutMasterIdLst>
  <p:sldIdLst>
    <p:sldId id="256" r:id="rId5"/>
    <p:sldId id="442" r:id="rId6"/>
    <p:sldId id="602" r:id="rId7"/>
    <p:sldId id="608" r:id="rId8"/>
    <p:sldId id="627" r:id="rId9"/>
    <p:sldId id="628" r:id="rId10"/>
    <p:sldId id="625" r:id="rId11"/>
    <p:sldId id="626" r:id="rId12"/>
    <p:sldId id="623" r:id="rId13"/>
    <p:sldId id="624" r:id="rId14"/>
    <p:sldId id="613" r:id="rId15"/>
    <p:sldId id="614" r:id="rId16"/>
    <p:sldId id="615" r:id="rId17"/>
    <p:sldId id="616" r:id="rId18"/>
    <p:sldId id="617" r:id="rId19"/>
    <p:sldId id="618" r:id="rId20"/>
    <p:sldId id="620" r:id="rId21"/>
    <p:sldId id="621" r:id="rId22"/>
    <p:sldId id="622" r:id="rId23"/>
    <p:sldId id="33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jBTY4qU2P8v1pwfIT30Rw==" hashData="aB6qcTryaQoHpxTv7FKbKmGqo07WuC1ElNTMzi0T+IbzM7AK9Atqr15138Zw692wlFH7OFieYR9PqUV7VHYbq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94"/>
  </p:normalViewPr>
  <p:slideViewPr>
    <p:cSldViewPr snapToGrid="0" snapToObjects="1">
      <p:cViewPr varScale="1">
        <p:scale>
          <a:sx n="110" d="100"/>
          <a:sy n="110" d="100"/>
        </p:scale>
        <p:origin x="552" y="10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7/15/2021</a:t>
            </a:fld>
            <a:endParaRPr lang="en-US"/>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0" y="1929599"/>
            <a:ext cx="12192000" cy="2998802"/>
          </a:xfrm>
          <a:prstGeom prst="rect">
            <a:avLst/>
          </a:prstGeom>
          <a:solidFill>
            <a:srgbClr val="C0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hasCustomPrompt="1"/>
          </p:nvPr>
        </p:nvSpPr>
        <p:spPr>
          <a:xfrm>
            <a:off x="621476" y="3013501"/>
            <a:ext cx="10949049" cy="830997"/>
          </a:xfrm>
        </p:spPr>
        <p:txBody>
          <a:bodyPr anchor="ctr">
            <a:spAutoFit/>
          </a:bodyPr>
          <a:lstStyle>
            <a:lvl1pPr algn="ctr">
              <a:defRPr sz="4800" b="1">
                <a:effectLst/>
                <a:latin typeface="Arial" panose="020B0604020202020204" pitchFamily="34" charset="0"/>
                <a:cs typeface="Arial" panose="020B0604020202020204" pitchFamily="34" charset="0"/>
              </a:defRPr>
            </a:lvl1pPr>
          </a:lstStyle>
          <a:p>
            <a:r>
              <a:rPr lang="en-US" dirty="0"/>
              <a:t>Click to edit title</a:t>
            </a:r>
          </a:p>
        </p:txBody>
      </p:sp>
      <p:sp>
        <p:nvSpPr>
          <p:cNvPr id="3" name="Subtitle 2"/>
          <p:cNvSpPr>
            <a:spLocks noGrp="1"/>
          </p:cNvSpPr>
          <p:nvPr>
            <p:ph type="subTitle" idx="1"/>
          </p:nvPr>
        </p:nvSpPr>
        <p:spPr>
          <a:xfrm>
            <a:off x="621476" y="4137447"/>
            <a:ext cx="10949049" cy="461665"/>
          </a:xfrm>
        </p:spPr>
        <p:txBody>
          <a:bodyPr anchor="t">
            <a:spAutoFit/>
          </a:bodyPr>
          <a:lstStyle>
            <a:lvl1pPr marL="0" indent="0" algn="ctr">
              <a:buNone/>
              <a:defRPr sz="240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A close up of a logo&#10;&#10;Description automatically generated">
            <a:extLst>
              <a:ext uri="{FF2B5EF4-FFF2-40B4-BE49-F238E27FC236}">
                <a16:creationId xmlns:a16="http://schemas.microsoft.com/office/drawing/2014/main" id="{B7310721-84D5-8741-AF64-D5D19CBA3255}"/>
              </a:ext>
            </a:extLst>
          </p:cNvPr>
          <p:cNvPicPr>
            <a:picLocks noChangeAspect="1"/>
          </p:cNvPicPr>
          <p:nvPr userDrawn="1"/>
        </p:nvPicPr>
        <p:blipFill>
          <a:blip r:embed="rId3"/>
          <a:stretch>
            <a:fillRect/>
          </a:stretch>
        </p:blipFill>
        <p:spPr>
          <a:xfrm>
            <a:off x="42217" y="6370137"/>
            <a:ext cx="1278609" cy="4572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609600" y="274643"/>
            <a:ext cx="7404101" cy="674687"/>
          </a:xfrm>
        </p:spPr>
        <p:txBody>
          <a:bodyPr/>
          <a:lstStyle>
            <a:lvl1pPr>
              <a:defRPr sz="3600"/>
            </a:lvl1pPr>
          </a:lstStyle>
          <a:p>
            <a:r>
              <a:rPr lang="en-US" dirty="0"/>
              <a:t>Click to add Title</a:t>
            </a:r>
          </a:p>
        </p:txBody>
      </p:sp>
      <p:sp>
        <p:nvSpPr>
          <p:cNvPr id="11" name="Content Placeholder 2"/>
          <p:cNvSpPr>
            <a:spLocks noGrp="1"/>
          </p:cNvSpPr>
          <p:nvPr>
            <p:ph idx="1" hasCustomPrompt="1"/>
          </p:nvPr>
        </p:nvSpPr>
        <p:spPr>
          <a:xfrm>
            <a:off x="609600" y="1070919"/>
            <a:ext cx="7404101" cy="5696712"/>
          </a:xfrm>
        </p:spPr>
        <p:txBody>
          <a:bodyPr anchor="t" anchorCtr="0"/>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510696" y="6211755"/>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31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lnSpc>
                <a:spcPct val="100000"/>
              </a:lnSpc>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D340D9D2-D27E-4E16-8B19-2AC4DBCE4D7E}"/>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322744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04F7D42-24DE-4193-8A45-07EDDD1ACABC}"/>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94941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E2CE9A33-9515-3444-BBB2-F92EF885BA75}"/>
              </a:ext>
            </a:extLst>
          </p:cNvPr>
          <p:cNvSpPr>
            <a:spLocks noGrp="1"/>
          </p:cNvSpPr>
          <p:nvPr>
            <p:ph type="title" hasCustomPrompt="1"/>
          </p:nvPr>
        </p:nvSpPr>
        <p:spPr>
          <a:xfrm>
            <a:off x="9383980"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8A149E40-2016-AB4E-A741-CE465CD5C3B8}"/>
              </a:ext>
            </a:extLst>
          </p:cNvPr>
          <p:cNvSpPr>
            <a:spLocks noGrp="1"/>
          </p:cNvSpPr>
          <p:nvPr>
            <p:ph idx="1"/>
          </p:nvPr>
        </p:nvSpPr>
        <p:spPr>
          <a:xfrm>
            <a:off x="911880"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CEE0383-E9BC-D74E-B51A-F1E6EA15FC87}"/>
              </a:ext>
            </a:extLst>
          </p:cNvPr>
          <p:cNvCxnSpPr>
            <a:cxnSpLocks/>
          </p:cNvCxnSpPr>
          <p:nvPr userDrawn="1"/>
        </p:nvCxnSpPr>
        <p:spPr>
          <a:xfrm>
            <a:off x="9057838"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4B7204-AC71-462B-8349-0B288E6FE476}"/>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145402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ln w="9525">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ln w="9525">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D2C3A54-CEE8-4223-BD44-F393856BF80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128405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035F043-D510-41D4-8F7E-6336EA3E9B56}"/>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185701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6C5504B-ABC0-5845-8D53-D5087AAC7D80}"/>
              </a:ext>
            </a:extLst>
          </p:cNvPr>
          <p:cNvSpPr>
            <a:spLocks noGrp="1"/>
          </p:cNvSpPr>
          <p:nvPr>
            <p:ph idx="1"/>
          </p:nvPr>
        </p:nvSpPr>
        <p:spPr>
          <a:xfrm>
            <a:off x="1038726" y="1325880"/>
            <a:ext cx="10114548" cy="4754880"/>
          </a:xfrm>
        </p:spPr>
        <p:txBody>
          <a:bodyPr wrap="square" anchor="t">
            <a:noAutofit/>
          </a:bodyPr>
          <a:lstStyle>
            <a:lvl1pPr marL="342900" indent="-342900">
              <a:lnSpc>
                <a:spcPct val="100000"/>
              </a:lnSpc>
              <a:spcBef>
                <a:spcPts val="600"/>
              </a:spcBef>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Bef>
                <a:spcPts val="600"/>
              </a:spcBef>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Bef>
                <a:spcPts val="600"/>
              </a:spcBef>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Bef>
                <a:spcPts val="600"/>
              </a:spcBef>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lnSpc>
                <a:spcPct val="100000"/>
              </a:lnSpc>
              <a:spcBef>
                <a:spcPts val="600"/>
              </a:spcBef>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A8AAB16C-D751-45C2-A271-CAFEAB08712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2929110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22A22F-4EF7-4FDE-8066-B1C34650A9CC}"/>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339129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E2CE9A33-9515-3444-BBB2-F92EF885BA75}"/>
              </a:ext>
            </a:extLst>
          </p:cNvPr>
          <p:cNvSpPr>
            <a:spLocks noGrp="1"/>
          </p:cNvSpPr>
          <p:nvPr>
            <p:ph type="title" hasCustomPrompt="1"/>
          </p:nvPr>
        </p:nvSpPr>
        <p:spPr>
          <a:xfrm>
            <a:off x="9383980"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8A149E40-2016-AB4E-A741-CE465CD5C3B8}"/>
              </a:ext>
            </a:extLst>
          </p:cNvPr>
          <p:cNvSpPr>
            <a:spLocks noGrp="1"/>
          </p:cNvSpPr>
          <p:nvPr>
            <p:ph idx="1"/>
          </p:nvPr>
        </p:nvSpPr>
        <p:spPr>
          <a:xfrm>
            <a:off x="911880"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CEE0383-E9BC-D74E-B51A-F1E6EA15FC87}"/>
              </a:ext>
            </a:extLst>
          </p:cNvPr>
          <p:cNvCxnSpPr>
            <a:cxnSpLocks/>
          </p:cNvCxnSpPr>
          <p:nvPr userDrawn="1"/>
        </p:nvCxnSpPr>
        <p:spPr>
          <a:xfrm>
            <a:off x="9057838"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25BDF8A-3874-4212-A104-FA9213DA653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45309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E660DC1B-A38F-C246-8AC7-73AC9B1873BB}"/>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23FC3A-7AA4-4008-A012-5D023D1F570A}"/>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238389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0" y="2406869"/>
            <a:ext cx="12192000" cy="2049517"/>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hasCustomPrompt="1"/>
          </p:nvPr>
        </p:nvSpPr>
        <p:spPr>
          <a:xfrm>
            <a:off x="621476" y="3013501"/>
            <a:ext cx="10949049" cy="830997"/>
          </a:xfrm>
        </p:spPr>
        <p:txBody>
          <a:bodyPr anchor="ctr">
            <a:spAutoFit/>
          </a:bodyPr>
          <a:lstStyle>
            <a:lvl1pPr algn="ctr">
              <a:defRPr sz="4800" b="0">
                <a:effectLst/>
                <a:latin typeface="Arial" panose="020B0604020202020204" pitchFamily="34" charset="0"/>
                <a:cs typeface="Arial" panose="020B0604020202020204" pitchFamily="34" charset="0"/>
              </a:defRPr>
            </a:lvl1pPr>
          </a:lstStyle>
          <a:p>
            <a:r>
              <a:rPr lang="en-US" dirty="0"/>
              <a:t>Click to edit title</a:t>
            </a:r>
          </a:p>
        </p:txBody>
      </p:sp>
      <p:pic>
        <p:nvPicPr>
          <p:cNvPr id="5" name="Picture 4" descr="A close up of a logo&#10;&#10;Description automatically generated">
            <a:extLst>
              <a:ext uri="{FF2B5EF4-FFF2-40B4-BE49-F238E27FC236}">
                <a16:creationId xmlns:a16="http://schemas.microsoft.com/office/drawing/2014/main" id="{0F57CDC0-913B-DC4B-8924-BE561D31D65D}"/>
              </a:ext>
            </a:extLst>
          </p:cNvPr>
          <p:cNvPicPr>
            <a:picLocks noChangeAspect="1"/>
          </p:cNvPicPr>
          <p:nvPr userDrawn="1"/>
        </p:nvPicPr>
        <p:blipFill>
          <a:blip r:embed="rId3"/>
          <a:stretch>
            <a:fillRect/>
          </a:stretch>
        </p:blipFill>
        <p:spPr>
          <a:xfrm>
            <a:off x="42217" y="6370137"/>
            <a:ext cx="1278609" cy="457200"/>
          </a:xfrm>
          <a:prstGeom prst="rect">
            <a:avLst/>
          </a:prstGeom>
        </p:spPr>
      </p:pic>
    </p:spTree>
    <p:extLst>
      <p:ext uri="{BB962C8B-B14F-4D97-AF65-F5344CB8AC3E}">
        <p14:creationId xmlns:p14="http://schemas.microsoft.com/office/powerpoint/2010/main" val="251709500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E660DC1B-A38F-C246-8AC7-73AC9B1873BB}"/>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739CF9-AFBF-4C25-A44F-6F66E371207D}"/>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3054636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1DC9EB88-F22C-624A-8450-D501164095FF}"/>
              </a:ext>
            </a:extLst>
          </p:cNvPr>
          <p:cNvSpPr>
            <a:spLocks noGrp="1"/>
          </p:cNvSpPr>
          <p:nvPr>
            <p:ph type="pic" idx="1"/>
          </p:nvPr>
        </p:nvSpPr>
        <p:spPr>
          <a:xfrm>
            <a:off x="1716087" y="1504437"/>
            <a:ext cx="8759827" cy="4364283"/>
          </a:xfrm>
          <a:prstGeom prst="roundRect">
            <a:avLst>
              <a:gd name="adj" fmla="val 4380"/>
            </a:avLst>
          </a:prstGeom>
          <a:solidFill>
            <a:schemeClr val="lt1">
              <a:alpha val="5000"/>
            </a:schemeClr>
          </a:solidFill>
          <a:ln>
            <a:noFill/>
          </a:ln>
          <a:effectLst>
            <a:glow rad="139700">
              <a:schemeClr val="accent6">
                <a:satMod val="175000"/>
                <a:alpha val="30000"/>
              </a:schemeClr>
            </a:glow>
          </a:effectLst>
        </p:spPr>
        <p:style>
          <a:lnRef idx="2">
            <a:schemeClr val="dk1"/>
          </a:lnRef>
          <a:fillRef idx="1">
            <a:schemeClr val="lt1"/>
          </a:fillRef>
          <a:effectRef idx="0">
            <a:schemeClr val="dk1"/>
          </a:effectRef>
          <a:fontRef idx="minor">
            <a:schemeClr val="dk1"/>
          </a:fontRef>
        </p:style>
        <p:txBody>
          <a:bodyPr wrap="none" anchor="ctr" anchorCtr="0">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3" name="TextBox 12">
            <a:extLst>
              <a:ext uri="{FF2B5EF4-FFF2-40B4-BE49-F238E27FC236}">
                <a16:creationId xmlns:a16="http://schemas.microsoft.com/office/drawing/2014/main" id="{2E9C0C48-4245-4F49-A258-6500DE6176CD}"/>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2213727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60E313ED-8642-6142-A085-35B592F4551C}"/>
              </a:ext>
            </a:extLst>
          </p:cNvPr>
          <p:cNvSpPr>
            <a:spLocks noGrp="1"/>
          </p:cNvSpPr>
          <p:nvPr>
            <p:ph type="pic" idx="1"/>
          </p:nvPr>
        </p:nvSpPr>
        <p:spPr>
          <a:xfrm>
            <a:off x="3432174" y="1130968"/>
            <a:ext cx="7504532" cy="4499810"/>
          </a:xfrm>
          <a:prstGeom prst="roundRect">
            <a:avLst>
              <a:gd name="adj" fmla="val 4380"/>
            </a:avLst>
          </a:prstGeom>
          <a:solidFill>
            <a:schemeClr val="lt1">
              <a:alpha val="5000"/>
            </a:schemeClr>
          </a:solidFill>
          <a:ln>
            <a:noFill/>
          </a:ln>
          <a:effectLst>
            <a:glow rad="139700">
              <a:schemeClr val="accent6">
                <a:satMod val="175000"/>
                <a:alpha val="30000"/>
              </a:schemeClr>
            </a:glow>
          </a:effectLst>
        </p:spPr>
        <p:style>
          <a:lnRef idx="2">
            <a:schemeClr val="dk1"/>
          </a:lnRef>
          <a:fillRef idx="1">
            <a:schemeClr val="lt1"/>
          </a:fillRef>
          <a:effectRef idx="0">
            <a:schemeClr val="dk1"/>
          </a:effectRef>
          <a:fontRef idx="minor">
            <a:schemeClr val="dk1"/>
          </a:fontRef>
        </p:style>
        <p:txBody>
          <a:bodyPr wrap="none" anchor="ctr" anchorCtr="0">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4" name="TextBox 13">
            <a:extLst>
              <a:ext uri="{FF2B5EF4-FFF2-40B4-BE49-F238E27FC236}">
                <a16:creationId xmlns:a16="http://schemas.microsoft.com/office/drawing/2014/main" id="{728D34AD-7337-479A-BF8B-DD30CC768F1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322763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glob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E10D5B-3450-4F96-A876-AB1A0A3F25E7}"/>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22052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E9B6E4-BDCE-4885-88E0-DAF50B5E7FDA}"/>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272214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bottom 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87F4E31-0FCF-4053-93A1-0623E1D6FC48}"/>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39703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side 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EEE199-ACEE-408F-A260-E7936E28FC5B}"/>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99534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E2C0AD5A-4FE5-0C4B-9CEE-E876E03F9A28}"/>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7C26B969-8D59-B149-B3F1-C81B67DD51F4}"/>
              </a:ext>
            </a:extLst>
          </p:cNvPr>
          <p:cNvSpPr>
            <a:spLocks noGrp="1"/>
          </p:cNvSpPr>
          <p:nvPr>
            <p:ph idx="1" hasCustomPrompt="1"/>
          </p:nvPr>
        </p:nvSpPr>
        <p:spPr>
          <a:xfrm>
            <a:off x="1038726" y="1325880"/>
            <a:ext cx="7573575"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DE98F8F5-86A3-D34F-B2BF-AA64A59E2CB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2D385AA-8B5C-4F70-A278-462F30CD7CE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40512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7" name="Title 1">
            <a:extLst>
              <a:ext uri="{FF2B5EF4-FFF2-40B4-BE49-F238E27FC236}">
                <a16:creationId xmlns:a16="http://schemas.microsoft.com/office/drawing/2014/main" id="{1BAF89A4-BEA8-744C-8457-5451ECEF8ECA}"/>
              </a:ext>
            </a:extLst>
          </p:cNvPr>
          <p:cNvSpPr>
            <a:spLocks noGrp="1"/>
          </p:cNvSpPr>
          <p:nvPr>
            <p:ph type="title" hasCustomPrompt="1"/>
          </p:nvPr>
        </p:nvSpPr>
        <p:spPr>
          <a:xfrm>
            <a:off x="733928"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36A658C9-D2D8-964E-886C-3EE3134A6356}"/>
              </a:ext>
            </a:extLst>
          </p:cNvPr>
          <p:cNvSpPr>
            <a:spLocks noGrp="1"/>
          </p:cNvSpPr>
          <p:nvPr>
            <p:ph idx="1"/>
          </p:nvPr>
        </p:nvSpPr>
        <p:spPr>
          <a:xfrm>
            <a:off x="3104853" y="1130967"/>
            <a:ext cx="5507448"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00BC2745-EEF7-8A41-8371-92EAB09CB993}"/>
              </a:ext>
            </a:extLst>
          </p:cNvPr>
          <p:cNvCxnSpPr>
            <a:cxnSpLocks/>
          </p:cNvCxnSpPr>
          <p:nvPr userDrawn="1"/>
        </p:nvCxnSpPr>
        <p:spPr>
          <a:xfrm>
            <a:off x="2837512"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56CAC8-4556-4DD4-8FC1-90ADBEA79B11}"/>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2020 WatchGuard Technologies, Inc. All Rights Reserved</a:t>
            </a:r>
          </a:p>
        </p:txBody>
      </p:sp>
    </p:spTree>
    <p:extLst>
      <p:ext uri="{BB962C8B-B14F-4D97-AF65-F5344CB8AC3E}">
        <p14:creationId xmlns:p14="http://schemas.microsoft.com/office/powerpoint/2010/main" val="387562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48375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7/15/2021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67" r:id="rId2"/>
    <p:sldLayoutId id="2147483689" r:id="rId3"/>
    <p:sldLayoutId id="2147483709" r:id="rId4"/>
    <p:sldLayoutId id="2147483688" r:id="rId5"/>
    <p:sldLayoutId id="2147483690" r:id="rId6"/>
    <p:sldLayoutId id="2147483683" r:id="rId7"/>
    <p:sldLayoutId id="2147483666" r:id="rId8"/>
    <p:sldLayoutId id="2147483710" r:id="rId9"/>
    <p:sldLayoutId id="2147483708" r:id="rId10"/>
    <p:sldLayoutId id="2147483675" r:id="rId11"/>
    <p:sldLayoutId id="2147483672" r:id="rId12"/>
    <p:sldLayoutId id="2147483673" r:id="rId13"/>
    <p:sldLayoutId id="2147483678" r:id="rId14"/>
    <p:sldLayoutId id="2147483679" r:id="rId15"/>
    <p:sldLayoutId id="2147483677" r:id="rId16"/>
    <p:sldLayoutId id="2147483686" r:id="rId17"/>
    <p:sldLayoutId id="2147483685" r:id="rId18"/>
    <p:sldLayoutId id="2147483680" r:id="rId19"/>
    <p:sldLayoutId id="2147483687" r:id="rId20"/>
    <p:sldLayoutId id="2147483681" r:id="rId21"/>
    <p:sldLayoutId id="2147483684" r:id="rId2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00000"/>
        </a:lnSpc>
        <a:spcBef>
          <a:spcPts val="600"/>
        </a:spcBef>
        <a:spcAft>
          <a:spcPts val="900"/>
        </a:spcAft>
        <a:buClr>
          <a:schemeClr val="tx1"/>
        </a:buClr>
        <a:buSzPct val="100000"/>
        <a:buFont typeface="Arial"/>
        <a:buChar char="•"/>
        <a:defRPr sz="2200" kern="1200" cap="none">
          <a:solidFill>
            <a:schemeClr val="tx1"/>
          </a:solidFill>
          <a:effectLst/>
          <a:latin typeface="+mn-lt"/>
          <a:ea typeface="+mn-ea"/>
          <a:cs typeface="+mn-cs"/>
        </a:defRPr>
      </a:lvl1pPr>
      <a:lvl2pPr marL="742950" indent="-285750" algn="l" defTabSz="457200" rtl="0" eaLnBrk="1" latinLnBrk="0" hangingPunct="1">
        <a:lnSpc>
          <a:spcPct val="100000"/>
        </a:lnSpc>
        <a:spcBef>
          <a:spcPts val="600"/>
        </a:spcBef>
        <a:spcAft>
          <a:spcPts val="900"/>
        </a:spcAft>
        <a:buClr>
          <a:schemeClr val="tx1"/>
        </a:buClr>
        <a:buSzPct val="100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lnSpc>
          <a:spcPct val="100000"/>
        </a:lnSpc>
        <a:spcBef>
          <a:spcPts val="600"/>
        </a:spcBef>
        <a:spcAft>
          <a:spcPts val="900"/>
        </a:spcAft>
        <a:buClr>
          <a:schemeClr val="tx1"/>
        </a:buClr>
        <a:buSzPct val="100000"/>
        <a:buFont typeface="Arial"/>
        <a:buChar char="•"/>
        <a:defRPr sz="1600" kern="1200" cap="none">
          <a:solidFill>
            <a:schemeClr val="tx1"/>
          </a:solidFill>
          <a:effectLst/>
          <a:latin typeface="+mn-lt"/>
          <a:ea typeface="+mn-ea"/>
          <a:cs typeface="+mn-cs"/>
        </a:defRPr>
      </a:lvl3pPr>
      <a:lvl4pPr marL="1543050" indent="-171450" algn="l" defTabSz="457200" rtl="0" eaLnBrk="1" latinLnBrk="0" hangingPunct="1">
        <a:lnSpc>
          <a:spcPct val="100000"/>
        </a:lnSpc>
        <a:spcBef>
          <a:spcPts val="600"/>
        </a:spcBef>
        <a:spcAft>
          <a:spcPts val="9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lnSpc>
          <a:spcPct val="100000"/>
        </a:lnSpc>
        <a:spcBef>
          <a:spcPts val="600"/>
        </a:spcBef>
        <a:spcAft>
          <a:spcPts val="9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watchguard.com/help/docs/help-center/en-US/Content/en-US/Fireware/services/dnswatch/dnswatch_intro_c.html" TargetMode="Externa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watchguard.com/support/release-notes/DNSWatch/en-US/index.html#en-US/DNSW/resolved_issues.html"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atchguard.centercode.com/welcome/ms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1BA3-30D3-C849-AECE-C29F9D798999}"/>
              </a:ext>
            </a:extLst>
          </p:cNvPr>
          <p:cNvSpPr>
            <a:spLocks noGrp="1"/>
          </p:cNvSpPr>
          <p:nvPr>
            <p:ph type="ctrTitle"/>
          </p:nvPr>
        </p:nvSpPr>
        <p:spPr>
          <a:xfrm>
            <a:off x="621476" y="3013501"/>
            <a:ext cx="10949049" cy="830997"/>
          </a:xfrm>
        </p:spPr>
        <p:txBody>
          <a:bodyPr/>
          <a:lstStyle/>
          <a:p>
            <a:r>
              <a:rPr lang="en-US" dirty="0"/>
              <a:t>What’s new in DNSWatch</a:t>
            </a:r>
          </a:p>
        </p:txBody>
      </p:sp>
    </p:spTree>
    <p:extLst>
      <p:ext uri="{BB962C8B-B14F-4D97-AF65-F5344CB8AC3E}">
        <p14:creationId xmlns:p14="http://schemas.microsoft.com/office/powerpoint/2010/main" val="408648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Blacklist is Now Blocklist and Whitelist is Now </a:t>
            </a:r>
            <a:r>
              <a:rPr lang="en-US" dirty="0" err="1"/>
              <a:t>Allowlist</a:t>
            </a:r>
            <a:endParaRPr lang="en-US" dirty="0"/>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2558491"/>
          </a:xfrm>
        </p:spPr>
        <p:txBody>
          <a:bodyPr anchor="t">
            <a:normAutofit/>
          </a:bodyPr>
          <a:lstStyle/>
          <a:p>
            <a:pPr lvl="0"/>
            <a:r>
              <a:rPr lang="en-US" dirty="0"/>
              <a:t>In the DNSWatch web UI, the terms “Blacklist” and “Whitelist” are now “Blocklist” and “</a:t>
            </a:r>
            <a:r>
              <a:rPr lang="en-US" dirty="0" err="1"/>
              <a:t>Allowlist</a:t>
            </a:r>
            <a:r>
              <a:rPr lang="en-US" dirty="0"/>
              <a:t>”.</a:t>
            </a:r>
          </a:p>
          <a:p>
            <a:pPr lvl="1"/>
            <a:r>
              <a:rPr lang="en-US" dirty="0"/>
              <a:t>The </a:t>
            </a:r>
            <a:r>
              <a:rPr lang="en-US" b="1" dirty="0"/>
              <a:t>Blackholed Domains</a:t>
            </a:r>
            <a:r>
              <a:rPr lang="en-US" dirty="0"/>
              <a:t> page is now </a:t>
            </a:r>
            <a:r>
              <a:rPr lang="en-US" b="1" dirty="0"/>
              <a:t>Domain Blocklist</a:t>
            </a:r>
            <a:r>
              <a:rPr lang="en-US" dirty="0"/>
              <a:t>.</a:t>
            </a:r>
            <a:endParaRPr lang="en-US" b="1" dirty="0"/>
          </a:p>
          <a:p>
            <a:pPr lvl="1"/>
            <a:r>
              <a:rPr lang="en-US" dirty="0"/>
              <a:t>The </a:t>
            </a:r>
            <a:r>
              <a:rPr lang="en-US" b="1" dirty="0"/>
              <a:t>Whitelisted Domains</a:t>
            </a:r>
            <a:r>
              <a:rPr lang="en-US" dirty="0"/>
              <a:t> page is now </a:t>
            </a:r>
            <a:r>
              <a:rPr lang="en-US" b="1" dirty="0"/>
              <a:t>Domain </a:t>
            </a:r>
            <a:r>
              <a:rPr lang="en-US" b="1" dirty="0" err="1"/>
              <a:t>Allowlist</a:t>
            </a:r>
            <a:r>
              <a:rPr lang="en-US" dirty="0"/>
              <a:t>.</a:t>
            </a:r>
            <a:endParaRPr lang="en-US" b="1" dirty="0"/>
          </a:p>
          <a:p>
            <a:pPr lvl="1"/>
            <a:r>
              <a:rPr lang="en-US" dirty="0"/>
              <a:t>The </a:t>
            </a:r>
            <a:r>
              <a:rPr lang="en-US" b="1" dirty="0"/>
              <a:t>Filtered Domains</a:t>
            </a:r>
            <a:r>
              <a:rPr lang="en-US" dirty="0"/>
              <a:t> page is now </a:t>
            </a:r>
            <a:r>
              <a:rPr lang="en-US" b="1" dirty="0"/>
              <a:t>Domain </a:t>
            </a:r>
            <a:r>
              <a:rPr lang="en-US" b="1" dirty="0" err="1"/>
              <a:t>Filterlist</a:t>
            </a:r>
            <a:r>
              <a:rPr lang="en-US" dirty="0"/>
              <a:t>.</a:t>
            </a:r>
            <a:endParaRPr lang="en-US" b="1" dirty="0"/>
          </a:p>
          <a:p>
            <a:pPr lvl="0"/>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22 October 2020</a:t>
            </a:r>
          </a:p>
        </p:txBody>
      </p:sp>
      <p:pic>
        <p:nvPicPr>
          <p:cNvPr id="7" name="Picture 6">
            <a:extLst>
              <a:ext uri="{FF2B5EF4-FFF2-40B4-BE49-F238E27FC236}">
                <a16:creationId xmlns:a16="http://schemas.microsoft.com/office/drawing/2014/main" id="{EF624F13-34AC-41E5-8A2C-8AF837AC55F0}"/>
              </a:ext>
            </a:extLst>
          </p:cNvPr>
          <p:cNvPicPr>
            <a:picLocks noChangeAspect="1"/>
          </p:cNvPicPr>
          <p:nvPr/>
        </p:nvPicPr>
        <p:blipFill>
          <a:blip r:embed="rId2"/>
          <a:stretch>
            <a:fillRect/>
          </a:stretch>
        </p:blipFill>
        <p:spPr>
          <a:xfrm>
            <a:off x="2517867" y="3732713"/>
            <a:ext cx="5797178" cy="2622109"/>
          </a:xfrm>
          <a:prstGeom prst="rect">
            <a:avLst/>
          </a:prstGeom>
        </p:spPr>
      </p:pic>
    </p:spTree>
    <p:extLst>
      <p:ext uri="{BB962C8B-B14F-4D97-AF65-F5344CB8AC3E}">
        <p14:creationId xmlns:p14="http://schemas.microsoft.com/office/powerpoint/2010/main" val="386120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Content Filtering</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1"/>
            <a:ext cx="10113264" cy="1658722"/>
          </a:xfrm>
        </p:spPr>
        <p:txBody>
          <a:bodyPr anchor="t">
            <a:normAutofit/>
          </a:bodyPr>
          <a:lstStyle/>
          <a:p>
            <a:pPr lvl="0"/>
            <a:r>
              <a:rPr lang="en-US" dirty="0"/>
              <a:t>The </a:t>
            </a:r>
            <a:r>
              <a:rPr lang="en-US" b="1" dirty="0"/>
              <a:t>Categories</a:t>
            </a:r>
            <a:r>
              <a:rPr lang="en-US" dirty="0"/>
              <a:t> tab on the Content Filtering page now displays how many subcategories are blocked without expanding the category. If all subcategories are selected, the check box is selected. If only some categories are selected, a hyphen is displayed.</a:t>
            </a:r>
          </a:p>
          <a:p>
            <a:pPr lvl="0"/>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1 October 2020</a:t>
            </a:r>
          </a:p>
        </p:txBody>
      </p:sp>
      <p:pic>
        <p:nvPicPr>
          <p:cNvPr id="8" name="Picture 7">
            <a:extLst>
              <a:ext uri="{FF2B5EF4-FFF2-40B4-BE49-F238E27FC236}">
                <a16:creationId xmlns:a16="http://schemas.microsoft.com/office/drawing/2014/main" id="{2F723C87-5DED-4F3C-8555-2E725706680A}"/>
              </a:ext>
            </a:extLst>
          </p:cNvPr>
          <p:cNvPicPr>
            <a:picLocks noChangeAspect="1"/>
          </p:cNvPicPr>
          <p:nvPr/>
        </p:nvPicPr>
        <p:blipFill>
          <a:blip r:embed="rId2"/>
          <a:stretch>
            <a:fillRect/>
          </a:stretch>
        </p:blipFill>
        <p:spPr>
          <a:xfrm>
            <a:off x="2182120" y="2869022"/>
            <a:ext cx="6797714" cy="3240636"/>
          </a:xfrm>
          <a:prstGeom prst="rect">
            <a:avLst/>
          </a:prstGeom>
        </p:spPr>
      </p:pic>
    </p:spTree>
    <p:extLst>
      <p:ext uri="{BB962C8B-B14F-4D97-AF65-F5344CB8AC3E}">
        <p14:creationId xmlns:p14="http://schemas.microsoft.com/office/powerpoint/2010/main" val="321442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a:t>August 2020</a:t>
            </a:r>
          </a:p>
        </p:txBody>
      </p:sp>
    </p:spTree>
    <p:extLst>
      <p:ext uri="{BB962C8B-B14F-4D97-AF65-F5344CB8AC3E}">
        <p14:creationId xmlns:p14="http://schemas.microsoft.com/office/powerpoint/2010/main" val="166653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err="1"/>
              <a:t>DNSWatchGO</a:t>
            </a:r>
            <a:r>
              <a:rPr lang="en-US" dirty="0"/>
              <a:t> Client Groups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1"/>
            <a:ext cx="10113264" cy="1658722"/>
          </a:xfrm>
        </p:spPr>
        <p:txBody>
          <a:bodyPr anchor="t">
            <a:normAutofit lnSpcReduction="10000"/>
          </a:bodyPr>
          <a:lstStyle/>
          <a:p>
            <a:pPr lvl="0"/>
            <a:r>
              <a:rPr lang="en-US" dirty="0"/>
              <a:t>You can now create </a:t>
            </a:r>
            <a:r>
              <a:rPr lang="en-US" dirty="0" err="1"/>
              <a:t>DNSWatchGO</a:t>
            </a:r>
            <a:r>
              <a:rPr lang="en-US" dirty="0"/>
              <a:t> Client groups to organize your </a:t>
            </a:r>
            <a:r>
              <a:rPr lang="en-US" dirty="0" err="1"/>
              <a:t>DNSWatchGO</a:t>
            </a:r>
            <a:r>
              <a:rPr lang="en-US" dirty="0"/>
              <a:t> Clients and assign specific content filter policies to each group. </a:t>
            </a:r>
          </a:p>
          <a:p>
            <a:pPr lvl="0"/>
            <a:r>
              <a:rPr lang="en-US" dirty="0"/>
              <a:t>In the DNSWatch web UI, go to </a:t>
            </a:r>
            <a:r>
              <a:rPr lang="en-US" b="1" dirty="0"/>
              <a:t>Configure &gt; </a:t>
            </a:r>
            <a:r>
              <a:rPr lang="en-US" b="1" dirty="0" err="1"/>
              <a:t>DNSWatchGO</a:t>
            </a:r>
            <a:r>
              <a:rPr lang="en-US" b="1" dirty="0"/>
              <a:t> Client Groups</a:t>
            </a:r>
            <a:r>
              <a:rPr lang="en-US" dirty="0"/>
              <a:t>.</a:t>
            </a:r>
          </a:p>
          <a:p>
            <a:pPr lvl="0"/>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20 August 2020</a:t>
            </a:r>
          </a:p>
        </p:txBody>
      </p:sp>
      <p:pic>
        <p:nvPicPr>
          <p:cNvPr id="7" name="Picture 6">
            <a:extLst>
              <a:ext uri="{FF2B5EF4-FFF2-40B4-BE49-F238E27FC236}">
                <a16:creationId xmlns:a16="http://schemas.microsoft.com/office/drawing/2014/main" id="{E3CEB87F-4AF4-4AC6-853A-105F6BEF003C}"/>
              </a:ext>
            </a:extLst>
          </p:cNvPr>
          <p:cNvPicPr>
            <a:picLocks noChangeAspect="1"/>
          </p:cNvPicPr>
          <p:nvPr/>
        </p:nvPicPr>
        <p:blipFill>
          <a:blip r:embed="rId2"/>
          <a:stretch>
            <a:fillRect/>
          </a:stretch>
        </p:blipFill>
        <p:spPr>
          <a:xfrm>
            <a:off x="2730642" y="2984603"/>
            <a:ext cx="5330708" cy="3372035"/>
          </a:xfrm>
          <a:prstGeom prst="rect">
            <a:avLst/>
          </a:prstGeom>
        </p:spPr>
      </p:pic>
    </p:spTree>
    <p:extLst>
      <p:ext uri="{BB962C8B-B14F-4D97-AF65-F5344CB8AC3E}">
        <p14:creationId xmlns:p14="http://schemas.microsoft.com/office/powerpoint/2010/main" val="2929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err="1"/>
              <a:t>DNSWatchGO</a:t>
            </a:r>
            <a:r>
              <a:rPr lang="en-US" dirty="0"/>
              <a:t> Client Groups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1"/>
            <a:ext cx="10113264" cy="1029613"/>
          </a:xfrm>
        </p:spPr>
        <p:txBody>
          <a:bodyPr anchor="t">
            <a:normAutofit/>
          </a:bodyPr>
          <a:lstStyle/>
          <a:p>
            <a:pPr lvl="0"/>
            <a:r>
              <a:rPr lang="en-US" dirty="0"/>
              <a:t>You can create, edit, and delete </a:t>
            </a:r>
            <a:r>
              <a:rPr lang="en-US" dirty="0" err="1"/>
              <a:t>DNSWatchGO</a:t>
            </a:r>
            <a:r>
              <a:rPr lang="en-US" dirty="0"/>
              <a:t> Client groups and move individual clients to another group.</a:t>
            </a:r>
          </a:p>
          <a:p>
            <a:pPr lvl="0"/>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20 August 2020</a:t>
            </a:r>
          </a:p>
        </p:txBody>
      </p:sp>
      <p:pic>
        <p:nvPicPr>
          <p:cNvPr id="8" name="Picture 7">
            <a:extLst>
              <a:ext uri="{FF2B5EF4-FFF2-40B4-BE49-F238E27FC236}">
                <a16:creationId xmlns:a16="http://schemas.microsoft.com/office/drawing/2014/main" id="{EB8F4321-74FC-4C4E-AED7-E5988D0D69A9}"/>
              </a:ext>
            </a:extLst>
          </p:cNvPr>
          <p:cNvPicPr>
            <a:picLocks noChangeAspect="1"/>
          </p:cNvPicPr>
          <p:nvPr/>
        </p:nvPicPr>
        <p:blipFill>
          <a:blip r:embed="rId2"/>
          <a:stretch>
            <a:fillRect/>
          </a:stretch>
        </p:blipFill>
        <p:spPr>
          <a:xfrm>
            <a:off x="2398046" y="2163331"/>
            <a:ext cx="7158453" cy="1789613"/>
          </a:xfrm>
          <a:prstGeom prst="rect">
            <a:avLst/>
          </a:prstGeom>
        </p:spPr>
      </p:pic>
      <p:pic>
        <p:nvPicPr>
          <p:cNvPr id="9" name="Picture 8">
            <a:extLst>
              <a:ext uri="{FF2B5EF4-FFF2-40B4-BE49-F238E27FC236}">
                <a16:creationId xmlns:a16="http://schemas.microsoft.com/office/drawing/2014/main" id="{BAF85A62-75EF-4EED-8349-00B0AB16CCC6}"/>
              </a:ext>
            </a:extLst>
          </p:cNvPr>
          <p:cNvPicPr>
            <a:picLocks noChangeAspect="1"/>
          </p:cNvPicPr>
          <p:nvPr/>
        </p:nvPicPr>
        <p:blipFill>
          <a:blip r:embed="rId3"/>
          <a:stretch>
            <a:fillRect/>
          </a:stretch>
        </p:blipFill>
        <p:spPr>
          <a:xfrm>
            <a:off x="3129566" y="4078070"/>
            <a:ext cx="5144537" cy="2265946"/>
          </a:xfrm>
          <a:prstGeom prst="rect">
            <a:avLst/>
          </a:prstGeom>
        </p:spPr>
      </p:pic>
    </p:spTree>
    <p:extLst>
      <p:ext uri="{BB962C8B-B14F-4D97-AF65-F5344CB8AC3E}">
        <p14:creationId xmlns:p14="http://schemas.microsoft.com/office/powerpoint/2010/main" val="344215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err="1"/>
              <a:t>DNSWatchGO</a:t>
            </a:r>
            <a:r>
              <a:rPr lang="en-US" dirty="0"/>
              <a:t> Client Groups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1"/>
            <a:ext cx="4937792" cy="3033978"/>
          </a:xfrm>
        </p:spPr>
        <p:txBody>
          <a:bodyPr anchor="t">
            <a:normAutofit/>
          </a:bodyPr>
          <a:lstStyle/>
          <a:p>
            <a:pPr lvl="0"/>
            <a:r>
              <a:rPr lang="en-US" dirty="0"/>
              <a:t>Client policies have been migrated to the </a:t>
            </a:r>
            <a:r>
              <a:rPr lang="en-US" dirty="0" err="1"/>
              <a:t>DNSWatchGO</a:t>
            </a:r>
            <a:r>
              <a:rPr lang="en-US" dirty="0"/>
              <a:t> Client Groups page and are now organized at group level.</a:t>
            </a:r>
          </a:p>
          <a:p>
            <a:pPr lvl="0"/>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20 August 2020</a:t>
            </a:r>
          </a:p>
        </p:txBody>
      </p:sp>
      <p:pic>
        <p:nvPicPr>
          <p:cNvPr id="7" name="Picture 6">
            <a:extLst>
              <a:ext uri="{FF2B5EF4-FFF2-40B4-BE49-F238E27FC236}">
                <a16:creationId xmlns:a16="http://schemas.microsoft.com/office/drawing/2014/main" id="{F29024DB-4073-4267-A7CD-69142A06468D}"/>
              </a:ext>
            </a:extLst>
          </p:cNvPr>
          <p:cNvPicPr>
            <a:picLocks noChangeAspect="1"/>
          </p:cNvPicPr>
          <p:nvPr/>
        </p:nvPicPr>
        <p:blipFill>
          <a:blip r:embed="rId2"/>
          <a:stretch>
            <a:fillRect/>
          </a:stretch>
        </p:blipFill>
        <p:spPr>
          <a:xfrm>
            <a:off x="6244806" y="1325881"/>
            <a:ext cx="4078799" cy="4709159"/>
          </a:xfrm>
          <a:prstGeom prst="rect">
            <a:avLst/>
          </a:prstGeom>
        </p:spPr>
      </p:pic>
    </p:spTree>
    <p:extLst>
      <p:ext uri="{BB962C8B-B14F-4D97-AF65-F5344CB8AC3E}">
        <p14:creationId xmlns:p14="http://schemas.microsoft.com/office/powerpoint/2010/main" val="401216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err="1"/>
              <a:t>july</a:t>
            </a:r>
            <a:r>
              <a:rPr lang="en-US" dirty="0"/>
              <a:t> 2020</a:t>
            </a:r>
          </a:p>
        </p:txBody>
      </p:sp>
    </p:spTree>
    <p:extLst>
      <p:ext uri="{BB962C8B-B14F-4D97-AF65-F5344CB8AC3E}">
        <p14:creationId xmlns:p14="http://schemas.microsoft.com/office/powerpoint/2010/main" val="1343861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863FE-3D82-4C97-A1C8-1A4EF424165B}"/>
              </a:ext>
            </a:extLst>
          </p:cNvPr>
          <p:cNvSpPr>
            <a:spLocks noGrp="1"/>
          </p:cNvSpPr>
          <p:nvPr>
            <p:ph type="title"/>
          </p:nvPr>
        </p:nvSpPr>
        <p:spPr/>
        <p:txBody>
          <a:bodyPr/>
          <a:lstStyle/>
          <a:p>
            <a:r>
              <a:rPr lang="en-US" dirty="0"/>
              <a:t>DNSWatch Online Help Localization</a:t>
            </a:r>
          </a:p>
        </p:txBody>
      </p:sp>
      <p:sp>
        <p:nvSpPr>
          <p:cNvPr id="4" name="Content Placeholder 3">
            <a:extLst>
              <a:ext uri="{FF2B5EF4-FFF2-40B4-BE49-F238E27FC236}">
                <a16:creationId xmlns:a16="http://schemas.microsoft.com/office/drawing/2014/main" id="{9F67F1E0-5B5B-4A6D-A369-CF2F37A1617C}"/>
              </a:ext>
            </a:extLst>
          </p:cNvPr>
          <p:cNvSpPr>
            <a:spLocks noGrp="1"/>
          </p:cNvSpPr>
          <p:nvPr>
            <p:ph idx="1"/>
          </p:nvPr>
        </p:nvSpPr>
        <p:spPr/>
        <p:txBody>
          <a:bodyPr/>
          <a:lstStyle/>
          <a:p>
            <a:pPr lvl="0"/>
            <a:r>
              <a:rPr lang="en-US" dirty="0"/>
              <a:t>DNSWatch Help is now available in French, Japanese, and Spanish. </a:t>
            </a:r>
          </a:p>
          <a:p>
            <a:r>
              <a:rPr lang="en-US" dirty="0"/>
              <a:t>To switch between languages in </a:t>
            </a:r>
            <a:r>
              <a:rPr lang="en-US" dirty="0">
                <a:hlinkClick r:id="rId2"/>
              </a:rPr>
              <a:t>Help Center</a:t>
            </a:r>
            <a:r>
              <a:rPr lang="en-US" dirty="0"/>
              <a:t>, in the top-right of the page, click the      icon and select a language from the drop-down list.</a:t>
            </a:r>
          </a:p>
          <a:p>
            <a:endParaRPr lang="en-US" dirty="0"/>
          </a:p>
          <a:p>
            <a:endParaRPr lang="en-US" dirty="0"/>
          </a:p>
          <a:p>
            <a:endParaRPr lang="en-US" dirty="0"/>
          </a:p>
          <a:p>
            <a:endParaRPr lang="en-US" dirty="0"/>
          </a:p>
          <a:p>
            <a:r>
              <a:rPr lang="en-US" dirty="0"/>
              <a:t>If localized Help is not available for a product, the icon does not appear.</a:t>
            </a:r>
          </a:p>
        </p:txBody>
      </p:sp>
      <p:pic>
        <p:nvPicPr>
          <p:cNvPr id="9" name="Picture 8">
            <a:extLst>
              <a:ext uri="{FF2B5EF4-FFF2-40B4-BE49-F238E27FC236}">
                <a16:creationId xmlns:a16="http://schemas.microsoft.com/office/drawing/2014/main" id="{52D45AE3-7405-44CF-96B7-46953C04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310" y="2273434"/>
            <a:ext cx="214884" cy="214884"/>
          </a:xfrm>
          <a:prstGeom prst="rect">
            <a:avLst/>
          </a:prstGeom>
        </p:spPr>
      </p:pic>
      <p:pic>
        <p:nvPicPr>
          <p:cNvPr id="12" name="Picture 11">
            <a:extLst>
              <a:ext uri="{FF2B5EF4-FFF2-40B4-BE49-F238E27FC236}">
                <a16:creationId xmlns:a16="http://schemas.microsoft.com/office/drawing/2014/main" id="{C147D716-EB16-4369-8FB4-07414160D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9644" y="2758403"/>
            <a:ext cx="2501730" cy="1889834"/>
          </a:xfrm>
          <a:prstGeom prst="rect">
            <a:avLst/>
          </a:prstGeom>
        </p:spPr>
      </p:pic>
      <p:sp>
        <p:nvSpPr>
          <p:cNvPr id="7" name="TextBox 6">
            <a:extLst>
              <a:ext uri="{FF2B5EF4-FFF2-40B4-BE49-F238E27FC236}">
                <a16:creationId xmlns:a16="http://schemas.microsoft.com/office/drawing/2014/main" id="{B9637C4F-AD6D-422D-99F5-B6CDC20B388B}"/>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30 July 2020</a:t>
            </a:r>
          </a:p>
        </p:txBody>
      </p:sp>
    </p:spTree>
    <p:extLst>
      <p:ext uri="{BB962C8B-B14F-4D97-AF65-F5344CB8AC3E}">
        <p14:creationId xmlns:p14="http://schemas.microsoft.com/office/powerpoint/2010/main" val="93831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Report False Positives When You Add a Domain to the Whitelist</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1"/>
            <a:ext cx="4937792" cy="3033978"/>
          </a:xfrm>
        </p:spPr>
        <p:txBody>
          <a:bodyPr anchor="t">
            <a:normAutofit/>
          </a:bodyPr>
          <a:lstStyle/>
          <a:p>
            <a:pPr lvl="0"/>
            <a:r>
              <a:rPr lang="en-US" dirty="0"/>
              <a:t>You can now report a false positive to DNSWatch when you manually add a domain to the Whitelist:</a:t>
            </a:r>
          </a:p>
          <a:p>
            <a:pPr lvl="1"/>
            <a:r>
              <a:rPr lang="en-US" dirty="0"/>
              <a:t>In the DNSWatch web UI, go to </a:t>
            </a:r>
            <a:r>
              <a:rPr lang="en-US" b="1" dirty="0"/>
              <a:t>Configure &gt; Whitelisted Domains &gt; WHITELIST A NEW DOMAIN</a:t>
            </a:r>
            <a:r>
              <a:rPr lang="en-US" dirty="0"/>
              <a:t> and select the </a:t>
            </a:r>
            <a:r>
              <a:rPr lang="en-US" b="1" dirty="0"/>
              <a:t>Report a false-positive</a:t>
            </a:r>
            <a:r>
              <a:rPr lang="en-US" dirty="0"/>
              <a:t> check box.</a:t>
            </a:r>
          </a:p>
          <a:p>
            <a:pPr lvl="0"/>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23 July 2020</a:t>
            </a:r>
          </a:p>
        </p:txBody>
      </p:sp>
      <p:pic>
        <p:nvPicPr>
          <p:cNvPr id="8" name="Picture 7">
            <a:extLst>
              <a:ext uri="{FF2B5EF4-FFF2-40B4-BE49-F238E27FC236}">
                <a16:creationId xmlns:a16="http://schemas.microsoft.com/office/drawing/2014/main" id="{B06B2E48-7304-450A-9910-C26D37F98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208" y="1399068"/>
            <a:ext cx="5313935" cy="4229757"/>
          </a:xfrm>
          <a:prstGeom prst="rect">
            <a:avLst/>
          </a:prstGeom>
        </p:spPr>
      </p:pic>
    </p:spTree>
    <p:extLst>
      <p:ext uri="{BB962C8B-B14F-4D97-AF65-F5344CB8AC3E}">
        <p14:creationId xmlns:p14="http://schemas.microsoft.com/office/powerpoint/2010/main" val="130128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Displayed URLs Reduced to a Domain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5" y="1325882"/>
            <a:ext cx="9831661" cy="1080820"/>
          </a:xfrm>
        </p:spPr>
        <p:txBody>
          <a:bodyPr anchor="t">
            <a:normAutofit/>
          </a:bodyPr>
          <a:lstStyle/>
          <a:p>
            <a:pPr lvl="0"/>
            <a:r>
              <a:rPr lang="en-US" dirty="0"/>
              <a:t>On the </a:t>
            </a:r>
            <a:r>
              <a:rPr lang="en-US" b="1" dirty="0"/>
              <a:t>Add Domain to Whitelist</a:t>
            </a:r>
            <a:r>
              <a:rPr lang="en-US" dirty="0"/>
              <a:t> page, displayed URLs are now automatically reduced to a domain.</a:t>
            </a:r>
          </a:p>
          <a:p>
            <a:pPr lvl="0"/>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23 July 2020</a:t>
            </a:r>
          </a:p>
        </p:txBody>
      </p:sp>
      <p:pic>
        <p:nvPicPr>
          <p:cNvPr id="7" name="Picture 6">
            <a:extLst>
              <a:ext uri="{FF2B5EF4-FFF2-40B4-BE49-F238E27FC236}">
                <a16:creationId xmlns:a16="http://schemas.microsoft.com/office/drawing/2014/main" id="{1FEDE45B-20DD-4480-82C1-6746359FC74F}"/>
              </a:ext>
            </a:extLst>
          </p:cNvPr>
          <p:cNvPicPr>
            <a:picLocks noChangeAspect="1"/>
          </p:cNvPicPr>
          <p:nvPr/>
        </p:nvPicPr>
        <p:blipFill>
          <a:blip r:embed="rId2"/>
          <a:stretch>
            <a:fillRect/>
          </a:stretch>
        </p:blipFill>
        <p:spPr>
          <a:xfrm>
            <a:off x="2959484" y="2206331"/>
            <a:ext cx="5189649" cy="4070055"/>
          </a:xfrm>
          <a:prstGeom prst="rect">
            <a:avLst/>
          </a:prstGeom>
        </p:spPr>
      </p:pic>
    </p:spTree>
    <p:extLst>
      <p:ext uri="{BB962C8B-B14F-4D97-AF65-F5344CB8AC3E}">
        <p14:creationId xmlns:p14="http://schemas.microsoft.com/office/powerpoint/2010/main" val="64021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DNSWatch Updates</a:t>
            </a:r>
          </a:p>
        </p:txBody>
      </p:sp>
      <p:sp>
        <p:nvSpPr>
          <p:cNvPr id="7" name="Content Placeholder 6"/>
          <p:cNvSpPr>
            <a:spLocks noGrp="1"/>
          </p:cNvSpPr>
          <p:nvPr>
            <p:ph idx="1"/>
          </p:nvPr>
        </p:nvSpPr>
        <p:spPr/>
        <p:txBody>
          <a:bodyPr anchor="t">
            <a:normAutofit/>
          </a:bodyPr>
          <a:lstStyle/>
          <a:p>
            <a:pPr>
              <a:buFont typeface="Arial" panose="020B0604020202020204" pitchFamily="34" charset="0"/>
              <a:buChar char="•"/>
            </a:pPr>
            <a:r>
              <a:rPr lang="en-US" dirty="0"/>
              <a:t>This presentation describes updates to:</a:t>
            </a:r>
          </a:p>
          <a:p>
            <a:pPr lvl="1"/>
            <a:r>
              <a:rPr lang="en-US" dirty="0"/>
              <a:t>DNSWatch</a:t>
            </a:r>
          </a:p>
          <a:p>
            <a:pPr lvl="1"/>
            <a:r>
              <a:rPr lang="en-US" dirty="0" err="1"/>
              <a:t>DNSWatchGO</a:t>
            </a:r>
            <a:endParaRPr lang="en-US" dirty="0"/>
          </a:p>
          <a:p>
            <a:pPr>
              <a:buFont typeface="Arial" panose="020B0604020202020204" pitchFamily="34" charset="0"/>
              <a:buChar char="•"/>
            </a:pPr>
            <a:r>
              <a:rPr lang="en-US" dirty="0"/>
              <a:t>This presentation does not describe:</a:t>
            </a:r>
          </a:p>
          <a:p>
            <a:pPr lvl="1"/>
            <a:r>
              <a:rPr lang="en-US" dirty="0"/>
              <a:t>Updates before July 2020</a:t>
            </a:r>
          </a:p>
          <a:p>
            <a:pPr lvl="1"/>
            <a:r>
              <a:rPr lang="en-US" dirty="0"/>
              <a:t>Some small bug fixes</a:t>
            </a:r>
          </a:p>
          <a:p>
            <a:pPr>
              <a:buFont typeface="Arial" panose="020B0604020202020204" pitchFamily="34" charset="0"/>
              <a:buChar char="•"/>
            </a:pPr>
            <a:r>
              <a:rPr lang="en-US" dirty="0"/>
              <a:t>For a complete list of enhancements </a:t>
            </a:r>
            <a:br>
              <a:rPr lang="en-US" dirty="0"/>
            </a:br>
            <a:r>
              <a:rPr lang="en-US" dirty="0"/>
              <a:t>and resolved issues by date, see the </a:t>
            </a:r>
            <a:r>
              <a:rPr lang="en-US" dirty="0">
                <a:hlinkClick r:id="rId2"/>
              </a:rPr>
              <a:t>DNSWatch Release Notes</a:t>
            </a:r>
            <a:endParaRPr lang="en-US" dirty="0"/>
          </a:p>
          <a:p>
            <a:pPr lvl="1"/>
            <a:endParaRPr lang="en-US" dirty="0"/>
          </a:p>
        </p:txBody>
      </p:sp>
    </p:spTree>
    <p:extLst>
      <p:ext uri="{BB962C8B-B14F-4D97-AF65-F5344CB8AC3E}">
        <p14:creationId xmlns:p14="http://schemas.microsoft.com/office/powerpoint/2010/main" val="33368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E026-9489-154F-AB01-129F890E1CB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90299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a:t>JULY 2021</a:t>
            </a:r>
          </a:p>
        </p:txBody>
      </p:sp>
    </p:spTree>
    <p:extLst>
      <p:ext uri="{BB962C8B-B14F-4D97-AF65-F5344CB8AC3E}">
        <p14:creationId xmlns:p14="http://schemas.microsoft.com/office/powerpoint/2010/main" val="356389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DNSWatch Alert Details Page</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7" y="1325880"/>
            <a:ext cx="3884404" cy="3436315"/>
          </a:xfrm>
        </p:spPr>
        <p:txBody>
          <a:bodyPr anchor="t">
            <a:normAutofit/>
          </a:bodyPr>
          <a:lstStyle/>
          <a:p>
            <a:pPr lvl="0"/>
            <a:r>
              <a:rPr lang="en-US" dirty="0"/>
              <a:t>On the DNSWatch Alert Details page, the </a:t>
            </a:r>
            <a:r>
              <a:rPr lang="en-US" b="1" dirty="0"/>
              <a:t>Malware Analysis</a:t>
            </a:r>
            <a:r>
              <a:rPr lang="en-US" dirty="0"/>
              <a:t> tab is now the </a:t>
            </a:r>
            <a:r>
              <a:rPr lang="en-US" b="1" dirty="0"/>
              <a:t>Connection Analysis</a:t>
            </a:r>
            <a:r>
              <a:rPr lang="en-US" dirty="0"/>
              <a:t> tab.</a:t>
            </a:r>
          </a:p>
          <a:p>
            <a:pPr lvl="0"/>
            <a:r>
              <a:rPr lang="en-US" dirty="0"/>
              <a:t>On the </a:t>
            </a:r>
            <a:r>
              <a:rPr lang="en-US" b="1" dirty="0"/>
              <a:t>Details</a:t>
            </a:r>
            <a:r>
              <a:rPr lang="en-US" dirty="0"/>
              <a:t> tab and the </a:t>
            </a:r>
            <a:r>
              <a:rPr lang="en-US" b="1" dirty="0"/>
              <a:t>Connection Analysis</a:t>
            </a:r>
            <a:r>
              <a:rPr lang="en-US" dirty="0"/>
              <a:t> tab, Malware family is now named </a:t>
            </a:r>
            <a:r>
              <a:rPr lang="en-US" b="1" dirty="0"/>
              <a:t>Protocol</a:t>
            </a:r>
            <a:r>
              <a:rPr lang="en-US" dirty="0"/>
              <a:t>.</a:t>
            </a:r>
          </a:p>
          <a:p>
            <a:pPr lvl="0"/>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15 July 2021</a:t>
            </a:r>
          </a:p>
        </p:txBody>
      </p:sp>
      <p:pic>
        <p:nvPicPr>
          <p:cNvPr id="8" name="Picture 7">
            <a:extLst>
              <a:ext uri="{FF2B5EF4-FFF2-40B4-BE49-F238E27FC236}">
                <a16:creationId xmlns:a16="http://schemas.microsoft.com/office/drawing/2014/main" id="{6B529791-0D48-4917-A456-86409A7EBBA2}"/>
              </a:ext>
            </a:extLst>
          </p:cNvPr>
          <p:cNvPicPr>
            <a:picLocks noChangeAspect="1"/>
          </p:cNvPicPr>
          <p:nvPr/>
        </p:nvPicPr>
        <p:blipFill>
          <a:blip r:embed="rId2"/>
          <a:stretch>
            <a:fillRect/>
          </a:stretch>
        </p:blipFill>
        <p:spPr>
          <a:xfrm>
            <a:off x="3560651" y="4469587"/>
            <a:ext cx="5862851" cy="1923898"/>
          </a:xfrm>
          <a:prstGeom prst="rect">
            <a:avLst/>
          </a:prstGeom>
        </p:spPr>
      </p:pic>
      <p:pic>
        <p:nvPicPr>
          <p:cNvPr id="9" name="Picture 8">
            <a:extLst>
              <a:ext uri="{FF2B5EF4-FFF2-40B4-BE49-F238E27FC236}">
                <a16:creationId xmlns:a16="http://schemas.microsoft.com/office/drawing/2014/main" id="{27B4BE45-EAF3-47E7-961C-D26649A0932C}"/>
              </a:ext>
            </a:extLst>
          </p:cNvPr>
          <p:cNvPicPr>
            <a:picLocks noChangeAspect="1"/>
          </p:cNvPicPr>
          <p:nvPr/>
        </p:nvPicPr>
        <p:blipFill>
          <a:blip r:embed="rId3"/>
          <a:stretch>
            <a:fillRect/>
          </a:stretch>
        </p:blipFill>
        <p:spPr>
          <a:xfrm>
            <a:off x="5086971" y="1325880"/>
            <a:ext cx="5832670" cy="3033979"/>
          </a:xfrm>
          <a:prstGeom prst="rect">
            <a:avLst/>
          </a:prstGeom>
        </p:spPr>
      </p:pic>
    </p:spTree>
    <p:extLst>
      <p:ext uri="{BB962C8B-B14F-4D97-AF65-F5344CB8AC3E}">
        <p14:creationId xmlns:p14="http://schemas.microsoft.com/office/powerpoint/2010/main" val="214000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a:t>JUNE 2021</a:t>
            </a:r>
          </a:p>
        </p:txBody>
      </p:sp>
    </p:spTree>
    <p:extLst>
      <p:ext uri="{BB962C8B-B14F-4D97-AF65-F5344CB8AC3E}">
        <p14:creationId xmlns:p14="http://schemas.microsoft.com/office/powerpoint/2010/main" val="198853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DNSWatchGO Chrome OS Support</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3114446"/>
          </a:xfrm>
        </p:spPr>
        <p:txBody>
          <a:bodyPr anchor="t">
            <a:normAutofit/>
          </a:bodyPr>
          <a:lstStyle/>
          <a:p>
            <a:pPr lvl="0"/>
            <a:r>
              <a:rPr lang="en-US" dirty="0"/>
              <a:t>DNSWatchGO Chrome OS support is now publicly available. The </a:t>
            </a:r>
            <a:r>
              <a:rPr lang="en-US" dirty="0" err="1"/>
              <a:t>DNSWatchGO</a:t>
            </a:r>
            <a:r>
              <a:rPr lang="en-US" dirty="0"/>
              <a:t> Chrome extension provides DNS-level protection for Chrome users. When the Chrome browser opens a site, the </a:t>
            </a:r>
            <a:r>
              <a:rPr lang="en-US" dirty="0" err="1"/>
              <a:t>DNSWatchGO</a:t>
            </a:r>
            <a:r>
              <a:rPr lang="en-US" dirty="0"/>
              <a:t> Chrome extension queries the DNSWatch servers to check if the site is malicious.</a:t>
            </a:r>
          </a:p>
          <a:p>
            <a:pPr lvl="0"/>
            <a:r>
              <a:rPr lang="en-US" dirty="0"/>
              <a:t>Administrators can deploy the extension to Chromebooks in their school, organization, or group.</a:t>
            </a:r>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17 June 2021</a:t>
            </a:r>
          </a:p>
        </p:txBody>
      </p:sp>
    </p:spTree>
    <p:extLst>
      <p:ext uri="{BB962C8B-B14F-4D97-AF65-F5344CB8AC3E}">
        <p14:creationId xmlns:p14="http://schemas.microsoft.com/office/powerpoint/2010/main" val="384818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a:t>march 2021</a:t>
            </a:r>
          </a:p>
        </p:txBody>
      </p:sp>
    </p:spTree>
    <p:extLst>
      <p:ext uri="{BB962C8B-B14F-4D97-AF65-F5344CB8AC3E}">
        <p14:creationId xmlns:p14="http://schemas.microsoft.com/office/powerpoint/2010/main" val="406205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err="1"/>
              <a:t>DNSWatchGO</a:t>
            </a:r>
            <a:r>
              <a:rPr lang="en-US" dirty="0"/>
              <a:t> Chrome OS Support (Beta)</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3114446"/>
          </a:xfrm>
        </p:spPr>
        <p:txBody>
          <a:bodyPr anchor="t">
            <a:normAutofit/>
          </a:bodyPr>
          <a:lstStyle/>
          <a:p>
            <a:pPr lvl="0"/>
            <a:r>
              <a:rPr lang="en-US" dirty="0" err="1"/>
              <a:t>DNSWatchGO</a:t>
            </a:r>
            <a:r>
              <a:rPr lang="en-US" dirty="0"/>
              <a:t> now supports Chrome OS. The </a:t>
            </a:r>
            <a:r>
              <a:rPr lang="en-US" dirty="0" err="1"/>
              <a:t>DNSWatchGO</a:t>
            </a:r>
            <a:r>
              <a:rPr lang="en-US" dirty="0"/>
              <a:t> Chrome extension provides DNS-level protection for Chrome users. When the Chrome browser opens a site, the </a:t>
            </a:r>
            <a:r>
              <a:rPr lang="en-US" dirty="0" err="1"/>
              <a:t>DNSWatchGO</a:t>
            </a:r>
            <a:r>
              <a:rPr lang="en-US" dirty="0"/>
              <a:t> Chrome extension queries the DNSWatch servers to check if the site is malicious.</a:t>
            </a:r>
          </a:p>
          <a:p>
            <a:pPr lvl="0"/>
            <a:r>
              <a:rPr lang="en-US" dirty="0"/>
              <a:t>Administrators can deploy the extension to Chromebooks in their school, organization, or group.</a:t>
            </a:r>
          </a:p>
          <a:p>
            <a:pPr lvl="0"/>
            <a:r>
              <a:rPr lang="en-US" dirty="0"/>
              <a:t>To get started, join the </a:t>
            </a:r>
            <a:r>
              <a:rPr lang="en-US" dirty="0">
                <a:hlinkClick r:id="rId2"/>
              </a:rPr>
              <a:t>WatchGuard Beta test community</a:t>
            </a:r>
            <a:r>
              <a:rPr lang="en-US" dirty="0"/>
              <a:t>.</a:t>
            </a:r>
          </a:p>
          <a:p>
            <a:pPr marL="0" lvl="0" indent="0">
              <a:buNone/>
            </a:pPr>
            <a:endParaRPr lang="en-US" dirty="0"/>
          </a:p>
        </p:txBody>
      </p:sp>
      <p:sp>
        <p:nvSpPr>
          <p:cNvPr id="6" name="TextBox 5">
            <a:extLst>
              <a:ext uri="{FF2B5EF4-FFF2-40B4-BE49-F238E27FC236}">
                <a16:creationId xmlns:a16="http://schemas.microsoft.com/office/drawing/2014/main" id="{C2CDBE67-8CFC-4082-B983-A171E91E74DD}"/>
              </a:ext>
            </a:extLst>
          </p:cNvPr>
          <p:cNvSpPr txBox="1"/>
          <p:nvPr/>
        </p:nvSpPr>
        <p:spPr>
          <a:xfrm>
            <a:off x="8613648" y="6091720"/>
            <a:ext cx="3529584" cy="369332"/>
          </a:xfrm>
          <a:prstGeom prst="rect">
            <a:avLst/>
          </a:prstGeom>
          <a:noFill/>
        </p:spPr>
        <p:txBody>
          <a:bodyPr wrap="square" rtlCol="0">
            <a:spAutoFit/>
          </a:bodyPr>
          <a:lstStyle/>
          <a:p>
            <a:pPr algn="r"/>
            <a:r>
              <a:rPr lang="en-US" i="1" dirty="0">
                <a:solidFill>
                  <a:schemeClr val="accent5"/>
                </a:solidFill>
              </a:rPr>
              <a:t>Release date: 25 March 2021</a:t>
            </a:r>
          </a:p>
        </p:txBody>
      </p:sp>
    </p:spTree>
    <p:extLst>
      <p:ext uri="{BB962C8B-B14F-4D97-AF65-F5344CB8AC3E}">
        <p14:creationId xmlns:p14="http://schemas.microsoft.com/office/powerpoint/2010/main" val="367298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err="1"/>
              <a:t>october</a:t>
            </a:r>
            <a:r>
              <a:rPr lang="en-US" dirty="0"/>
              <a:t> 2020</a:t>
            </a:r>
          </a:p>
        </p:txBody>
      </p:sp>
    </p:spTree>
    <p:extLst>
      <p:ext uri="{BB962C8B-B14F-4D97-AF65-F5344CB8AC3E}">
        <p14:creationId xmlns:p14="http://schemas.microsoft.com/office/powerpoint/2010/main" val="2717149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FF0000"/>
      </a:hlink>
      <a:folHlink>
        <a:srgbClr val="BB000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wg_pt-p_training_template_dark.potx" id="{2E5EB4EA-6874-4689-8D51-BDDF990AD4E8}" vid="{3E4E39B3-87A3-4AFE-8A27-3AF1A4CDE5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73D7C30DF3054C98F5179A76D90284" ma:contentTypeVersion="14" ma:contentTypeDescription="Create a new document." ma:contentTypeScope="" ma:versionID="39a5366dbb99d5643864e2712a5405d7">
  <xsd:schema xmlns:xsd="http://www.w3.org/2001/XMLSchema" xmlns:xs="http://www.w3.org/2001/XMLSchema" xmlns:p="http://schemas.microsoft.com/office/2006/metadata/properties" xmlns:ns3="e68e154f-9972-41ab-90d4-776ee381309a" xmlns:ns4="517a6c85-274f-45d4-ac9e-4cee0abf0efc" targetNamespace="http://schemas.microsoft.com/office/2006/metadata/properties" ma:root="true" ma:fieldsID="65604081398045fa197299804702f51e" ns3:_="" ns4:_="">
    <xsd:import namespace="e68e154f-9972-41ab-90d4-776ee381309a"/>
    <xsd:import namespace="517a6c85-274f-45d4-ac9e-4cee0abf0ef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e154f-9972-41ab-90d4-776ee38130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7a6c85-274f-45d4-ac9e-4cee0abf0e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9C6B4-C458-4521-AF5A-F1B6F1BB3F82}">
  <ds:schemaRefs>
    <ds:schemaRef ds:uri="http://schemas.microsoft.com/sharepoint/v3/contenttype/forms"/>
  </ds:schemaRefs>
</ds:datastoreItem>
</file>

<file path=customXml/itemProps2.xml><?xml version="1.0" encoding="utf-8"?>
<ds:datastoreItem xmlns:ds="http://schemas.openxmlformats.org/officeDocument/2006/customXml" ds:itemID="{AEC6AD37-DADD-4F6E-94D2-3A4A340CC16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17a6c85-274f-45d4-ac9e-4cee0abf0efc"/>
    <ds:schemaRef ds:uri="e68e154f-9972-41ab-90d4-776ee381309a"/>
    <ds:schemaRef ds:uri="http://www.w3.org/XML/1998/namespace"/>
  </ds:schemaRefs>
</ds:datastoreItem>
</file>

<file path=customXml/itemProps3.xml><?xml version="1.0" encoding="utf-8"?>
<ds:datastoreItem xmlns:ds="http://schemas.openxmlformats.org/officeDocument/2006/customXml" ds:itemID="{B51B0A00-52B5-4B9B-833E-CF6F245AE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e154f-9972-41ab-90d4-776ee381309a"/>
    <ds:schemaRef ds:uri="517a6c85-274f-45d4-ac9e-4cee0abf0e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wg_pt-p_training_template_dark</Template>
  <TotalTime>198</TotalTime>
  <Words>633</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Geneva</vt:lpstr>
      <vt:lpstr>Wingdings</vt:lpstr>
      <vt:lpstr>Celestial</vt:lpstr>
      <vt:lpstr>What’s new in DNSWatch</vt:lpstr>
      <vt:lpstr>DNSWatch Updates</vt:lpstr>
      <vt:lpstr>JULY 2021</vt:lpstr>
      <vt:lpstr>DNSWatch Alert Details Page</vt:lpstr>
      <vt:lpstr>JUNE 2021</vt:lpstr>
      <vt:lpstr>DNSWatchGO Chrome OS Support</vt:lpstr>
      <vt:lpstr>march 2021</vt:lpstr>
      <vt:lpstr>DNSWatchGO Chrome OS Support (Beta)</vt:lpstr>
      <vt:lpstr>october 2020</vt:lpstr>
      <vt:lpstr>Blacklist is Now Blocklist and Whitelist is Now Allowlist</vt:lpstr>
      <vt:lpstr>Content Filtering</vt:lpstr>
      <vt:lpstr>August 2020</vt:lpstr>
      <vt:lpstr>DNSWatchGO Client Groups</vt:lpstr>
      <vt:lpstr>DNSWatchGO Client Groups</vt:lpstr>
      <vt:lpstr>DNSWatchGO Client Groups</vt:lpstr>
      <vt:lpstr>july 2020</vt:lpstr>
      <vt:lpstr>DNSWatch Online Help Localization</vt:lpstr>
      <vt:lpstr>Report False Positives When You Add a Domain to the Whitelist</vt:lpstr>
      <vt:lpstr>Displayed URLs Reduced to a Domain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DNSWatch</dc:title>
  <dc:creator>Karen McGann</dc:creator>
  <cp:lastModifiedBy>Alexander Hoffman</cp:lastModifiedBy>
  <cp:revision>21</cp:revision>
  <dcterms:created xsi:type="dcterms:W3CDTF">2020-11-24T18:31:41Z</dcterms:created>
  <dcterms:modified xsi:type="dcterms:W3CDTF">2021-07-15T17:13:50Z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0x010100B873D7C30DF3054C98F5179A76D90284</vt:lpwstr>
  </property>
</Properties>
</file>