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09"/>
  </p:notesMasterIdLst>
  <p:handoutMasterIdLst>
    <p:handoutMasterId r:id="rId110"/>
  </p:handoutMasterIdLst>
  <p:sldIdLst>
    <p:sldId id="256" r:id="rId2"/>
    <p:sldId id="257" r:id="rId3"/>
    <p:sldId id="484" r:id="rId4"/>
    <p:sldId id="516" r:id="rId5"/>
    <p:sldId id="517" r:id="rId6"/>
    <p:sldId id="550" r:id="rId7"/>
    <p:sldId id="518" r:id="rId8"/>
    <p:sldId id="567" r:id="rId9"/>
    <p:sldId id="519" r:id="rId10"/>
    <p:sldId id="488" r:id="rId11"/>
    <p:sldId id="489" r:id="rId12"/>
    <p:sldId id="549" r:id="rId13"/>
    <p:sldId id="490" r:id="rId14"/>
    <p:sldId id="491" r:id="rId15"/>
    <p:sldId id="492" r:id="rId16"/>
    <p:sldId id="493" r:id="rId17"/>
    <p:sldId id="494" r:id="rId18"/>
    <p:sldId id="495" r:id="rId19"/>
    <p:sldId id="496" r:id="rId20"/>
    <p:sldId id="497" r:id="rId21"/>
    <p:sldId id="498" r:id="rId22"/>
    <p:sldId id="499" r:id="rId23"/>
    <p:sldId id="541" r:id="rId24"/>
    <p:sldId id="500" r:id="rId25"/>
    <p:sldId id="553" r:id="rId26"/>
    <p:sldId id="542" r:id="rId27"/>
    <p:sldId id="537" r:id="rId28"/>
    <p:sldId id="501" r:id="rId29"/>
    <p:sldId id="502" r:id="rId30"/>
    <p:sldId id="503" r:id="rId31"/>
    <p:sldId id="504" r:id="rId32"/>
    <p:sldId id="505" r:id="rId33"/>
    <p:sldId id="506" r:id="rId34"/>
    <p:sldId id="507" r:id="rId35"/>
    <p:sldId id="508" r:id="rId36"/>
    <p:sldId id="548" r:id="rId37"/>
    <p:sldId id="509" r:id="rId38"/>
    <p:sldId id="510" r:id="rId39"/>
    <p:sldId id="511" r:id="rId40"/>
    <p:sldId id="512" r:id="rId41"/>
    <p:sldId id="513" r:id="rId42"/>
    <p:sldId id="514" r:id="rId43"/>
    <p:sldId id="515" r:id="rId44"/>
    <p:sldId id="486" r:id="rId45"/>
    <p:sldId id="566" r:id="rId46"/>
    <p:sldId id="487" r:id="rId47"/>
    <p:sldId id="443" r:id="rId48"/>
    <p:sldId id="444" r:id="rId49"/>
    <p:sldId id="445" r:id="rId50"/>
    <p:sldId id="449" r:id="rId51"/>
    <p:sldId id="450" r:id="rId52"/>
    <p:sldId id="451" r:id="rId53"/>
    <p:sldId id="446" r:id="rId54"/>
    <p:sldId id="480" r:id="rId55"/>
    <p:sldId id="455" r:id="rId56"/>
    <p:sldId id="456" r:id="rId57"/>
    <p:sldId id="481" r:id="rId58"/>
    <p:sldId id="458" r:id="rId59"/>
    <p:sldId id="554" r:id="rId60"/>
    <p:sldId id="459" r:id="rId61"/>
    <p:sldId id="460" r:id="rId62"/>
    <p:sldId id="461" r:id="rId63"/>
    <p:sldId id="462" r:id="rId64"/>
    <p:sldId id="463" r:id="rId65"/>
    <p:sldId id="464" r:id="rId66"/>
    <p:sldId id="465" r:id="rId67"/>
    <p:sldId id="466" r:id="rId68"/>
    <p:sldId id="467" r:id="rId69"/>
    <p:sldId id="482" r:id="rId70"/>
    <p:sldId id="469" r:id="rId71"/>
    <p:sldId id="533" r:id="rId72"/>
    <p:sldId id="534" r:id="rId73"/>
    <p:sldId id="547" r:id="rId74"/>
    <p:sldId id="555" r:id="rId75"/>
    <p:sldId id="562" r:id="rId76"/>
    <p:sldId id="563" r:id="rId77"/>
    <p:sldId id="564" r:id="rId78"/>
    <p:sldId id="556" r:id="rId79"/>
    <p:sldId id="557" r:id="rId80"/>
    <p:sldId id="565" r:id="rId81"/>
    <p:sldId id="539" r:id="rId82"/>
    <p:sldId id="538" r:id="rId83"/>
    <p:sldId id="540" r:id="rId84"/>
    <p:sldId id="551" r:id="rId85"/>
    <p:sldId id="558" r:id="rId86"/>
    <p:sldId id="560" r:id="rId87"/>
    <p:sldId id="561" r:id="rId88"/>
    <p:sldId id="525" r:id="rId89"/>
    <p:sldId id="526" r:id="rId90"/>
    <p:sldId id="552" r:id="rId91"/>
    <p:sldId id="528" r:id="rId92"/>
    <p:sldId id="529" r:id="rId93"/>
    <p:sldId id="483" r:id="rId94"/>
    <p:sldId id="471" r:id="rId95"/>
    <p:sldId id="472" r:id="rId96"/>
    <p:sldId id="473" r:id="rId97"/>
    <p:sldId id="474" r:id="rId98"/>
    <p:sldId id="475" r:id="rId99"/>
    <p:sldId id="476" r:id="rId100"/>
    <p:sldId id="477" r:id="rId101"/>
    <p:sldId id="478" r:id="rId102"/>
    <p:sldId id="479" r:id="rId103"/>
    <p:sldId id="544" r:id="rId104"/>
    <p:sldId id="545" r:id="rId105"/>
    <p:sldId id="546" r:id="rId106"/>
    <p:sldId id="261" r:id="rId107"/>
    <p:sldId id="262" r:id="rId108"/>
  </p:sldIdLst>
  <p:sldSz cx="9144000" cy="6858000" type="screen4x3"/>
  <p:notesSz cx="6858000" cy="9144000"/>
  <p:embeddedFontLst>
    <p:embeddedFont>
      <p:font typeface="Calibri" panose="020F0502020204030204" pitchFamily="34" charset="0"/>
      <p:regular r:id="rId111"/>
      <p:bold r:id="rId112"/>
      <p:italic r:id="rId113"/>
      <p:boldItalic r:id="rId114"/>
    </p:embeddedFont>
    <p:embeddedFont>
      <p:font typeface="MS PGothic" panose="020B0600070205080204" pitchFamily="34" charset="-128"/>
      <p:regular r:id="rId115"/>
    </p:embeddedFont>
    <p:embeddedFont>
      <p:font typeface="Arial Narrow" panose="020B0606020202030204" pitchFamily="34" charset="0"/>
      <p:regular r:id="rId116"/>
      <p:bold r:id="rId117"/>
      <p:italic r:id="rId118"/>
      <p:boldItalic r:id="rId119"/>
    </p:embeddedFont>
    <p:embeddedFont>
      <p:font typeface="MS PGothic" panose="020B0600070205080204" pitchFamily="34" charset="-128"/>
      <p:regular r:id="rId115"/>
    </p:embeddedFont>
  </p:embeddedFont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CAC"/>
    <a:srgbClr val="000000"/>
    <a:srgbClr val="ED2E3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09" autoAdjust="0"/>
    <p:restoredTop sz="94660"/>
  </p:normalViewPr>
  <p:slideViewPr>
    <p:cSldViewPr snapToGrid="0" snapToObjects="1">
      <p:cViewPr varScale="1">
        <p:scale>
          <a:sx n="110" d="100"/>
          <a:sy n="110" d="100"/>
        </p:scale>
        <p:origin x="1068"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3.fntdata"/><Relationship Id="rId11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6.fntdata"/><Relationship Id="rId124"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4.fntdata"/><Relationship Id="rId119"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11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5B2D595-6CCB-4119-91C1-98F4A096CE4E}" type="datetimeFigureOut">
              <a:rPr lang="en-US"/>
              <a:pPr/>
              <a:t>10/2/2017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78CC86-745C-4829-A95E-2B6AB2224A28}" type="slidenum">
              <a:rPr lang="en-US"/>
              <a:pPr/>
              <a:t>‹#›</a:t>
            </a:fld>
            <a:endParaRPr lang="en-US"/>
          </a:p>
        </p:txBody>
      </p:sp>
    </p:spTree>
    <p:extLst>
      <p:ext uri="{BB962C8B-B14F-4D97-AF65-F5344CB8AC3E}">
        <p14:creationId xmlns:p14="http://schemas.microsoft.com/office/powerpoint/2010/main" val="298723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82FA3A0-ACCF-4957-8944-46EF9EB83D9C}" type="datetimeFigureOut">
              <a:rPr lang="en-US"/>
              <a:pPr/>
              <a:t>10/2/2017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66B9300-FC16-48FB-B57B-23B7533B74A2}" type="slidenum">
              <a:rPr lang="en-US"/>
              <a:pPr/>
              <a:t>‹#›</a:t>
            </a:fld>
            <a:endParaRPr lang="en-US"/>
          </a:p>
        </p:txBody>
      </p:sp>
    </p:spTree>
    <p:extLst>
      <p:ext uri="{BB962C8B-B14F-4D97-AF65-F5344CB8AC3E}">
        <p14:creationId xmlns:p14="http://schemas.microsoft.com/office/powerpoint/2010/main" val="148641253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Networking/Interface</a:t>
            </a:r>
            <a:r>
              <a:rPr lang="en-US" baseline="0" dirty="0"/>
              <a:t> page add a custom DHCP Option</a:t>
            </a:r>
            <a:endParaRPr lang="en-US" dirty="0"/>
          </a:p>
        </p:txBody>
      </p:sp>
      <p:sp>
        <p:nvSpPr>
          <p:cNvPr id="4" name="Slide Number Placeholder 3"/>
          <p:cNvSpPr>
            <a:spLocks noGrp="1"/>
          </p:cNvSpPr>
          <p:nvPr>
            <p:ph type="sldNum" sz="quarter" idx="10"/>
          </p:nvPr>
        </p:nvSpPr>
        <p:spPr/>
        <p:txBody>
          <a:bodyPr/>
          <a:lstStyle/>
          <a:p>
            <a:fld id="{E71C5A56-7825-490D-82E9-BADDF8A9727B}" type="slidenum">
              <a:rPr lang="en-US" smtClean="0"/>
              <a:pPr/>
              <a:t>11</a:t>
            </a:fld>
            <a:endParaRPr lang="en-US"/>
          </a:p>
        </p:txBody>
      </p:sp>
    </p:spTree>
    <p:extLst>
      <p:ext uri="{BB962C8B-B14F-4D97-AF65-F5344CB8AC3E}">
        <p14:creationId xmlns:p14="http://schemas.microsoft.com/office/powerpoint/2010/main" val="336221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Networking/Interface</a:t>
            </a:r>
            <a:r>
              <a:rPr lang="en-US" baseline="0" dirty="0"/>
              <a:t> page add a custom DHCP Option</a:t>
            </a:r>
            <a:endParaRPr lang="en-US" dirty="0"/>
          </a:p>
        </p:txBody>
      </p:sp>
      <p:sp>
        <p:nvSpPr>
          <p:cNvPr id="4" name="Slide Number Placeholder 3"/>
          <p:cNvSpPr>
            <a:spLocks noGrp="1"/>
          </p:cNvSpPr>
          <p:nvPr>
            <p:ph type="sldNum" sz="quarter" idx="10"/>
          </p:nvPr>
        </p:nvSpPr>
        <p:spPr/>
        <p:txBody>
          <a:bodyPr/>
          <a:lstStyle/>
          <a:p>
            <a:fld id="{E71C5A56-7825-490D-82E9-BADDF8A9727B}" type="slidenum">
              <a:rPr lang="en-US" smtClean="0"/>
              <a:pPr/>
              <a:t>12</a:t>
            </a:fld>
            <a:endParaRPr lang="en-US"/>
          </a:p>
        </p:txBody>
      </p:sp>
    </p:spTree>
    <p:extLst>
      <p:ext uri="{BB962C8B-B14F-4D97-AF65-F5344CB8AC3E}">
        <p14:creationId xmlns:p14="http://schemas.microsoft.com/office/powerpoint/2010/main" val="203510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Networking/Interface</a:t>
            </a:r>
            <a:r>
              <a:rPr lang="en-US" baseline="0" dirty="0"/>
              <a:t> page add a custom DHCP Option</a:t>
            </a:r>
            <a:endParaRPr lang="en-US" dirty="0"/>
          </a:p>
        </p:txBody>
      </p:sp>
      <p:sp>
        <p:nvSpPr>
          <p:cNvPr id="4" name="Slide Number Placeholder 3"/>
          <p:cNvSpPr>
            <a:spLocks noGrp="1"/>
          </p:cNvSpPr>
          <p:nvPr>
            <p:ph type="sldNum" sz="quarter" idx="10"/>
          </p:nvPr>
        </p:nvSpPr>
        <p:spPr/>
        <p:txBody>
          <a:bodyPr/>
          <a:lstStyle/>
          <a:p>
            <a:fld id="{E71C5A56-7825-490D-82E9-BADDF8A9727B}" type="slidenum">
              <a:rPr lang="en-US" smtClean="0"/>
              <a:pPr/>
              <a:t>89</a:t>
            </a:fld>
            <a:endParaRPr lang="en-US"/>
          </a:p>
        </p:txBody>
      </p:sp>
    </p:spTree>
    <p:extLst>
      <p:ext uri="{BB962C8B-B14F-4D97-AF65-F5344CB8AC3E}">
        <p14:creationId xmlns:p14="http://schemas.microsoft.com/office/powerpoint/2010/main" val="261802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Networking/Interface</a:t>
            </a:r>
            <a:r>
              <a:rPr lang="en-US" baseline="0" dirty="0"/>
              <a:t> page add a custom DHCP Option</a:t>
            </a:r>
            <a:endParaRPr lang="en-US" dirty="0"/>
          </a:p>
        </p:txBody>
      </p:sp>
      <p:sp>
        <p:nvSpPr>
          <p:cNvPr id="4" name="Slide Number Placeholder 3"/>
          <p:cNvSpPr>
            <a:spLocks noGrp="1"/>
          </p:cNvSpPr>
          <p:nvPr>
            <p:ph type="sldNum" sz="quarter" idx="10"/>
          </p:nvPr>
        </p:nvSpPr>
        <p:spPr/>
        <p:txBody>
          <a:bodyPr/>
          <a:lstStyle/>
          <a:p>
            <a:fld id="{E71C5A56-7825-490D-82E9-BADDF8A9727B}" type="slidenum">
              <a:rPr lang="en-US" smtClean="0"/>
              <a:pPr/>
              <a:t>90</a:t>
            </a:fld>
            <a:endParaRPr lang="en-US"/>
          </a:p>
        </p:txBody>
      </p:sp>
    </p:spTree>
    <p:extLst>
      <p:ext uri="{BB962C8B-B14F-4D97-AF65-F5344CB8AC3E}">
        <p14:creationId xmlns:p14="http://schemas.microsoft.com/office/powerpoint/2010/main" val="177552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Networking/Interface</a:t>
            </a:r>
            <a:r>
              <a:rPr lang="en-US" baseline="0" dirty="0"/>
              <a:t> page add a custom DHCP Option</a:t>
            </a:r>
            <a:endParaRPr lang="en-US" dirty="0"/>
          </a:p>
        </p:txBody>
      </p:sp>
      <p:sp>
        <p:nvSpPr>
          <p:cNvPr id="4" name="Slide Number Placeholder 3"/>
          <p:cNvSpPr>
            <a:spLocks noGrp="1"/>
          </p:cNvSpPr>
          <p:nvPr>
            <p:ph type="sldNum" sz="quarter" idx="10"/>
          </p:nvPr>
        </p:nvSpPr>
        <p:spPr/>
        <p:txBody>
          <a:bodyPr/>
          <a:lstStyle/>
          <a:p>
            <a:fld id="{E71C5A56-7825-490D-82E9-BADDF8A9727B}" type="slidenum">
              <a:rPr lang="en-US" smtClean="0"/>
              <a:pPr/>
              <a:t>94</a:t>
            </a:fld>
            <a:endParaRPr lang="en-US" dirty="0"/>
          </a:p>
        </p:txBody>
      </p:sp>
    </p:spTree>
    <p:extLst>
      <p:ext uri="{BB962C8B-B14F-4D97-AF65-F5344CB8AC3E}">
        <p14:creationId xmlns:p14="http://schemas.microsoft.com/office/powerpoint/2010/main" val="3147680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attitued-lion_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0"/>
            <a:ext cx="7421562"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3084513"/>
            <a:ext cx="9144000" cy="1358900"/>
          </a:xfrm>
          <a:prstGeom prst="rect">
            <a:avLst/>
          </a:prstGeom>
          <a:gradFill rotWithShape="1">
            <a:gsLst>
              <a:gs pos="0">
                <a:srgbClr val="CD0920"/>
              </a:gs>
              <a:gs pos="7001">
                <a:srgbClr val="CD0920">
                  <a:alpha val="96429"/>
                </a:srgbClr>
              </a:gs>
              <a:gs pos="100000">
                <a:srgbClr val="8B181B">
                  <a:alpha val="48999"/>
                </a:srgbClr>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10" descr="WG_logo_Color_3i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17475"/>
            <a:ext cx="257333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5413" y="6227763"/>
            <a:ext cx="1511300" cy="4889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32945" y="3317877"/>
            <a:ext cx="8502690" cy="946052"/>
          </a:xfrm>
        </p:spPr>
        <p:txBody>
          <a:bodyPr/>
          <a:lstStyle>
            <a:lvl1pPr>
              <a:defRPr sz="3600" b="1" spc="0" baseline="0">
                <a:solidFill>
                  <a:schemeClr val="bg1"/>
                </a:solidFill>
                <a:latin typeface="Arial Narrow" panose="020B0606020202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9876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a:pPr/>
              <a:t>‹#›</a:t>
            </a:fld>
            <a:endParaRPr lang="en-US"/>
          </a:p>
        </p:txBody>
      </p:sp>
    </p:spTree>
    <p:extLst>
      <p:ext uri="{BB962C8B-B14F-4D97-AF65-F5344CB8AC3E}">
        <p14:creationId xmlns:p14="http://schemas.microsoft.com/office/powerpoint/2010/main" val="347707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 — Lion">
    <p:spTree>
      <p:nvGrpSpPr>
        <p:cNvPr id="1" name=""/>
        <p:cNvGrpSpPr/>
        <p:nvPr/>
      </p:nvGrpSpPr>
      <p:grpSpPr>
        <a:xfrm>
          <a:off x="0" y="0"/>
          <a:ext cx="0" cy="0"/>
          <a:chOff x="0" y="0"/>
          <a:chExt cx="0" cy="0"/>
        </a:xfrm>
      </p:grpSpPr>
      <p:pic>
        <p:nvPicPr>
          <p:cNvPr id="3" name="Picture 7" descr="lying_lion_transparent_S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9788" y="0"/>
            <a:ext cx="4494212"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227763"/>
            <a:ext cx="1741488" cy="488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a:spLocks noChangeArrowheads="1"/>
          </p:cNvSpPr>
          <p:nvPr/>
        </p:nvSpPr>
        <p:spPr bwMode="auto">
          <a:xfrm>
            <a:off x="0" y="3241675"/>
            <a:ext cx="9144000" cy="1216025"/>
          </a:xfrm>
          <a:prstGeom prst="rect">
            <a:avLst/>
          </a:prstGeom>
          <a:gradFill rotWithShape="1">
            <a:gsLst>
              <a:gs pos="0">
                <a:srgbClr val="CD0920"/>
              </a:gs>
              <a:gs pos="35001">
                <a:srgbClr val="CD0920">
                  <a:alpha val="82149"/>
                </a:srgbClr>
              </a:gs>
              <a:gs pos="100000">
                <a:srgbClr val="8B181B">
                  <a:alpha val="48999"/>
                </a:srgbClr>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Arial Narrow" panose="020B0606020202030204" pitchFamily="34" charset="0"/>
              <a:ea typeface="+mn-ea"/>
            </a:endParaRPr>
          </a:p>
        </p:txBody>
      </p:sp>
      <p:pic>
        <p:nvPicPr>
          <p:cNvPr id="6" name="Picture 11" descr="WG_logo_Colo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788" y="277813"/>
            <a:ext cx="32893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94394" y="3390727"/>
            <a:ext cx="4799160" cy="975259"/>
          </a:xfrm>
        </p:spPr>
        <p:txBody>
          <a:bodyPr/>
          <a:lstStyle>
            <a:lvl1pPr>
              <a:defRPr sz="4000">
                <a:solidFill>
                  <a:srgbClr val="FFFFFF"/>
                </a:solidFill>
              </a:defRPr>
            </a:lvl1pPr>
          </a:lstStyle>
          <a:p>
            <a:r>
              <a:rPr lang="en-US" dirty="0"/>
              <a:t>Section Title</a:t>
            </a:r>
          </a:p>
        </p:txBody>
      </p:sp>
    </p:spTree>
    <p:extLst>
      <p:ext uri="{BB962C8B-B14F-4D97-AF65-F5344CB8AC3E}">
        <p14:creationId xmlns:p14="http://schemas.microsoft.com/office/powerpoint/2010/main" val="180584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World">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095500"/>
            <a:ext cx="9144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095500"/>
            <a:ext cx="9144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713983" y="2759825"/>
            <a:ext cx="7814067" cy="980902"/>
          </a:xfrm>
        </p:spPr>
        <p:txBody>
          <a:bodyPr/>
          <a:lstStyle>
            <a:lvl1pPr algn="ctr">
              <a:defRPr sz="3600" b="1">
                <a:solidFill>
                  <a:schemeClr val="bg1"/>
                </a:solidFill>
              </a:defRPr>
            </a:lvl1pPr>
          </a:lstStyle>
          <a:p>
            <a:r>
              <a:rPr lang="en-US" dirty="0"/>
              <a:t>Section Title</a:t>
            </a:r>
          </a:p>
        </p:txBody>
      </p:sp>
      <p:sp>
        <p:nvSpPr>
          <p:cNvPr id="6"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a:pPr/>
              <a:t>‹#›</a:t>
            </a:fld>
            <a:endParaRPr lang="en-US"/>
          </a:p>
        </p:txBody>
      </p:sp>
    </p:spTree>
    <p:extLst>
      <p:ext uri="{BB962C8B-B14F-4D97-AF65-F5344CB8AC3E}">
        <p14:creationId xmlns:p14="http://schemas.microsoft.com/office/powerpoint/2010/main" val="119654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6305550" y="-89076"/>
            <a:ext cx="283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457199" y="274638"/>
            <a:ext cx="5553076" cy="674687"/>
          </a:xfrm>
        </p:spPr>
        <p:txBody>
          <a:bodyPr/>
          <a:lstStyle>
            <a:lvl1pPr>
              <a:defRPr sz="3600"/>
            </a:lvl1pPr>
          </a:lstStyle>
          <a:p>
            <a:r>
              <a:rPr lang="en-US" dirty="0"/>
              <a:t>Click to add Title</a:t>
            </a:r>
          </a:p>
        </p:txBody>
      </p:sp>
      <p:sp>
        <p:nvSpPr>
          <p:cNvPr id="11" name="Content Placeholder 2"/>
          <p:cNvSpPr>
            <a:spLocks noGrp="1"/>
          </p:cNvSpPr>
          <p:nvPr>
            <p:ph idx="1"/>
          </p:nvPr>
        </p:nvSpPr>
        <p:spPr>
          <a:xfrm>
            <a:off x="457199" y="1207008"/>
            <a:ext cx="5553076"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a:pPr/>
              <a:t>‹#›</a:t>
            </a:fld>
            <a:endParaRPr lang="en-US"/>
          </a:p>
        </p:txBody>
      </p:sp>
      <p:sp>
        <p:nvSpPr>
          <p:cNvPr id="6" name="TextBox 9"/>
          <p:cNvSpPr txBox="1">
            <a:spLocks noChangeArrowheads="1"/>
          </p:cNvSpPr>
          <p:nvPr userDrawn="1"/>
        </p:nvSpPr>
        <p:spPr bwMode="auto">
          <a:xfrm>
            <a:off x="6305550" y="6588125"/>
            <a:ext cx="275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600" dirty="0">
                <a:solidFill>
                  <a:schemeClr val="bg1"/>
                </a:solidFill>
                <a:latin typeface="Calibri" panose="020F0502020204030204" pitchFamily="34" charset="0"/>
              </a:rPr>
              <a:t>Copyright ©2017 WatchGuard Technologies, Inc. All Rights Reserved</a:t>
            </a:r>
          </a:p>
        </p:txBody>
      </p:sp>
      <p:sp>
        <p:nvSpPr>
          <p:cNvPr id="7" name="TextBox 6"/>
          <p:cNvSpPr txBox="1"/>
          <p:nvPr userDrawn="1"/>
        </p:nvSpPr>
        <p:spPr>
          <a:xfrm>
            <a:off x="7605253" y="6442674"/>
            <a:ext cx="1360508" cy="153888"/>
          </a:xfrm>
          <a:prstGeom prst="rect">
            <a:avLst/>
          </a:prstGeom>
          <a:noFill/>
        </p:spPr>
        <p:txBody>
          <a:bodyPr wrap="square" lIns="0" tIns="0" rIns="0" bIns="0" rtlCol="0">
            <a:spAutoFit/>
          </a:bodyPr>
          <a:lstStyle/>
          <a:p>
            <a:pPr algn="r"/>
            <a:r>
              <a:rPr lang="en-US" sz="1000" b="1" spc="20" baseline="0" dirty="0">
                <a:solidFill>
                  <a:schemeClr val="bg1"/>
                </a:solidFill>
                <a:latin typeface="Arial Narrow" panose="020B0606020202030204" pitchFamily="34" charset="0"/>
              </a:rPr>
              <a:t>WatchGuard Training</a:t>
            </a:r>
          </a:p>
        </p:txBody>
      </p:sp>
    </p:spTree>
    <p:extLst>
      <p:ext uri="{BB962C8B-B14F-4D97-AF65-F5344CB8AC3E}">
        <p14:creationId xmlns:p14="http://schemas.microsoft.com/office/powerpoint/2010/main" val="268317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 World">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1"/>
            <a:ext cx="9144792" cy="68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4763" y="2957513"/>
            <a:ext cx="9139237" cy="1298575"/>
          </a:xfrm>
          <a:prstGeom prst="rect">
            <a:avLst/>
          </a:prstGeom>
          <a:solidFill>
            <a:schemeClr val="tx1">
              <a:alpha val="61176"/>
            </a:schemeClr>
          </a:solidFill>
          <a:ln w="9525">
            <a:solidFill>
              <a:srgbClr val="B31F12"/>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2" name="Title 1"/>
          <p:cNvSpPr>
            <a:spLocks noGrp="1"/>
          </p:cNvSpPr>
          <p:nvPr>
            <p:ph type="title"/>
          </p:nvPr>
        </p:nvSpPr>
        <p:spPr>
          <a:xfrm>
            <a:off x="5293" y="2957614"/>
            <a:ext cx="9138707" cy="1299078"/>
          </a:xfrm>
          <a:ln>
            <a:noFill/>
          </a:ln>
        </p:spPr>
        <p:txBody>
          <a:bodyPr/>
          <a:lstStyle>
            <a:lvl1pPr algn="ctr">
              <a:defRPr sz="3600" b="1">
                <a:solidFill>
                  <a:schemeClr val="bg1"/>
                </a:solidFill>
              </a:defRPr>
            </a:lvl1pPr>
          </a:lstStyle>
          <a:p>
            <a:r>
              <a:rPr lang="en-US"/>
              <a:t>Click to edit Master title style</a:t>
            </a:r>
            <a:endParaRPr lang="en-US" dirty="0"/>
          </a:p>
        </p:txBody>
      </p:sp>
      <p:sp>
        <p:nvSpPr>
          <p:cNvPr id="7" name="TextBox 9"/>
          <p:cNvSpPr txBox="1">
            <a:spLocks noChangeArrowheads="1"/>
          </p:cNvSpPr>
          <p:nvPr userDrawn="1"/>
        </p:nvSpPr>
        <p:spPr bwMode="auto">
          <a:xfrm>
            <a:off x="6305550" y="6588125"/>
            <a:ext cx="275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600" dirty="0">
                <a:solidFill>
                  <a:schemeClr val="bg1"/>
                </a:solidFill>
                <a:latin typeface="Calibri" panose="020F0502020204030204" pitchFamily="34" charset="0"/>
              </a:rPr>
              <a:t>Copyright ©2017 WatchGuard Technologies, Inc. All Rights Reserved</a:t>
            </a:r>
          </a:p>
        </p:txBody>
      </p:sp>
      <p:sp>
        <p:nvSpPr>
          <p:cNvPr id="8" name="TextBox 7"/>
          <p:cNvSpPr txBox="1"/>
          <p:nvPr userDrawn="1"/>
        </p:nvSpPr>
        <p:spPr>
          <a:xfrm>
            <a:off x="7605253" y="6442674"/>
            <a:ext cx="1360508" cy="153888"/>
          </a:xfrm>
          <a:prstGeom prst="rect">
            <a:avLst/>
          </a:prstGeom>
          <a:noFill/>
        </p:spPr>
        <p:txBody>
          <a:bodyPr wrap="square" lIns="0" tIns="0" rIns="0" bIns="0" rtlCol="0">
            <a:spAutoFit/>
          </a:bodyPr>
          <a:lstStyle/>
          <a:p>
            <a:pPr algn="r"/>
            <a:r>
              <a:rPr lang="en-US" sz="1000" b="1" spc="20" baseline="0" dirty="0">
                <a:solidFill>
                  <a:schemeClr val="bg1"/>
                </a:solidFill>
                <a:latin typeface="Arial Narrow" panose="020B0606020202030204" pitchFamily="34" charset="0"/>
              </a:rPr>
              <a:t>WatchGuard Training</a:t>
            </a:r>
          </a:p>
        </p:txBody>
      </p:sp>
      <p:pic>
        <p:nvPicPr>
          <p:cNvPr id="1026" name="Picture 2" descr="https://www.watchguard.com/sites/default/files/wgrd_logo_1c_white.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592" y="6272784"/>
            <a:ext cx="1399032" cy="40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71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hing Gets Past Red.">
    <p:spTree>
      <p:nvGrpSpPr>
        <p:cNvPr id="1" name=""/>
        <p:cNvGrpSpPr/>
        <p:nvPr/>
      </p:nvGrpSpPr>
      <p:grpSpPr>
        <a:xfrm>
          <a:off x="0" y="0"/>
          <a:ext cx="0" cy="0"/>
          <a:chOff x="0" y="0"/>
          <a:chExt cx="0" cy="0"/>
        </a:xfrm>
      </p:grpSpPr>
      <p:pic>
        <p:nvPicPr>
          <p:cNvPr id="2" name="Picture 7" descr="attitued-lion_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6553200"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NOTHING_GETS_PAST_RE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888" y="325438"/>
            <a:ext cx="41767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27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1207008"/>
            <a:ext cx="4038600" cy="49194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7008"/>
            <a:ext cx="4038600" cy="491947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D2E8491C-4105-4EEB-AAD4-BAD027EADA13}" type="slidenum">
              <a:rPr lang="en-US"/>
              <a:pPr/>
              <a:t>‹#›</a:t>
            </a:fld>
            <a:endParaRPr lang="en-US" dirty="0"/>
          </a:p>
        </p:txBody>
      </p:sp>
    </p:spTree>
    <p:extLst>
      <p:ext uri="{BB962C8B-B14F-4D97-AF65-F5344CB8AC3E}">
        <p14:creationId xmlns:p14="http://schemas.microsoft.com/office/powerpoint/2010/main" val="428084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on on Right">
    <p:spTree>
      <p:nvGrpSpPr>
        <p:cNvPr id="1" name=""/>
        <p:cNvGrpSpPr/>
        <p:nvPr/>
      </p:nvGrpSpPr>
      <p:grpSpPr>
        <a:xfrm>
          <a:off x="0" y="0"/>
          <a:ext cx="0" cy="0"/>
          <a:chOff x="0" y="0"/>
          <a:chExt cx="0" cy="0"/>
        </a:xfrm>
      </p:grpSpPr>
      <p:pic>
        <p:nvPicPr>
          <p:cNvPr id="5" name="Picture 7" descr="roaring lion_transparent_S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7275" y="38100"/>
            <a:ext cx="300672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274638"/>
            <a:ext cx="6034508" cy="675101"/>
          </a:xfrm>
        </p:spPr>
        <p:txBody>
          <a:bodyPr/>
          <a:lstStyle>
            <a:lvl1pPr>
              <a:defRPr sz="3600"/>
            </a:lvl1pPr>
          </a:lstStyle>
          <a:p>
            <a:r>
              <a:rPr lang="en-US" dirty="0"/>
              <a:t>Click to add Presentation title</a:t>
            </a:r>
          </a:p>
        </p:txBody>
      </p:sp>
      <p:sp>
        <p:nvSpPr>
          <p:cNvPr id="4" name="Content Placeholder 3"/>
          <p:cNvSpPr>
            <a:spLocks noGrp="1"/>
          </p:cNvSpPr>
          <p:nvPr>
            <p:ph sz="half" idx="2" hasCustomPrompt="1"/>
          </p:nvPr>
        </p:nvSpPr>
        <p:spPr>
          <a:xfrm>
            <a:off x="457199" y="1207008"/>
            <a:ext cx="5799910" cy="4919472"/>
          </a:xfrm>
        </p:spPr>
        <p:txBody>
          <a:bodyPr/>
          <a:lstStyle>
            <a:lvl1pPr>
              <a:defRPr sz="22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4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add topics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8"/>
          <p:cNvSpPr>
            <a:spLocks noGrp="1"/>
          </p:cNvSpPr>
          <p:nvPr>
            <p:ph type="sldNum" sz="quarter" idx="10"/>
          </p:nvPr>
        </p:nvSpPr>
        <p:spPr/>
        <p:txBody>
          <a:bodyPr/>
          <a:lstStyle>
            <a:lvl1pPr>
              <a:defRPr/>
            </a:lvl1pPr>
          </a:lstStyle>
          <a:p>
            <a:fld id="{C6248E04-842A-430B-8894-B6253DABC9E2}" type="slidenum">
              <a:rPr lang="en-US"/>
              <a:pPr/>
              <a:t>‹#›</a:t>
            </a:fld>
            <a:endParaRPr lang="en-US"/>
          </a:p>
        </p:txBody>
      </p:sp>
    </p:spTree>
    <p:extLst>
      <p:ext uri="{BB962C8B-B14F-4D97-AF65-F5344CB8AC3E}">
        <p14:creationId xmlns:p14="http://schemas.microsoft.com/office/powerpoint/2010/main" val="105597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8229600"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a:pPr/>
              <a:t>‹#›</a:t>
            </a:fld>
            <a:endParaRPr lang="en-US"/>
          </a:p>
        </p:txBody>
      </p:sp>
    </p:spTree>
    <p:extLst>
      <p:ext uri="{BB962C8B-B14F-4D97-AF65-F5344CB8AC3E}">
        <p14:creationId xmlns:p14="http://schemas.microsoft.com/office/powerpoint/2010/main" val="152939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_Content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3657600"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a:pPr/>
              <a:t>‹#›</a:t>
            </a:fld>
            <a:endParaRPr lang="en-US"/>
          </a:p>
        </p:txBody>
      </p:sp>
    </p:spTree>
    <p:extLst>
      <p:ext uri="{BB962C8B-B14F-4D97-AF65-F5344CB8AC3E}">
        <p14:creationId xmlns:p14="http://schemas.microsoft.com/office/powerpoint/2010/main" val="200404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_Content-2/3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5511114"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a:pPr/>
              <a:t>‹#›</a:t>
            </a:fld>
            <a:endParaRPr lang="en-US"/>
          </a:p>
        </p:txBody>
      </p:sp>
    </p:spTree>
    <p:extLst>
      <p:ext uri="{BB962C8B-B14F-4D97-AF65-F5344CB8AC3E}">
        <p14:creationId xmlns:p14="http://schemas.microsoft.com/office/powerpoint/2010/main" val="121336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standing-lion_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81893" y="9526"/>
            <a:ext cx="4562106"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WG_logo_Colo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788" y="277813"/>
            <a:ext cx="32893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593725" y="4406900"/>
            <a:ext cx="4411663"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25413" y="6227763"/>
            <a:ext cx="1511300" cy="4889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hasCustomPrompt="1"/>
          </p:nvPr>
        </p:nvSpPr>
        <p:spPr>
          <a:xfrm>
            <a:off x="482306" y="4464850"/>
            <a:ext cx="4523113" cy="1446110"/>
          </a:xfrm>
        </p:spPr>
        <p:txBody>
          <a:bodyPr anchor="t"/>
          <a:lstStyle>
            <a:lvl1pPr algn="l">
              <a:defRPr sz="2000" b="0" cap="none" baseline="0">
                <a:solidFill>
                  <a:schemeClr val="tx2"/>
                </a:solidFill>
              </a:defRPr>
            </a:lvl1pPr>
          </a:lstStyle>
          <a:p>
            <a:r>
              <a:rPr lang="en-US" dirty="0"/>
              <a:t>Click to add Section description</a:t>
            </a:r>
          </a:p>
        </p:txBody>
      </p:sp>
      <p:sp>
        <p:nvSpPr>
          <p:cNvPr id="3" name="Text Placeholder 2"/>
          <p:cNvSpPr>
            <a:spLocks noGrp="1"/>
          </p:cNvSpPr>
          <p:nvPr>
            <p:ph type="body" idx="1" hasCustomPrompt="1"/>
          </p:nvPr>
        </p:nvSpPr>
        <p:spPr>
          <a:xfrm>
            <a:off x="482306" y="3802221"/>
            <a:ext cx="4523113" cy="604679"/>
          </a:xfrm>
        </p:spPr>
        <p:txBody>
          <a:bodyPr anchor="b">
            <a:noAutofit/>
          </a:bodyPr>
          <a:lstStyle>
            <a:lvl1pPr marL="0" indent="0">
              <a:buNone/>
              <a:defRPr sz="3200" b="1" baseline="0">
                <a:solidFill>
                  <a:schemeClr val="tx1"/>
                </a:solidFill>
                <a:latin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Section Title</a:t>
            </a:r>
          </a:p>
        </p:txBody>
      </p:sp>
      <p:sp>
        <p:nvSpPr>
          <p:cNvPr id="9" name="Slide Number Placeholder 5"/>
          <p:cNvSpPr>
            <a:spLocks noGrp="1"/>
          </p:cNvSpPr>
          <p:nvPr>
            <p:ph type="sldNum" sz="quarter" idx="10"/>
          </p:nvPr>
        </p:nvSpPr>
        <p:spPr/>
        <p:txBody>
          <a:bodyPr/>
          <a:lstStyle>
            <a:lvl1pPr>
              <a:defRPr/>
            </a:lvl1pPr>
          </a:lstStyle>
          <a:p>
            <a:fld id="{BC067BE2-D363-4E66-9871-07F3D6A61C58}" type="slidenum">
              <a:rPr lang="en-US"/>
              <a:pPr/>
              <a:t>‹#›</a:t>
            </a:fld>
            <a:endParaRPr lang="en-US"/>
          </a:p>
        </p:txBody>
      </p:sp>
    </p:spTree>
    <p:extLst>
      <p:ext uri="{BB962C8B-B14F-4D97-AF65-F5344CB8AC3E}">
        <p14:creationId xmlns:p14="http://schemas.microsoft.com/office/powerpoint/2010/main" val="51615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1207008"/>
            <a:ext cx="8229600" cy="4919472"/>
          </a:xfrm>
        </p:spPr>
        <p:txBody>
          <a:bodyPr numCol="2" spcCol="228600"/>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D2E8491C-4105-4EEB-AAD4-BAD027EADA13}" type="slidenum">
              <a:rPr lang="en-US"/>
              <a:pPr/>
              <a:t>‹#›</a:t>
            </a:fld>
            <a:endParaRPr lang="en-US"/>
          </a:p>
        </p:txBody>
      </p:sp>
    </p:spTree>
    <p:extLst>
      <p:ext uri="{BB962C8B-B14F-4D97-AF65-F5344CB8AC3E}">
        <p14:creationId xmlns:p14="http://schemas.microsoft.com/office/powerpoint/2010/main" val="192775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8229600" cy="4919472"/>
          </a:xfrm>
        </p:spPr>
        <p:txBody>
          <a:bodyPr numCol="2" spcCol="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a:pPr/>
              <a:t>‹#›</a:t>
            </a:fld>
            <a:endParaRPr lang="en-US"/>
          </a:p>
        </p:txBody>
      </p:sp>
    </p:spTree>
    <p:extLst>
      <p:ext uri="{BB962C8B-B14F-4D97-AF65-F5344CB8AC3E}">
        <p14:creationId xmlns:p14="http://schemas.microsoft.com/office/powerpoint/2010/main" val="238335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F2EB2E29-07A9-43F3-A5F0-5788123346A5}" type="slidenum">
              <a:rPr lang="en-US"/>
              <a:pPr/>
              <a:t>‹#›</a:t>
            </a:fld>
            <a:endParaRPr lang="en-US"/>
          </a:p>
        </p:txBody>
      </p:sp>
    </p:spTree>
    <p:extLst>
      <p:ext uri="{BB962C8B-B14F-4D97-AF65-F5344CB8AC3E}">
        <p14:creationId xmlns:p14="http://schemas.microsoft.com/office/powerpoint/2010/main" val="134310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6767513"/>
            <a:ext cx="9144000" cy="9048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57200" y="274638"/>
            <a:ext cx="82296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204913"/>
            <a:ext cx="82296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28050" y="19050"/>
            <a:ext cx="592138" cy="325438"/>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tx2">
                    <a:lumMod val="60000"/>
                    <a:lumOff val="40000"/>
                  </a:schemeClr>
                </a:solidFill>
                <a:latin typeface="Arial" panose="020B0604020202020204" pitchFamily="34" charset="0"/>
              </a:defRPr>
            </a:lvl1pPr>
          </a:lstStyle>
          <a:p>
            <a:fld id="{7E1B02D2-C929-40C1-8491-4864915DBE76}" type="slidenum">
              <a:rPr lang="en-US" smtClean="0"/>
              <a:pPr/>
              <a:t>‹#›</a:t>
            </a:fld>
            <a:endParaRPr lang="en-US" dirty="0"/>
          </a:p>
        </p:txBody>
      </p:sp>
      <p:sp>
        <p:nvSpPr>
          <p:cNvPr id="1030" name="TextBox 9"/>
          <p:cNvSpPr txBox="1">
            <a:spLocks noChangeArrowheads="1"/>
          </p:cNvSpPr>
          <p:nvPr/>
        </p:nvSpPr>
        <p:spPr bwMode="auto">
          <a:xfrm>
            <a:off x="5916613" y="6588125"/>
            <a:ext cx="31448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600" dirty="0">
                <a:solidFill>
                  <a:srgbClr val="3A3A3A"/>
                </a:solidFill>
                <a:latin typeface="Calibri" panose="020F0502020204030204" pitchFamily="34" charset="0"/>
              </a:rPr>
              <a:t>Copyright ©2017 WatchGuard Technologies, Inc. All Rights Reserved</a:t>
            </a:r>
          </a:p>
        </p:txBody>
      </p:sp>
      <p:pic>
        <p:nvPicPr>
          <p:cNvPr id="1031" name="Picture 3" descr="WG_logo_Color_3in.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6688" y="6270625"/>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7605253" y="6442674"/>
            <a:ext cx="1360508" cy="153888"/>
          </a:xfrm>
          <a:prstGeom prst="rect">
            <a:avLst/>
          </a:prstGeom>
          <a:noFill/>
        </p:spPr>
        <p:txBody>
          <a:bodyPr wrap="square" lIns="0" tIns="0" rIns="0" bIns="0" rtlCol="0">
            <a:spAutoFit/>
          </a:bodyPr>
          <a:lstStyle/>
          <a:p>
            <a:pPr algn="r"/>
            <a:r>
              <a:rPr lang="en-US" sz="1000" b="1" spc="20" baseline="0" dirty="0">
                <a:solidFill>
                  <a:srgbClr val="ED2E34"/>
                </a:solidFill>
                <a:latin typeface="Arial Narrow" panose="020B0606020202030204" pitchFamily="34" charset="0"/>
              </a:rPr>
              <a:t>WatchGuard Training</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9" r:id="rId4"/>
    <p:sldLayoutId id="2147483681" r:id="rId5"/>
    <p:sldLayoutId id="2147483672" r:id="rId6"/>
    <p:sldLayoutId id="2147483673" r:id="rId7"/>
    <p:sldLayoutId id="2147483680" r:id="rId8"/>
    <p:sldLayoutId id="2147483674" r:id="rId9"/>
    <p:sldLayoutId id="2147483675" r:id="rId10"/>
    <p:sldLayoutId id="2147483677" r:id="rId11"/>
    <p:sldLayoutId id="2147483685" r:id="rId12"/>
    <p:sldLayoutId id="2147483683" r:id="rId13"/>
    <p:sldLayoutId id="2147483686" r:id="rId14"/>
    <p:sldLayoutId id="2147483678" r:id="rId15"/>
    <p:sldLayoutId id="2147483687" r:id="rId16"/>
  </p:sldLayoutIdLst>
  <p:hf hdr="0" ftr="0" dt="0"/>
  <p:txStyles>
    <p:titleStyle>
      <a:lvl1pPr algn="l" defTabSz="457200" rtl="0" eaLnBrk="1" fontAlgn="base" hangingPunct="1">
        <a:spcBef>
          <a:spcPct val="0"/>
        </a:spcBef>
        <a:spcAft>
          <a:spcPct val="0"/>
        </a:spcAft>
        <a:defRPr sz="3600" b="1" kern="1200">
          <a:solidFill>
            <a:schemeClr val="tx1"/>
          </a:solidFill>
          <a:latin typeface="Arial Narrow" panose="020B0606020202030204" pitchFamily="34" charset="0"/>
          <a:ea typeface="MS PGothic" panose="020B0600070205080204" pitchFamily="34" charset="-128"/>
          <a:cs typeface="+mj-cs"/>
        </a:defRPr>
      </a:lvl1pPr>
      <a:lvl2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2pPr>
      <a:lvl3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3pPr>
      <a:lvl4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4pPr>
      <a:lvl5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5pPr>
      <a:lvl6pPr marL="4572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9144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13716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18288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1" fontAlgn="base" hangingPunct="1">
        <a:spcBef>
          <a:spcPts val="600"/>
        </a:spcBef>
        <a:spcAft>
          <a:spcPts val="600"/>
        </a:spcAft>
        <a:buClr>
          <a:srgbClr val="A6A6A6"/>
        </a:buClr>
        <a:buFont typeface="Wingdings" panose="05000000000000000000" pitchFamily="2" charset="2"/>
        <a:buChar char="§"/>
        <a:defRPr sz="2200" kern="1200">
          <a:solidFill>
            <a:schemeClr val="tx2"/>
          </a:solidFill>
          <a:latin typeface="Arial" panose="020B0604020202020204" pitchFamily="34" charset="0"/>
          <a:ea typeface="MS PGothic" panose="020B0600070205080204" pitchFamily="34" charset="-128"/>
          <a:cs typeface="+mn-cs"/>
        </a:defRPr>
      </a:lvl1pPr>
      <a:lvl2pPr marL="742950" indent="-285750" algn="l" defTabSz="457200" rtl="0" eaLnBrk="1" fontAlgn="base" hangingPunct="1">
        <a:spcBef>
          <a:spcPts val="600"/>
        </a:spcBef>
        <a:spcAft>
          <a:spcPts val="600"/>
        </a:spcAft>
        <a:buClr>
          <a:srgbClr val="A6A6A6"/>
        </a:buClr>
        <a:buSzPct val="110000"/>
        <a:buFont typeface="Arial" panose="020B0604020202020204" pitchFamily="34" charset="0"/>
        <a:buChar char="•"/>
        <a:defRPr sz="2000" kern="1200">
          <a:solidFill>
            <a:schemeClr val="tx2"/>
          </a:solidFill>
          <a:latin typeface="Arial" panose="020B0604020202020204" pitchFamily="34" charset="0"/>
          <a:ea typeface="MS PGothic" panose="020B0600070205080204" pitchFamily="34" charset="-128"/>
          <a:cs typeface="+mn-cs"/>
        </a:defRPr>
      </a:lvl2pPr>
      <a:lvl3pPr marL="1143000" indent="-228600" algn="l" defTabSz="457200" rtl="0" eaLnBrk="1" fontAlgn="base" hangingPunct="1">
        <a:spcBef>
          <a:spcPts val="600"/>
        </a:spcBef>
        <a:spcAft>
          <a:spcPts val="600"/>
        </a:spcAft>
        <a:buClr>
          <a:srgbClr val="A6A6A6"/>
        </a:buClr>
        <a:buSzPct val="115000"/>
        <a:buFont typeface="Arial" panose="020B0604020202020204" pitchFamily="34" charset="0"/>
        <a:buChar char="–"/>
        <a:defRPr kern="1200">
          <a:solidFill>
            <a:schemeClr val="tx2"/>
          </a:solidFill>
          <a:latin typeface="Arial" panose="020B0604020202020204" pitchFamily="34" charset="0"/>
          <a:ea typeface="MS PGothic" panose="020B0600070205080204" pitchFamily="34" charset="-128"/>
          <a:cs typeface="+mn-cs"/>
        </a:defRPr>
      </a:lvl3pPr>
      <a:lvl4pPr marL="1600200" indent="-228600" algn="l" defTabSz="457200" rtl="0" eaLnBrk="1" fontAlgn="base" hangingPunct="1">
        <a:spcBef>
          <a:spcPts val="600"/>
        </a:spcBef>
        <a:spcAft>
          <a:spcPts val="600"/>
        </a:spcAft>
        <a:buClr>
          <a:srgbClr val="A6A6A6"/>
        </a:buClr>
        <a:buFont typeface="Courier New" panose="02070309020205020404" pitchFamily="49" charset="0"/>
        <a:buChar char="o"/>
        <a:defRPr sz="1600" kern="1200">
          <a:solidFill>
            <a:schemeClr val="tx2"/>
          </a:solidFill>
          <a:latin typeface="Arial" panose="020B0604020202020204" pitchFamily="34" charset="0"/>
          <a:ea typeface="MS PGothic" panose="020B0600070205080204" pitchFamily="34" charset="-128"/>
          <a:cs typeface="+mn-cs"/>
        </a:defRPr>
      </a:lvl4pPr>
      <a:lvl5pPr marL="2057400" indent="-228600" algn="l" defTabSz="457200" rtl="0" eaLnBrk="1" fontAlgn="base" hangingPunct="1">
        <a:spcBef>
          <a:spcPts val="600"/>
        </a:spcBef>
        <a:spcAft>
          <a:spcPts val="600"/>
        </a:spcAft>
        <a:buClr>
          <a:srgbClr val="A6A6A6"/>
        </a:buClr>
        <a:buFont typeface="Arial" panose="020B0604020202020204" pitchFamily="34" charset="0"/>
        <a:buChar char="»"/>
        <a:defRPr sz="1400" kern="1200">
          <a:solidFill>
            <a:schemeClr val="tx2"/>
          </a:solidFill>
          <a:latin typeface="Arial" panose="020B0604020202020204" pitchFamily="34"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s://watchguardsupport.secure.force.com/publicKB?type=KBArticle&amp;SFDCID=kA22A000000HQKASA4&amp;lang=en_US" TargetMode="External"/><Relationship Id="rId2" Type="http://schemas.openxmlformats.org/officeDocument/2006/relationships/hyperlink" Target="http://www.watchguard.com/help/docs/fireware/11/en-US/Content/en-US/mvpn/general/mobile_vpn_types_c.html"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New in Fireware v12.0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 Actions and Routing Actions </a:t>
            </a:r>
            <a:br>
              <a:rPr lang="en-US" dirty="0"/>
            </a:br>
            <a:r>
              <a:rPr lang="en-US" dirty="0"/>
              <a:t>for HTTP and HTTPS Proxy Policies</a:t>
            </a:r>
          </a:p>
        </p:txBody>
      </p:sp>
    </p:spTree>
    <p:extLst>
      <p:ext uri="{BB962C8B-B14F-4D97-AF65-F5344CB8AC3E}">
        <p14:creationId xmlns:p14="http://schemas.microsoft.com/office/powerpoint/2010/main" val="176316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Multicast Routing — Configuration (Web UI)</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100</a:t>
            </a:fld>
            <a:endParaRPr lang="en-US" dirty="0"/>
          </a:p>
        </p:txBody>
      </p:sp>
      <p:pic>
        <p:nvPicPr>
          <p:cNvPr id="7" name="Picture 6"/>
          <p:cNvPicPr>
            <a:picLocks noChangeAspect="1"/>
          </p:cNvPicPr>
          <p:nvPr/>
        </p:nvPicPr>
        <p:blipFill rotWithShape="1">
          <a:blip r:embed="rId2"/>
          <a:srcRect l="1673" t="17569" r="55430" b="32371"/>
          <a:stretch/>
        </p:blipFill>
        <p:spPr>
          <a:xfrm>
            <a:off x="1989378" y="1328738"/>
            <a:ext cx="5165244" cy="4762255"/>
          </a:xfrm>
          <a:prstGeom prst="rect">
            <a:avLst/>
          </a:prstGeom>
          <a:ln>
            <a:solidFill>
              <a:schemeClr val="bg1">
                <a:lumMod val="75000"/>
              </a:schemeClr>
            </a:solidFill>
          </a:ln>
        </p:spPr>
      </p:pic>
      <p:sp>
        <p:nvSpPr>
          <p:cNvPr id="8" name="Rectangle: Rounded Corners 7"/>
          <p:cNvSpPr/>
          <p:nvPr/>
        </p:nvSpPr>
        <p:spPr>
          <a:xfrm>
            <a:off x="1992976" y="5754369"/>
            <a:ext cx="1405451" cy="351363"/>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Rounded Corners 8"/>
          <p:cNvSpPr/>
          <p:nvPr/>
        </p:nvSpPr>
        <p:spPr>
          <a:xfrm>
            <a:off x="4119191" y="1291031"/>
            <a:ext cx="3035431" cy="2273578"/>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87145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Multicast Routing — Configuration (PM)</a:t>
            </a: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101</a:t>
            </a:fld>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55" y="1204913"/>
            <a:ext cx="6400800" cy="4569532"/>
          </a:xfrm>
          <a:prstGeom prst="rect">
            <a:avLst/>
          </a:prstGeom>
          <a:ln>
            <a:solidFill>
              <a:srgbClr val="ACACAC"/>
            </a:solidFill>
          </a:ln>
        </p:spPr>
      </p:pic>
      <p:pic>
        <p:nvPicPr>
          <p:cNvPr id="5" name="Picture 4"/>
          <p:cNvPicPr>
            <a:picLocks noChangeAspect="1"/>
          </p:cNvPicPr>
          <p:nvPr/>
        </p:nvPicPr>
        <p:blipFill>
          <a:blip r:embed="rId3"/>
          <a:stretch>
            <a:fillRect/>
          </a:stretch>
        </p:blipFill>
        <p:spPr>
          <a:xfrm>
            <a:off x="4116005" y="2311695"/>
            <a:ext cx="4412045" cy="3691052"/>
          </a:xfrm>
          <a:prstGeom prst="rect">
            <a:avLst/>
          </a:prstGeom>
        </p:spPr>
      </p:pic>
      <p:sp>
        <p:nvSpPr>
          <p:cNvPr id="6" name="Rectangle: Rounded Corners 5"/>
          <p:cNvSpPr/>
          <p:nvPr/>
        </p:nvSpPr>
        <p:spPr>
          <a:xfrm>
            <a:off x="4271853" y="2707619"/>
            <a:ext cx="3308808" cy="1376314"/>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Rounded Corners 9"/>
          <p:cNvSpPr/>
          <p:nvPr/>
        </p:nvSpPr>
        <p:spPr>
          <a:xfrm>
            <a:off x="1638152" y="2981325"/>
            <a:ext cx="1717887" cy="219836"/>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Arrow Connector 15"/>
          <p:cNvCxnSpPr>
            <a:stCxn id="10" idx="3"/>
            <a:endCxn id="6" idx="1"/>
          </p:cNvCxnSpPr>
          <p:nvPr/>
        </p:nvCxnSpPr>
        <p:spPr>
          <a:xfrm>
            <a:off x="3356039" y="3091243"/>
            <a:ext cx="915814" cy="304533"/>
          </a:xfrm>
          <a:prstGeom prst="straightConnector1">
            <a:avLst/>
          </a:prstGeom>
          <a:ln w="38100">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111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Multicast Routing — Policies and Aliases</a:t>
            </a:r>
          </a:p>
        </p:txBody>
      </p:sp>
      <p:sp>
        <p:nvSpPr>
          <p:cNvPr id="3" name="Content Placeholder 2"/>
          <p:cNvSpPr>
            <a:spLocks noGrp="1"/>
          </p:cNvSpPr>
          <p:nvPr>
            <p:ph idx="1"/>
          </p:nvPr>
        </p:nvSpPr>
        <p:spPr>
          <a:ln>
            <a:noFill/>
          </a:ln>
        </p:spPr>
        <p:txBody>
          <a:bodyPr/>
          <a:lstStyle/>
          <a:p>
            <a:r>
              <a:rPr lang="en-US" dirty="0"/>
              <a:t>When you enable multicast routing, new policies for the PIM and IGMP protocols are added to your configuration</a:t>
            </a:r>
          </a:p>
          <a:p>
            <a:r>
              <a:rPr lang="en-US" dirty="0"/>
              <a:t>The alias </a:t>
            </a:r>
            <a:r>
              <a:rPr lang="en-US" i="1" dirty="0"/>
              <a:t>Any-Multicast</a:t>
            </a:r>
            <a:r>
              <a:rPr lang="en-US" dirty="0"/>
              <a:t> is added to your configuration</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102</a:t>
            </a:fld>
            <a:endParaRPr lang="en-US" dirty="0"/>
          </a:p>
        </p:txBody>
      </p:sp>
      <p:pic>
        <p:nvPicPr>
          <p:cNvPr id="9" name="Picture 8"/>
          <p:cNvPicPr>
            <a:picLocks noChangeAspect="1"/>
          </p:cNvPicPr>
          <p:nvPr/>
        </p:nvPicPr>
        <p:blipFill rotWithShape="1">
          <a:blip r:embed="rId2"/>
          <a:srcRect l="17289" t="24890" r="33925" b="68991"/>
          <a:stretch/>
        </p:blipFill>
        <p:spPr>
          <a:xfrm>
            <a:off x="854578" y="2635780"/>
            <a:ext cx="7766307" cy="609998"/>
          </a:xfrm>
          <a:prstGeom prst="rect">
            <a:avLst/>
          </a:prstGeom>
          <a:ln>
            <a:solidFill>
              <a:schemeClr val="bg1">
                <a:lumMod val="75000"/>
              </a:schemeClr>
            </a:solidFill>
          </a:ln>
        </p:spPr>
      </p:pic>
      <p:pic>
        <p:nvPicPr>
          <p:cNvPr id="10" name="Picture 9"/>
          <p:cNvPicPr>
            <a:picLocks noChangeAspect="1"/>
          </p:cNvPicPr>
          <p:nvPr/>
        </p:nvPicPr>
        <p:blipFill rotWithShape="1">
          <a:blip r:embed="rId2"/>
          <a:srcRect l="17290" t="62498" r="34579" b="34517"/>
          <a:stretch/>
        </p:blipFill>
        <p:spPr>
          <a:xfrm>
            <a:off x="854578" y="3726146"/>
            <a:ext cx="7774854" cy="290556"/>
          </a:xfrm>
          <a:prstGeom prst="rect">
            <a:avLst/>
          </a:prstGeom>
          <a:ln>
            <a:solidFill>
              <a:schemeClr val="bg1">
                <a:lumMod val="75000"/>
              </a:schemeClr>
            </a:solidFill>
          </a:ln>
        </p:spPr>
      </p:pic>
      <p:sp>
        <p:nvSpPr>
          <p:cNvPr id="12" name="Rectangle: Rounded Corners 11"/>
          <p:cNvSpPr/>
          <p:nvPr/>
        </p:nvSpPr>
        <p:spPr>
          <a:xfrm>
            <a:off x="2812585" y="2595606"/>
            <a:ext cx="1283516" cy="144967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Rounded Corners 12"/>
          <p:cNvSpPr/>
          <p:nvPr/>
        </p:nvSpPr>
        <p:spPr>
          <a:xfrm>
            <a:off x="4672668" y="2595606"/>
            <a:ext cx="1040235" cy="144967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8227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Multicast Routing — Policies and Aliases</a:t>
            </a:r>
            <a:endParaRPr lang="en-US" dirty="0"/>
          </a:p>
        </p:txBody>
      </p:sp>
      <p:sp>
        <p:nvSpPr>
          <p:cNvPr id="3" name="Content Placeholder 2"/>
          <p:cNvSpPr>
            <a:spLocks noGrp="1"/>
          </p:cNvSpPr>
          <p:nvPr>
            <p:ph idx="1"/>
          </p:nvPr>
        </p:nvSpPr>
        <p:spPr/>
        <p:txBody>
          <a:bodyPr/>
          <a:lstStyle/>
          <a:p>
            <a:r>
              <a:rPr lang="en-US" dirty="0"/>
              <a:t>You can specify only these options in a multicast policy:</a:t>
            </a:r>
          </a:p>
          <a:p>
            <a:pPr lvl="1"/>
            <a:r>
              <a:rPr lang="en-US" dirty="0"/>
              <a:t>Incoming interfaces </a:t>
            </a:r>
          </a:p>
          <a:p>
            <a:pPr lvl="1"/>
            <a:r>
              <a:rPr lang="en-US" dirty="0"/>
              <a:t>Source IP addresses </a:t>
            </a:r>
          </a:p>
          <a:p>
            <a:pPr lvl="1"/>
            <a:r>
              <a:rPr lang="en-US" dirty="0"/>
              <a:t>Destination IP addresses </a:t>
            </a:r>
          </a:p>
          <a:p>
            <a:pPr lvl="1"/>
            <a:r>
              <a:rPr lang="en-US" dirty="0"/>
              <a:t>Protocols and ports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103</a:t>
            </a:fld>
            <a:endParaRPr lang="en-US" dirty="0"/>
          </a:p>
        </p:txBody>
      </p:sp>
    </p:spTree>
    <p:extLst>
      <p:ext uri="{BB962C8B-B14F-4D97-AF65-F5344CB8AC3E}">
        <p14:creationId xmlns:p14="http://schemas.microsoft.com/office/powerpoint/2010/main" val="9010673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is New</a:t>
            </a:r>
          </a:p>
        </p:txBody>
      </p:sp>
    </p:spTree>
    <p:extLst>
      <p:ext uri="{BB962C8B-B14F-4D97-AF65-F5344CB8AC3E}">
        <p14:creationId xmlns:p14="http://schemas.microsoft.com/office/powerpoint/2010/main" val="31021916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is New</a:t>
            </a:r>
          </a:p>
        </p:txBody>
      </p:sp>
      <p:sp>
        <p:nvSpPr>
          <p:cNvPr id="3" name="Content Placeholder 2"/>
          <p:cNvSpPr>
            <a:spLocks noGrp="1"/>
          </p:cNvSpPr>
          <p:nvPr>
            <p:ph idx="1"/>
          </p:nvPr>
        </p:nvSpPr>
        <p:spPr/>
        <p:txBody>
          <a:bodyPr/>
          <a:lstStyle/>
          <a:p>
            <a:r>
              <a:rPr lang="en-US" dirty="0"/>
              <a:t>The WatchGuard Mobile VPN app for iOS has been removed from the Apple Store (not related to Fireware v12.0)</a:t>
            </a:r>
          </a:p>
          <a:p>
            <a:pPr lvl="1"/>
            <a:r>
              <a:rPr lang="en-US" dirty="0"/>
              <a:t>If you have this app on your mobile device, we recommend that you use the native iOS VPN client instead</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105</a:t>
            </a:fld>
            <a:endParaRPr lang="en-US"/>
          </a:p>
        </p:txBody>
      </p:sp>
    </p:spTree>
    <p:extLst>
      <p:ext uri="{BB962C8B-B14F-4D97-AF65-F5344CB8AC3E}">
        <p14:creationId xmlns:p14="http://schemas.microsoft.com/office/powerpoint/2010/main" val="25573842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US" dirty="0"/>
              <a:t>Thank You!</a:t>
            </a:r>
          </a:p>
        </p:txBody>
      </p:sp>
      <p:sp>
        <p:nvSpPr>
          <p:cNvPr id="17410" name="Slide Number Placeholder 2"/>
          <p:cNvSpPr>
            <a:spLocks noGrp="1"/>
          </p:cNvSpPr>
          <p:nvPr>
            <p:ph type="sldNum" sz="quarter" idx="4294967295"/>
          </p:nvPr>
        </p:nvSpPr>
        <p:spPr bwMode="auto">
          <a:xfrm>
            <a:off x="8551863" y="-39688"/>
            <a:ext cx="592137" cy="365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6F55B3-6202-4063-AE26-146CC181DC62}" type="slidenum">
              <a:rPr lang="en-US">
                <a:solidFill>
                  <a:srgbClr val="3A3A3A"/>
                </a:solidFill>
              </a:rPr>
              <a:pPr/>
              <a:t>106</a:t>
            </a:fld>
            <a:endParaRPr lang="en-US">
              <a:solidFill>
                <a:srgbClr val="3A3A3A"/>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r>
              <a:rPr lang="en-US" dirty="0"/>
              <a:t>Content Actions and Routing Actions</a:t>
            </a:r>
          </a:p>
        </p:txBody>
      </p:sp>
      <p:sp>
        <p:nvSpPr>
          <p:cNvPr id="4" name="Content Placeholder 3"/>
          <p:cNvSpPr>
            <a:spLocks noGrp="1"/>
          </p:cNvSpPr>
          <p:nvPr>
            <p:ph idx="1"/>
          </p:nvPr>
        </p:nvSpPr>
        <p:spPr/>
        <p:txBody>
          <a:bodyPr/>
          <a:lstStyle/>
          <a:p>
            <a:r>
              <a:rPr lang="en-US" dirty="0"/>
              <a:t>A </a:t>
            </a:r>
            <a:r>
              <a:rPr lang="en-US" i="1" dirty="0"/>
              <a:t>content action</a:t>
            </a:r>
            <a:r>
              <a:rPr lang="en-US" dirty="0"/>
              <a:t> is a new type of proxy action for inbound HTTP proxy policies and HTTPS Server proxy actions</a:t>
            </a:r>
          </a:p>
          <a:p>
            <a:r>
              <a:rPr lang="en-US" dirty="0"/>
              <a:t>Select a content action to use the same public IP address for multiple public web servers that are behind the Firebox</a:t>
            </a:r>
          </a:p>
          <a:p>
            <a:pPr lvl="1"/>
            <a:r>
              <a:rPr lang="en-US" dirty="0"/>
              <a:t>A content action enables the Firebox to route incoming HTTP and HTTPS requests for one public IP address to more than one internal web server</a:t>
            </a:r>
          </a:p>
          <a:p>
            <a:pPr lvl="1"/>
            <a:r>
              <a:rPr lang="en-US" dirty="0"/>
              <a:t>This reduces the number of public IP addresses you need for public web servers on your network</a:t>
            </a:r>
          </a:p>
          <a:p>
            <a:r>
              <a:rPr lang="en-US" dirty="0"/>
              <a:t>To redirect HTTPS requests based on the domain name without content inspection, you can specify a </a:t>
            </a:r>
            <a:r>
              <a:rPr lang="en-US" i="1" dirty="0"/>
              <a:t>routing action </a:t>
            </a:r>
            <a:r>
              <a:rPr lang="en-US" dirty="0"/>
              <a:t>in a domain name rule in the HTTPS Server proxy action</a:t>
            </a:r>
          </a:p>
        </p:txBody>
      </p:sp>
      <p:sp>
        <p:nvSpPr>
          <p:cNvPr id="2" name="Slide Number Placeholder 1"/>
          <p:cNvSpPr>
            <a:spLocks noGrp="1"/>
          </p:cNvSpPr>
          <p:nvPr>
            <p:ph type="sldNum" sz="quarter" idx="10"/>
          </p:nvPr>
        </p:nvSpPr>
        <p:spPr/>
        <p:txBody>
          <a:bodyPr/>
          <a:lstStyle/>
          <a:p>
            <a:fld id="{B0093543-1604-46AF-A6FA-9E7B09989DCD}" type="slidenum">
              <a:rPr lang="en-US" smtClean="0"/>
              <a:pPr/>
              <a:t>11</a:t>
            </a:fld>
            <a:endParaRPr lang="en-US"/>
          </a:p>
        </p:txBody>
      </p:sp>
    </p:spTree>
    <p:extLst>
      <p:ext uri="{BB962C8B-B14F-4D97-AF65-F5344CB8AC3E}">
        <p14:creationId xmlns:p14="http://schemas.microsoft.com/office/powerpoint/2010/main" val="262632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r>
              <a:rPr lang="en-US" dirty="0"/>
              <a:t>Content Actions and Routing Actions</a:t>
            </a:r>
          </a:p>
        </p:txBody>
      </p:sp>
      <p:sp>
        <p:nvSpPr>
          <p:cNvPr id="4" name="Content Placeholder 3"/>
          <p:cNvSpPr>
            <a:spLocks noGrp="1"/>
          </p:cNvSpPr>
          <p:nvPr>
            <p:ph idx="1"/>
          </p:nvPr>
        </p:nvSpPr>
        <p:spPr/>
        <p:txBody>
          <a:bodyPr/>
          <a:lstStyle/>
          <a:p>
            <a:r>
              <a:rPr lang="en-US" dirty="0"/>
              <a:t>Content actions have two main functions:</a:t>
            </a:r>
          </a:p>
          <a:p>
            <a:pPr lvl="1"/>
            <a:r>
              <a:rPr lang="en-US" dirty="0"/>
              <a:t>Host Header Redirect</a:t>
            </a:r>
          </a:p>
          <a:p>
            <a:pPr lvl="2"/>
            <a:r>
              <a:rPr lang="en-US" dirty="0"/>
              <a:t>Sends inbound HTTP and inspected HTTPS requests to different internal servers based on the path and domain in the HTTP request</a:t>
            </a:r>
          </a:p>
          <a:p>
            <a:pPr lvl="1"/>
            <a:r>
              <a:rPr lang="en-US" dirty="0"/>
              <a:t>TLS/SSL Offloading</a:t>
            </a:r>
          </a:p>
          <a:p>
            <a:pPr lvl="2"/>
            <a:r>
              <a:rPr lang="en-US" dirty="0"/>
              <a:t>Relieves an internal web server of the processing burden for encryption and decryption of TLS and SSL connections</a:t>
            </a:r>
          </a:p>
          <a:p>
            <a:pPr lvl="3"/>
            <a:r>
              <a:rPr lang="en-US" dirty="0"/>
              <a:t>Encrypted (HTTPS) traffic between external clients and the Firebox</a:t>
            </a:r>
          </a:p>
          <a:p>
            <a:pPr lvl="3"/>
            <a:r>
              <a:rPr lang="en-US" dirty="0"/>
              <a:t>Clear-text (HTTP) traffic between the Firebox and the internal server</a:t>
            </a:r>
          </a:p>
          <a:p>
            <a:r>
              <a:rPr lang="en-US" dirty="0"/>
              <a:t>In an HTTPS Server proxy action, routing actions send inbound HTTPS requests to different servers based on the domain name, without content inspection</a:t>
            </a:r>
          </a:p>
        </p:txBody>
      </p:sp>
      <p:sp>
        <p:nvSpPr>
          <p:cNvPr id="2" name="Slide Number Placeholder 1"/>
          <p:cNvSpPr>
            <a:spLocks noGrp="1"/>
          </p:cNvSpPr>
          <p:nvPr>
            <p:ph type="sldNum" sz="quarter" idx="10"/>
          </p:nvPr>
        </p:nvSpPr>
        <p:spPr/>
        <p:txBody>
          <a:bodyPr/>
          <a:lstStyle/>
          <a:p>
            <a:fld id="{B0093543-1604-46AF-A6FA-9E7B09989DCD}" type="slidenum">
              <a:rPr lang="en-US" smtClean="0"/>
              <a:pPr/>
              <a:t>12</a:t>
            </a:fld>
            <a:endParaRPr lang="en-US"/>
          </a:p>
        </p:txBody>
      </p:sp>
    </p:spTree>
    <p:extLst>
      <p:ext uri="{BB962C8B-B14F-4D97-AF65-F5344CB8AC3E}">
        <p14:creationId xmlns:p14="http://schemas.microsoft.com/office/powerpoint/2010/main" val="149811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Actions and Routing Actions</a:t>
            </a:r>
          </a:p>
        </p:txBody>
      </p:sp>
      <p:sp>
        <p:nvSpPr>
          <p:cNvPr id="3" name="Content Placeholder 2"/>
          <p:cNvSpPr>
            <a:spLocks noGrp="1"/>
          </p:cNvSpPr>
          <p:nvPr>
            <p:ph idx="1"/>
          </p:nvPr>
        </p:nvSpPr>
        <p:spPr/>
        <p:txBody>
          <a:bodyPr/>
          <a:lstStyle/>
          <a:p>
            <a:r>
              <a:rPr lang="en-US" dirty="0"/>
              <a:t>Content actions </a:t>
            </a:r>
          </a:p>
          <a:p>
            <a:pPr lvl="1"/>
            <a:r>
              <a:rPr lang="en-US" dirty="0"/>
              <a:t>Match the host header/path for each HTTP request</a:t>
            </a:r>
          </a:p>
          <a:p>
            <a:pPr lvl="1"/>
            <a:r>
              <a:rPr lang="en-US" dirty="0"/>
              <a:t>Send an HTTP request to a specific server IP address and port</a:t>
            </a:r>
          </a:p>
          <a:p>
            <a:pPr lvl="1"/>
            <a:r>
              <a:rPr lang="en-US" dirty="0"/>
              <a:t>Content actions do not rewrite data in the request or response	</a:t>
            </a:r>
          </a:p>
          <a:p>
            <a:r>
              <a:rPr lang="en-US" dirty="0"/>
              <a:t>Use cases for content actions:</a:t>
            </a:r>
          </a:p>
          <a:p>
            <a:pPr lvl="1"/>
            <a:r>
              <a:rPr lang="en-US" dirty="0"/>
              <a:t>Redirect HTTP requests based on the domain and host</a:t>
            </a:r>
          </a:p>
          <a:p>
            <a:pPr lvl="1"/>
            <a:r>
              <a:rPr lang="en-US" dirty="0"/>
              <a:t>Redirect HTTPS requests with content inspection</a:t>
            </a:r>
          </a:p>
          <a:p>
            <a:pPr lvl="1"/>
            <a:r>
              <a:rPr lang="en-US" dirty="0"/>
              <a:t>SSL offloading for HTTPS requests with content inspection</a:t>
            </a:r>
          </a:p>
          <a:p>
            <a:pPr marL="400050"/>
            <a:r>
              <a:rPr lang="en-US" dirty="0"/>
              <a:t>Use case for routing actions in the HTTPS Server proxy:</a:t>
            </a:r>
          </a:p>
          <a:p>
            <a:pPr marL="800100" lvl="1"/>
            <a:r>
              <a:rPr lang="en-US" dirty="0"/>
              <a:t>Redirect HTTPS without content inspection </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13</a:t>
            </a:fld>
            <a:endParaRPr lang="en-US"/>
          </a:p>
        </p:txBody>
      </p:sp>
    </p:spTree>
    <p:extLst>
      <p:ext uri="{BB962C8B-B14F-4D97-AF65-F5344CB8AC3E}">
        <p14:creationId xmlns:p14="http://schemas.microsoft.com/office/powerpoint/2010/main" val="213602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HTTP Requests and Content Actions</a:t>
            </a:r>
            <a:endParaRPr lang="en-US" dirty="0"/>
          </a:p>
        </p:txBody>
      </p:sp>
      <p:sp>
        <p:nvSpPr>
          <p:cNvPr id="3" name="Content Placeholder 2"/>
          <p:cNvSpPr>
            <a:spLocks noGrp="1"/>
          </p:cNvSpPr>
          <p:nvPr>
            <p:ph idx="1"/>
          </p:nvPr>
        </p:nvSpPr>
        <p:spPr/>
        <p:txBody>
          <a:bodyPr/>
          <a:lstStyle/>
          <a:p>
            <a:r>
              <a:rPr lang="en-US" dirty="0"/>
              <a:t>When a user browses to a URL, the web browser sends the URL as an HTTP request </a:t>
            </a:r>
          </a:p>
          <a:p>
            <a:r>
              <a:rPr lang="en-US" dirty="0"/>
              <a:t>The HTTP request includes:</a:t>
            </a:r>
          </a:p>
          <a:p>
            <a:pPr lvl="1"/>
            <a:r>
              <a:rPr lang="en-US" dirty="0"/>
              <a:t>A request method (GET or PUT) that specifies the path</a:t>
            </a:r>
          </a:p>
          <a:p>
            <a:pPr lvl="1"/>
            <a:r>
              <a:rPr lang="en-US" dirty="0"/>
              <a:t>A host header that specifies the domain name</a:t>
            </a:r>
          </a:p>
          <a:p>
            <a:pPr lvl="1"/>
            <a:r>
              <a:rPr lang="en-US" dirty="0"/>
              <a:t>For example, if you browse to the Support section of watchguard.com, the HTTP request includes this information:</a:t>
            </a:r>
          </a:p>
          <a:p>
            <a:pPr marL="857250" lvl="2" indent="0">
              <a:buNone/>
            </a:pPr>
            <a:r>
              <a:rPr lang="en-US" dirty="0">
                <a:latin typeface="Courier New" panose="02070309020205020404" pitchFamily="49" charset="0"/>
                <a:cs typeface="Courier New" panose="02070309020205020404" pitchFamily="49" charset="0"/>
              </a:rPr>
              <a:t>GET /</a:t>
            </a:r>
            <a:r>
              <a:rPr lang="en-US" dirty="0" err="1">
                <a:latin typeface="Courier New" panose="02070309020205020404" pitchFamily="49" charset="0"/>
                <a:cs typeface="Courier New" panose="02070309020205020404" pitchFamily="49" charset="0"/>
              </a:rPr>
              <a:t>wgrd</a:t>
            </a:r>
            <a:r>
              <a:rPr lang="en-US" dirty="0">
                <a:latin typeface="Courier New" panose="02070309020205020404" pitchFamily="49" charset="0"/>
                <a:cs typeface="Courier New" panose="02070309020205020404" pitchFamily="49" charset="0"/>
              </a:rPr>
              <a:t>-support/overview HTTP/1.1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Host: www.watchguard.com </a:t>
            </a:r>
          </a:p>
          <a:p>
            <a:r>
              <a:rPr lang="en-US" dirty="0"/>
              <a:t>Content actions review the combination of the domain name and path in the HTTP request to determine which content rule to apply</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14</a:t>
            </a:fld>
            <a:endParaRPr lang="en-US"/>
          </a:p>
        </p:txBody>
      </p:sp>
    </p:spTree>
    <p:extLst>
      <p:ext uri="{BB962C8B-B14F-4D97-AF65-F5344CB8AC3E}">
        <p14:creationId xmlns:p14="http://schemas.microsoft.com/office/powerpoint/2010/main" val="231484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 Configuration</a:t>
            </a:r>
          </a:p>
        </p:txBody>
      </p:sp>
      <p:sp>
        <p:nvSpPr>
          <p:cNvPr id="3" name="Content Placeholder 2"/>
          <p:cNvSpPr>
            <a:spLocks noGrp="1"/>
          </p:cNvSpPr>
          <p:nvPr>
            <p:ph idx="1"/>
          </p:nvPr>
        </p:nvSpPr>
        <p:spPr/>
        <p:txBody>
          <a:bodyPr/>
          <a:lstStyle/>
          <a:p>
            <a:r>
              <a:rPr lang="en-US" dirty="0"/>
              <a:t>Content actions are separate from other proxy actions</a:t>
            </a:r>
          </a:p>
          <a:p>
            <a:r>
              <a:rPr lang="en-US" dirty="0"/>
              <a:t>From Policy Manager, select </a:t>
            </a:r>
            <a:r>
              <a:rPr lang="en-US" b="1" dirty="0"/>
              <a:t>Setup</a:t>
            </a:r>
            <a:r>
              <a:rPr lang="en-US" dirty="0"/>
              <a:t> &gt; </a:t>
            </a:r>
            <a:r>
              <a:rPr lang="en-US" b="1" dirty="0"/>
              <a:t>Actions</a:t>
            </a:r>
            <a:r>
              <a:rPr lang="en-US" dirty="0"/>
              <a:t> &gt; </a:t>
            </a:r>
            <a:r>
              <a:rPr lang="en-US" b="1" dirty="0"/>
              <a:t>Content</a:t>
            </a:r>
            <a:endParaRPr lang="en-US" dirty="0"/>
          </a:p>
          <a:p>
            <a:r>
              <a:rPr lang="en-US" dirty="0"/>
              <a:t>To create a new content action, clone or edit the predefined content action</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55" y="3041590"/>
            <a:ext cx="3824670" cy="3084889"/>
          </a:xfrm>
          <a:prstGeom prst="rect">
            <a:avLst/>
          </a:prstGeom>
        </p:spPr>
      </p:pic>
      <p:pic>
        <p:nvPicPr>
          <p:cNvPr id="6" name="Picture 5"/>
          <p:cNvPicPr>
            <a:picLocks noChangeAspect="1"/>
          </p:cNvPicPr>
          <p:nvPr/>
        </p:nvPicPr>
        <p:blipFill>
          <a:blip r:embed="rId3"/>
          <a:stretch>
            <a:fillRect/>
          </a:stretch>
        </p:blipFill>
        <p:spPr>
          <a:xfrm>
            <a:off x="5214270" y="3318510"/>
            <a:ext cx="3078480" cy="1737360"/>
          </a:xfrm>
          <a:prstGeom prst="rect">
            <a:avLst/>
          </a:prstGeom>
        </p:spPr>
      </p:pic>
      <p:sp>
        <p:nvSpPr>
          <p:cNvPr id="8" name="Rectangle: Rounded Corners 7"/>
          <p:cNvSpPr/>
          <p:nvPr/>
        </p:nvSpPr>
        <p:spPr>
          <a:xfrm>
            <a:off x="2978616" y="4723095"/>
            <a:ext cx="1144117" cy="216309"/>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8" idx="3"/>
            <a:endCxn id="6" idx="1"/>
          </p:cNvCxnSpPr>
          <p:nvPr/>
        </p:nvCxnSpPr>
        <p:spPr>
          <a:xfrm flipV="1">
            <a:off x="4122733" y="4187190"/>
            <a:ext cx="1091537" cy="644060"/>
          </a:xfrm>
          <a:prstGeom prst="straightConnector1">
            <a:avLst/>
          </a:prstGeom>
          <a:ln w="38100">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06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 Configuration</a:t>
            </a:r>
          </a:p>
        </p:txBody>
      </p:sp>
      <p:sp>
        <p:nvSpPr>
          <p:cNvPr id="3" name="Content Placeholder 2"/>
          <p:cNvSpPr>
            <a:spLocks noGrp="1"/>
          </p:cNvSpPr>
          <p:nvPr>
            <p:ph idx="1"/>
          </p:nvPr>
        </p:nvSpPr>
        <p:spPr/>
        <p:txBody>
          <a:bodyPr/>
          <a:lstStyle/>
          <a:p>
            <a:r>
              <a:rPr lang="en-US" dirty="0"/>
              <a:t>In a content action, you can configure:</a:t>
            </a:r>
          </a:p>
          <a:p>
            <a:pPr lvl="1"/>
            <a:r>
              <a:rPr lang="en-US" dirty="0"/>
              <a:t>Content rules to define the action for each destination, based on whether content in the host header or SNI matches the specified domain and path</a:t>
            </a:r>
          </a:p>
          <a:p>
            <a:pPr lvl="1"/>
            <a:r>
              <a:rPr lang="en-US" dirty="0"/>
              <a:t>The action to take if no content rule is matched</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16</a:t>
            </a:fld>
            <a:endParaRPr lang="en-US"/>
          </a:p>
        </p:txBody>
      </p:sp>
      <p:pic>
        <p:nvPicPr>
          <p:cNvPr id="5" name="Picture 4"/>
          <p:cNvPicPr>
            <a:picLocks noChangeAspect="1"/>
          </p:cNvPicPr>
          <p:nvPr/>
        </p:nvPicPr>
        <p:blipFill>
          <a:blip r:embed="rId2"/>
          <a:stretch>
            <a:fillRect/>
          </a:stretch>
        </p:blipFill>
        <p:spPr>
          <a:xfrm>
            <a:off x="1333500" y="3272799"/>
            <a:ext cx="4897318" cy="2853681"/>
          </a:xfrm>
          <a:prstGeom prst="rect">
            <a:avLst/>
          </a:prstGeom>
        </p:spPr>
      </p:pic>
      <p:sp>
        <p:nvSpPr>
          <p:cNvPr id="7" name="Rectangle: Rounded Corners 6"/>
          <p:cNvSpPr/>
          <p:nvPr/>
        </p:nvSpPr>
        <p:spPr>
          <a:xfrm>
            <a:off x="1371600" y="3967136"/>
            <a:ext cx="4403313" cy="29703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p:cNvSpPr/>
          <p:nvPr/>
        </p:nvSpPr>
        <p:spPr>
          <a:xfrm>
            <a:off x="1320147" y="4951244"/>
            <a:ext cx="2208501" cy="987189"/>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755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 Configuration</a:t>
            </a:r>
          </a:p>
        </p:txBody>
      </p:sp>
      <p:sp>
        <p:nvSpPr>
          <p:cNvPr id="3" name="Content Placeholder 2"/>
          <p:cNvSpPr>
            <a:spLocks noGrp="1"/>
          </p:cNvSpPr>
          <p:nvPr>
            <p:ph idx="1"/>
          </p:nvPr>
        </p:nvSpPr>
        <p:spPr/>
        <p:txBody>
          <a:bodyPr/>
          <a:lstStyle/>
          <a:p>
            <a:r>
              <a:rPr lang="en-US" dirty="0"/>
              <a:t>In a content action, click </a:t>
            </a:r>
            <a:r>
              <a:rPr lang="en-US" b="1" dirty="0"/>
              <a:t>Add</a:t>
            </a:r>
            <a:r>
              <a:rPr lang="en-US" dirty="0"/>
              <a:t> to create a new content rule</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17</a:t>
            </a:fld>
            <a:endParaRPr lang="en-US"/>
          </a:p>
        </p:txBody>
      </p:sp>
      <p:pic>
        <p:nvPicPr>
          <p:cNvPr id="5" name="Picture 4"/>
          <p:cNvPicPr>
            <a:picLocks noChangeAspect="1"/>
          </p:cNvPicPr>
          <p:nvPr/>
        </p:nvPicPr>
        <p:blipFill>
          <a:blip r:embed="rId2"/>
          <a:stretch>
            <a:fillRect/>
          </a:stretch>
        </p:blipFill>
        <p:spPr>
          <a:xfrm>
            <a:off x="925553" y="1764868"/>
            <a:ext cx="7220701" cy="4207522"/>
          </a:xfrm>
          <a:prstGeom prst="rect">
            <a:avLst/>
          </a:prstGeom>
        </p:spPr>
      </p:pic>
      <p:sp>
        <p:nvSpPr>
          <p:cNvPr id="7" name="Rectangle: Rounded Corners 6"/>
          <p:cNvSpPr/>
          <p:nvPr/>
        </p:nvSpPr>
        <p:spPr>
          <a:xfrm>
            <a:off x="7428230" y="2754190"/>
            <a:ext cx="698974" cy="32512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31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 Rules</a:t>
            </a:r>
            <a:endParaRPr lang="en-US" dirty="0"/>
          </a:p>
        </p:txBody>
      </p:sp>
      <p:sp>
        <p:nvSpPr>
          <p:cNvPr id="3" name="Content Placeholder 2"/>
          <p:cNvSpPr>
            <a:spLocks noGrp="1"/>
          </p:cNvSpPr>
          <p:nvPr>
            <p:ph idx="1"/>
          </p:nvPr>
        </p:nvSpPr>
        <p:spPr/>
        <p:txBody>
          <a:bodyPr/>
          <a:lstStyle/>
          <a:p>
            <a:r>
              <a:rPr lang="en-US" dirty="0"/>
              <a:t>Each content rule specifies:</a:t>
            </a:r>
          </a:p>
          <a:p>
            <a:pPr lvl="1"/>
            <a:r>
              <a:rPr lang="en-US" dirty="0"/>
              <a:t>A pattern to match </a:t>
            </a:r>
          </a:p>
          <a:p>
            <a:pPr lvl="1"/>
            <a:r>
              <a:rPr lang="en-US" dirty="0"/>
              <a:t>HTTP proxy action </a:t>
            </a:r>
          </a:p>
          <a:p>
            <a:pPr lvl="1"/>
            <a:r>
              <a:rPr lang="en-US" dirty="0"/>
              <a:t>Routing action (IP address)</a:t>
            </a:r>
          </a:p>
          <a:p>
            <a:pPr lvl="1"/>
            <a:r>
              <a:rPr lang="en-US" dirty="0"/>
              <a:t>HTTP and HTTPS ports</a:t>
            </a:r>
          </a:p>
          <a:p>
            <a:pPr lvl="1"/>
            <a:r>
              <a:rPr lang="en-US" dirty="0"/>
              <a:t>TLS/SSL Offload setting</a:t>
            </a:r>
          </a:p>
          <a:p>
            <a:pPr lvl="1"/>
            <a:r>
              <a:rPr lang="en-US" dirty="0"/>
              <a:t>Log setting</a:t>
            </a:r>
          </a:p>
          <a:p>
            <a:r>
              <a:rPr lang="en-US" dirty="0"/>
              <a:t>Pattern match against domain and host:</a:t>
            </a:r>
          </a:p>
          <a:p>
            <a:pPr lvl="1"/>
            <a:r>
              <a:rPr lang="en-US" dirty="0"/>
              <a:t>Domain only			wiki.example.net/*</a:t>
            </a:r>
          </a:p>
          <a:p>
            <a:pPr lvl="1"/>
            <a:r>
              <a:rPr lang="en-US" dirty="0"/>
              <a:t>Path					*/blog/*</a:t>
            </a:r>
          </a:p>
          <a:p>
            <a:pPr lvl="1"/>
            <a:r>
              <a:rPr lang="en-US" dirty="0"/>
              <a:t>Domain and path		blog.example.net/resource/*</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18</a:t>
            </a:fld>
            <a:endParaRPr lang="en-US"/>
          </a:p>
        </p:txBody>
      </p:sp>
      <p:pic>
        <p:nvPicPr>
          <p:cNvPr id="5" name="Picture 4"/>
          <p:cNvPicPr>
            <a:picLocks noChangeAspect="1"/>
          </p:cNvPicPr>
          <p:nvPr/>
        </p:nvPicPr>
        <p:blipFill>
          <a:blip r:embed="rId2"/>
          <a:stretch>
            <a:fillRect/>
          </a:stretch>
        </p:blipFill>
        <p:spPr>
          <a:xfrm>
            <a:off x="5466764" y="1316619"/>
            <a:ext cx="3220036" cy="2933810"/>
          </a:xfrm>
          <a:prstGeom prst="rect">
            <a:avLst/>
          </a:prstGeom>
        </p:spPr>
      </p:pic>
    </p:spTree>
    <p:extLst>
      <p:ext uri="{BB962C8B-B14F-4D97-AF65-F5344CB8AC3E}">
        <p14:creationId xmlns:p14="http://schemas.microsoft.com/office/powerpoint/2010/main" val="2517395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TLS/SSL Offloading</a:t>
            </a:r>
          </a:p>
        </p:txBody>
      </p:sp>
      <p:sp>
        <p:nvSpPr>
          <p:cNvPr id="3" name="Content Placeholder 2"/>
          <p:cNvSpPr>
            <a:spLocks noGrp="1"/>
          </p:cNvSpPr>
          <p:nvPr>
            <p:ph idx="1"/>
          </p:nvPr>
        </p:nvSpPr>
        <p:spPr/>
        <p:txBody>
          <a:bodyPr/>
          <a:lstStyle/>
          <a:p>
            <a:r>
              <a:rPr lang="en-US" dirty="0"/>
              <a:t>To enable TLS/SSL offloading for HTTPS, in the content rule action, select the </a:t>
            </a:r>
            <a:r>
              <a:rPr lang="en-US" b="1" dirty="0"/>
              <a:t>TLS/SSL Offload </a:t>
            </a:r>
            <a:r>
              <a:rPr lang="en-US" dirty="0"/>
              <a:t>check box</a:t>
            </a:r>
          </a:p>
          <a:p>
            <a:r>
              <a:rPr lang="en-US" dirty="0"/>
              <a:t>With TLS/SSL offloading:</a:t>
            </a:r>
          </a:p>
          <a:p>
            <a:pPr lvl="1"/>
            <a:r>
              <a:rPr lang="en-US" dirty="0"/>
              <a:t>HTTPS is used between external clients and the Firebox</a:t>
            </a:r>
          </a:p>
          <a:p>
            <a:pPr lvl="1"/>
            <a:r>
              <a:rPr lang="en-US" dirty="0"/>
              <a:t>HTTP is used between the Firebox and the internal server</a:t>
            </a:r>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19</a:t>
            </a:fld>
            <a:endParaRPr lang="en-US"/>
          </a:p>
        </p:txBody>
      </p:sp>
      <p:pic>
        <p:nvPicPr>
          <p:cNvPr id="6" name="Picture 5"/>
          <p:cNvPicPr>
            <a:picLocks noChangeAspect="1"/>
          </p:cNvPicPr>
          <p:nvPr/>
        </p:nvPicPr>
        <p:blipFill>
          <a:blip r:embed="rId2"/>
          <a:stretch>
            <a:fillRect/>
          </a:stretch>
        </p:blipFill>
        <p:spPr>
          <a:xfrm>
            <a:off x="5460512" y="1316720"/>
            <a:ext cx="3226288" cy="2939507"/>
          </a:xfrm>
          <a:prstGeom prst="rect">
            <a:avLst/>
          </a:prstGeom>
        </p:spPr>
      </p:pic>
      <p:sp>
        <p:nvSpPr>
          <p:cNvPr id="5" name="Rectangle: Rounded Corners 4"/>
          <p:cNvSpPr/>
          <p:nvPr/>
        </p:nvSpPr>
        <p:spPr>
          <a:xfrm>
            <a:off x="6282481" y="3533042"/>
            <a:ext cx="943679" cy="24765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21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t>What’s New in Fireware v12.0</a:t>
            </a:r>
          </a:p>
        </p:txBody>
      </p:sp>
      <p:sp>
        <p:nvSpPr>
          <p:cNvPr id="13314" name="Content Placeholder 2"/>
          <p:cNvSpPr>
            <a:spLocks noGrp="1"/>
          </p:cNvSpPr>
          <p:nvPr>
            <p:ph sz="half" idx="2"/>
          </p:nvPr>
        </p:nvSpPr>
        <p:spPr/>
        <p:txBody>
          <a:bodyPr/>
          <a:lstStyle/>
          <a:p>
            <a:r>
              <a:rPr lang="en-US" dirty="0"/>
              <a:t>Gateway </a:t>
            </a:r>
            <a:r>
              <a:rPr lang="en-US" dirty="0" err="1"/>
              <a:t>AntiVirus</a:t>
            </a:r>
            <a:r>
              <a:rPr lang="en-US" dirty="0"/>
              <a:t> Update</a:t>
            </a:r>
          </a:p>
          <a:p>
            <a:r>
              <a:rPr lang="en-US" dirty="0"/>
              <a:t>Content Actions for HTTP and HTTPS</a:t>
            </a:r>
          </a:p>
          <a:p>
            <a:r>
              <a:rPr lang="en-US" dirty="0"/>
              <a:t>IMAP Proxy</a:t>
            </a:r>
          </a:p>
          <a:p>
            <a:r>
              <a:rPr lang="en-US" dirty="0"/>
              <a:t>OS Compatibility Setting Enhancement</a:t>
            </a:r>
          </a:p>
          <a:p>
            <a:r>
              <a:rPr lang="en-US" dirty="0"/>
              <a:t>Gateway Wireless Controller Enhancements</a:t>
            </a:r>
          </a:p>
          <a:p>
            <a:r>
              <a:rPr lang="en-US" dirty="0"/>
              <a:t>Mobile VPN with PPTP Feature Removed</a:t>
            </a:r>
          </a:p>
          <a:p>
            <a:r>
              <a:rPr lang="en-US" dirty="0"/>
              <a:t>Updated Default VPN Security Settings</a:t>
            </a:r>
          </a:p>
          <a:p>
            <a:r>
              <a:rPr lang="en-US" dirty="0"/>
              <a:t>Removed Obsolete Security Settings for Mobile VPN with SSL</a:t>
            </a:r>
          </a:p>
        </p:txBody>
      </p:sp>
      <p:sp>
        <p:nvSpPr>
          <p:cNvPr id="1331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0B4AB8-9D5A-4029-AF0C-D97610C0150A}" type="slidenum">
              <a:rPr lang="en-US">
                <a:solidFill>
                  <a:srgbClr val="3A3A3A"/>
                </a:solidFill>
              </a:rPr>
              <a:pPr/>
              <a:t>2</a:t>
            </a:fld>
            <a:endParaRPr lang="en-US">
              <a:solidFill>
                <a:srgbClr val="3A3A3A"/>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TLS/SSL Offloading</a:t>
            </a:r>
          </a:p>
        </p:txBody>
      </p:sp>
      <p:sp>
        <p:nvSpPr>
          <p:cNvPr id="3" name="Content Placeholder 2"/>
          <p:cNvSpPr>
            <a:spLocks noGrp="1"/>
          </p:cNvSpPr>
          <p:nvPr>
            <p:ph idx="1"/>
          </p:nvPr>
        </p:nvSpPr>
        <p:spPr/>
        <p:txBody>
          <a:bodyPr/>
          <a:lstStyle/>
          <a:p>
            <a:r>
              <a:rPr lang="en-US" dirty="0"/>
              <a:t>If you use TLS/SSL offloading, you might need to change configuration settings on your server application </a:t>
            </a:r>
          </a:p>
          <a:p>
            <a:pPr lvl="1"/>
            <a:r>
              <a:rPr lang="en-US" dirty="0"/>
              <a:t>Some server applications must be configured to use HTTPS in links/redirects even if incoming requests use HTTP</a:t>
            </a:r>
          </a:p>
          <a:p>
            <a:pPr lvl="2"/>
            <a:r>
              <a:rPr lang="en-US" dirty="0"/>
              <a:t>$_SERVER[‘HTTPS’]=‘on’; (</a:t>
            </a:r>
            <a:r>
              <a:rPr lang="en-US" dirty="0" err="1"/>
              <a:t>Wordpress</a:t>
            </a:r>
            <a:r>
              <a:rPr lang="en-US" dirty="0"/>
              <a:t>)</a:t>
            </a:r>
          </a:p>
          <a:p>
            <a:pPr lvl="1"/>
            <a:r>
              <a:rPr lang="en-US" dirty="0"/>
              <a:t>Some server applications recognize the </a:t>
            </a:r>
            <a:r>
              <a:rPr lang="en-US" i="1" dirty="0"/>
              <a:t>Upgrade-Insecure-Requests</a:t>
            </a:r>
            <a:r>
              <a:rPr lang="en-US" dirty="0"/>
              <a:t> Header</a:t>
            </a:r>
          </a:p>
          <a:p>
            <a:pPr lvl="2"/>
            <a:r>
              <a:rPr lang="en-US" dirty="0"/>
              <a:t>Upgrade-Insecure-Requests: 1</a:t>
            </a:r>
          </a:p>
        </p:txBody>
      </p:sp>
      <p:sp>
        <p:nvSpPr>
          <p:cNvPr id="4" name="Slide Number Placeholder 3"/>
          <p:cNvSpPr>
            <a:spLocks noGrp="1"/>
          </p:cNvSpPr>
          <p:nvPr>
            <p:ph type="sldNum" sz="quarter" idx="10"/>
          </p:nvPr>
        </p:nvSpPr>
        <p:spPr/>
        <p:txBody>
          <a:bodyPr/>
          <a:lstStyle/>
          <a:p>
            <a:fld id="{B0093543-1604-46AF-A6FA-9E7B09989DCD}" type="slidenum">
              <a:rPr lang="en-US" smtClean="0"/>
              <a:pPr/>
              <a:t>20</a:t>
            </a:fld>
            <a:endParaRPr lang="en-US"/>
          </a:p>
        </p:txBody>
      </p:sp>
    </p:spTree>
    <p:extLst>
      <p:ext uri="{BB962C8B-B14F-4D97-AF65-F5344CB8AC3E}">
        <p14:creationId xmlns:p14="http://schemas.microsoft.com/office/powerpoint/2010/main" val="34782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 in an HTTP Proxy</a:t>
            </a:r>
          </a:p>
        </p:txBody>
      </p:sp>
      <p:sp>
        <p:nvSpPr>
          <p:cNvPr id="3" name="Content Placeholder 2"/>
          <p:cNvSpPr>
            <a:spLocks noGrp="1"/>
          </p:cNvSpPr>
          <p:nvPr>
            <p:ph idx="1"/>
          </p:nvPr>
        </p:nvSpPr>
        <p:spPr/>
        <p:txBody>
          <a:bodyPr/>
          <a:lstStyle/>
          <a:p>
            <a:r>
              <a:rPr lang="en-US" dirty="0"/>
              <a:t>In an HTTP proxy policy, select a content action</a:t>
            </a:r>
          </a:p>
          <a:p>
            <a:pPr lvl="1"/>
            <a:r>
              <a:rPr lang="en-US" dirty="0"/>
              <a:t>The drop-down list includes both proxy actions and content actions</a:t>
            </a:r>
          </a:p>
          <a:p>
            <a:r>
              <a:rPr lang="en-US" dirty="0"/>
              <a:t>In the policy </a:t>
            </a:r>
            <a:r>
              <a:rPr lang="en-US" b="1" dirty="0"/>
              <a:t>To</a:t>
            </a:r>
            <a:r>
              <a:rPr lang="en-US" dirty="0"/>
              <a:t> list, add a </a:t>
            </a:r>
            <a:r>
              <a:rPr lang="en-US" b="1" dirty="0"/>
              <a:t>Static NAT</a:t>
            </a:r>
            <a:r>
              <a:rPr lang="en-US" dirty="0"/>
              <a:t> rule, or use 1-to-1 NAT</a:t>
            </a:r>
          </a:p>
          <a:p>
            <a:pPr lvl="1"/>
            <a:r>
              <a:rPr lang="en-US" dirty="0"/>
              <a:t>Policy NAT settings are not used unless a routing action in the content action specifies </a:t>
            </a:r>
            <a:r>
              <a:rPr lang="en-US" i="1" dirty="0"/>
              <a:t>Use Policy Default</a:t>
            </a: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21</a:t>
            </a:fld>
            <a:endParaRPr lang="en-US"/>
          </a:p>
        </p:txBody>
      </p:sp>
      <p:pic>
        <p:nvPicPr>
          <p:cNvPr id="6" name="Picture 5"/>
          <p:cNvPicPr>
            <a:picLocks noChangeAspect="1"/>
          </p:cNvPicPr>
          <p:nvPr/>
        </p:nvPicPr>
        <p:blipFill>
          <a:blip r:embed="rId2"/>
          <a:stretch>
            <a:fillRect/>
          </a:stretch>
        </p:blipFill>
        <p:spPr>
          <a:xfrm>
            <a:off x="4754299" y="1204913"/>
            <a:ext cx="3852117" cy="4758497"/>
          </a:xfrm>
          <a:prstGeom prst="rect">
            <a:avLst/>
          </a:prstGeom>
        </p:spPr>
      </p:pic>
      <p:sp>
        <p:nvSpPr>
          <p:cNvPr id="7" name="Rectangle: Rounded Corners 6"/>
          <p:cNvSpPr/>
          <p:nvPr/>
        </p:nvSpPr>
        <p:spPr>
          <a:xfrm>
            <a:off x="4853354" y="5267325"/>
            <a:ext cx="3121611" cy="24384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430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 in an HTTPS Server Proxy</a:t>
            </a:r>
          </a:p>
        </p:txBody>
      </p:sp>
      <p:sp>
        <p:nvSpPr>
          <p:cNvPr id="3" name="Content Placeholder 2"/>
          <p:cNvSpPr>
            <a:spLocks noGrp="1"/>
          </p:cNvSpPr>
          <p:nvPr>
            <p:ph idx="1"/>
          </p:nvPr>
        </p:nvSpPr>
        <p:spPr/>
        <p:txBody>
          <a:bodyPr/>
          <a:lstStyle/>
          <a:p>
            <a:r>
              <a:rPr lang="en-US" dirty="0"/>
              <a:t>To use a content action in a Domain Name rule or in the action to take if no rule is matched:</a:t>
            </a:r>
          </a:p>
          <a:p>
            <a:pPr marL="914400" lvl="1" indent="-457200">
              <a:buFont typeface="+mj-lt"/>
              <a:buAutoNum type="arabicPeriod"/>
            </a:pPr>
            <a:r>
              <a:rPr lang="en-US" dirty="0"/>
              <a:t>Select the </a:t>
            </a:r>
            <a:r>
              <a:rPr lang="en-US" b="1" dirty="0"/>
              <a:t>Inspect</a:t>
            </a:r>
            <a:r>
              <a:rPr lang="en-US" dirty="0"/>
              <a:t> action</a:t>
            </a:r>
          </a:p>
          <a:p>
            <a:pPr marL="914400" lvl="1" indent="-457200">
              <a:buFont typeface="+mj-lt"/>
              <a:buAutoNum type="arabicPeriod"/>
            </a:pPr>
            <a:r>
              <a:rPr lang="en-US" dirty="0"/>
              <a:t>Select a content action</a:t>
            </a:r>
          </a:p>
        </p:txBody>
      </p:sp>
      <p:sp>
        <p:nvSpPr>
          <p:cNvPr id="4" name="Slide Number Placeholder 3"/>
          <p:cNvSpPr>
            <a:spLocks noGrp="1"/>
          </p:cNvSpPr>
          <p:nvPr>
            <p:ph type="sldNum" sz="quarter" idx="10"/>
          </p:nvPr>
        </p:nvSpPr>
        <p:spPr/>
        <p:txBody>
          <a:bodyPr/>
          <a:lstStyle/>
          <a:p>
            <a:fld id="{B0093543-1604-46AF-A6FA-9E7B09989DCD}" type="slidenum">
              <a:rPr lang="en-US" smtClean="0"/>
              <a:pPr/>
              <a:t>22</a:t>
            </a:fld>
            <a:endParaRPr lang="en-US"/>
          </a:p>
        </p:txBody>
      </p:sp>
    </p:spTree>
    <p:extLst>
      <p:ext uri="{BB962C8B-B14F-4D97-AF65-F5344CB8AC3E}">
        <p14:creationId xmlns:p14="http://schemas.microsoft.com/office/powerpoint/2010/main" val="127578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 in an HTTPS Server Proxy</a:t>
            </a:r>
          </a:p>
        </p:txBody>
      </p:sp>
      <p:sp>
        <p:nvSpPr>
          <p:cNvPr id="4" name="Slide Number Placeholder 3"/>
          <p:cNvSpPr>
            <a:spLocks noGrp="1"/>
          </p:cNvSpPr>
          <p:nvPr>
            <p:ph type="sldNum" sz="quarter" idx="10"/>
          </p:nvPr>
        </p:nvSpPr>
        <p:spPr/>
        <p:txBody>
          <a:bodyPr/>
          <a:lstStyle/>
          <a:p>
            <a:fld id="{B0093543-1604-46AF-A6FA-9E7B09989DCD}" type="slidenum">
              <a:rPr lang="en-US" smtClean="0"/>
              <a:pPr/>
              <a:t>23</a:t>
            </a:fld>
            <a:endParaRPr lang="en-US"/>
          </a:p>
        </p:txBody>
      </p:sp>
      <p:pic>
        <p:nvPicPr>
          <p:cNvPr id="11" name="Picture 10"/>
          <p:cNvPicPr>
            <a:picLocks noChangeAspect="1"/>
          </p:cNvPicPr>
          <p:nvPr/>
        </p:nvPicPr>
        <p:blipFill>
          <a:blip r:embed="rId2"/>
          <a:stretch>
            <a:fillRect/>
          </a:stretch>
        </p:blipFill>
        <p:spPr>
          <a:xfrm>
            <a:off x="1405329" y="1452250"/>
            <a:ext cx="6326432" cy="4298310"/>
          </a:xfrm>
          <a:prstGeom prst="rect">
            <a:avLst/>
          </a:prstGeom>
        </p:spPr>
      </p:pic>
      <p:sp>
        <p:nvSpPr>
          <p:cNvPr id="5" name="Rectangle: Rounded Corners 4"/>
          <p:cNvSpPr/>
          <p:nvPr/>
        </p:nvSpPr>
        <p:spPr>
          <a:xfrm>
            <a:off x="2286000" y="3027680"/>
            <a:ext cx="4785360" cy="42672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p:cNvSpPr/>
          <p:nvPr/>
        </p:nvSpPr>
        <p:spPr>
          <a:xfrm>
            <a:off x="2225040" y="4795520"/>
            <a:ext cx="2956560" cy="55880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949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Action in an HTTPS Server Proxy</a:t>
            </a:r>
          </a:p>
        </p:txBody>
      </p:sp>
      <p:sp>
        <p:nvSpPr>
          <p:cNvPr id="3" name="Content Placeholder 2"/>
          <p:cNvSpPr>
            <a:spLocks noGrp="1"/>
          </p:cNvSpPr>
          <p:nvPr>
            <p:ph idx="1"/>
          </p:nvPr>
        </p:nvSpPr>
        <p:spPr/>
        <p:txBody>
          <a:bodyPr/>
          <a:lstStyle/>
          <a:p>
            <a:r>
              <a:rPr lang="en-US" dirty="0"/>
              <a:t>To route HTTPS requests without content inspection, in a Domain Name Rule or in the action to take if no rule is matched:</a:t>
            </a:r>
          </a:p>
          <a:p>
            <a:pPr marL="914400" lvl="1" indent="-457200">
              <a:buFont typeface="+mj-lt"/>
              <a:buAutoNum type="arabicPeriod"/>
            </a:pPr>
            <a:r>
              <a:rPr lang="en-US" dirty="0"/>
              <a:t>Select the </a:t>
            </a:r>
            <a:r>
              <a:rPr lang="en-US" b="1" dirty="0"/>
              <a:t>Allow</a:t>
            </a:r>
            <a:r>
              <a:rPr lang="en-US" dirty="0"/>
              <a:t> action</a:t>
            </a:r>
          </a:p>
          <a:p>
            <a:pPr marL="914400" lvl="1" indent="-457200">
              <a:buFont typeface="+mj-lt"/>
              <a:buAutoNum type="arabicPeriod"/>
            </a:pPr>
            <a:r>
              <a:rPr lang="en-US" dirty="0"/>
              <a:t>Configure a Routing Action and Port</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24</a:t>
            </a:fld>
            <a:endParaRPr lang="en-US"/>
          </a:p>
        </p:txBody>
      </p:sp>
      <p:pic>
        <p:nvPicPr>
          <p:cNvPr id="5" name="Picture 4"/>
          <p:cNvPicPr>
            <a:picLocks noChangeAspect="1"/>
          </p:cNvPicPr>
          <p:nvPr/>
        </p:nvPicPr>
        <p:blipFill>
          <a:blip r:embed="rId2"/>
          <a:stretch>
            <a:fillRect/>
          </a:stretch>
        </p:blipFill>
        <p:spPr>
          <a:xfrm>
            <a:off x="1478940" y="3296453"/>
            <a:ext cx="4301322" cy="2830028"/>
          </a:xfrm>
          <a:prstGeom prst="rect">
            <a:avLst/>
          </a:prstGeom>
        </p:spPr>
      </p:pic>
      <p:sp>
        <p:nvSpPr>
          <p:cNvPr id="6" name="Rectangle: Rounded Corners 5"/>
          <p:cNvSpPr/>
          <p:nvPr/>
        </p:nvSpPr>
        <p:spPr>
          <a:xfrm>
            <a:off x="1679715" y="4829175"/>
            <a:ext cx="3844785" cy="75247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937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Action in an HTTPS Server Proxy</a:t>
            </a:r>
          </a:p>
        </p:txBody>
      </p:sp>
      <p:sp>
        <p:nvSpPr>
          <p:cNvPr id="3" name="Content Placeholder 2"/>
          <p:cNvSpPr>
            <a:spLocks noGrp="1"/>
          </p:cNvSpPr>
          <p:nvPr>
            <p:ph idx="1"/>
          </p:nvPr>
        </p:nvSpPr>
        <p:spPr/>
        <p:txBody>
          <a:bodyPr/>
          <a:lstStyle/>
          <a:p>
            <a:r>
              <a:rPr lang="en-US" dirty="0"/>
              <a:t>The routing action compares the domain name you specify in a domain name action with the domain name in the TLS Server Name Indication (SNI), or the Common Name of a server in the server certificate</a:t>
            </a:r>
          </a:p>
          <a:p>
            <a:pPr lvl="1"/>
            <a:r>
              <a:rPr lang="en-US" dirty="0"/>
              <a:t>For HTTPS requests, the SNI in the TLS handshake specifies the domain and path of the destination server</a:t>
            </a:r>
          </a:p>
          <a:p>
            <a:pPr lvl="1"/>
            <a:r>
              <a:rPr lang="en-US" dirty="0"/>
              <a:t>SNI is described in RFC 6066 TLS Extensions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25</a:t>
            </a:fld>
            <a:endParaRPr lang="en-US"/>
          </a:p>
        </p:txBody>
      </p:sp>
    </p:spTree>
    <p:extLst>
      <p:ext uri="{BB962C8B-B14F-4D97-AF65-F5344CB8AC3E}">
        <p14:creationId xmlns:p14="http://schemas.microsoft.com/office/powerpoint/2010/main" val="1771489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66727" y="1204913"/>
            <a:ext cx="7211514" cy="4921567"/>
          </a:xfrm>
          <a:prstGeom prst="rect">
            <a:avLst/>
          </a:prstGeom>
        </p:spPr>
      </p:pic>
      <p:sp>
        <p:nvSpPr>
          <p:cNvPr id="2" name="Title 1"/>
          <p:cNvSpPr>
            <a:spLocks noGrp="1"/>
          </p:cNvSpPr>
          <p:nvPr>
            <p:ph type="title"/>
          </p:nvPr>
        </p:nvSpPr>
        <p:spPr/>
        <p:txBody>
          <a:bodyPr/>
          <a:lstStyle/>
          <a:p>
            <a:r>
              <a:rPr lang="en-US" dirty="0"/>
              <a:t>Routing Action in an HTTPS Server Proxy</a:t>
            </a:r>
          </a:p>
        </p:txBody>
      </p:sp>
      <p:sp>
        <p:nvSpPr>
          <p:cNvPr id="4" name="Slide Number Placeholder 3"/>
          <p:cNvSpPr>
            <a:spLocks noGrp="1"/>
          </p:cNvSpPr>
          <p:nvPr>
            <p:ph type="sldNum" sz="quarter" idx="10"/>
          </p:nvPr>
        </p:nvSpPr>
        <p:spPr/>
        <p:txBody>
          <a:bodyPr/>
          <a:lstStyle/>
          <a:p>
            <a:fld id="{B0093543-1604-46AF-A6FA-9E7B09989DCD}" type="slidenum">
              <a:rPr lang="en-US" smtClean="0"/>
              <a:pPr/>
              <a:t>26</a:t>
            </a:fld>
            <a:endParaRPr lang="en-US"/>
          </a:p>
        </p:txBody>
      </p:sp>
      <p:sp>
        <p:nvSpPr>
          <p:cNvPr id="8" name="Rectangle: Rounded Corners 7"/>
          <p:cNvSpPr/>
          <p:nvPr/>
        </p:nvSpPr>
        <p:spPr>
          <a:xfrm>
            <a:off x="1933574" y="2981324"/>
            <a:ext cx="5505451" cy="46013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p:cNvSpPr/>
          <p:nvPr/>
        </p:nvSpPr>
        <p:spPr>
          <a:xfrm>
            <a:off x="1866900" y="4880607"/>
            <a:ext cx="3572607" cy="834393"/>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84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Action Changes</a:t>
            </a:r>
          </a:p>
        </p:txBody>
      </p:sp>
      <p:sp>
        <p:nvSpPr>
          <p:cNvPr id="3" name="Content Placeholder 2"/>
          <p:cNvSpPr>
            <a:spLocks noGrp="1"/>
          </p:cNvSpPr>
          <p:nvPr>
            <p:ph idx="1"/>
          </p:nvPr>
        </p:nvSpPr>
        <p:spPr/>
        <p:txBody>
          <a:bodyPr/>
          <a:lstStyle/>
          <a:p>
            <a:r>
              <a:rPr lang="en-US" dirty="0"/>
              <a:t>Some proxy action settings were removed from the HTTP Server and HTTPS Server proxy actions because they are not applicable to inbound connections to a web server </a:t>
            </a:r>
          </a:p>
          <a:p>
            <a:pPr lvl="1"/>
            <a:r>
              <a:rPr lang="en-US" dirty="0"/>
              <a:t>HTTP Server proxy actions now do not include:</a:t>
            </a:r>
          </a:p>
          <a:p>
            <a:pPr lvl="2"/>
            <a:r>
              <a:rPr lang="en-US" dirty="0"/>
              <a:t>WebBlocker</a:t>
            </a:r>
          </a:p>
          <a:p>
            <a:pPr lvl="2"/>
            <a:r>
              <a:rPr lang="en-US" dirty="0"/>
              <a:t>Reputation Enabled Defense</a:t>
            </a:r>
          </a:p>
          <a:p>
            <a:pPr lvl="1"/>
            <a:r>
              <a:rPr lang="en-US" dirty="0"/>
              <a:t>HTTPS Server proxy actions now do not include:</a:t>
            </a:r>
          </a:p>
          <a:p>
            <a:pPr lvl="2"/>
            <a:r>
              <a:rPr lang="en-US" dirty="0"/>
              <a:t>WebBlocker</a:t>
            </a:r>
          </a:p>
          <a:p>
            <a:pPr lvl="2"/>
            <a:r>
              <a:rPr lang="en-US" dirty="0"/>
              <a:t>OCSP (Online Certificate Status Protocol)</a:t>
            </a:r>
          </a:p>
          <a:p>
            <a:pPr lvl="3"/>
            <a:r>
              <a:rPr lang="en-US" dirty="0"/>
              <a:t>No certificate validation in HTTPS proxy server actions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27</a:t>
            </a:fld>
            <a:endParaRPr lang="en-US"/>
          </a:p>
        </p:txBody>
      </p:sp>
    </p:spTree>
    <p:extLst>
      <p:ext uri="{BB962C8B-B14F-4D97-AF65-F5344CB8AC3E}">
        <p14:creationId xmlns:p14="http://schemas.microsoft.com/office/powerpoint/2010/main" val="1098458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 Proxy Action Changes</a:t>
            </a:r>
          </a:p>
        </p:txBody>
      </p:sp>
      <p:sp>
        <p:nvSpPr>
          <p:cNvPr id="3" name="Content Placeholder 2"/>
          <p:cNvSpPr>
            <a:spLocks noGrp="1"/>
          </p:cNvSpPr>
          <p:nvPr>
            <p:ph idx="1"/>
          </p:nvPr>
        </p:nvSpPr>
        <p:spPr/>
        <p:txBody>
          <a:bodyPr/>
          <a:lstStyle/>
          <a:p>
            <a:r>
              <a:rPr lang="en-US" dirty="0"/>
              <a:t>WebBlocker is removed from the </a:t>
            </a:r>
            <a:r>
              <a:rPr lang="en-US" b="1" dirty="0"/>
              <a:t>Categories</a:t>
            </a:r>
            <a:r>
              <a:rPr lang="en-US" dirty="0"/>
              <a:t> list</a:t>
            </a:r>
          </a:p>
          <a:p>
            <a:r>
              <a:rPr lang="en-US" dirty="0"/>
              <a:t>Content Inspection and Domain Names settings are now combined in the </a:t>
            </a:r>
            <a:r>
              <a:rPr lang="en-US" b="1" dirty="0"/>
              <a:t>Content Inspection</a:t>
            </a:r>
            <a:r>
              <a:rPr lang="en-US" dirty="0"/>
              <a:t> category</a:t>
            </a:r>
          </a:p>
          <a:p>
            <a:r>
              <a:rPr lang="en-US" dirty="0"/>
              <a:t>To change content inspection settings, in the </a:t>
            </a:r>
            <a:r>
              <a:rPr lang="en-US" b="1" dirty="0"/>
              <a:t>Content Inspection Summary</a:t>
            </a:r>
            <a:r>
              <a:rPr lang="en-US" dirty="0"/>
              <a:t> section, click </a:t>
            </a:r>
            <a:r>
              <a:rPr lang="en-US" b="1" dirty="0"/>
              <a:t>Edit</a:t>
            </a: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28</a:t>
            </a:fld>
            <a:endParaRPr lang="en-US"/>
          </a:p>
        </p:txBody>
      </p:sp>
      <p:pic>
        <p:nvPicPr>
          <p:cNvPr id="11" name="Picture 10"/>
          <p:cNvPicPr>
            <a:picLocks noChangeAspect="1"/>
          </p:cNvPicPr>
          <p:nvPr/>
        </p:nvPicPr>
        <p:blipFill rotWithShape="1">
          <a:blip r:embed="rId2"/>
          <a:srcRect t="-1" b="43808"/>
          <a:stretch/>
        </p:blipFill>
        <p:spPr>
          <a:xfrm>
            <a:off x="912966" y="3365558"/>
            <a:ext cx="7231626" cy="2760922"/>
          </a:xfrm>
          <a:prstGeom prst="rect">
            <a:avLst/>
          </a:prstGeom>
          <a:ln>
            <a:solidFill>
              <a:srgbClr val="ACACAC"/>
            </a:solidFill>
          </a:ln>
        </p:spPr>
      </p:pic>
      <p:sp>
        <p:nvSpPr>
          <p:cNvPr id="6" name="Rectangle: Rounded Corners 5"/>
          <p:cNvSpPr/>
          <p:nvPr/>
        </p:nvSpPr>
        <p:spPr>
          <a:xfrm>
            <a:off x="1877961" y="4168877"/>
            <a:ext cx="6164826" cy="616322"/>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948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 Proxy Action Changes</a:t>
            </a:r>
          </a:p>
        </p:txBody>
      </p:sp>
      <p:sp>
        <p:nvSpPr>
          <p:cNvPr id="3" name="Content Placeholder 2"/>
          <p:cNvSpPr>
            <a:spLocks noGrp="1"/>
          </p:cNvSpPr>
          <p:nvPr>
            <p:ph idx="1"/>
          </p:nvPr>
        </p:nvSpPr>
        <p:spPr/>
        <p:txBody>
          <a:bodyPr/>
          <a:lstStyle/>
          <a:p>
            <a:r>
              <a:rPr lang="en-US" dirty="0"/>
              <a:t>Content inspection settings are the same as in Fireware v11.x, except that you do not select an HTTP Client proxy action</a:t>
            </a:r>
          </a:p>
          <a:p>
            <a:r>
              <a:rPr lang="en-US" dirty="0"/>
              <a:t>Now you specify an HTTP Client proxy action each time you select the </a:t>
            </a:r>
            <a:r>
              <a:rPr lang="en-US" b="1" dirty="0"/>
              <a:t>Inspect</a:t>
            </a:r>
            <a:r>
              <a:rPr lang="en-US" dirty="0"/>
              <a:t> action </a:t>
            </a:r>
          </a:p>
          <a:p>
            <a:pPr lvl="1"/>
            <a:r>
              <a:rPr lang="en-US" dirty="0"/>
              <a:t>You can use different HTTP proxy actions for each domain name rule and for WebBlocker</a:t>
            </a:r>
          </a:p>
        </p:txBody>
      </p:sp>
      <p:sp>
        <p:nvSpPr>
          <p:cNvPr id="4" name="Slide Number Placeholder 3"/>
          <p:cNvSpPr>
            <a:spLocks noGrp="1"/>
          </p:cNvSpPr>
          <p:nvPr>
            <p:ph type="sldNum" sz="quarter" idx="10"/>
          </p:nvPr>
        </p:nvSpPr>
        <p:spPr/>
        <p:txBody>
          <a:bodyPr/>
          <a:lstStyle/>
          <a:p>
            <a:fld id="{B0093543-1604-46AF-A6FA-9E7B09989DCD}" type="slidenum">
              <a:rPr lang="en-US" smtClean="0"/>
              <a:pPr/>
              <a:t>29</a:t>
            </a:fld>
            <a:endParaRPr lang="en-US"/>
          </a:p>
        </p:txBody>
      </p:sp>
      <p:pic>
        <p:nvPicPr>
          <p:cNvPr id="6" name="Picture 5"/>
          <p:cNvPicPr>
            <a:picLocks noChangeAspect="1"/>
          </p:cNvPicPr>
          <p:nvPr/>
        </p:nvPicPr>
        <p:blipFill>
          <a:blip r:embed="rId2"/>
          <a:stretch>
            <a:fillRect/>
          </a:stretch>
        </p:blipFill>
        <p:spPr>
          <a:xfrm>
            <a:off x="4305300" y="1340712"/>
            <a:ext cx="4381500" cy="4389120"/>
          </a:xfrm>
          <a:prstGeom prst="rect">
            <a:avLst/>
          </a:prstGeom>
        </p:spPr>
      </p:pic>
    </p:spTree>
    <p:extLst>
      <p:ext uri="{BB962C8B-B14F-4D97-AF65-F5344CB8AC3E}">
        <p14:creationId xmlns:p14="http://schemas.microsoft.com/office/powerpoint/2010/main" val="223273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Fireware v12.0</a:t>
            </a:r>
          </a:p>
        </p:txBody>
      </p:sp>
      <p:sp>
        <p:nvSpPr>
          <p:cNvPr id="3" name="Content Placeholder 2"/>
          <p:cNvSpPr>
            <a:spLocks noGrp="1"/>
          </p:cNvSpPr>
          <p:nvPr>
            <p:ph sz="half" idx="2"/>
          </p:nvPr>
        </p:nvSpPr>
        <p:spPr/>
        <p:txBody>
          <a:bodyPr/>
          <a:lstStyle/>
          <a:p>
            <a:r>
              <a:rPr lang="en-US" dirty="0"/>
              <a:t>APT Blocker Enhancements</a:t>
            </a:r>
          </a:p>
          <a:p>
            <a:pPr lvl="1"/>
            <a:r>
              <a:rPr lang="en-US" dirty="0" err="1"/>
              <a:t>Javascript</a:t>
            </a:r>
            <a:r>
              <a:rPr lang="en-US" dirty="0"/>
              <a:t> Scanning of Email Attachments</a:t>
            </a:r>
          </a:p>
          <a:p>
            <a:pPr lvl="1"/>
            <a:r>
              <a:rPr lang="en-US" dirty="0"/>
              <a:t>SMTP and IMAP Zero-Day Protection</a:t>
            </a:r>
          </a:p>
          <a:p>
            <a:r>
              <a:rPr lang="en-US" dirty="0"/>
              <a:t>WebBlocker Enhancements</a:t>
            </a:r>
          </a:p>
          <a:p>
            <a:r>
              <a:rPr lang="en-US" dirty="0"/>
              <a:t>Larger IPS Signature Set</a:t>
            </a:r>
          </a:p>
          <a:p>
            <a:r>
              <a:rPr lang="en-US" dirty="0"/>
              <a:t>WatchGuard Cloud on your Firebox</a:t>
            </a:r>
          </a:p>
          <a:p>
            <a:r>
              <a:rPr lang="en-US" dirty="0"/>
              <a:t>ConnectWise Integration Enhancements</a:t>
            </a:r>
          </a:p>
          <a:p>
            <a:r>
              <a:rPr lang="en-US" dirty="0"/>
              <a:t>Multicast Routing</a:t>
            </a:r>
          </a:p>
          <a:p>
            <a:pPr marL="0" indent="0">
              <a:buNone/>
            </a:pPr>
            <a:endParaRPr lang="en-US" dirty="0"/>
          </a:p>
        </p:txBody>
      </p:sp>
      <p:sp>
        <p:nvSpPr>
          <p:cNvPr id="4" name="Slide Number Placeholder 3"/>
          <p:cNvSpPr>
            <a:spLocks noGrp="1"/>
          </p:cNvSpPr>
          <p:nvPr>
            <p:ph type="sldNum" sz="quarter" idx="10"/>
          </p:nvPr>
        </p:nvSpPr>
        <p:spPr/>
        <p:txBody>
          <a:bodyPr/>
          <a:lstStyle/>
          <a:p>
            <a:fld id="{C6248E04-842A-430B-8894-B6253DABC9E2}" type="slidenum">
              <a:rPr lang="en-US" smtClean="0"/>
              <a:pPr/>
              <a:t>3</a:t>
            </a:fld>
            <a:endParaRPr lang="en-US"/>
          </a:p>
        </p:txBody>
      </p:sp>
    </p:spTree>
    <p:extLst>
      <p:ext uri="{BB962C8B-B14F-4D97-AF65-F5344CB8AC3E}">
        <p14:creationId xmlns:p14="http://schemas.microsoft.com/office/powerpoint/2010/main" val="395699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Actions in Fireware Web UI</a:t>
            </a:r>
          </a:p>
        </p:txBody>
      </p:sp>
      <p:sp>
        <p:nvSpPr>
          <p:cNvPr id="3" name="Content Placeholder 2"/>
          <p:cNvSpPr>
            <a:spLocks noGrp="1"/>
          </p:cNvSpPr>
          <p:nvPr>
            <p:ph idx="1"/>
          </p:nvPr>
        </p:nvSpPr>
        <p:spPr/>
        <p:txBody>
          <a:bodyPr/>
          <a:lstStyle/>
          <a:p>
            <a:r>
              <a:rPr lang="en-US" dirty="0"/>
              <a:t>To configure content actions in Fireware Web UI, select </a:t>
            </a:r>
            <a:r>
              <a:rPr lang="en-US" b="1" dirty="0"/>
              <a:t>Firewall</a:t>
            </a:r>
            <a:r>
              <a:rPr lang="en-US" dirty="0"/>
              <a:t> &gt; </a:t>
            </a:r>
            <a:r>
              <a:rPr lang="en-US" b="1" dirty="0"/>
              <a:t>Content Actions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30</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114" y="2054438"/>
            <a:ext cx="6054685" cy="4072042"/>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85" y="2054438"/>
            <a:ext cx="1565015" cy="3231937"/>
          </a:xfrm>
          <a:prstGeom prst="rect">
            <a:avLst/>
          </a:prstGeom>
        </p:spPr>
      </p:pic>
      <p:sp>
        <p:nvSpPr>
          <p:cNvPr id="5" name="Rectangle: Rounded Corners 4"/>
          <p:cNvSpPr/>
          <p:nvPr/>
        </p:nvSpPr>
        <p:spPr>
          <a:xfrm>
            <a:off x="1000125" y="4572000"/>
            <a:ext cx="1000125" cy="23812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131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Actions in Fireware Web UI</a:t>
            </a:r>
          </a:p>
        </p:txBody>
      </p:sp>
      <p:sp>
        <p:nvSpPr>
          <p:cNvPr id="3" name="Content Placeholder 2"/>
          <p:cNvSpPr>
            <a:spLocks noGrp="1"/>
          </p:cNvSpPr>
          <p:nvPr>
            <p:ph idx="1"/>
          </p:nvPr>
        </p:nvSpPr>
        <p:spPr/>
        <p:txBody>
          <a:bodyPr/>
          <a:lstStyle/>
          <a:p>
            <a:r>
              <a:rPr lang="en-US" dirty="0"/>
              <a:t>Select a content action when you add an HTTP-proxy policy</a:t>
            </a:r>
          </a:p>
        </p:txBody>
      </p:sp>
      <p:sp>
        <p:nvSpPr>
          <p:cNvPr id="4" name="Slide Number Placeholder 3"/>
          <p:cNvSpPr>
            <a:spLocks noGrp="1"/>
          </p:cNvSpPr>
          <p:nvPr>
            <p:ph type="sldNum" sz="quarter" idx="10"/>
          </p:nvPr>
        </p:nvSpPr>
        <p:spPr/>
        <p:txBody>
          <a:bodyPr/>
          <a:lstStyle/>
          <a:p>
            <a:fld id="{B0093543-1604-46AF-A6FA-9E7B09989DCD}" type="slidenum">
              <a:rPr lang="en-US" smtClean="0"/>
              <a:pPr/>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59" y="1746933"/>
            <a:ext cx="5751255" cy="3587079"/>
          </a:xfrm>
          <a:prstGeom prst="rect">
            <a:avLst/>
          </a:prstGeom>
        </p:spPr>
      </p:pic>
      <p:sp>
        <p:nvSpPr>
          <p:cNvPr id="5" name="Rectangle: Rounded Corners 4"/>
          <p:cNvSpPr/>
          <p:nvPr/>
        </p:nvSpPr>
        <p:spPr>
          <a:xfrm>
            <a:off x="4422531" y="4167554"/>
            <a:ext cx="1521070" cy="430823"/>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47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Actions in Fireware Web UI</a:t>
            </a:r>
          </a:p>
        </p:txBody>
      </p:sp>
      <p:sp>
        <p:nvSpPr>
          <p:cNvPr id="3" name="Content Placeholder 2"/>
          <p:cNvSpPr>
            <a:spLocks noGrp="1"/>
          </p:cNvSpPr>
          <p:nvPr>
            <p:ph idx="1"/>
          </p:nvPr>
        </p:nvSpPr>
        <p:spPr/>
        <p:txBody>
          <a:bodyPr/>
          <a:lstStyle/>
          <a:p>
            <a:r>
              <a:rPr lang="en-US" dirty="0"/>
              <a:t>The content action is on the HTTP-proxy </a:t>
            </a:r>
            <a:r>
              <a:rPr lang="en-US" b="1" dirty="0"/>
              <a:t>Proxy Action </a:t>
            </a:r>
            <a:r>
              <a:rPr lang="en-US" dirty="0"/>
              <a:t>tab</a:t>
            </a:r>
          </a:p>
        </p:txBody>
      </p:sp>
      <p:sp>
        <p:nvSpPr>
          <p:cNvPr id="4" name="Slide Number Placeholder 3"/>
          <p:cNvSpPr>
            <a:spLocks noGrp="1"/>
          </p:cNvSpPr>
          <p:nvPr>
            <p:ph type="sldNum" sz="quarter" idx="10"/>
          </p:nvPr>
        </p:nvSpPr>
        <p:spPr/>
        <p:txBody>
          <a:bodyPr/>
          <a:lstStyle/>
          <a:p>
            <a:fld id="{B0093543-1604-46AF-A6FA-9E7B09989DCD}" type="slidenum">
              <a:rPr lang="en-US" smtClean="0"/>
              <a:pPr/>
              <a:t>32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1714837"/>
            <a:ext cx="6958798" cy="4411643"/>
          </a:xfrm>
          <a:prstGeom prst="rect">
            <a:avLst/>
          </a:prstGeom>
        </p:spPr>
      </p:pic>
      <p:sp>
        <p:nvSpPr>
          <p:cNvPr id="5" name="Rectangle: Rounded Corners 4"/>
          <p:cNvSpPr/>
          <p:nvPr/>
        </p:nvSpPr>
        <p:spPr>
          <a:xfrm>
            <a:off x="1000125" y="2583873"/>
            <a:ext cx="1800225" cy="43295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350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65" y="1748105"/>
            <a:ext cx="7606385" cy="4285831"/>
          </a:xfrm>
          <a:prstGeom prst="rect">
            <a:avLst/>
          </a:prstGeom>
        </p:spPr>
      </p:pic>
      <p:sp>
        <p:nvSpPr>
          <p:cNvPr id="2" name="Title 1"/>
          <p:cNvSpPr>
            <a:spLocks noGrp="1"/>
          </p:cNvSpPr>
          <p:nvPr>
            <p:ph type="title"/>
          </p:nvPr>
        </p:nvSpPr>
        <p:spPr/>
        <p:txBody>
          <a:bodyPr/>
          <a:lstStyle/>
          <a:p>
            <a:r>
              <a:rPr lang="en-US" dirty="0"/>
              <a:t>Content Actions in Fireware Web UI</a:t>
            </a:r>
          </a:p>
        </p:txBody>
      </p:sp>
      <p:sp>
        <p:nvSpPr>
          <p:cNvPr id="3" name="Content Placeholder 2"/>
          <p:cNvSpPr>
            <a:spLocks noGrp="1"/>
          </p:cNvSpPr>
          <p:nvPr>
            <p:ph idx="1"/>
          </p:nvPr>
        </p:nvSpPr>
        <p:spPr/>
        <p:txBody>
          <a:bodyPr/>
          <a:lstStyle/>
          <a:p>
            <a:r>
              <a:rPr lang="en-US" dirty="0"/>
              <a:t>HTTPS proxy action with routing actions and a content action</a:t>
            </a:r>
          </a:p>
        </p:txBody>
      </p:sp>
      <p:sp>
        <p:nvSpPr>
          <p:cNvPr id="4" name="Slide Number Placeholder 3"/>
          <p:cNvSpPr>
            <a:spLocks noGrp="1"/>
          </p:cNvSpPr>
          <p:nvPr>
            <p:ph type="sldNum" sz="quarter" idx="10"/>
          </p:nvPr>
        </p:nvSpPr>
        <p:spPr/>
        <p:txBody>
          <a:bodyPr/>
          <a:lstStyle/>
          <a:p>
            <a:fld id="{B0093543-1604-46AF-A6FA-9E7B09989DCD}" type="slidenum">
              <a:rPr lang="en-US" smtClean="0"/>
              <a:pPr/>
              <a:t>33</a:t>
            </a:fld>
            <a:endParaRPr lang="en-US"/>
          </a:p>
        </p:txBody>
      </p:sp>
      <p:sp>
        <p:nvSpPr>
          <p:cNvPr id="5" name="Rectangle: Rounded Corners 4"/>
          <p:cNvSpPr/>
          <p:nvPr/>
        </p:nvSpPr>
        <p:spPr>
          <a:xfrm>
            <a:off x="5739056" y="4121395"/>
            <a:ext cx="890222" cy="87923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p:cNvSpPr/>
          <p:nvPr/>
        </p:nvSpPr>
        <p:spPr>
          <a:xfrm>
            <a:off x="1003726" y="5388659"/>
            <a:ext cx="3116447" cy="55245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161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IMAP Proxy</a:t>
            </a:r>
          </a:p>
        </p:txBody>
      </p:sp>
    </p:spTree>
    <p:extLst>
      <p:ext uri="{BB962C8B-B14F-4D97-AF65-F5344CB8AC3E}">
        <p14:creationId xmlns:p14="http://schemas.microsoft.com/office/powerpoint/2010/main" val="3946464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IMAP Protocol</a:t>
            </a:r>
            <a:endParaRPr lang="en-US" dirty="0"/>
          </a:p>
        </p:txBody>
      </p:sp>
      <p:sp>
        <p:nvSpPr>
          <p:cNvPr id="6" name="Content Placeholder 5"/>
          <p:cNvSpPr>
            <a:spLocks noGrp="1"/>
          </p:cNvSpPr>
          <p:nvPr>
            <p:ph idx="1"/>
          </p:nvPr>
        </p:nvSpPr>
        <p:spPr/>
        <p:txBody>
          <a:bodyPr/>
          <a:lstStyle/>
          <a:p>
            <a:r>
              <a:rPr lang="en-US" dirty="0"/>
              <a:t>Fireware now includes an IMAP proxy policy</a:t>
            </a:r>
          </a:p>
          <a:p>
            <a:r>
              <a:rPr lang="en-US" dirty="0"/>
              <a:t>The IMAP proxy policy supports IMAP v4 on TCP port 143</a:t>
            </a:r>
          </a:p>
          <a:p>
            <a:r>
              <a:rPr lang="en-US" dirty="0"/>
              <a:t>The IMAP proxy does </a:t>
            </a:r>
            <a:r>
              <a:rPr lang="en-US" b="1" dirty="0"/>
              <a:t>not</a:t>
            </a:r>
            <a:r>
              <a:rPr lang="en-US" dirty="0"/>
              <a:t> support IMAP over SSL/TLS</a:t>
            </a:r>
          </a:p>
        </p:txBody>
      </p:sp>
      <p:sp>
        <p:nvSpPr>
          <p:cNvPr id="4" name="Slide Number Placeholder 3"/>
          <p:cNvSpPr>
            <a:spLocks noGrp="1"/>
          </p:cNvSpPr>
          <p:nvPr>
            <p:ph type="sldNum" sz="quarter" idx="10"/>
          </p:nvPr>
        </p:nvSpPr>
        <p:spPr/>
        <p:txBody>
          <a:bodyPr/>
          <a:lstStyle/>
          <a:p>
            <a:fld id="{BC067BE2-D363-4E66-9871-07F3D6A61C58}" type="slidenum">
              <a:rPr lang="en-US" smtClean="0"/>
              <a:pPr/>
              <a:t>35</a:t>
            </a:fld>
            <a:endParaRPr lang="en-US"/>
          </a:p>
        </p:txBody>
      </p:sp>
    </p:spTree>
    <p:extLst>
      <p:ext uri="{BB962C8B-B14F-4D97-AF65-F5344CB8AC3E}">
        <p14:creationId xmlns:p14="http://schemas.microsoft.com/office/powerpoint/2010/main" val="3723636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IMAP Proxy Policy</a:t>
            </a:r>
          </a:p>
        </p:txBody>
      </p:sp>
      <p:sp>
        <p:nvSpPr>
          <p:cNvPr id="6" name="Content Placeholder 5"/>
          <p:cNvSpPr>
            <a:spLocks noGrp="1"/>
          </p:cNvSpPr>
          <p:nvPr>
            <p:ph idx="1"/>
          </p:nvPr>
        </p:nvSpPr>
        <p:spPr/>
        <p:txBody>
          <a:bodyPr/>
          <a:lstStyle/>
          <a:p>
            <a:r>
              <a:rPr lang="en-US" dirty="0"/>
              <a:t>The IMAP proxy settings are similar to the POP3 proxy</a:t>
            </a:r>
          </a:p>
          <a:p>
            <a:r>
              <a:rPr lang="en-US" dirty="0"/>
              <a:t>IMAP supports more complex actions than POP3</a:t>
            </a:r>
          </a:p>
          <a:p>
            <a:pPr lvl="1"/>
            <a:r>
              <a:rPr lang="en-US" dirty="0"/>
              <a:t>IMAP clients synchronize changes to the IMAP server</a:t>
            </a:r>
          </a:p>
          <a:p>
            <a:pPr lvl="1"/>
            <a:r>
              <a:rPr lang="en-US" dirty="0"/>
              <a:t>IMAP clients can request many types of information: headers, envelope information, message text, and more</a:t>
            </a:r>
          </a:p>
          <a:p>
            <a:pPr lvl="1"/>
            <a:r>
              <a:rPr lang="en-US" dirty="0"/>
              <a:t>Multiple IMAP clients can connect to the same IMAP server</a:t>
            </a:r>
          </a:p>
          <a:p>
            <a:pPr lvl="2"/>
            <a:r>
              <a:rPr lang="en-US" dirty="0"/>
              <a:t>All clients must stay in sync with the server</a:t>
            </a:r>
          </a:p>
          <a:p>
            <a:r>
              <a:rPr lang="en-US" dirty="0"/>
              <a:t>The IMAP proxy applies only to clients that connect to the IMAP server through the IMAP proxy</a:t>
            </a:r>
          </a:p>
        </p:txBody>
      </p:sp>
      <p:sp>
        <p:nvSpPr>
          <p:cNvPr id="4" name="Slide Number Placeholder 3"/>
          <p:cNvSpPr>
            <a:spLocks noGrp="1"/>
          </p:cNvSpPr>
          <p:nvPr>
            <p:ph type="sldNum" sz="quarter" idx="10"/>
          </p:nvPr>
        </p:nvSpPr>
        <p:spPr/>
        <p:txBody>
          <a:bodyPr/>
          <a:lstStyle/>
          <a:p>
            <a:fld id="{BC067BE2-D363-4E66-9871-07F3D6A61C58}" type="slidenum">
              <a:rPr lang="en-US" smtClean="0"/>
              <a:pPr/>
              <a:t>36</a:t>
            </a:fld>
            <a:endParaRPr lang="en-US"/>
          </a:p>
        </p:txBody>
      </p:sp>
    </p:spTree>
    <p:extLst>
      <p:ext uri="{BB962C8B-B14F-4D97-AF65-F5344CB8AC3E}">
        <p14:creationId xmlns:p14="http://schemas.microsoft.com/office/powerpoint/2010/main" val="1143248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IMAP Proxy Policy</a:t>
            </a:r>
          </a:p>
        </p:txBody>
      </p:sp>
      <p:sp>
        <p:nvSpPr>
          <p:cNvPr id="3" name="Content Placeholder 2"/>
          <p:cNvSpPr>
            <a:spLocks noGrp="1"/>
          </p:cNvSpPr>
          <p:nvPr>
            <p:ph idx="1"/>
          </p:nvPr>
        </p:nvSpPr>
        <p:spPr/>
        <p:txBody>
          <a:bodyPr/>
          <a:lstStyle/>
          <a:p>
            <a:r>
              <a:rPr lang="en-US" dirty="0"/>
              <a:t>To add an IMAP proxy policy, select the </a:t>
            </a:r>
            <a:r>
              <a:rPr lang="en-US" b="1" dirty="0"/>
              <a:t>IMAP-proxy</a:t>
            </a:r>
            <a:r>
              <a:rPr lang="en-US" dirty="0"/>
              <a:t> policy template</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37</a:t>
            </a:fld>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763" y="2086516"/>
            <a:ext cx="4572037" cy="3599910"/>
          </a:xfrm>
          <a:prstGeom prst="rect">
            <a:avLst/>
          </a:prstGeom>
        </p:spPr>
      </p:pic>
      <p:sp>
        <p:nvSpPr>
          <p:cNvPr id="7" name="Rectangle: Rounded Corners 6"/>
          <p:cNvSpPr/>
          <p:nvPr/>
        </p:nvSpPr>
        <p:spPr>
          <a:xfrm>
            <a:off x="4371975" y="3124200"/>
            <a:ext cx="4229100" cy="31432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51427" y="2086516"/>
            <a:ext cx="3129834" cy="3101120"/>
          </a:xfrm>
          <a:prstGeom prst="rect">
            <a:avLst/>
          </a:prstGeom>
        </p:spPr>
      </p:pic>
    </p:spTree>
    <p:extLst>
      <p:ext uri="{BB962C8B-B14F-4D97-AF65-F5344CB8AC3E}">
        <p14:creationId xmlns:p14="http://schemas.microsoft.com/office/powerpoint/2010/main" val="2759549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IMAP Proxy</a:t>
            </a:r>
          </a:p>
        </p:txBody>
      </p:sp>
      <p:sp>
        <p:nvSpPr>
          <p:cNvPr id="3" name="Content Placeholder 2"/>
          <p:cNvSpPr>
            <a:spLocks noGrp="1"/>
          </p:cNvSpPr>
          <p:nvPr>
            <p:ph idx="1"/>
          </p:nvPr>
        </p:nvSpPr>
        <p:spPr/>
        <p:txBody>
          <a:bodyPr/>
          <a:lstStyle/>
          <a:p>
            <a:r>
              <a:rPr lang="en-US" dirty="0"/>
              <a:t>There are two new predefined proxy actions:</a:t>
            </a:r>
          </a:p>
          <a:p>
            <a:pPr lvl="1"/>
            <a:r>
              <a:rPr lang="en-US" b="1" dirty="0"/>
              <a:t>IMAP-</a:t>
            </a:r>
            <a:r>
              <a:rPr lang="en-US" b="1" dirty="0" err="1"/>
              <a:t>Client.Standard</a:t>
            </a:r>
            <a:r>
              <a:rPr lang="en-US" dirty="0"/>
              <a:t> for outbound IMAP client connections</a:t>
            </a:r>
          </a:p>
          <a:p>
            <a:pPr lvl="1"/>
            <a:r>
              <a:rPr lang="en-US" b="1" dirty="0"/>
              <a:t>IMAP-</a:t>
            </a:r>
            <a:r>
              <a:rPr lang="en-US" b="1" dirty="0" err="1"/>
              <a:t>Server.Standard</a:t>
            </a:r>
            <a:r>
              <a:rPr lang="en-US" dirty="0"/>
              <a:t> for inbound connections to an IMAP server</a:t>
            </a:r>
          </a:p>
        </p:txBody>
      </p:sp>
      <p:sp>
        <p:nvSpPr>
          <p:cNvPr id="4" name="Slide Number Placeholder 3"/>
          <p:cNvSpPr>
            <a:spLocks noGrp="1"/>
          </p:cNvSpPr>
          <p:nvPr>
            <p:ph type="sldNum" sz="quarter" idx="10"/>
          </p:nvPr>
        </p:nvSpPr>
        <p:spPr/>
        <p:txBody>
          <a:bodyPr/>
          <a:lstStyle/>
          <a:p>
            <a:fld id="{B0093543-1604-46AF-A6FA-9E7B09989DCD}" type="slidenum">
              <a:rPr lang="en-US" smtClean="0"/>
              <a:pPr/>
              <a:t>38</a:t>
            </a:fld>
            <a:endParaRPr lang="en-US"/>
          </a:p>
        </p:txBody>
      </p:sp>
      <p:pic>
        <p:nvPicPr>
          <p:cNvPr id="6" name="Picture 5"/>
          <p:cNvPicPr>
            <a:picLocks noChangeAspect="1"/>
          </p:cNvPicPr>
          <p:nvPr/>
        </p:nvPicPr>
        <p:blipFill>
          <a:blip r:embed="rId2"/>
          <a:stretch>
            <a:fillRect/>
          </a:stretch>
        </p:blipFill>
        <p:spPr>
          <a:xfrm>
            <a:off x="4603750" y="1347864"/>
            <a:ext cx="3924300" cy="4778616"/>
          </a:xfrm>
          <a:prstGeom prst="rect">
            <a:avLst/>
          </a:prstGeom>
        </p:spPr>
      </p:pic>
    </p:spTree>
    <p:extLst>
      <p:ext uri="{BB962C8B-B14F-4D97-AF65-F5344CB8AC3E}">
        <p14:creationId xmlns:p14="http://schemas.microsoft.com/office/powerpoint/2010/main" val="2734730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IMAP Proxy Action Settings</a:t>
            </a:r>
          </a:p>
        </p:txBody>
      </p:sp>
      <p:sp>
        <p:nvSpPr>
          <p:cNvPr id="5" name="Content Placeholder 4"/>
          <p:cNvSpPr>
            <a:spLocks noGrp="1"/>
          </p:cNvSpPr>
          <p:nvPr>
            <p:ph idx="1"/>
          </p:nvPr>
        </p:nvSpPr>
        <p:spPr/>
        <p:txBody>
          <a:bodyPr/>
          <a:lstStyle/>
          <a:p>
            <a:r>
              <a:rPr lang="en-US" dirty="0"/>
              <a:t>Settings in IMAP proxy actions are similar to the settings in POP3 proxy actions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39</a:t>
            </a:fld>
            <a:endParaRPr lang="en-US"/>
          </a:p>
        </p:txBody>
      </p:sp>
      <p:pic>
        <p:nvPicPr>
          <p:cNvPr id="6" name="Picture 5"/>
          <p:cNvPicPr>
            <a:picLocks noChangeAspect="1"/>
          </p:cNvPicPr>
          <p:nvPr/>
        </p:nvPicPr>
        <p:blipFill>
          <a:blip r:embed="rId2"/>
          <a:stretch>
            <a:fillRect/>
          </a:stretch>
        </p:blipFill>
        <p:spPr>
          <a:xfrm>
            <a:off x="1334991" y="2084466"/>
            <a:ext cx="4770120" cy="3345180"/>
          </a:xfrm>
          <a:prstGeom prst="rect">
            <a:avLst/>
          </a:prstGeom>
        </p:spPr>
      </p:pic>
      <p:pic>
        <p:nvPicPr>
          <p:cNvPr id="7" name="Picture 6"/>
          <p:cNvPicPr>
            <a:picLocks noChangeAspect="1"/>
          </p:cNvPicPr>
          <p:nvPr/>
        </p:nvPicPr>
        <p:blipFill>
          <a:blip r:embed="rId3"/>
          <a:stretch>
            <a:fillRect/>
          </a:stretch>
        </p:blipFill>
        <p:spPr>
          <a:xfrm>
            <a:off x="3538661" y="2833512"/>
            <a:ext cx="4754880" cy="3383280"/>
          </a:xfrm>
          <a:prstGeom prst="rect">
            <a:avLst/>
          </a:prstGeom>
        </p:spPr>
      </p:pic>
    </p:spTree>
    <p:extLst>
      <p:ext uri="{BB962C8B-B14F-4D97-AF65-F5344CB8AC3E}">
        <p14:creationId xmlns:p14="http://schemas.microsoft.com/office/powerpoint/2010/main" val="335719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Gateway </a:t>
            </a:r>
            <a:r>
              <a:rPr lang="en-US" dirty="0" err="1"/>
              <a:t>AntiVirus</a:t>
            </a:r>
            <a:r>
              <a:rPr lang="en-US" dirty="0"/>
              <a:t> Update</a:t>
            </a:r>
          </a:p>
        </p:txBody>
      </p:sp>
    </p:spTree>
    <p:extLst>
      <p:ext uri="{BB962C8B-B14F-4D97-AF65-F5344CB8AC3E}">
        <p14:creationId xmlns:p14="http://schemas.microsoft.com/office/powerpoint/2010/main" val="985622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IMAP Proxy — Subscription Services</a:t>
            </a:r>
          </a:p>
        </p:txBody>
      </p:sp>
      <p:sp>
        <p:nvSpPr>
          <p:cNvPr id="3" name="Content Placeholder 2"/>
          <p:cNvSpPr>
            <a:spLocks noGrp="1"/>
          </p:cNvSpPr>
          <p:nvPr>
            <p:ph idx="1"/>
          </p:nvPr>
        </p:nvSpPr>
        <p:spPr/>
        <p:txBody>
          <a:bodyPr/>
          <a:lstStyle/>
          <a:p>
            <a:r>
              <a:rPr lang="en-US" dirty="0"/>
              <a:t>The IMAP proxy supports these Subscription Services:</a:t>
            </a:r>
          </a:p>
          <a:p>
            <a:pPr lvl="1"/>
            <a:r>
              <a:rPr lang="en-US" dirty="0"/>
              <a:t>Application Control</a:t>
            </a:r>
          </a:p>
          <a:p>
            <a:pPr lvl="1"/>
            <a:r>
              <a:rPr lang="en-US" dirty="0"/>
              <a:t>Intrusion Prevention Service (IPS)</a:t>
            </a:r>
          </a:p>
          <a:p>
            <a:pPr lvl="1"/>
            <a:r>
              <a:rPr lang="en-US" dirty="0"/>
              <a:t>Gateway </a:t>
            </a:r>
            <a:r>
              <a:rPr lang="en-US" dirty="0" err="1"/>
              <a:t>AntiVirus</a:t>
            </a:r>
            <a:endParaRPr lang="en-US" dirty="0"/>
          </a:p>
          <a:p>
            <a:pPr lvl="1"/>
            <a:r>
              <a:rPr lang="en-US" dirty="0" err="1"/>
              <a:t>spamBlocker</a:t>
            </a:r>
            <a:endParaRPr lang="en-US" dirty="0"/>
          </a:p>
          <a:p>
            <a:pPr lvl="1"/>
            <a:r>
              <a:rPr lang="en-US" dirty="0"/>
              <a:t>APT Blocker</a:t>
            </a:r>
          </a:p>
          <a:p>
            <a:pPr lvl="1"/>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40</a:t>
            </a:fld>
            <a:endParaRPr lang="en-US"/>
          </a:p>
        </p:txBody>
      </p:sp>
    </p:spTree>
    <p:extLst>
      <p:ext uri="{BB962C8B-B14F-4D97-AF65-F5344CB8AC3E}">
        <p14:creationId xmlns:p14="http://schemas.microsoft.com/office/powerpoint/2010/main" val="3003580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IMAP Proxy — Deny Message</a:t>
            </a:r>
          </a:p>
        </p:txBody>
      </p:sp>
      <p:sp>
        <p:nvSpPr>
          <p:cNvPr id="3" name="Content Placeholder 2"/>
          <p:cNvSpPr>
            <a:spLocks noGrp="1"/>
          </p:cNvSpPr>
          <p:nvPr>
            <p:ph idx="1"/>
          </p:nvPr>
        </p:nvSpPr>
        <p:spPr/>
        <p:txBody>
          <a:bodyPr/>
          <a:lstStyle/>
          <a:p>
            <a:r>
              <a:rPr lang="en-US" dirty="0"/>
              <a:t>If the IMAP proxy locks or removes an attachment, it adds a text file with the Deny Message as a message attachment</a:t>
            </a:r>
          </a:p>
          <a:p>
            <a:pPr lvl="1"/>
            <a:r>
              <a:rPr lang="en-US" dirty="0"/>
              <a:t>The text file attachment file name starts with: </a:t>
            </a:r>
            <a:r>
              <a:rPr lang="en-US" dirty="0" err="1">
                <a:latin typeface="Courier New" panose="02070309020205020404" pitchFamily="49" charset="0"/>
                <a:cs typeface="Courier New" panose="02070309020205020404" pitchFamily="49" charset="0"/>
              </a:rPr>
              <a:t>wgrd_deny_msg</a:t>
            </a:r>
            <a:endParaRPr lang="en-US" dirty="0">
              <a:latin typeface="Courier New" panose="02070309020205020404" pitchFamily="49" charset="0"/>
              <a:cs typeface="Courier New" panose="02070309020205020404" pitchFamily="49" charset="0"/>
            </a:endParaRPr>
          </a:p>
          <a:p>
            <a:pPr lvl="1"/>
            <a:r>
              <a:rPr lang="en-US" dirty="0"/>
              <a:t>The Deny Message text file includes the content you configure in the IMAP proxy action</a:t>
            </a:r>
          </a:p>
        </p:txBody>
      </p:sp>
      <p:sp>
        <p:nvSpPr>
          <p:cNvPr id="4" name="Slide Number Placeholder 3"/>
          <p:cNvSpPr>
            <a:spLocks noGrp="1"/>
          </p:cNvSpPr>
          <p:nvPr>
            <p:ph type="sldNum" sz="quarter" idx="10"/>
          </p:nvPr>
        </p:nvSpPr>
        <p:spPr/>
        <p:txBody>
          <a:bodyPr/>
          <a:lstStyle/>
          <a:p>
            <a:fld id="{B0093543-1604-46AF-A6FA-9E7B09989DCD}" type="slidenum">
              <a:rPr lang="en-US" smtClean="0"/>
              <a:pPr/>
              <a:t>41</a:t>
            </a:fld>
            <a:endParaRPr lang="en-US"/>
          </a:p>
        </p:txBody>
      </p:sp>
      <p:pic>
        <p:nvPicPr>
          <p:cNvPr id="5" name="Picture 4"/>
          <p:cNvPicPr>
            <a:picLocks noChangeAspect="1"/>
          </p:cNvPicPr>
          <p:nvPr/>
        </p:nvPicPr>
        <p:blipFill>
          <a:blip r:embed="rId2"/>
          <a:stretch>
            <a:fillRect/>
          </a:stretch>
        </p:blipFill>
        <p:spPr>
          <a:xfrm>
            <a:off x="1314248" y="3305175"/>
            <a:ext cx="5204699" cy="2821305"/>
          </a:xfrm>
          <a:prstGeom prst="rect">
            <a:avLst/>
          </a:prstGeom>
        </p:spPr>
      </p:pic>
    </p:spTree>
    <p:extLst>
      <p:ext uri="{BB962C8B-B14F-4D97-AF65-F5344CB8AC3E}">
        <p14:creationId xmlns:p14="http://schemas.microsoft.com/office/powerpoint/2010/main" val="3264343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IMAP Proxy — Message Scan Cache</a:t>
            </a:r>
            <a:endParaRPr lang="en-US" dirty="0"/>
          </a:p>
        </p:txBody>
      </p:sp>
      <p:sp>
        <p:nvSpPr>
          <p:cNvPr id="3" name="Content Placeholder 2"/>
          <p:cNvSpPr>
            <a:spLocks noGrp="1"/>
          </p:cNvSpPr>
          <p:nvPr>
            <p:ph idx="1"/>
          </p:nvPr>
        </p:nvSpPr>
        <p:spPr/>
        <p:txBody>
          <a:bodyPr/>
          <a:lstStyle/>
          <a:p>
            <a:r>
              <a:rPr lang="en-US" dirty="0"/>
              <a:t>There can be a brief delay while a message is scanned</a:t>
            </a:r>
          </a:p>
          <a:p>
            <a:r>
              <a:rPr lang="en-US" dirty="0"/>
              <a:t>To avoid rescanning, the IMAP proxy stores a local cache of email message actions and scan results</a:t>
            </a:r>
          </a:p>
          <a:p>
            <a:r>
              <a:rPr lang="en-US" dirty="0"/>
              <a:t>The cached information includes:</a:t>
            </a:r>
          </a:p>
          <a:p>
            <a:pPr lvl="1"/>
            <a:r>
              <a:rPr lang="en-US" dirty="0"/>
              <a:t>Message UID and Envelop hash value (to identify the message)</a:t>
            </a:r>
          </a:p>
          <a:p>
            <a:pPr lvl="1"/>
            <a:r>
              <a:rPr lang="en-US" dirty="0" err="1"/>
              <a:t>spamBlocker</a:t>
            </a:r>
            <a:r>
              <a:rPr lang="en-US" dirty="0"/>
              <a:t> score result and action</a:t>
            </a:r>
          </a:p>
          <a:p>
            <a:pPr lvl="1"/>
            <a:r>
              <a:rPr lang="en-US" dirty="0"/>
              <a:t>Virus Outbreak Detection and action</a:t>
            </a:r>
          </a:p>
          <a:p>
            <a:pPr lvl="1"/>
            <a:r>
              <a:rPr lang="en-US" dirty="0"/>
              <a:t>Final action for the message and the reason:</a:t>
            </a:r>
          </a:p>
          <a:p>
            <a:pPr lvl="2"/>
            <a:r>
              <a:rPr lang="en-US" dirty="0"/>
              <a:t>Filename, Content Type, and Header filtering</a:t>
            </a:r>
          </a:p>
          <a:p>
            <a:pPr lvl="2"/>
            <a:r>
              <a:rPr lang="en-US" dirty="0"/>
              <a:t>Gateway AV and APT Blocker scans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42</a:t>
            </a:fld>
            <a:endParaRPr lang="en-US"/>
          </a:p>
        </p:txBody>
      </p:sp>
    </p:spTree>
    <p:extLst>
      <p:ext uri="{BB962C8B-B14F-4D97-AF65-F5344CB8AC3E}">
        <p14:creationId xmlns:p14="http://schemas.microsoft.com/office/powerpoint/2010/main" val="2873119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IMAP Proxy — Local Message Scan Cache</a:t>
            </a:r>
          </a:p>
        </p:txBody>
      </p:sp>
      <p:sp>
        <p:nvSpPr>
          <p:cNvPr id="3" name="Content Placeholder 2"/>
          <p:cNvSpPr>
            <a:spLocks noGrp="1"/>
          </p:cNvSpPr>
          <p:nvPr>
            <p:ph idx="1"/>
          </p:nvPr>
        </p:nvSpPr>
        <p:spPr/>
        <p:txBody>
          <a:bodyPr/>
          <a:lstStyle/>
          <a:p>
            <a:r>
              <a:rPr lang="en-US" dirty="0"/>
              <a:t>If a requested message is in the cache, the IMAP proxy uses the prior message handling/scanning result</a:t>
            </a:r>
          </a:p>
          <a:p>
            <a:r>
              <a:rPr lang="en-US" dirty="0"/>
              <a:t>If a requested message is not in the cache, the IMAP proxy:</a:t>
            </a:r>
          </a:p>
          <a:p>
            <a:pPr lvl="1"/>
            <a:r>
              <a:rPr lang="en-US" dirty="0"/>
              <a:t>Gets the full email message for scanning</a:t>
            </a:r>
          </a:p>
          <a:p>
            <a:pPr lvl="1"/>
            <a:r>
              <a:rPr lang="en-US" dirty="0"/>
              <a:t>Stores the handling/scanning results to the cache</a:t>
            </a:r>
          </a:p>
          <a:p>
            <a:r>
              <a:rPr lang="en-US" dirty="0"/>
              <a:t>The cache size varies by Firebox model and is not configurable</a:t>
            </a:r>
          </a:p>
        </p:txBody>
      </p:sp>
      <p:sp>
        <p:nvSpPr>
          <p:cNvPr id="4" name="Slide Number Placeholder 3"/>
          <p:cNvSpPr>
            <a:spLocks noGrp="1"/>
          </p:cNvSpPr>
          <p:nvPr>
            <p:ph type="sldNum" sz="quarter" idx="10"/>
          </p:nvPr>
        </p:nvSpPr>
        <p:spPr/>
        <p:txBody>
          <a:bodyPr/>
          <a:lstStyle/>
          <a:p>
            <a:fld id="{B0093543-1604-46AF-A6FA-9E7B09989DCD}" type="slidenum">
              <a:rPr lang="en-US" smtClean="0"/>
              <a:pPr/>
              <a:t>43</a:t>
            </a:fld>
            <a:endParaRPr lang="en-US"/>
          </a:p>
        </p:txBody>
      </p:sp>
    </p:spTree>
    <p:extLst>
      <p:ext uri="{BB962C8B-B14F-4D97-AF65-F5344CB8AC3E}">
        <p14:creationId xmlns:p14="http://schemas.microsoft.com/office/powerpoint/2010/main" val="407310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OS Compatibility Setting</a:t>
            </a:r>
          </a:p>
        </p:txBody>
      </p:sp>
    </p:spTree>
    <p:extLst>
      <p:ext uri="{BB962C8B-B14F-4D97-AF65-F5344CB8AC3E}">
        <p14:creationId xmlns:p14="http://schemas.microsoft.com/office/powerpoint/2010/main" val="3464950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Fireware</a:t>
            </a:r>
            <a:r>
              <a:rPr lang="en-US" dirty="0"/>
              <a:t> OS </a:t>
            </a:r>
            <a:r>
              <a:rPr lang="en-US" dirty="0" err="1"/>
              <a:t>Compatiblity</a:t>
            </a:r>
            <a:r>
              <a:rPr lang="en-US" dirty="0"/>
              <a:t> Setting</a:t>
            </a:r>
          </a:p>
        </p:txBody>
      </p:sp>
      <p:sp>
        <p:nvSpPr>
          <p:cNvPr id="4" name="Content Placeholder 3"/>
          <p:cNvSpPr>
            <a:spLocks noGrp="1"/>
          </p:cNvSpPr>
          <p:nvPr>
            <p:ph idx="1"/>
          </p:nvPr>
        </p:nvSpPr>
        <p:spPr/>
        <p:txBody>
          <a:bodyPr/>
          <a:lstStyle/>
          <a:p>
            <a:r>
              <a:rPr lang="en-US" dirty="0"/>
              <a:t>You can use Policy Manager to configure Fireboxes that use different versions of </a:t>
            </a:r>
            <a:r>
              <a:rPr lang="en-US" dirty="0" err="1"/>
              <a:t>Fireware</a:t>
            </a:r>
            <a:endParaRPr lang="en-US" dirty="0"/>
          </a:p>
          <a:p>
            <a:pPr lvl="1"/>
            <a:r>
              <a:rPr lang="en-US" dirty="0"/>
              <a:t>Some </a:t>
            </a:r>
            <a:r>
              <a:rPr lang="en-US" dirty="0" err="1"/>
              <a:t>Fireware</a:t>
            </a:r>
            <a:r>
              <a:rPr lang="en-US" dirty="0"/>
              <a:t> features are supported only in specific </a:t>
            </a:r>
            <a:r>
              <a:rPr lang="en-US" dirty="0" err="1"/>
              <a:t>Fireware</a:t>
            </a:r>
            <a:r>
              <a:rPr lang="en-US" dirty="0"/>
              <a:t> versions or have different settings in different </a:t>
            </a:r>
            <a:r>
              <a:rPr lang="en-US" dirty="0" err="1"/>
              <a:t>Fireware</a:t>
            </a:r>
            <a:r>
              <a:rPr lang="en-US" dirty="0"/>
              <a:t> versions</a:t>
            </a:r>
          </a:p>
          <a:p>
            <a:pPr lvl="1"/>
            <a:r>
              <a:rPr lang="en-US" dirty="0"/>
              <a:t>If you use Policy Manager to create a new Firebox configuration, you must select the OS Compatibility setting to one of these options:</a:t>
            </a:r>
          </a:p>
          <a:p>
            <a:pPr lvl="2"/>
            <a:r>
              <a:rPr lang="en-US" dirty="0"/>
              <a:t>11.4 - 11.8.x</a:t>
            </a:r>
          </a:p>
          <a:p>
            <a:pPr lvl="2"/>
            <a:r>
              <a:rPr lang="en-US" dirty="0"/>
              <a:t>11.9 - 11.12.x</a:t>
            </a:r>
          </a:p>
          <a:p>
            <a:pPr lvl="2"/>
            <a:r>
              <a:rPr lang="en-US" dirty="0"/>
              <a:t>12.0 or higher </a:t>
            </a:r>
            <a:r>
              <a:rPr lang="en-US" i="1" dirty="0">
                <a:solidFill>
                  <a:srgbClr val="FF0000"/>
                </a:solidFill>
              </a:rPr>
              <a:t>(new)</a:t>
            </a:r>
          </a:p>
          <a:p>
            <a:pPr lvl="1"/>
            <a:r>
              <a:rPr lang="en-US" dirty="0"/>
              <a:t>If you open a configuration from a Firebox, the OS Compatibility is automatically set, based on the installed version of </a:t>
            </a:r>
            <a:r>
              <a:rPr lang="en-US" dirty="0" err="1"/>
              <a:t>Fireware</a:t>
            </a:r>
            <a:endParaRPr lang="en-US" dirty="0"/>
          </a:p>
        </p:txBody>
      </p:sp>
    </p:spTree>
    <p:extLst>
      <p:ext uri="{BB962C8B-B14F-4D97-AF65-F5344CB8AC3E}">
        <p14:creationId xmlns:p14="http://schemas.microsoft.com/office/powerpoint/2010/main" val="122460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OS Compatibility Setting</a:t>
            </a:r>
          </a:p>
        </p:txBody>
      </p:sp>
      <p:sp>
        <p:nvSpPr>
          <p:cNvPr id="3" name="Content Placeholder 2"/>
          <p:cNvSpPr>
            <a:spLocks noGrp="1"/>
          </p:cNvSpPr>
          <p:nvPr>
            <p:ph idx="1"/>
          </p:nvPr>
        </p:nvSpPr>
        <p:spPr/>
        <p:txBody>
          <a:bodyPr/>
          <a:lstStyle/>
          <a:p>
            <a:r>
              <a:rPr lang="en-US" dirty="0"/>
              <a:t>To configure the OS Compatibility setting, in Policy Manager, select </a:t>
            </a:r>
            <a:r>
              <a:rPr lang="en-US" b="1" dirty="0"/>
              <a:t>Setup &gt; OS Compatibility</a:t>
            </a:r>
          </a:p>
          <a:p>
            <a:r>
              <a:rPr lang="en-US" dirty="0"/>
              <a:t>To configure features that require Fireware v12.0, </a:t>
            </a:r>
            <a:br>
              <a:rPr lang="en-US" dirty="0"/>
            </a:br>
            <a:r>
              <a:rPr lang="en-US" dirty="0"/>
              <a:t>the OS Compatibility must be set to </a:t>
            </a:r>
            <a:r>
              <a:rPr lang="en-US" b="1" dirty="0"/>
              <a:t>12.0 or higher</a:t>
            </a:r>
          </a:p>
          <a:p>
            <a:r>
              <a:rPr lang="en-US" dirty="0"/>
              <a:t>The Fireware version is automatically set to v12.0 or higher when you open a configuration from a Firebox that runs  Fireware v12.0</a:t>
            </a:r>
          </a:p>
        </p:txBody>
      </p:sp>
      <p:sp>
        <p:nvSpPr>
          <p:cNvPr id="4" name="Slide Number Placeholder 3"/>
          <p:cNvSpPr>
            <a:spLocks noGrp="1"/>
          </p:cNvSpPr>
          <p:nvPr>
            <p:ph type="sldNum" sz="quarter" idx="10"/>
          </p:nvPr>
        </p:nvSpPr>
        <p:spPr/>
        <p:txBody>
          <a:bodyPr/>
          <a:lstStyle/>
          <a:p>
            <a:fld id="{B0093543-1604-46AF-A6FA-9E7B09989DCD}" type="slidenum">
              <a:rPr lang="en-US" smtClean="0"/>
              <a:pPr/>
              <a:t>46</a:t>
            </a:fld>
            <a:endParaRPr lang="en-US"/>
          </a:p>
        </p:txBody>
      </p:sp>
      <p:pic>
        <p:nvPicPr>
          <p:cNvPr id="6" name="Picture 5"/>
          <p:cNvPicPr>
            <a:picLocks noChangeAspect="1"/>
          </p:cNvPicPr>
          <p:nvPr/>
        </p:nvPicPr>
        <p:blipFill>
          <a:blip r:embed="rId2"/>
          <a:stretch>
            <a:fillRect/>
          </a:stretch>
        </p:blipFill>
        <p:spPr>
          <a:xfrm>
            <a:off x="926764" y="4183256"/>
            <a:ext cx="2381250" cy="1095375"/>
          </a:xfrm>
          <a:prstGeom prst="rect">
            <a:avLst/>
          </a:prstGeom>
        </p:spPr>
      </p:pic>
    </p:spTree>
    <p:extLst>
      <p:ext uri="{BB962C8B-B14F-4D97-AF65-F5344CB8AC3E}">
        <p14:creationId xmlns:p14="http://schemas.microsoft.com/office/powerpoint/2010/main" val="3934814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Gateway Wireless Controller Enhancements</a:t>
            </a:r>
          </a:p>
        </p:txBody>
      </p:sp>
    </p:spTree>
    <p:extLst>
      <p:ext uri="{BB962C8B-B14F-4D97-AF65-F5344CB8AC3E}">
        <p14:creationId xmlns:p14="http://schemas.microsoft.com/office/powerpoint/2010/main" val="3337889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AP Firmware Updates</a:t>
            </a:r>
            <a:endParaRPr lang="en-US" dirty="0"/>
          </a:p>
        </p:txBody>
      </p:sp>
      <p:sp>
        <p:nvSpPr>
          <p:cNvPr id="5" name="Content Placeholder 4"/>
          <p:cNvSpPr>
            <a:spLocks noGrp="1"/>
          </p:cNvSpPr>
          <p:nvPr>
            <p:ph idx="1"/>
          </p:nvPr>
        </p:nvSpPr>
        <p:spPr/>
        <p:txBody>
          <a:bodyPr/>
          <a:lstStyle/>
          <a:p>
            <a:r>
              <a:rPr lang="en-US" dirty="0"/>
              <a:t>Updated AP firmware includes stability and security enhancements</a:t>
            </a:r>
          </a:p>
          <a:p>
            <a:pPr lvl="1"/>
            <a:r>
              <a:rPr lang="en-US" dirty="0"/>
              <a:t>AP100, AP102, AP200 — 1.2.9.13</a:t>
            </a:r>
          </a:p>
          <a:p>
            <a:pPr lvl="1"/>
            <a:r>
              <a:rPr lang="en-US" dirty="0"/>
              <a:t>AP300 — 2.0.0.8</a:t>
            </a:r>
          </a:p>
          <a:p>
            <a:pPr lvl="1"/>
            <a:r>
              <a:rPr lang="en-US" dirty="0"/>
              <a:t>AP120, AP320, AP322, AP420 — 8.3.0</a:t>
            </a:r>
          </a:p>
          <a:p>
            <a:pPr lvl="2"/>
            <a:r>
              <a:rPr lang="en-US" dirty="0"/>
              <a:t>Version 8.3.0 firmware for AP120, AP320, AP322, and AP420 is only supported for Fireboxes that run Fireware v11.12.4 or higher</a:t>
            </a:r>
          </a:p>
          <a:p>
            <a:endParaRPr lang="en-US" dirty="0"/>
          </a:p>
        </p:txBody>
      </p:sp>
      <p:sp>
        <p:nvSpPr>
          <p:cNvPr id="7" name="Slide Number Placeholder 3"/>
          <p:cNvSpPr>
            <a:spLocks noGrp="1"/>
          </p:cNvSpPr>
          <p:nvPr>
            <p:ph type="sldNum" sz="quarter" idx="10"/>
          </p:nvPr>
        </p:nvSpPr>
        <p:spPr/>
        <p:txBody>
          <a:bodyPr/>
          <a:lstStyle/>
          <a:p>
            <a:fld id="{B0093543-1604-46AF-A6FA-9E7B09989DCD}" type="slidenum">
              <a:rPr lang="en-US" smtClean="0"/>
              <a:pPr/>
              <a:t>48</a:t>
            </a:fld>
            <a:endParaRPr lang="en-US"/>
          </a:p>
        </p:txBody>
      </p:sp>
    </p:spTree>
    <p:extLst>
      <p:ext uri="{BB962C8B-B14F-4D97-AF65-F5344CB8AC3E}">
        <p14:creationId xmlns:p14="http://schemas.microsoft.com/office/powerpoint/2010/main" val="765142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Improved Discovery and Pairing Times</a:t>
            </a:r>
            <a:endParaRPr lang="en-US" dirty="0"/>
          </a:p>
        </p:txBody>
      </p:sp>
      <p:sp>
        <p:nvSpPr>
          <p:cNvPr id="3" name="Content Placeholder 2"/>
          <p:cNvSpPr>
            <a:spLocks noGrp="1"/>
          </p:cNvSpPr>
          <p:nvPr>
            <p:ph idx="1"/>
          </p:nvPr>
        </p:nvSpPr>
        <p:spPr/>
        <p:txBody>
          <a:bodyPr/>
          <a:lstStyle/>
          <a:p>
            <a:r>
              <a:rPr lang="en-US" dirty="0"/>
              <a:t>Much faster initial discovery and pairing times for AP120, AP320, AP322, and AP420 devices with v8.3.0 firmware</a:t>
            </a:r>
          </a:p>
          <a:p>
            <a:r>
              <a:rPr lang="en-US" dirty="0"/>
              <a:t>It now only takes a few minutes for new AP devices to be discovered and paired to the Gateway Wireless Controller</a:t>
            </a:r>
          </a:p>
        </p:txBody>
      </p:sp>
      <p:sp>
        <p:nvSpPr>
          <p:cNvPr id="6" name="Slide Number Placeholder 3"/>
          <p:cNvSpPr>
            <a:spLocks noGrp="1"/>
          </p:cNvSpPr>
          <p:nvPr>
            <p:ph type="sldNum" sz="quarter" idx="10"/>
          </p:nvPr>
        </p:nvSpPr>
        <p:spPr/>
        <p:txBody>
          <a:bodyPr/>
          <a:lstStyle/>
          <a:p>
            <a:fld id="{B0093543-1604-46AF-A6FA-9E7B09989DCD}" type="slidenum">
              <a:rPr lang="en-US" smtClean="0"/>
              <a:pPr/>
              <a:t>49</a:t>
            </a:fld>
            <a:endParaRPr lang="en-US"/>
          </a:p>
        </p:txBody>
      </p:sp>
    </p:spTree>
    <p:extLst>
      <p:ext uri="{BB962C8B-B14F-4D97-AF65-F5344CB8AC3E}">
        <p14:creationId xmlns:p14="http://schemas.microsoft.com/office/powerpoint/2010/main" val="295501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Gateway </a:t>
            </a:r>
            <a:r>
              <a:rPr lang="en-US" dirty="0" err="1"/>
              <a:t>AntiVirus</a:t>
            </a:r>
            <a:r>
              <a:rPr lang="en-US" dirty="0"/>
              <a:t> Update</a:t>
            </a:r>
          </a:p>
        </p:txBody>
      </p:sp>
      <p:sp>
        <p:nvSpPr>
          <p:cNvPr id="3" name="Content Placeholder 2"/>
          <p:cNvSpPr>
            <a:spLocks noGrp="1"/>
          </p:cNvSpPr>
          <p:nvPr>
            <p:ph idx="1"/>
          </p:nvPr>
        </p:nvSpPr>
        <p:spPr/>
        <p:txBody>
          <a:bodyPr/>
          <a:lstStyle/>
          <a:p>
            <a:r>
              <a:rPr lang="en-US" dirty="0"/>
              <a:t>Gateway </a:t>
            </a:r>
            <a:r>
              <a:rPr lang="en-US" dirty="0" err="1"/>
              <a:t>AntiVirus</a:t>
            </a:r>
            <a:r>
              <a:rPr lang="en-US" dirty="0"/>
              <a:t> has been updated to use a scan engine and signature set from Bitdefender</a:t>
            </a:r>
          </a:p>
          <a:p>
            <a:pPr lvl="1"/>
            <a:r>
              <a:rPr lang="en-US" dirty="0"/>
              <a:t>In previous releases, the scan engine and signature set was provided by AVG</a:t>
            </a:r>
          </a:p>
          <a:p>
            <a:pPr lvl="1"/>
            <a:r>
              <a:rPr lang="en-US" dirty="0"/>
              <a:t>WatchGuard used virus samples to compare the detection capability of several vendors</a:t>
            </a:r>
          </a:p>
          <a:p>
            <a:pPr lvl="2"/>
            <a:r>
              <a:rPr lang="en-US" dirty="0"/>
              <a:t>Bitdefender had the highest detection rate</a:t>
            </a:r>
          </a:p>
          <a:p>
            <a:pPr lvl="1"/>
            <a:r>
              <a:rPr lang="en-US" dirty="0"/>
              <a:t>Bitdefender offers high performance and frequent signature updates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5</a:t>
            </a:fld>
            <a:endParaRPr lang="en-US"/>
          </a:p>
        </p:txBody>
      </p:sp>
    </p:spTree>
    <p:extLst>
      <p:ext uri="{BB962C8B-B14F-4D97-AF65-F5344CB8AC3E}">
        <p14:creationId xmlns:p14="http://schemas.microsoft.com/office/powerpoint/2010/main" val="517773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67312" y="1307416"/>
            <a:ext cx="4419488" cy="3836084"/>
          </a:xfrm>
          <a:prstGeom prst="rect">
            <a:avLst/>
          </a:prstGeom>
        </p:spPr>
      </p:pic>
      <p:sp>
        <p:nvSpPr>
          <p:cNvPr id="2" name="Title 1"/>
          <p:cNvSpPr>
            <a:spLocks noGrp="1"/>
          </p:cNvSpPr>
          <p:nvPr>
            <p:ph type="title"/>
          </p:nvPr>
        </p:nvSpPr>
        <p:spPr/>
        <p:txBody>
          <a:bodyPr/>
          <a:lstStyle/>
          <a:p>
            <a:r>
              <a:rPr lang="en-US" dirty="0"/>
              <a:t>Increased Wireless Maps Scan Interval</a:t>
            </a:r>
          </a:p>
        </p:txBody>
      </p:sp>
      <p:sp>
        <p:nvSpPr>
          <p:cNvPr id="3" name="Content Placeholder 2"/>
          <p:cNvSpPr>
            <a:spLocks noGrp="1"/>
          </p:cNvSpPr>
          <p:nvPr>
            <p:ph idx="1"/>
          </p:nvPr>
        </p:nvSpPr>
        <p:spPr/>
        <p:txBody>
          <a:bodyPr/>
          <a:lstStyle/>
          <a:p>
            <a:r>
              <a:rPr lang="en-US" dirty="0"/>
              <a:t>The default </a:t>
            </a:r>
            <a:r>
              <a:rPr lang="en-US" b="1" dirty="0"/>
              <a:t>Wireless Scan Interval </a:t>
            </a:r>
            <a:r>
              <a:rPr lang="en-US" dirty="0"/>
              <a:t>in the Gateway Wireless Controller settings is now set to every 4 hours instead of 1 hour, which reduces resource usage</a:t>
            </a:r>
          </a:p>
          <a:p>
            <a:r>
              <a:rPr lang="en-US" dirty="0"/>
              <a:t>The wireless scan interval is used for AP channel selection, wireless deployment maps, and rogue access point detection</a:t>
            </a:r>
          </a:p>
          <a:p>
            <a:endParaRPr lang="en-US" dirty="0"/>
          </a:p>
        </p:txBody>
      </p:sp>
      <p:sp>
        <p:nvSpPr>
          <p:cNvPr id="9" name="Slide Number Placeholder 3"/>
          <p:cNvSpPr>
            <a:spLocks noGrp="1"/>
          </p:cNvSpPr>
          <p:nvPr>
            <p:ph type="sldNum" sz="quarter" idx="10"/>
          </p:nvPr>
        </p:nvSpPr>
        <p:spPr>
          <a:xfrm>
            <a:off x="8528050" y="19050"/>
            <a:ext cx="592138" cy="325438"/>
          </a:xfrm>
        </p:spPr>
        <p:txBody>
          <a:bodyPr/>
          <a:lstStyle/>
          <a:p>
            <a:fld id="{B0093543-1604-46AF-A6FA-9E7B09989DCD}" type="slidenum">
              <a:rPr lang="en-US" smtClean="0"/>
              <a:pPr/>
              <a:t>50</a:t>
            </a:fld>
            <a:endParaRPr lang="en-US"/>
          </a:p>
        </p:txBody>
      </p:sp>
      <p:sp>
        <p:nvSpPr>
          <p:cNvPr id="4" name="Rectangle: Rounded Corners 3"/>
          <p:cNvSpPr/>
          <p:nvPr/>
        </p:nvSpPr>
        <p:spPr>
          <a:xfrm>
            <a:off x="4352925" y="3707285"/>
            <a:ext cx="2197345" cy="69766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574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Rate Shaping Enhancements</a:t>
            </a:r>
            <a:endParaRPr lang="en-US" dirty="0"/>
          </a:p>
        </p:txBody>
      </p:sp>
      <p:sp>
        <p:nvSpPr>
          <p:cNvPr id="4" name="Content Placeholder 3"/>
          <p:cNvSpPr>
            <a:spLocks noGrp="1"/>
          </p:cNvSpPr>
          <p:nvPr>
            <p:ph idx="1"/>
          </p:nvPr>
        </p:nvSpPr>
        <p:spPr/>
        <p:txBody>
          <a:bodyPr/>
          <a:lstStyle/>
          <a:p>
            <a:r>
              <a:rPr lang="en-US" dirty="0"/>
              <a:t>You can now configure separate upload and download rate limits for each SSID and for each user in an SSID configuration</a:t>
            </a:r>
          </a:p>
          <a:p>
            <a:pPr lvl="1"/>
            <a:r>
              <a:rPr lang="en-US" dirty="0"/>
              <a:t>AP100, AP102, AP200, and AP300 devices only support the download rate limits</a:t>
            </a:r>
          </a:p>
          <a:p>
            <a:pPr lvl="1"/>
            <a:endParaRPr lang="en-US" dirty="0"/>
          </a:p>
          <a:p>
            <a:endParaRPr lang="en-US" dirty="0"/>
          </a:p>
        </p:txBody>
      </p:sp>
      <p:pic>
        <p:nvPicPr>
          <p:cNvPr id="5" name="Picture 4"/>
          <p:cNvPicPr>
            <a:picLocks noChangeAspect="1"/>
          </p:cNvPicPr>
          <p:nvPr/>
        </p:nvPicPr>
        <p:blipFill>
          <a:blip r:embed="rId2"/>
          <a:stretch>
            <a:fillRect/>
          </a:stretch>
        </p:blipFill>
        <p:spPr>
          <a:xfrm>
            <a:off x="1327638" y="3200760"/>
            <a:ext cx="6111388" cy="2773319"/>
          </a:xfrm>
          <a:prstGeom prst="rect">
            <a:avLst/>
          </a:prstGeom>
        </p:spPr>
      </p:pic>
      <p:sp>
        <p:nvSpPr>
          <p:cNvPr id="8" name="Slide Number Placeholder 3"/>
          <p:cNvSpPr>
            <a:spLocks noGrp="1"/>
          </p:cNvSpPr>
          <p:nvPr>
            <p:ph type="sldNum" sz="quarter" idx="10"/>
          </p:nvPr>
        </p:nvSpPr>
        <p:spPr>
          <a:xfrm>
            <a:off x="8528050" y="19050"/>
            <a:ext cx="592138" cy="325438"/>
          </a:xfrm>
        </p:spPr>
        <p:txBody>
          <a:bodyPr/>
          <a:lstStyle/>
          <a:p>
            <a:fld id="{B0093543-1604-46AF-A6FA-9E7B09989DCD}" type="slidenum">
              <a:rPr lang="en-US" smtClean="0"/>
              <a:pPr/>
              <a:t>51</a:t>
            </a:fld>
            <a:endParaRPr lang="en-US"/>
          </a:p>
        </p:txBody>
      </p:sp>
    </p:spTree>
    <p:extLst>
      <p:ext uri="{BB962C8B-B14F-4D97-AF65-F5344CB8AC3E}">
        <p14:creationId xmlns:p14="http://schemas.microsoft.com/office/powerpoint/2010/main" val="2995022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Deprecated Wireless Options</a:t>
            </a:r>
            <a:endParaRPr lang="en-US" dirty="0"/>
          </a:p>
        </p:txBody>
      </p:sp>
      <p:sp>
        <p:nvSpPr>
          <p:cNvPr id="4" name="Content Placeholder 3"/>
          <p:cNvSpPr>
            <a:spLocks noGrp="1"/>
          </p:cNvSpPr>
          <p:nvPr>
            <p:ph idx="1"/>
          </p:nvPr>
        </p:nvSpPr>
        <p:spPr/>
        <p:txBody>
          <a:bodyPr/>
          <a:lstStyle/>
          <a:p>
            <a:r>
              <a:rPr lang="en-US" b="1" dirty="0"/>
              <a:t>Restart Wireless</a:t>
            </a:r>
          </a:p>
          <a:p>
            <a:pPr lvl="1"/>
            <a:r>
              <a:rPr lang="en-US" dirty="0"/>
              <a:t>You can now only complete a reboot action for an AP device</a:t>
            </a:r>
          </a:p>
          <a:p>
            <a:pPr lvl="1"/>
            <a:r>
              <a:rPr lang="en-US" dirty="0"/>
              <a:t>When you reboot an AP device manually or as a scheduled restart, the configuration is reloaded and auto-channel selection occurs </a:t>
            </a:r>
          </a:p>
          <a:p>
            <a:r>
              <a:rPr lang="en-US" b="1" dirty="0"/>
              <a:t>Outdoor only channels </a:t>
            </a:r>
            <a:r>
              <a:rPr lang="en-US" dirty="0"/>
              <a:t>— Outdoor models AP102 and AP322 will continue to enforce channel restrictions according to outdoor-only channel availability </a:t>
            </a:r>
          </a:p>
          <a:p>
            <a:r>
              <a:rPr lang="en-US" b="1" dirty="0"/>
              <a:t>Disable DFS channels </a:t>
            </a:r>
            <a:r>
              <a:rPr lang="en-US" dirty="0"/>
              <a:t>— You can no longer disable the use of DFS channels on any AP device model</a:t>
            </a:r>
          </a:p>
          <a:p>
            <a:r>
              <a:rPr lang="en-US" b="1" dirty="0"/>
              <a:t>Rate option </a:t>
            </a:r>
            <a:r>
              <a:rPr lang="en-US" dirty="0"/>
              <a:t>— The Rate control option for a radio is removed; the default setting is now </a:t>
            </a:r>
            <a:r>
              <a:rPr lang="en-US" b="1" dirty="0"/>
              <a:t>Auto</a:t>
            </a:r>
            <a:endParaRPr lang="en-US" dirty="0"/>
          </a:p>
          <a:p>
            <a:endParaRPr lang="en-US" dirty="0"/>
          </a:p>
        </p:txBody>
      </p:sp>
      <p:sp>
        <p:nvSpPr>
          <p:cNvPr id="6" name="Slide Number Placeholder 3"/>
          <p:cNvSpPr>
            <a:spLocks noGrp="1"/>
          </p:cNvSpPr>
          <p:nvPr>
            <p:ph type="sldNum" sz="quarter" idx="10"/>
          </p:nvPr>
        </p:nvSpPr>
        <p:spPr>
          <a:xfrm>
            <a:off x="8528050" y="19050"/>
            <a:ext cx="592138" cy="325438"/>
          </a:xfrm>
        </p:spPr>
        <p:txBody>
          <a:bodyPr/>
          <a:lstStyle/>
          <a:p>
            <a:fld id="{B0093543-1604-46AF-A6FA-9E7B09989DCD}" type="slidenum">
              <a:rPr lang="en-US" smtClean="0"/>
              <a:pPr/>
              <a:t>52</a:t>
            </a:fld>
            <a:endParaRPr lang="en-US"/>
          </a:p>
        </p:txBody>
      </p:sp>
    </p:spTree>
    <p:extLst>
      <p:ext uri="{BB962C8B-B14F-4D97-AF65-F5344CB8AC3E}">
        <p14:creationId xmlns:p14="http://schemas.microsoft.com/office/powerpoint/2010/main" val="1359681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Option Terminology Updates</a:t>
            </a:r>
          </a:p>
        </p:txBody>
      </p:sp>
      <p:sp>
        <p:nvSpPr>
          <p:cNvPr id="3" name="Content Placeholder 2"/>
          <p:cNvSpPr>
            <a:spLocks noGrp="1"/>
          </p:cNvSpPr>
          <p:nvPr>
            <p:ph idx="1"/>
          </p:nvPr>
        </p:nvSpPr>
        <p:spPr/>
        <p:txBody>
          <a:bodyPr/>
          <a:lstStyle/>
          <a:p>
            <a:r>
              <a:rPr lang="en-US" dirty="0"/>
              <a:t>Improved parity between Wi-Fi Cloud and local Gateway Wireless Controller (GWC) feature terminology</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31174853"/>
              </p:ext>
            </p:extLst>
          </p:nvPr>
        </p:nvGraphicFramePr>
        <p:xfrm>
          <a:off x="859502" y="2069735"/>
          <a:ext cx="7424996" cy="4056745"/>
        </p:xfrm>
        <a:graphic>
          <a:graphicData uri="http://schemas.openxmlformats.org/drawingml/2006/table">
            <a:tbl>
              <a:tblPr firstRow="1" bandRow="1">
                <a:tableStyleId>{21E4AEA4-8DFA-4A89-87EB-49C32662AFE0}</a:tableStyleId>
              </a:tblPr>
              <a:tblGrid>
                <a:gridCol w="2369769">
                  <a:extLst>
                    <a:ext uri="{9D8B030D-6E8A-4147-A177-3AD203B41FA5}">
                      <a16:colId xmlns:a16="http://schemas.microsoft.com/office/drawing/2014/main" val="2709915172"/>
                    </a:ext>
                  </a:extLst>
                </a:gridCol>
                <a:gridCol w="2480413">
                  <a:extLst>
                    <a:ext uri="{9D8B030D-6E8A-4147-A177-3AD203B41FA5}">
                      <a16:colId xmlns:a16="http://schemas.microsoft.com/office/drawing/2014/main" val="3356327181"/>
                    </a:ext>
                  </a:extLst>
                </a:gridCol>
                <a:gridCol w="2574814">
                  <a:extLst>
                    <a:ext uri="{9D8B030D-6E8A-4147-A177-3AD203B41FA5}">
                      <a16:colId xmlns:a16="http://schemas.microsoft.com/office/drawing/2014/main" val="4005638198"/>
                    </a:ext>
                  </a:extLst>
                </a:gridCol>
              </a:tblGrid>
              <a:tr h="388120">
                <a:tc>
                  <a:txBody>
                    <a:bodyPr/>
                    <a:lstStyle/>
                    <a:p>
                      <a:endParaRPr lang="en-US" sz="2000" dirty="0"/>
                    </a:p>
                  </a:txBody>
                  <a:tcPr/>
                </a:tc>
                <a:tc>
                  <a:txBody>
                    <a:bodyPr/>
                    <a:lstStyle/>
                    <a:p>
                      <a:r>
                        <a:rPr lang="en-US" sz="1600" dirty="0"/>
                        <a:t>Previous Name</a:t>
                      </a:r>
                    </a:p>
                  </a:txBody>
                  <a:tcPr/>
                </a:tc>
                <a:tc>
                  <a:txBody>
                    <a:bodyPr/>
                    <a:lstStyle/>
                    <a:p>
                      <a:r>
                        <a:rPr lang="en-US" sz="1600" dirty="0"/>
                        <a:t>New Name</a:t>
                      </a:r>
                    </a:p>
                  </a:txBody>
                  <a:tcPr/>
                </a:tc>
                <a:extLst>
                  <a:ext uri="{0D108BD9-81ED-4DB2-BD59-A6C34878D82A}">
                    <a16:rowId xmlns:a16="http://schemas.microsoft.com/office/drawing/2014/main" val="803613987"/>
                  </a:ext>
                </a:extLst>
              </a:tr>
              <a:tr h="7633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AP device</a:t>
                      </a:r>
                      <a:r>
                        <a:rPr lang="en-US" sz="1600" b="1" baseline="0" dirty="0">
                          <a:solidFill>
                            <a:schemeClr val="tx2"/>
                          </a:solidFill>
                        </a:rPr>
                        <a:t> </a:t>
                      </a:r>
                      <a:r>
                        <a:rPr lang="en-US" sz="1600" b="1" dirty="0">
                          <a:solidFill>
                            <a:schemeClr val="tx2"/>
                          </a:solidFill>
                        </a:rPr>
                        <a:t>and GWC Settings</a:t>
                      </a:r>
                    </a:p>
                  </a:txBody>
                  <a:tcPr/>
                </a:tc>
                <a:tc>
                  <a:txBody>
                    <a:bodyPr/>
                    <a:lstStyle/>
                    <a:p>
                      <a:r>
                        <a:rPr lang="en-US" sz="1600" dirty="0">
                          <a:solidFill>
                            <a:schemeClr val="tx2"/>
                          </a:solidFill>
                        </a:rPr>
                        <a:t>Management VLAN</a:t>
                      </a:r>
                    </a:p>
                  </a:txBody>
                  <a:tcPr/>
                </a:tc>
                <a:tc>
                  <a:txBody>
                    <a:bodyPr/>
                    <a:lstStyle/>
                    <a:p>
                      <a:r>
                        <a:rPr lang="en-US" sz="1600" dirty="0">
                          <a:solidFill>
                            <a:schemeClr val="tx2"/>
                          </a:solidFill>
                        </a:rPr>
                        <a:t>Communication VLAN</a:t>
                      </a:r>
                    </a:p>
                  </a:txBody>
                  <a:tcPr/>
                </a:tc>
                <a:extLst>
                  <a:ext uri="{0D108BD9-81ED-4DB2-BD59-A6C34878D82A}">
                    <a16:rowId xmlns:a16="http://schemas.microsoft.com/office/drawing/2014/main" val="2984848166"/>
                  </a:ext>
                </a:extLst>
              </a:tr>
              <a:tr h="357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Radio Settings</a:t>
                      </a:r>
                    </a:p>
                  </a:txBody>
                  <a:tcPr/>
                </a:tc>
                <a:tc>
                  <a:txBody>
                    <a:bodyPr/>
                    <a:lstStyle/>
                    <a:p>
                      <a:r>
                        <a:rPr lang="en-US" sz="1600" dirty="0">
                          <a:solidFill>
                            <a:schemeClr val="tx2"/>
                          </a:solidFill>
                        </a:rPr>
                        <a:t>Channel HT Mode</a:t>
                      </a:r>
                    </a:p>
                  </a:txBody>
                  <a:tcPr/>
                </a:tc>
                <a:tc>
                  <a:txBody>
                    <a:bodyPr/>
                    <a:lstStyle/>
                    <a:p>
                      <a:r>
                        <a:rPr lang="en-US" sz="1600" dirty="0">
                          <a:solidFill>
                            <a:schemeClr val="tx2"/>
                          </a:solidFill>
                        </a:rPr>
                        <a:t>Channel Width</a:t>
                      </a:r>
                    </a:p>
                  </a:txBody>
                  <a:tcPr/>
                </a:tc>
                <a:extLst>
                  <a:ext uri="{0D108BD9-81ED-4DB2-BD59-A6C34878D82A}">
                    <a16:rowId xmlns:a16="http://schemas.microsoft.com/office/drawing/2014/main" val="3570364624"/>
                  </a:ext>
                </a:extLst>
              </a:tr>
              <a:tr h="357215">
                <a:tc>
                  <a:txBody>
                    <a:bodyPr/>
                    <a:lstStyle/>
                    <a:p>
                      <a:endParaRPr lang="en-US" sz="1600" b="1" dirty="0">
                        <a:solidFill>
                          <a:schemeClr val="tx2"/>
                        </a:solidFill>
                      </a:endParaRPr>
                    </a:p>
                  </a:txBody>
                  <a:tcPr/>
                </a:tc>
                <a:tc>
                  <a:txBody>
                    <a:bodyPr/>
                    <a:lstStyle/>
                    <a:p>
                      <a:r>
                        <a:rPr lang="en-US" sz="1600" dirty="0">
                          <a:solidFill>
                            <a:schemeClr val="tx2"/>
                          </a:solidFill>
                        </a:rPr>
                        <a:t>TX Power</a:t>
                      </a:r>
                    </a:p>
                  </a:txBody>
                  <a:tcPr/>
                </a:tc>
                <a:tc>
                  <a:txBody>
                    <a:bodyPr/>
                    <a:lstStyle/>
                    <a:p>
                      <a:r>
                        <a:rPr lang="en-US" sz="1600" dirty="0">
                          <a:solidFill>
                            <a:schemeClr val="tx2"/>
                          </a:solidFill>
                        </a:rPr>
                        <a:t>Transmit Power</a:t>
                      </a:r>
                    </a:p>
                  </a:txBody>
                  <a:tcPr/>
                </a:tc>
                <a:extLst>
                  <a:ext uri="{0D108BD9-81ED-4DB2-BD59-A6C34878D82A}">
                    <a16:rowId xmlns:a16="http://schemas.microsoft.com/office/drawing/2014/main" val="3665077232"/>
                  </a:ext>
                </a:extLst>
              </a:tr>
              <a:tr h="357215">
                <a:tc>
                  <a:txBody>
                    <a:bodyPr/>
                    <a:lstStyle/>
                    <a:p>
                      <a:endParaRPr lang="en-US" sz="1600" b="1" dirty="0">
                        <a:solidFill>
                          <a:schemeClr val="tx2"/>
                        </a:solidFill>
                      </a:endParaRPr>
                    </a:p>
                  </a:txBody>
                  <a:tcPr/>
                </a:tc>
                <a:tc>
                  <a:txBody>
                    <a:bodyPr/>
                    <a:lstStyle/>
                    <a:p>
                      <a:r>
                        <a:rPr lang="en-US" sz="1600" dirty="0">
                          <a:solidFill>
                            <a:schemeClr val="tx2"/>
                          </a:solidFill>
                        </a:rPr>
                        <a:t>Country</a:t>
                      </a:r>
                    </a:p>
                  </a:txBody>
                  <a:tcPr/>
                </a:tc>
                <a:tc>
                  <a:txBody>
                    <a:bodyPr/>
                    <a:lstStyle/>
                    <a:p>
                      <a:r>
                        <a:rPr lang="en-US" sz="1600" dirty="0">
                          <a:solidFill>
                            <a:schemeClr val="tx2"/>
                          </a:solidFill>
                        </a:rPr>
                        <a:t>Country of Operation</a:t>
                      </a:r>
                    </a:p>
                  </a:txBody>
                  <a:tcPr/>
                </a:tc>
                <a:extLst>
                  <a:ext uri="{0D108BD9-81ED-4DB2-BD59-A6C34878D82A}">
                    <a16:rowId xmlns:a16="http://schemas.microsoft.com/office/drawing/2014/main" val="2176164795"/>
                  </a:ext>
                </a:extLst>
              </a:tr>
              <a:tr h="357215">
                <a:tc>
                  <a:txBody>
                    <a:bodyPr/>
                    <a:lstStyle/>
                    <a:p>
                      <a:endParaRPr lang="en-US" sz="1600" b="1" dirty="0">
                        <a:solidFill>
                          <a:schemeClr val="tx2"/>
                        </a:solidFill>
                      </a:endParaRPr>
                    </a:p>
                  </a:txBody>
                  <a:tcPr/>
                </a:tc>
                <a:tc>
                  <a:txBody>
                    <a:bodyPr/>
                    <a:lstStyle/>
                    <a:p>
                      <a:r>
                        <a:rPr lang="en-US" sz="1600" dirty="0">
                          <a:solidFill>
                            <a:schemeClr val="tx2"/>
                          </a:solidFill>
                        </a:rPr>
                        <a:t>Band</a:t>
                      </a:r>
                    </a:p>
                  </a:txBody>
                  <a:tcPr/>
                </a:tc>
                <a:tc>
                  <a:txBody>
                    <a:bodyPr/>
                    <a:lstStyle/>
                    <a:p>
                      <a:r>
                        <a:rPr lang="en-US" sz="1600" dirty="0">
                          <a:solidFill>
                            <a:schemeClr val="tx2"/>
                          </a:solidFill>
                        </a:rPr>
                        <a:t>Frequency Band</a:t>
                      </a:r>
                    </a:p>
                  </a:txBody>
                  <a:tcPr/>
                </a:tc>
                <a:extLst>
                  <a:ext uri="{0D108BD9-81ED-4DB2-BD59-A6C34878D82A}">
                    <a16:rowId xmlns:a16="http://schemas.microsoft.com/office/drawing/2014/main" val="2448269690"/>
                  </a:ext>
                </a:extLst>
              </a:tr>
              <a:tr h="7148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SSID Settings</a:t>
                      </a:r>
                    </a:p>
                  </a:txBody>
                  <a:tcPr/>
                </a:tc>
                <a:tc>
                  <a:txBody>
                    <a:bodyPr/>
                    <a:lstStyle/>
                    <a:p>
                      <a:r>
                        <a:rPr lang="en-US" sz="1600" dirty="0">
                          <a:solidFill>
                            <a:schemeClr val="tx2"/>
                          </a:solidFill>
                          <a:effectLst/>
                        </a:rPr>
                        <a:t>Broadcast SSID and respond to SSID queries </a:t>
                      </a:r>
                      <a:endParaRPr lang="en-US" sz="1600" dirty="0">
                        <a:solidFill>
                          <a:schemeClr val="tx2"/>
                        </a:solidFill>
                      </a:endParaRPr>
                    </a:p>
                  </a:txBody>
                  <a:tcPr/>
                </a:tc>
                <a:tc>
                  <a:txBody>
                    <a:bodyPr/>
                    <a:lstStyle/>
                    <a:p>
                      <a:r>
                        <a:rPr lang="en-US" sz="1600" dirty="0">
                          <a:solidFill>
                            <a:schemeClr val="tx2"/>
                          </a:solidFill>
                        </a:rPr>
                        <a:t>Broadcast SSID</a:t>
                      </a:r>
                    </a:p>
                  </a:txBody>
                  <a:tcPr/>
                </a:tc>
                <a:extLst>
                  <a:ext uri="{0D108BD9-81ED-4DB2-BD59-A6C34878D82A}">
                    <a16:rowId xmlns:a16="http://schemas.microsoft.com/office/drawing/2014/main" val="1662909303"/>
                  </a:ext>
                </a:extLst>
              </a:tr>
              <a:tr h="388120">
                <a:tc>
                  <a:txBody>
                    <a:bodyPr/>
                    <a:lstStyle/>
                    <a:p>
                      <a:endParaRPr lang="en-US" sz="2000" b="1" dirty="0">
                        <a:solidFill>
                          <a:schemeClr val="tx2"/>
                        </a:solidFill>
                      </a:endParaRPr>
                    </a:p>
                  </a:txBody>
                  <a:tcPr/>
                </a:tc>
                <a:tc>
                  <a:txBody>
                    <a:bodyPr/>
                    <a:lstStyle/>
                    <a:p>
                      <a:r>
                        <a:rPr lang="en-US" sz="1600" dirty="0">
                          <a:solidFill>
                            <a:schemeClr val="tx2"/>
                          </a:solidFill>
                        </a:rPr>
                        <a:t>Station</a:t>
                      </a:r>
                      <a:r>
                        <a:rPr lang="en-US" sz="1600" baseline="0" dirty="0">
                          <a:solidFill>
                            <a:schemeClr val="tx2"/>
                          </a:solidFill>
                        </a:rPr>
                        <a:t> Isolation</a:t>
                      </a:r>
                      <a:endParaRPr lang="en-US" sz="1600" dirty="0">
                        <a:solidFill>
                          <a:schemeClr val="tx2"/>
                        </a:solidFill>
                      </a:endParaRPr>
                    </a:p>
                  </a:txBody>
                  <a:tcPr/>
                </a:tc>
                <a:tc>
                  <a:txBody>
                    <a:bodyPr/>
                    <a:lstStyle/>
                    <a:p>
                      <a:r>
                        <a:rPr lang="en-US" sz="1600" dirty="0">
                          <a:solidFill>
                            <a:schemeClr val="tx2"/>
                          </a:solidFill>
                        </a:rPr>
                        <a:t>Client Isolation</a:t>
                      </a:r>
                    </a:p>
                  </a:txBody>
                  <a:tcPr/>
                </a:tc>
                <a:extLst>
                  <a:ext uri="{0D108BD9-81ED-4DB2-BD59-A6C34878D82A}">
                    <a16:rowId xmlns:a16="http://schemas.microsoft.com/office/drawing/2014/main" val="266426766"/>
                  </a:ext>
                </a:extLst>
              </a:tr>
              <a:tr h="357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Monitoring</a:t>
                      </a:r>
                    </a:p>
                  </a:txBody>
                  <a:tcPr/>
                </a:tc>
                <a:tc>
                  <a:txBody>
                    <a:bodyPr/>
                    <a:lstStyle/>
                    <a:p>
                      <a:r>
                        <a:rPr lang="en-US" sz="1600" dirty="0">
                          <a:solidFill>
                            <a:schemeClr val="tx2"/>
                          </a:solidFill>
                        </a:rPr>
                        <a:t>Foreign BSSIDs</a:t>
                      </a:r>
                    </a:p>
                  </a:txBody>
                  <a:tcPr/>
                </a:tc>
                <a:tc>
                  <a:txBody>
                    <a:bodyPr/>
                    <a:lstStyle/>
                    <a:p>
                      <a:r>
                        <a:rPr lang="en-US" sz="1600" dirty="0">
                          <a:solidFill>
                            <a:schemeClr val="tx2"/>
                          </a:solidFill>
                        </a:rPr>
                        <a:t>External BSSIDs</a:t>
                      </a:r>
                    </a:p>
                  </a:txBody>
                  <a:tcPr/>
                </a:tc>
                <a:extLst>
                  <a:ext uri="{0D108BD9-81ED-4DB2-BD59-A6C34878D82A}">
                    <a16:rowId xmlns:a16="http://schemas.microsoft.com/office/drawing/2014/main" val="2617489748"/>
                  </a:ext>
                </a:extLst>
              </a:tr>
            </a:tbl>
          </a:graphicData>
        </a:graphic>
      </p:graphicFrame>
      <p:sp>
        <p:nvSpPr>
          <p:cNvPr id="7" name="Slide Number Placeholder 3"/>
          <p:cNvSpPr>
            <a:spLocks noGrp="1"/>
          </p:cNvSpPr>
          <p:nvPr>
            <p:ph type="sldNum" sz="quarter" idx="10"/>
          </p:nvPr>
        </p:nvSpPr>
        <p:spPr>
          <a:xfrm>
            <a:off x="8528050" y="19050"/>
            <a:ext cx="592138" cy="325438"/>
          </a:xfrm>
        </p:spPr>
        <p:txBody>
          <a:bodyPr/>
          <a:lstStyle/>
          <a:p>
            <a:fld id="{B0093543-1604-46AF-A6FA-9E7B09989DCD}" type="slidenum">
              <a:rPr lang="en-US" smtClean="0"/>
              <a:pPr/>
              <a:t>53</a:t>
            </a:fld>
            <a:endParaRPr lang="en-US"/>
          </a:p>
        </p:txBody>
      </p:sp>
    </p:spTree>
    <p:extLst>
      <p:ext uri="{BB962C8B-B14F-4D97-AF65-F5344CB8AC3E}">
        <p14:creationId xmlns:p14="http://schemas.microsoft.com/office/powerpoint/2010/main" val="822987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VPN with PPTP Removed</a:t>
            </a:r>
          </a:p>
        </p:txBody>
      </p:sp>
    </p:spTree>
    <p:extLst>
      <p:ext uri="{BB962C8B-B14F-4D97-AF65-F5344CB8AC3E}">
        <p14:creationId xmlns:p14="http://schemas.microsoft.com/office/powerpoint/2010/main" val="4270081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VPN with PPTP Removed</a:t>
            </a:r>
          </a:p>
        </p:txBody>
      </p:sp>
      <p:sp>
        <p:nvSpPr>
          <p:cNvPr id="3" name="Content Placeholder 2"/>
          <p:cNvSpPr>
            <a:spLocks noGrp="1"/>
          </p:cNvSpPr>
          <p:nvPr>
            <p:ph idx="1"/>
          </p:nvPr>
        </p:nvSpPr>
        <p:spPr/>
        <p:txBody>
          <a:bodyPr/>
          <a:lstStyle/>
          <a:p>
            <a:r>
              <a:rPr lang="en-US" dirty="0"/>
              <a:t>In </a:t>
            </a:r>
            <a:r>
              <a:rPr lang="en-US" dirty="0" err="1"/>
              <a:t>Fireware</a:t>
            </a:r>
            <a:r>
              <a:rPr lang="en-US" dirty="0"/>
              <a:t> v12.0, Mobile VPN with PPTP is no longer available</a:t>
            </a:r>
          </a:p>
          <a:p>
            <a:pPr lvl="1"/>
            <a:r>
              <a:rPr lang="en-US" dirty="0"/>
              <a:t>PPTP is an older VPN protocol that is not considered secure</a:t>
            </a:r>
          </a:p>
          <a:p>
            <a:r>
              <a:rPr lang="en-US" dirty="0"/>
              <a:t>If your configuration includes Mobile VPN with PPTP, we recommend that you use a different Mobile VPN solution before you upgrade</a:t>
            </a:r>
          </a:p>
          <a:p>
            <a:pPr lvl="1"/>
            <a:r>
              <a:rPr lang="en-US" dirty="0"/>
              <a:t>To compare mobile VPN solutions, see </a:t>
            </a:r>
            <a:r>
              <a:rPr lang="en-US" dirty="0">
                <a:hlinkClick r:id="rId2"/>
              </a:rPr>
              <a:t>Select the Type of Mobile VPN to Use</a:t>
            </a:r>
            <a:r>
              <a:rPr lang="en-US" dirty="0"/>
              <a:t> in </a:t>
            </a:r>
            <a:r>
              <a:rPr lang="en-US" i="1" dirty="0"/>
              <a:t>Fireware Help</a:t>
            </a:r>
          </a:p>
          <a:p>
            <a:pPr lvl="1"/>
            <a:r>
              <a:rPr lang="en-US" dirty="0"/>
              <a:t>For minimal changes to your Firebox and mobile clients, we recommend that you select the Mobile VPN with L2TP solution</a:t>
            </a:r>
          </a:p>
          <a:p>
            <a:pPr lvl="1"/>
            <a:r>
              <a:rPr lang="en-US" dirty="0"/>
              <a:t>For more information, see </a:t>
            </a:r>
            <a:r>
              <a:rPr lang="en-US" dirty="0">
                <a:hlinkClick r:id="rId3"/>
              </a:rPr>
              <a:t>How do I migrate from PPTP to L2TP?</a:t>
            </a:r>
            <a:r>
              <a:rPr lang="en-US" dirty="0"/>
              <a:t> in the WatchGuard Knowledge Base</a:t>
            </a:r>
          </a:p>
          <a:p>
            <a:endParaRPr lang="en-US" dirty="0"/>
          </a:p>
          <a:p>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55</a:t>
            </a:fld>
            <a:endParaRPr lang="en-US" dirty="0"/>
          </a:p>
        </p:txBody>
      </p:sp>
    </p:spTree>
    <p:extLst>
      <p:ext uri="{BB962C8B-B14F-4D97-AF65-F5344CB8AC3E}">
        <p14:creationId xmlns:p14="http://schemas.microsoft.com/office/powerpoint/2010/main" val="668962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VPN with PPTP Removed</a:t>
            </a:r>
          </a:p>
        </p:txBody>
      </p:sp>
      <p:sp>
        <p:nvSpPr>
          <p:cNvPr id="3" name="Content Placeholder 2"/>
          <p:cNvSpPr>
            <a:spLocks noGrp="1"/>
          </p:cNvSpPr>
          <p:nvPr>
            <p:ph idx="1"/>
          </p:nvPr>
        </p:nvSpPr>
        <p:spPr/>
        <p:txBody>
          <a:bodyPr/>
          <a:lstStyle/>
          <a:p>
            <a:r>
              <a:rPr lang="en-US" dirty="0"/>
              <a:t>After you upgrade to Fireware v12.0:</a:t>
            </a:r>
          </a:p>
          <a:p>
            <a:pPr lvl="1"/>
            <a:r>
              <a:rPr lang="en-US" dirty="0"/>
              <a:t>If the built-in </a:t>
            </a:r>
            <a:r>
              <a:rPr lang="en-US" i="1" dirty="0"/>
              <a:t>PPTP-Users</a:t>
            </a:r>
            <a:r>
              <a:rPr lang="en-US" dirty="0"/>
              <a:t> group includes users, or if an alias or policy includes the </a:t>
            </a:r>
            <a:r>
              <a:rPr lang="en-US" i="1" dirty="0"/>
              <a:t>PPTP-Users</a:t>
            </a:r>
            <a:r>
              <a:rPr lang="en-US" dirty="0"/>
              <a:t> group, this group is renamed to </a:t>
            </a:r>
            <a:br>
              <a:rPr lang="en-US" dirty="0"/>
            </a:br>
            <a:r>
              <a:rPr lang="en-US" i="1" dirty="0"/>
              <a:t>PPTP-Users-Legacy</a:t>
            </a:r>
            <a:endParaRPr lang="en-US" dirty="0"/>
          </a:p>
          <a:p>
            <a:pPr lvl="1"/>
            <a:r>
              <a:rPr lang="en-US" dirty="0"/>
              <a:t>You can view and delete the </a:t>
            </a:r>
            <a:r>
              <a:rPr lang="en-US" i="1" dirty="0"/>
              <a:t>PPTP-Users-Legacy </a:t>
            </a:r>
            <a:r>
              <a:rPr lang="en-US" dirty="0"/>
              <a:t>group</a:t>
            </a:r>
          </a:p>
          <a:p>
            <a:pPr lvl="1"/>
            <a:r>
              <a:rPr lang="en-US" dirty="0"/>
              <a:t>You cannot view the Mobile VPN with PPTP configuration in the WebUI, Policy Manager, or the CLI</a:t>
            </a:r>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56</a:t>
            </a:fld>
            <a:endParaRPr lang="en-US" dirty="0"/>
          </a:p>
        </p:txBody>
      </p:sp>
    </p:spTree>
    <p:extLst>
      <p:ext uri="{BB962C8B-B14F-4D97-AF65-F5344CB8AC3E}">
        <p14:creationId xmlns:p14="http://schemas.microsoft.com/office/powerpoint/2010/main" val="713560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Tree>
    <p:extLst>
      <p:ext uri="{BB962C8B-B14F-4D97-AF65-F5344CB8AC3E}">
        <p14:creationId xmlns:p14="http://schemas.microsoft.com/office/powerpoint/2010/main" val="3700317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idx="1"/>
          </p:nvPr>
        </p:nvSpPr>
        <p:spPr/>
        <p:txBody>
          <a:bodyPr/>
          <a:lstStyle/>
          <a:p>
            <a:r>
              <a:rPr lang="en-US" dirty="0"/>
              <a:t>New VPN connections created in Fireware v12.0 have stronger default authentication and encryption settings</a:t>
            </a:r>
          </a:p>
          <a:p>
            <a:r>
              <a:rPr lang="en-US" dirty="0"/>
              <a:t>The new default settings apply to all VPN products:</a:t>
            </a:r>
          </a:p>
          <a:p>
            <a:pPr lvl="1"/>
            <a:r>
              <a:rPr lang="en-US" dirty="0"/>
              <a:t>Manual BOVPN</a:t>
            </a:r>
          </a:p>
          <a:p>
            <a:pPr lvl="1"/>
            <a:r>
              <a:rPr lang="en-US" dirty="0"/>
              <a:t>BOVPN virtual interfaces</a:t>
            </a:r>
          </a:p>
          <a:p>
            <a:pPr lvl="1"/>
            <a:r>
              <a:rPr lang="en-US" dirty="0"/>
              <a:t>Mobile VPN with IPSec</a:t>
            </a:r>
          </a:p>
          <a:p>
            <a:pPr lvl="1"/>
            <a:r>
              <a:rPr lang="en-US" dirty="0"/>
              <a:t>Mobile VPN with SSL</a:t>
            </a:r>
          </a:p>
          <a:p>
            <a:pPr lvl="1"/>
            <a:r>
              <a:rPr lang="en-US" dirty="0"/>
              <a:t>Mobile VPN with L2TP</a:t>
            </a:r>
          </a:p>
        </p:txBody>
      </p:sp>
      <p:sp>
        <p:nvSpPr>
          <p:cNvPr id="4" name="Slide Number Placeholder 3"/>
          <p:cNvSpPr>
            <a:spLocks noGrp="1"/>
          </p:cNvSpPr>
          <p:nvPr>
            <p:ph type="sldNum" sz="quarter" idx="10"/>
          </p:nvPr>
        </p:nvSpPr>
        <p:spPr/>
        <p:txBody>
          <a:bodyPr/>
          <a:lstStyle/>
          <a:p>
            <a:fld id="{B0093543-1604-46AF-A6FA-9E7B09989DCD}" type="slidenum">
              <a:rPr lang="en-US" smtClean="0"/>
              <a:pPr/>
              <a:t>58</a:t>
            </a:fld>
            <a:endParaRPr lang="en-US" dirty="0"/>
          </a:p>
        </p:txBody>
      </p:sp>
    </p:spTree>
    <p:extLst>
      <p:ext uri="{BB962C8B-B14F-4D97-AF65-F5344CB8AC3E}">
        <p14:creationId xmlns:p14="http://schemas.microsoft.com/office/powerpoint/2010/main" val="1324037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idx="1"/>
          </p:nvPr>
        </p:nvSpPr>
        <p:spPr/>
        <p:txBody>
          <a:bodyPr/>
          <a:lstStyle/>
          <a:p>
            <a:r>
              <a:rPr lang="en-US" dirty="0"/>
              <a:t>If you use Policy Manager v12.0 to open an XML configuration file for Fireware v11.12.4 or lower, the new default settings for BOVPN, BOVPN virtual interfaces, Mobile VPN with IPSec, and Mobile VPN with L2TP do not appear for new VPN connections</a:t>
            </a:r>
          </a:p>
          <a:p>
            <a:pPr lvl="1"/>
            <a:r>
              <a:rPr lang="en-US" dirty="0"/>
              <a:t>To convert the configuration file to v12.0, select </a:t>
            </a:r>
            <a:r>
              <a:rPr lang="en-US" b="1" dirty="0"/>
              <a:t>Setup</a:t>
            </a:r>
            <a:r>
              <a:rPr lang="en-US" dirty="0"/>
              <a:t> &gt; </a:t>
            </a:r>
            <a:r>
              <a:rPr lang="en-US" b="1" dirty="0"/>
              <a:t>OS Compatibility</a:t>
            </a:r>
          </a:p>
          <a:p>
            <a:pPr lvl="1"/>
            <a:r>
              <a:rPr lang="en-US" dirty="0"/>
              <a:t>After the file is converted, the default settings appear for new VPN connections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59</a:t>
            </a:fld>
            <a:endParaRPr lang="en-US" dirty="0"/>
          </a:p>
        </p:txBody>
      </p:sp>
    </p:spTree>
    <p:extLst>
      <p:ext uri="{BB962C8B-B14F-4D97-AF65-F5344CB8AC3E}">
        <p14:creationId xmlns:p14="http://schemas.microsoft.com/office/powerpoint/2010/main" val="255918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Gateway </a:t>
            </a:r>
            <a:r>
              <a:rPr lang="en-US" dirty="0" err="1"/>
              <a:t>AntiVirus</a:t>
            </a:r>
            <a:r>
              <a:rPr lang="en-US" dirty="0"/>
              <a:t> Update</a:t>
            </a:r>
          </a:p>
        </p:txBody>
      </p:sp>
      <p:sp>
        <p:nvSpPr>
          <p:cNvPr id="3" name="Content Placeholder 2"/>
          <p:cNvSpPr>
            <a:spLocks noGrp="1"/>
          </p:cNvSpPr>
          <p:nvPr>
            <p:ph idx="1"/>
          </p:nvPr>
        </p:nvSpPr>
        <p:spPr/>
        <p:txBody>
          <a:bodyPr/>
          <a:lstStyle/>
          <a:p>
            <a:r>
              <a:rPr lang="en-US" dirty="0"/>
              <a:t>Gateway </a:t>
            </a:r>
            <a:r>
              <a:rPr lang="en-US" dirty="0" err="1"/>
              <a:t>AntiVirus</a:t>
            </a:r>
            <a:r>
              <a:rPr lang="en-US" dirty="0"/>
              <a:t> signature set sizes vary by model</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None/>
            </a:pPr>
            <a:endParaRPr lang="en-US" dirty="0"/>
          </a:p>
          <a:p>
            <a:r>
              <a:rPr lang="en-US" dirty="0"/>
              <a:t>Virtual Fireboxes (</a:t>
            </a:r>
            <a:r>
              <a:rPr lang="en-US" dirty="0" err="1"/>
              <a:t>FireboxV</a:t>
            </a:r>
            <a:r>
              <a:rPr lang="en-US" dirty="0"/>
              <a:t>, </a:t>
            </a:r>
            <a:r>
              <a:rPr lang="en-US" dirty="0" err="1"/>
              <a:t>XTMv</a:t>
            </a:r>
            <a:r>
              <a:rPr lang="en-US" dirty="0"/>
              <a:t>, Firebox Cloud) get the Enterprise set if the instance has 2GB or more of memory</a:t>
            </a:r>
          </a:p>
        </p:txBody>
      </p:sp>
      <p:sp>
        <p:nvSpPr>
          <p:cNvPr id="4" name="Slide Number Placeholder 3"/>
          <p:cNvSpPr>
            <a:spLocks noGrp="1"/>
          </p:cNvSpPr>
          <p:nvPr>
            <p:ph type="sldNum" sz="quarter" idx="10"/>
          </p:nvPr>
        </p:nvSpPr>
        <p:spPr/>
        <p:txBody>
          <a:bodyPr/>
          <a:lstStyle/>
          <a:p>
            <a:fld id="{B0093543-1604-46AF-A6FA-9E7B09989DCD}" type="slidenum">
              <a:rPr lang="en-US" smtClean="0"/>
              <a:pPr/>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70771404"/>
              </p:ext>
            </p:extLst>
          </p:nvPr>
        </p:nvGraphicFramePr>
        <p:xfrm>
          <a:off x="921112" y="1748555"/>
          <a:ext cx="7606937" cy="2743200"/>
        </p:xfrm>
        <a:graphic>
          <a:graphicData uri="http://schemas.openxmlformats.org/drawingml/2006/table">
            <a:tbl>
              <a:tblPr firstRow="1" bandRow="1">
                <a:tableStyleId>{21E4AEA4-8DFA-4A89-87EB-49C32662AFE0}</a:tableStyleId>
              </a:tblPr>
              <a:tblGrid>
                <a:gridCol w="2556666">
                  <a:extLst>
                    <a:ext uri="{9D8B030D-6E8A-4147-A177-3AD203B41FA5}">
                      <a16:colId xmlns:a16="http://schemas.microsoft.com/office/drawing/2014/main" val="3957751787"/>
                    </a:ext>
                  </a:extLst>
                </a:gridCol>
                <a:gridCol w="5050271">
                  <a:extLst>
                    <a:ext uri="{9D8B030D-6E8A-4147-A177-3AD203B41FA5}">
                      <a16:colId xmlns:a16="http://schemas.microsoft.com/office/drawing/2014/main" val="1137052148"/>
                    </a:ext>
                  </a:extLst>
                </a:gridCol>
              </a:tblGrid>
              <a:tr h="370840">
                <a:tc>
                  <a:txBody>
                    <a:bodyPr/>
                    <a:lstStyle/>
                    <a:p>
                      <a:r>
                        <a:rPr lang="en-US" dirty="0"/>
                        <a:t>Gateway </a:t>
                      </a:r>
                      <a:r>
                        <a:rPr lang="en-US" dirty="0" err="1"/>
                        <a:t>AntiVirus</a:t>
                      </a:r>
                      <a:r>
                        <a:rPr lang="en-US" dirty="0"/>
                        <a:t> </a:t>
                      </a:r>
                    </a:p>
                    <a:p>
                      <a:r>
                        <a:rPr lang="en-US" dirty="0"/>
                        <a:t>Signature Set</a:t>
                      </a:r>
                    </a:p>
                  </a:txBody>
                  <a:tcPr/>
                </a:tc>
                <a:tc>
                  <a:txBody>
                    <a:bodyPr/>
                    <a:lstStyle/>
                    <a:p>
                      <a:r>
                        <a:rPr lang="en-US" baseline="0" dirty="0"/>
                        <a:t>Firebox Models</a:t>
                      </a:r>
                      <a:endParaRPr lang="en-US" dirty="0"/>
                    </a:p>
                  </a:txBody>
                  <a:tcPr/>
                </a:tc>
                <a:extLst>
                  <a:ext uri="{0D108BD9-81ED-4DB2-BD59-A6C34878D82A}">
                    <a16:rowId xmlns:a16="http://schemas.microsoft.com/office/drawing/2014/main" val="3700253286"/>
                  </a:ext>
                </a:extLst>
              </a:tr>
              <a:tr h="370840">
                <a:tc>
                  <a:txBody>
                    <a:bodyPr/>
                    <a:lstStyle/>
                    <a:p>
                      <a:r>
                        <a:rPr lang="en-US" dirty="0">
                          <a:solidFill>
                            <a:schemeClr val="tx2"/>
                          </a:solidFill>
                        </a:rPr>
                        <a:t>Standard</a:t>
                      </a:r>
                    </a:p>
                  </a:txBody>
                  <a:tcPr/>
                </a:tc>
                <a:tc>
                  <a:txBody>
                    <a:bodyPr/>
                    <a:lstStyle/>
                    <a:p>
                      <a:r>
                        <a:rPr lang="en-US" dirty="0">
                          <a:solidFill>
                            <a:schemeClr val="tx2"/>
                          </a:solidFill>
                        </a:rPr>
                        <a:t>T10</a:t>
                      </a:r>
                      <a:r>
                        <a:rPr lang="en-US">
                          <a:solidFill>
                            <a:schemeClr val="tx2"/>
                          </a:solidFill>
                        </a:rPr>
                        <a:t>, T30</a:t>
                      </a:r>
                      <a:endParaRPr lang="en-US" dirty="0">
                        <a:solidFill>
                          <a:schemeClr val="tx2"/>
                        </a:solidFill>
                      </a:endParaRPr>
                    </a:p>
                    <a:p>
                      <a:r>
                        <a:rPr lang="en-US" dirty="0">
                          <a:solidFill>
                            <a:schemeClr val="tx2"/>
                          </a:solidFill>
                        </a:rPr>
                        <a:t>XTM</a:t>
                      </a:r>
                      <a:r>
                        <a:rPr lang="en-US" baseline="0" dirty="0">
                          <a:solidFill>
                            <a:schemeClr val="tx2"/>
                          </a:solidFill>
                        </a:rPr>
                        <a:t> 25, 26, 33, 330</a:t>
                      </a:r>
                    </a:p>
                  </a:txBody>
                  <a:tcPr/>
                </a:tc>
                <a:extLst>
                  <a:ext uri="{0D108BD9-81ED-4DB2-BD59-A6C34878D82A}">
                    <a16:rowId xmlns:a16="http://schemas.microsoft.com/office/drawing/2014/main" val="3125042499"/>
                  </a:ext>
                </a:extLst>
              </a:tr>
              <a:tr h="370840">
                <a:tc>
                  <a:txBody>
                    <a:bodyPr/>
                    <a:lstStyle/>
                    <a:p>
                      <a:r>
                        <a:rPr lang="en-US" dirty="0">
                          <a:solidFill>
                            <a:schemeClr val="tx2"/>
                          </a:solidFill>
                        </a:rPr>
                        <a:t>Enterprise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2"/>
                          </a:solidFill>
                        </a:rPr>
                        <a:t>T50, T70, M200, M300</a:t>
                      </a:r>
                    </a:p>
                    <a:p>
                      <a:r>
                        <a:rPr lang="en-US" dirty="0">
                          <a:solidFill>
                            <a:schemeClr val="tx2"/>
                          </a:solidFill>
                        </a:rPr>
                        <a:t>M370,</a:t>
                      </a:r>
                      <a:r>
                        <a:rPr lang="en-US" baseline="0" dirty="0">
                          <a:solidFill>
                            <a:schemeClr val="tx2"/>
                          </a:solidFill>
                        </a:rPr>
                        <a:t> M400, M440, M470, </a:t>
                      </a:r>
                    </a:p>
                    <a:p>
                      <a:r>
                        <a:rPr lang="en-US" baseline="0" dirty="0">
                          <a:solidFill>
                            <a:schemeClr val="tx2"/>
                          </a:solidFill>
                        </a:rPr>
                        <a:t>M500, M570, M670, M4600, M5600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2"/>
                          </a:solidFill>
                        </a:rPr>
                        <a:t>XTM 515, 525, 535, 545, 810, 820, 830, 870,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2"/>
                          </a:solidFill>
                        </a:rPr>
                        <a:t>XTM 1050, 1500, 2050, 2520</a:t>
                      </a:r>
                    </a:p>
                  </a:txBody>
                  <a:tcPr/>
                </a:tc>
                <a:extLst>
                  <a:ext uri="{0D108BD9-81ED-4DB2-BD59-A6C34878D82A}">
                    <a16:rowId xmlns:a16="http://schemas.microsoft.com/office/drawing/2014/main" val="3225447676"/>
                  </a:ext>
                </a:extLst>
              </a:tr>
            </a:tbl>
          </a:graphicData>
        </a:graphic>
      </p:graphicFrame>
    </p:spTree>
    <p:extLst>
      <p:ext uri="{BB962C8B-B14F-4D97-AF65-F5344CB8AC3E}">
        <p14:creationId xmlns:p14="http://schemas.microsoft.com/office/powerpoint/2010/main" val="2056169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idx="1"/>
          </p:nvPr>
        </p:nvSpPr>
        <p:spPr/>
        <p:txBody>
          <a:bodyPr/>
          <a:lstStyle/>
          <a:p>
            <a:r>
              <a:rPr lang="en-US" dirty="0"/>
              <a:t>For BOVPN, BOVPN virtual interfaces, and Mobile VPN with IPSec, the new Phase 1 and 2 defaults are:</a:t>
            </a:r>
          </a:p>
          <a:p>
            <a:pPr lvl="1"/>
            <a:r>
              <a:rPr lang="en-US" dirty="0"/>
              <a:t>Authentication — </a:t>
            </a:r>
            <a:r>
              <a:rPr lang="en-US" b="1" dirty="0"/>
              <a:t>SHA-2 (256)</a:t>
            </a:r>
          </a:p>
          <a:p>
            <a:pPr lvl="1"/>
            <a:r>
              <a:rPr lang="en-US" dirty="0"/>
              <a:t>Encryption — </a:t>
            </a:r>
            <a:r>
              <a:rPr lang="en-US" b="1" dirty="0"/>
              <a:t>AES (256)</a:t>
            </a:r>
          </a:p>
          <a:p>
            <a:pPr lvl="1"/>
            <a:r>
              <a:rPr lang="en-US" dirty="0"/>
              <a:t>Diffie-Hellman Group — </a:t>
            </a:r>
            <a:r>
              <a:rPr lang="en-US" b="1" dirty="0"/>
              <a:t>14</a:t>
            </a:r>
          </a:p>
          <a:p>
            <a:pPr lvl="1"/>
            <a:r>
              <a:rPr lang="en-US" dirty="0"/>
              <a:t>Perfect Forward Secrecy (PFS) — </a:t>
            </a:r>
            <a:r>
              <a:rPr lang="en-US" b="1" dirty="0"/>
              <a:t>Enabled</a:t>
            </a:r>
          </a:p>
          <a:p>
            <a:r>
              <a:rPr lang="en-US" dirty="0"/>
              <a:t>For BOVPN and BOVPN virtual interfaces, the new SA Life value is </a:t>
            </a:r>
            <a:r>
              <a:rPr lang="en-US" b="1" dirty="0"/>
              <a:t>24 hours</a:t>
            </a:r>
          </a:p>
          <a:p>
            <a:r>
              <a:rPr lang="en-US" dirty="0"/>
              <a:t>The Traffic option for Force Key Expiration is now disabled for Mobile VPN with IPSec</a:t>
            </a:r>
            <a:endParaRPr lang="en-US" b="1" dirty="0"/>
          </a:p>
          <a:p>
            <a:pPr marL="0" indent="0">
              <a:buNone/>
            </a:pPr>
            <a:endParaRPr lang="en-US" b="1"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60</a:t>
            </a:fld>
            <a:endParaRPr lang="en-US" dirty="0"/>
          </a:p>
        </p:txBody>
      </p:sp>
    </p:spTree>
    <p:extLst>
      <p:ext uri="{BB962C8B-B14F-4D97-AF65-F5344CB8AC3E}">
        <p14:creationId xmlns:p14="http://schemas.microsoft.com/office/powerpoint/2010/main" val="664317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sz="half" idx="1"/>
          </p:nvPr>
        </p:nvSpPr>
        <p:spPr/>
        <p:txBody>
          <a:bodyPr/>
          <a:lstStyle/>
          <a:p>
            <a:r>
              <a:rPr lang="en-US" dirty="0"/>
              <a:t>Phase 1 settings for BOVPN and BOVPN virtual interfaces</a:t>
            </a:r>
          </a:p>
          <a:p>
            <a:endParaRPr lang="en-US" dirty="0"/>
          </a:p>
        </p:txBody>
      </p:sp>
      <p:sp>
        <p:nvSpPr>
          <p:cNvPr id="5" name="Slide Number Placeholder 4"/>
          <p:cNvSpPr>
            <a:spLocks noGrp="1"/>
          </p:cNvSpPr>
          <p:nvPr>
            <p:ph type="sldNum" sz="quarter" idx="10"/>
          </p:nvPr>
        </p:nvSpPr>
        <p:spPr/>
        <p:txBody>
          <a:bodyPr/>
          <a:lstStyle/>
          <a:p>
            <a:fld id="{D2E8491C-4105-4EEB-AAD4-BAD027EADA13}" type="slidenum">
              <a:rPr lang="en-US" smtClean="0"/>
              <a:pPr/>
              <a:t>61</a:t>
            </a:fld>
            <a:endParaRPr lang="en-US" dirty="0"/>
          </a:p>
        </p:txBody>
      </p:sp>
      <p:pic>
        <p:nvPicPr>
          <p:cNvPr id="6" name="Content Placeholder 5"/>
          <p:cNvPicPr>
            <a:picLocks noGrp="1" noChangeAspect="1"/>
          </p:cNvPicPr>
          <p:nvPr>
            <p:ph sz="half" idx="2"/>
          </p:nvPr>
        </p:nvPicPr>
        <p:blipFill rotWithShape="1">
          <a:blip r:embed="rId2"/>
          <a:srcRect l="16220" t="23069" r="59634" b="17895"/>
          <a:stretch/>
        </p:blipFill>
        <p:spPr>
          <a:xfrm>
            <a:off x="5257800" y="1420127"/>
            <a:ext cx="3429000" cy="4506328"/>
          </a:xfrm>
          <a:prstGeom prst="rect">
            <a:avLst/>
          </a:prstGeom>
          <a:ln>
            <a:solidFill>
              <a:schemeClr val="bg1">
                <a:lumMod val="75000"/>
              </a:schemeClr>
            </a:solidFill>
          </a:ln>
        </p:spPr>
      </p:pic>
      <p:pic>
        <p:nvPicPr>
          <p:cNvPr id="7" name="Picture 6"/>
          <p:cNvPicPr>
            <a:picLocks noChangeAspect="1"/>
          </p:cNvPicPr>
          <p:nvPr/>
        </p:nvPicPr>
        <p:blipFill rotWithShape="1">
          <a:blip r:embed="rId3"/>
          <a:srcRect l="35471" t="18563" r="36133" b="51480"/>
          <a:stretch/>
        </p:blipFill>
        <p:spPr>
          <a:xfrm>
            <a:off x="910806" y="2456633"/>
            <a:ext cx="4038601" cy="2307772"/>
          </a:xfrm>
          <a:prstGeom prst="rect">
            <a:avLst/>
          </a:prstGeom>
          <a:ln>
            <a:solidFill>
              <a:schemeClr val="bg1">
                <a:lumMod val="75000"/>
              </a:schemeClr>
            </a:solidFill>
          </a:ln>
        </p:spPr>
      </p:pic>
      <p:sp>
        <p:nvSpPr>
          <p:cNvPr id="8" name="Rectangle: Rounded Corners 7"/>
          <p:cNvSpPr/>
          <p:nvPr/>
        </p:nvSpPr>
        <p:spPr>
          <a:xfrm>
            <a:off x="5343524" y="5620109"/>
            <a:ext cx="3273185" cy="27777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Rounded Corners 8"/>
          <p:cNvSpPr/>
          <p:nvPr/>
        </p:nvSpPr>
        <p:spPr>
          <a:xfrm>
            <a:off x="1402513" y="2769978"/>
            <a:ext cx="2751826" cy="144061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6730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idx="1"/>
          </p:nvPr>
        </p:nvSpPr>
        <p:spPr/>
        <p:txBody>
          <a:bodyPr/>
          <a:lstStyle/>
          <a:p>
            <a:r>
              <a:rPr lang="en-US" dirty="0"/>
              <a:t>Phase 2 settings for BOVPN and BOVPN virtual interfaces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62</a:t>
            </a:fld>
            <a:endParaRPr lang="en-US" dirty="0"/>
          </a:p>
        </p:txBody>
      </p:sp>
      <p:pic>
        <p:nvPicPr>
          <p:cNvPr id="5" name="Picture 4"/>
          <p:cNvPicPr>
            <a:picLocks noChangeAspect="1"/>
          </p:cNvPicPr>
          <p:nvPr/>
        </p:nvPicPr>
        <p:blipFill rotWithShape="1">
          <a:blip r:embed="rId2"/>
          <a:srcRect l="25048" t="47001" r="26087" b="33984"/>
          <a:stretch/>
        </p:blipFill>
        <p:spPr>
          <a:xfrm>
            <a:off x="976903" y="1793573"/>
            <a:ext cx="5076416" cy="1578850"/>
          </a:xfrm>
          <a:prstGeom prst="rect">
            <a:avLst/>
          </a:prstGeom>
          <a:ln>
            <a:solidFill>
              <a:schemeClr val="bg1">
                <a:lumMod val="75000"/>
              </a:schemeClr>
            </a:solidFill>
          </a:ln>
        </p:spPr>
      </p:pic>
      <p:sp>
        <p:nvSpPr>
          <p:cNvPr id="6" name="Rectangle: Rounded Corners 5"/>
          <p:cNvSpPr/>
          <p:nvPr/>
        </p:nvSpPr>
        <p:spPr>
          <a:xfrm>
            <a:off x="911146" y="2059917"/>
            <a:ext cx="4244196" cy="1369084"/>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41079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sz="half" idx="1"/>
          </p:nvPr>
        </p:nvSpPr>
        <p:spPr>
          <a:xfrm>
            <a:off x="457200" y="1207008"/>
            <a:ext cx="8229600" cy="4919472"/>
          </a:xfrm>
        </p:spPr>
        <p:txBody>
          <a:bodyPr/>
          <a:lstStyle/>
          <a:p>
            <a:r>
              <a:rPr lang="en-US" dirty="0"/>
              <a:t>Phase 1 and 2 settings for Mobile VPN with IPSec</a:t>
            </a:r>
          </a:p>
        </p:txBody>
      </p:sp>
      <p:sp>
        <p:nvSpPr>
          <p:cNvPr id="5" name="Slide Number Placeholder 4"/>
          <p:cNvSpPr>
            <a:spLocks noGrp="1"/>
          </p:cNvSpPr>
          <p:nvPr>
            <p:ph type="sldNum" sz="quarter" idx="10"/>
          </p:nvPr>
        </p:nvSpPr>
        <p:spPr/>
        <p:txBody>
          <a:bodyPr/>
          <a:lstStyle/>
          <a:p>
            <a:fld id="{D2E8491C-4105-4EEB-AAD4-BAD027EADA13}" type="slidenum">
              <a:rPr lang="en-US" smtClean="0"/>
              <a:pPr/>
              <a:t>63</a:t>
            </a:fld>
            <a:endParaRPr lang="en-US" dirty="0"/>
          </a:p>
        </p:txBody>
      </p:sp>
      <p:pic>
        <p:nvPicPr>
          <p:cNvPr id="6" name="Content Placeholder 4"/>
          <p:cNvPicPr>
            <a:picLocks noChangeAspect="1"/>
          </p:cNvPicPr>
          <p:nvPr/>
        </p:nvPicPr>
        <p:blipFill rotWithShape="1">
          <a:blip r:embed="rId2"/>
          <a:srcRect l="24818" t="52800" r="30072" b="20031"/>
          <a:stretch/>
        </p:blipFill>
        <p:spPr bwMode="auto">
          <a:xfrm>
            <a:off x="919976" y="1710195"/>
            <a:ext cx="4549698" cy="219009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29596" t="28455" r="32065" b="45854"/>
          <a:stretch/>
        </p:blipFill>
        <p:spPr>
          <a:xfrm>
            <a:off x="919976" y="4025428"/>
            <a:ext cx="3922844" cy="2101051"/>
          </a:xfrm>
          <a:prstGeom prst="rect">
            <a:avLst/>
          </a:prstGeom>
          <a:ln>
            <a:solidFill>
              <a:schemeClr val="bg1">
                <a:lumMod val="75000"/>
              </a:schemeClr>
            </a:solidFill>
          </a:ln>
        </p:spPr>
      </p:pic>
      <p:sp>
        <p:nvSpPr>
          <p:cNvPr id="4" name="Rectangle: Rounded Corners 3"/>
          <p:cNvSpPr/>
          <p:nvPr/>
        </p:nvSpPr>
        <p:spPr>
          <a:xfrm>
            <a:off x="1613140" y="1984075"/>
            <a:ext cx="3229680" cy="836763"/>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Rounded Corners 7"/>
          <p:cNvSpPr/>
          <p:nvPr/>
        </p:nvSpPr>
        <p:spPr>
          <a:xfrm>
            <a:off x="919976" y="3597215"/>
            <a:ext cx="2575699" cy="303079"/>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Rounded Corners 8"/>
          <p:cNvSpPr/>
          <p:nvPr/>
        </p:nvSpPr>
        <p:spPr>
          <a:xfrm>
            <a:off x="1061049" y="4403481"/>
            <a:ext cx="3407434" cy="88451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Rounded Corners 9"/>
          <p:cNvSpPr/>
          <p:nvPr/>
        </p:nvSpPr>
        <p:spPr>
          <a:xfrm>
            <a:off x="2143125" y="5797695"/>
            <a:ext cx="646801" cy="280302"/>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97361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idx="1"/>
          </p:nvPr>
        </p:nvSpPr>
        <p:spPr>
          <a:ln>
            <a:noFill/>
          </a:ln>
        </p:spPr>
        <p:txBody>
          <a:bodyPr/>
          <a:lstStyle/>
          <a:p>
            <a:r>
              <a:rPr lang="en-US" dirty="0"/>
              <a:t>For Mobile VPN with SSL, the new defaults are:</a:t>
            </a:r>
          </a:p>
          <a:p>
            <a:pPr lvl="1"/>
            <a:r>
              <a:rPr lang="en-US" dirty="0"/>
              <a:t>Authentication — </a:t>
            </a:r>
            <a:r>
              <a:rPr lang="en-US" b="1" dirty="0"/>
              <a:t>SHA-2 (256)</a:t>
            </a:r>
          </a:p>
          <a:p>
            <a:pPr lvl="1"/>
            <a:r>
              <a:rPr lang="en-US" dirty="0"/>
              <a:t>Encryption — </a:t>
            </a:r>
            <a:r>
              <a:rPr lang="en-US" b="1" dirty="0"/>
              <a:t>AES (256)</a:t>
            </a:r>
          </a:p>
          <a:p>
            <a:pPr marL="0" indent="0">
              <a:buNone/>
            </a:pPr>
            <a:endParaRPr lang="en-US" b="1"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64</a:t>
            </a:fld>
            <a:endParaRPr lang="en-US" dirty="0"/>
          </a:p>
        </p:txBody>
      </p:sp>
      <p:pic>
        <p:nvPicPr>
          <p:cNvPr id="5" name="Picture 4"/>
          <p:cNvPicPr>
            <a:picLocks noChangeAspect="1"/>
          </p:cNvPicPr>
          <p:nvPr/>
        </p:nvPicPr>
        <p:blipFill rotWithShape="1">
          <a:blip r:embed="rId2"/>
          <a:srcRect l="16098" t="30375" r="43658" b="26744"/>
          <a:stretch/>
        </p:blipFill>
        <p:spPr>
          <a:xfrm>
            <a:off x="1300509" y="2642838"/>
            <a:ext cx="5821647" cy="3334215"/>
          </a:xfrm>
          <a:prstGeom prst="rect">
            <a:avLst/>
          </a:prstGeom>
          <a:ln>
            <a:solidFill>
              <a:schemeClr val="bg1">
                <a:lumMod val="75000"/>
              </a:schemeClr>
            </a:solidFill>
          </a:ln>
        </p:spPr>
      </p:pic>
      <p:sp>
        <p:nvSpPr>
          <p:cNvPr id="6" name="Rectangle: Rounded Corners 5"/>
          <p:cNvSpPr/>
          <p:nvPr/>
        </p:nvSpPr>
        <p:spPr>
          <a:xfrm>
            <a:off x="2044460" y="3053751"/>
            <a:ext cx="3010619" cy="819509"/>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1204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idx="1"/>
          </p:nvPr>
        </p:nvSpPr>
        <p:spPr/>
        <p:txBody>
          <a:bodyPr/>
          <a:lstStyle/>
          <a:p>
            <a:r>
              <a:rPr lang="en-US" dirty="0"/>
              <a:t>For Mobile VPN with L2TP, the new Phase 1 defaults are:</a:t>
            </a:r>
          </a:p>
          <a:p>
            <a:pPr lvl="1"/>
            <a:r>
              <a:rPr lang="en-US" dirty="0"/>
              <a:t>SHA2(256)–AES(256) and Diffie-Hellman 14</a:t>
            </a:r>
          </a:p>
          <a:p>
            <a:pPr lvl="1"/>
            <a:r>
              <a:rPr lang="en-US" dirty="0"/>
              <a:t>SHA1–AES(256) and Diffie-Hellman 20</a:t>
            </a:r>
          </a:p>
          <a:p>
            <a:pPr lvl="1"/>
            <a:r>
              <a:rPr lang="en-US" dirty="0"/>
              <a:t>SHA1–AES(256) and Diffie-Hellman 2</a:t>
            </a:r>
          </a:p>
          <a:p>
            <a:r>
              <a:rPr lang="en-US" dirty="0"/>
              <a:t>Phase 2 defaults:</a:t>
            </a:r>
          </a:p>
          <a:p>
            <a:pPr lvl="1"/>
            <a:r>
              <a:rPr lang="en-US" dirty="0"/>
              <a:t>ESP–AES(256)–SHA1</a:t>
            </a:r>
          </a:p>
          <a:p>
            <a:pPr lvl="1"/>
            <a:r>
              <a:rPr lang="en-US" dirty="0"/>
              <a:t>ESP–AES(128)–SHA1</a:t>
            </a:r>
          </a:p>
          <a:p>
            <a:pPr lvl="1"/>
            <a:r>
              <a:rPr lang="en-US" dirty="0"/>
              <a:t>ESP – AES(256)–SHA2(256)</a:t>
            </a:r>
          </a:p>
          <a:p>
            <a:pPr lvl="1"/>
            <a:endParaRPr lang="en-US" dirty="0"/>
          </a:p>
          <a:p>
            <a:endParaRPr lang="en-US" dirty="0"/>
          </a:p>
          <a:p>
            <a:endParaRPr lang="en-US" dirty="0"/>
          </a:p>
          <a:p>
            <a:pPr marL="0" indent="0">
              <a:buNone/>
            </a:pPr>
            <a:endParaRPr lang="en-US" dirty="0"/>
          </a:p>
          <a:p>
            <a:endParaRPr lang="en-US" dirty="0"/>
          </a:p>
          <a:p>
            <a:pPr marL="0" indent="0">
              <a:buNone/>
            </a:pPr>
            <a:endParaRPr lang="en-US" sz="2000"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65</a:t>
            </a:fld>
            <a:endParaRPr lang="en-US" dirty="0"/>
          </a:p>
        </p:txBody>
      </p:sp>
    </p:spTree>
    <p:extLst>
      <p:ext uri="{BB962C8B-B14F-4D97-AF65-F5344CB8AC3E}">
        <p14:creationId xmlns:p14="http://schemas.microsoft.com/office/powerpoint/2010/main" val="1396091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2439" t="66318" r="29147" b="1682"/>
          <a:stretch/>
        </p:blipFill>
        <p:spPr>
          <a:xfrm>
            <a:off x="923436" y="3889579"/>
            <a:ext cx="4427035" cy="2000834"/>
          </a:xfrm>
          <a:prstGeom prst="rect">
            <a:avLst/>
          </a:prstGeom>
          <a:ln>
            <a:solidFill>
              <a:schemeClr val="bg1">
                <a:lumMod val="65000"/>
              </a:schemeClr>
            </a:solidFill>
          </a:ln>
        </p:spPr>
      </p:pic>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idx="1"/>
          </p:nvPr>
        </p:nvSpPr>
        <p:spPr/>
        <p:txBody>
          <a:bodyPr/>
          <a:lstStyle/>
          <a:p>
            <a:r>
              <a:rPr lang="en-US" dirty="0"/>
              <a:t>Phase 1 and 2 settings for Mobile VPN with L2TP</a:t>
            </a:r>
          </a:p>
        </p:txBody>
      </p:sp>
      <p:sp>
        <p:nvSpPr>
          <p:cNvPr id="4" name="Slide Number Placeholder 3"/>
          <p:cNvSpPr>
            <a:spLocks noGrp="1"/>
          </p:cNvSpPr>
          <p:nvPr>
            <p:ph type="sldNum" sz="quarter" idx="10"/>
          </p:nvPr>
        </p:nvSpPr>
        <p:spPr/>
        <p:txBody>
          <a:bodyPr/>
          <a:lstStyle/>
          <a:p>
            <a:fld id="{B0093543-1604-46AF-A6FA-9E7B09989DCD}" type="slidenum">
              <a:rPr lang="en-US" smtClean="0"/>
              <a:pPr/>
              <a:t>66</a:t>
            </a:fld>
            <a:endParaRPr lang="en-US" dirty="0"/>
          </a:p>
        </p:txBody>
      </p:sp>
      <p:pic>
        <p:nvPicPr>
          <p:cNvPr id="5" name="Picture 4"/>
          <p:cNvPicPr>
            <a:picLocks noChangeAspect="1"/>
          </p:cNvPicPr>
          <p:nvPr/>
        </p:nvPicPr>
        <p:blipFill rotWithShape="1">
          <a:blip r:embed="rId3"/>
          <a:srcRect l="24400" t="62432" r="34562" b="15052"/>
          <a:stretch/>
        </p:blipFill>
        <p:spPr>
          <a:xfrm>
            <a:off x="923436" y="1755559"/>
            <a:ext cx="3610463" cy="1854035"/>
          </a:xfrm>
          <a:prstGeom prst="rect">
            <a:avLst/>
          </a:prstGeom>
          <a:ln>
            <a:solidFill>
              <a:schemeClr val="bg1">
                <a:lumMod val="75000"/>
              </a:schemeClr>
            </a:solidFill>
          </a:ln>
        </p:spPr>
      </p:pic>
      <p:sp>
        <p:nvSpPr>
          <p:cNvPr id="7" name="Rectangle: Rounded Corners 6"/>
          <p:cNvSpPr/>
          <p:nvPr/>
        </p:nvSpPr>
        <p:spPr>
          <a:xfrm>
            <a:off x="956758" y="2079250"/>
            <a:ext cx="1534212" cy="107284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Rounded Corners 7"/>
          <p:cNvSpPr/>
          <p:nvPr/>
        </p:nvSpPr>
        <p:spPr>
          <a:xfrm>
            <a:off x="956758" y="4140046"/>
            <a:ext cx="1534211" cy="967213"/>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3554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idx="1"/>
          </p:nvPr>
        </p:nvSpPr>
        <p:spPr/>
        <p:txBody>
          <a:bodyPr/>
          <a:lstStyle/>
          <a:p>
            <a:r>
              <a:rPr lang="en-US" dirty="0"/>
              <a:t>The </a:t>
            </a:r>
            <a:r>
              <a:rPr lang="en-US" b="1" dirty="0"/>
              <a:t>Phase 2 Proposals</a:t>
            </a:r>
            <a:r>
              <a:rPr lang="en-US" dirty="0"/>
              <a:t> list now includes the ESP-AES256-SHA256 transform</a:t>
            </a:r>
          </a:p>
          <a:p>
            <a:endParaRPr lang="en-US" dirty="0"/>
          </a:p>
          <a:p>
            <a:pPr marL="0" indent="0">
              <a:buNone/>
            </a:pPr>
            <a:endParaRPr lang="en-US" sz="2000"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67</a:t>
            </a:fld>
            <a:endParaRPr lang="en-US" dirty="0"/>
          </a:p>
        </p:txBody>
      </p:sp>
      <p:pic>
        <p:nvPicPr>
          <p:cNvPr id="5" name="Picture 4"/>
          <p:cNvPicPr>
            <a:picLocks noChangeAspect="1"/>
          </p:cNvPicPr>
          <p:nvPr/>
        </p:nvPicPr>
        <p:blipFill rotWithShape="1">
          <a:blip r:embed="rId2"/>
          <a:srcRect l="28350" t="23596" r="24831" b="20132"/>
          <a:stretch/>
        </p:blipFill>
        <p:spPr>
          <a:xfrm>
            <a:off x="937016" y="2051807"/>
            <a:ext cx="4284482" cy="3884335"/>
          </a:xfrm>
          <a:prstGeom prst="rect">
            <a:avLst/>
          </a:prstGeom>
          <a:ln>
            <a:solidFill>
              <a:schemeClr val="bg1">
                <a:lumMod val="75000"/>
              </a:schemeClr>
            </a:solidFill>
          </a:ln>
        </p:spPr>
      </p:pic>
      <p:sp>
        <p:nvSpPr>
          <p:cNvPr id="6" name="Rectangle: Rounded Corners 5"/>
          <p:cNvSpPr/>
          <p:nvPr/>
        </p:nvSpPr>
        <p:spPr>
          <a:xfrm>
            <a:off x="998289" y="4723575"/>
            <a:ext cx="1599446" cy="414779"/>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5106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Default VPN Security Settings</a:t>
            </a:r>
          </a:p>
        </p:txBody>
      </p:sp>
      <p:sp>
        <p:nvSpPr>
          <p:cNvPr id="3" name="Content Placeholder 2"/>
          <p:cNvSpPr>
            <a:spLocks noGrp="1"/>
          </p:cNvSpPr>
          <p:nvPr>
            <p:ph idx="1"/>
          </p:nvPr>
        </p:nvSpPr>
        <p:spPr/>
        <p:txBody>
          <a:bodyPr/>
          <a:lstStyle/>
          <a:p>
            <a:r>
              <a:rPr lang="en-US" dirty="0"/>
              <a:t>SHA-2 is supported on these Firebox and XTM device models:</a:t>
            </a:r>
          </a:p>
          <a:p>
            <a:pPr lvl="1"/>
            <a:r>
              <a:rPr lang="en-US" dirty="0"/>
              <a:t>All Fireboxes</a:t>
            </a:r>
          </a:p>
          <a:p>
            <a:pPr lvl="1"/>
            <a:r>
              <a:rPr lang="en-US" dirty="0"/>
              <a:t>XTM devices with hardware cryptographic acceleration for </a:t>
            </a:r>
            <a:br>
              <a:rPr lang="en-US" dirty="0"/>
            </a:br>
            <a:r>
              <a:rPr lang="en-US" dirty="0"/>
              <a:t>SHA-2</a:t>
            </a:r>
          </a:p>
          <a:p>
            <a:r>
              <a:rPr lang="en-US" dirty="0"/>
              <a:t>SHA-2 is not supported on XTM 505, 510, 520, 530, 515, 525, 535, 545, 810, 820, 830, 1050, and 2050 devices </a:t>
            </a:r>
          </a:p>
          <a:p>
            <a:r>
              <a:rPr lang="en-US" sz="2000" dirty="0"/>
              <a:t>If your XTM device does not support SHA-2, the available proposals on your device do not include SHA-2</a:t>
            </a:r>
          </a:p>
        </p:txBody>
      </p:sp>
      <p:sp>
        <p:nvSpPr>
          <p:cNvPr id="4" name="Slide Number Placeholder 3"/>
          <p:cNvSpPr>
            <a:spLocks noGrp="1"/>
          </p:cNvSpPr>
          <p:nvPr>
            <p:ph type="sldNum" sz="quarter" idx="10"/>
          </p:nvPr>
        </p:nvSpPr>
        <p:spPr/>
        <p:txBody>
          <a:bodyPr/>
          <a:lstStyle/>
          <a:p>
            <a:fld id="{B0093543-1604-46AF-A6FA-9E7B09989DCD}" type="slidenum">
              <a:rPr lang="en-US" smtClean="0"/>
              <a:pPr/>
              <a:t>68</a:t>
            </a:fld>
            <a:endParaRPr lang="en-US" dirty="0"/>
          </a:p>
        </p:txBody>
      </p:sp>
    </p:spTree>
    <p:extLst>
      <p:ext uri="{BB962C8B-B14F-4D97-AF65-F5344CB8AC3E}">
        <p14:creationId xmlns:p14="http://schemas.microsoft.com/office/powerpoint/2010/main" val="24452568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Removed Mobile VPN with SSL Settings</a:t>
            </a:r>
          </a:p>
        </p:txBody>
      </p:sp>
    </p:spTree>
    <p:extLst>
      <p:ext uri="{BB962C8B-B14F-4D97-AF65-F5344CB8AC3E}">
        <p14:creationId xmlns:p14="http://schemas.microsoft.com/office/powerpoint/2010/main" val="97681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Gateway </a:t>
            </a:r>
            <a:r>
              <a:rPr lang="en-US" dirty="0" err="1"/>
              <a:t>AntiVirus</a:t>
            </a:r>
            <a:r>
              <a:rPr lang="en-US" dirty="0"/>
              <a:t> Update</a:t>
            </a:r>
          </a:p>
        </p:txBody>
      </p:sp>
      <p:sp>
        <p:nvSpPr>
          <p:cNvPr id="3" name="Content Placeholder 2"/>
          <p:cNvSpPr>
            <a:spLocks noGrp="1"/>
          </p:cNvSpPr>
          <p:nvPr>
            <p:ph idx="1"/>
          </p:nvPr>
        </p:nvSpPr>
        <p:spPr/>
        <p:txBody>
          <a:bodyPr/>
          <a:lstStyle/>
          <a:p>
            <a:r>
              <a:rPr lang="en-US" dirty="0"/>
              <a:t>There are no changes to Gateway </a:t>
            </a:r>
            <a:r>
              <a:rPr lang="en-US" dirty="0" err="1"/>
              <a:t>AntiVirus</a:t>
            </a:r>
            <a:r>
              <a:rPr lang="en-US" dirty="0"/>
              <a:t> configuration settings</a:t>
            </a:r>
          </a:p>
          <a:p>
            <a:r>
              <a:rPr lang="en-US" dirty="0"/>
              <a:t>Signature updates are now faster and are all incremental</a:t>
            </a:r>
          </a:p>
          <a:p>
            <a:pPr lvl="1"/>
            <a:r>
              <a:rPr lang="en-US" dirty="0"/>
              <a:t>Reduces the download time</a:t>
            </a:r>
          </a:p>
          <a:p>
            <a:pPr lvl="1"/>
            <a:r>
              <a:rPr lang="en-US" dirty="0"/>
              <a:t>Reduces the time for </a:t>
            </a:r>
            <a:r>
              <a:rPr lang="en-US" dirty="0" err="1"/>
              <a:t>FireCluster</a:t>
            </a:r>
            <a:r>
              <a:rPr lang="en-US" dirty="0"/>
              <a:t> synchronization of signatures</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7</a:t>
            </a:fld>
            <a:endParaRPr lang="en-US"/>
          </a:p>
        </p:txBody>
      </p:sp>
    </p:spTree>
    <p:extLst>
      <p:ext uri="{BB962C8B-B14F-4D97-AF65-F5344CB8AC3E}">
        <p14:creationId xmlns:p14="http://schemas.microsoft.com/office/powerpoint/2010/main" val="2743917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Removed Mobile VPN with SSL Settings</a:t>
            </a:r>
          </a:p>
        </p:txBody>
      </p:sp>
      <p:sp>
        <p:nvSpPr>
          <p:cNvPr id="3" name="Content Placeholder 2"/>
          <p:cNvSpPr>
            <a:spLocks noGrp="1"/>
          </p:cNvSpPr>
          <p:nvPr>
            <p:ph idx="1"/>
          </p:nvPr>
        </p:nvSpPr>
        <p:spPr/>
        <p:txBody>
          <a:bodyPr/>
          <a:lstStyle/>
          <a:p>
            <a:r>
              <a:rPr lang="en-US" dirty="0"/>
              <a:t>These obsolete security settings were removed from Mobile VPN with SSL:</a:t>
            </a:r>
          </a:p>
          <a:p>
            <a:pPr lvl="1"/>
            <a:r>
              <a:rPr lang="en-US" dirty="0"/>
              <a:t>Encryption — Blowfish and DES</a:t>
            </a:r>
          </a:p>
          <a:p>
            <a:pPr lvl="1"/>
            <a:r>
              <a:rPr lang="en-US" dirty="0"/>
              <a:t>Authentication — MD5</a:t>
            </a:r>
          </a:p>
          <a:p>
            <a:r>
              <a:rPr lang="en-US" dirty="0"/>
              <a:t>If your configuration includes MD5, this setting changes to SHA-256 after the upgrade</a:t>
            </a:r>
          </a:p>
          <a:p>
            <a:r>
              <a:rPr lang="en-US" dirty="0"/>
              <a:t>If your configuration includes Blowfish or DES, this setting changes to AES-256 after the upgrade</a:t>
            </a:r>
          </a:p>
        </p:txBody>
      </p:sp>
      <p:sp>
        <p:nvSpPr>
          <p:cNvPr id="4" name="Slide Number Placeholder 3"/>
          <p:cNvSpPr>
            <a:spLocks noGrp="1"/>
          </p:cNvSpPr>
          <p:nvPr>
            <p:ph type="sldNum" sz="quarter" idx="10"/>
          </p:nvPr>
        </p:nvSpPr>
        <p:spPr/>
        <p:txBody>
          <a:bodyPr/>
          <a:lstStyle/>
          <a:p>
            <a:fld id="{B0093543-1604-46AF-A6FA-9E7B09989DCD}" type="slidenum">
              <a:rPr lang="en-US" smtClean="0"/>
              <a:pPr/>
              <a:t>70</a:t>
            </a:fld>
            <a:endParaRPr lang="en-US" dirty="0"/>
          </a:p>
        </p:txBody>
      </p:sp>
    </p:spTree>
    <p:extLst>
      <p:ext uri="{BB962C8B-B14F-4D97-AF65-F5344CB8AC3E}">
        <p14:creationId xmlns:p14="http://schemas.microsoft.com/office/powerpoint/2010/main" val="3451581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APT Blocker Enhancements</a:t>
            </a:r>
          </a:p>
        </p:txBody>
      </p:sp>
    </p:spTree>
    <p:extLst>
      <p:ext uri="{BB962C8B-B14F-4D97-AF65-F5344CB8AC3E}">
        <p14:creationId xmlns:p14="http://schemas.microsoft.com/office/powerpoint/2010/main" val="5068708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Blocker JavaScript Scanning in Email</a:t>
            </a:r>
          </a:p>
        </p:txBody>
      </p:sp>
      <p:sp>
        <p:nvSpPr>
          <p:cNvPr id="3" name="Content Placeholder 2"/>
          <p:cNvSpPr>
            <a:spLocks noGrp="1"/>
          </p:cNvSpPr>
          <p:nvPr>
            <p:ph idx="1"/>
          </p:nvPr>
        </p:nvSpPr>
        <p:spPr/>
        <p:txBody>
          <a:bodyPr/>
          <a:lstStyle/>
          <a:p>
            <a:r>
              <a:rPr lang="en-US" dirty="0"/>
              <a:t>APT Blocker now detects and scans JavaScript (.JS) files in email attachments</a:t>
            </a:r>
          </a:p>
          <a:p>
            <a:r>
              <a:rPr lang="en-US" dirty="0"/>
              <a:t>This can help protect your network from a recent trend in ransomware delivered through JavaScript email attachments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72</a:t>
            </a:fld>
            <a:endParaRPr lang="en-US" dirty="0"/>
          </a:p>
        </p:txBody>
      </p:sp>
    </p:spTree>
    <p:extLst>
      <p:ext uri="{BB962C8B-B14F-4D97-AF65-F5344CB8AC3E}">
        <p14:creationId xmlns:p14="http://schemas.microsoft.com/office/powerpoint/2010/main" val="27074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Blocker JavaScript Scanning in Email</a:t>
            </a:r>
          </a:p>
        </p:txBody>
      </p:sp>
      <p:sp>
        <p:nvSpPr>
          <p:cNvPr id="3" name="Content Placeholder 2"/>
          <p:cNvSpPr>
            <a:spLocks noGrp="1"/>
          </p:cNvSpPr>
          <p:nvPr>
            <p:ph idx="1"/>
          </p:nvPr>
        </p:nvSpPr>
        <p:spPr/>
        <p:txBody>
          <a:bodyPr/>
          <a:lstStyle/>
          <a:p>
            <a:r>
              <a:rPr lang="en-US" dirty="0"/>
              <a:t>APT Blocker now scans these file types:</a:t>
            </a:r>
          </a:p>
          <a:p>
            <a:pPr lvl="1"/>
            <a:r>
              <a:rPr lang="en-US" dirty="0"/>
              <a:t>Windows PE (Portable Executable) files, such as: .CPL, .EXE, .DLL, .OCX, .SYS, .SCR, .DRV, and .EFI</a:t>
            </a:r>
            <a:endParaRPr lang="en-US" i="1" dirty="0"/>
          </a:p>
          <a:p>
            <a:pPr lvl="1"/>
            <a:r>
              <a:rPr lang="en-US" dirty="0"/>
              <a:t>Adobe PDF documents</a:t>
            </a:r>
          </a:p>
          <a:p>
            <a:pPr lvl="1"/>
            <a:r>
              <a:rPr lang="en-US" dirty="0"/>
              <a:t>Microsoft Office documents</a:t>
            </a:r>
          </a:p>
          <a:p>
            <a:pPr lvl="1"/>
            <a:r>
              <a:rPr lang="en-US" dirty="0"/>
              <a:t>Rich Text Format (.RTF) documents</a:t>
            </a:r>
          </a:p>
          <a:p>
            <a:pPr lvl="1"/>
            <a:r>
              <a:rPr lang="en-US" dirty="0"/>
              <a:t>Android executable files (.APK)</a:t>
            </a:r>
          </a:p>
          <a:p>
            <a:pPr lvl="1"/>
            <a:r>
              <a:rPr lang="en-US" dirty="0"/>
              <a:t>Apple Mac application files (.APP)</a:t>
            </a:r>
          </a:p>
          <a:p>
            <a:pPr lvl="1"/>
            <a:r>
              <a:rPr lang="en-US" dirty="0">
                <a:solidFill>
                  <a:srgbClr val="C00000"/>
                </a:solidFill>
              </a:rPr>
              <a:t>JavaScript files (.JS) — New in v12.0 (email attachments only)</a:t>
            </a:r>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73</a:t>
            </a:fld>
            <a:endParaRPr lang="en-US" dirty="0"/>
          </a:p>
        </p:txBody>
      </p:sp>
    </p:spTree>
    <p:extLst>
      <p:ext uri="{BB962C8B-B14F-4D97-AF65-F5344CB8AC3E}">
        <p14:creationId xmlns:p14="http://schemas.microsoft.com/office/powerpoint/2010/main" val="2633537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Blocker Zero-Day Protection for Email</a:t>
            </a:r>
          </a:p>
        </p:txBody>
      </p:sp>
      <p:sp>
        <p:nvSpPr>
          <p:cNvPr id="3" name="Content Placeholder 2"/>
          <p:cNvSpPr>
            <a:spLocks noGrp="1"/>
          </p:cNvSpPr>
          <p:nvPr>
            <p:ph idx="1"/>
          </p:nvPr>
        </p:nvSpPr>
        <p:spPr/>
        <p:txBody>
          <a:bodyPr/>
          <a:lstStyle/>
          <a:p>
            <a:r>
              <a:rPr lang="en-US" dirty="0"/>
              <a:t>A zero-day attack is a new attack that has not yet been analyzed and identified</a:t>
            </a:r>
          </a:p>
          <a:p>
            <a:r>
              <a:rPr lang="en-US" dirty="0"/>
              <a:t>APT Blocker can help protect your network from zero-day attacks that are sent in email attachments </a:t>
            </a:r>
          </a:p>
          <a:p>
            <a:r>
              <a:rPr lang="en-US" dirty="0"/>
              <a:t>When APT Blocker is enabled, the SMTP or IMAP proxy can delay delivery of the message while it submits the file attachment to the </a:t>
            </a:r>
            <a:r>
              <a:rPr lang="en-US" dirty="0" err="1"/>
              <a:t>Lastline</a:t>
            </a:r>
            <a:r>
              <a:rPr lang="en-US" dirty="0"/>
              <a:t> data center for analysis</a:t>
            </a:r>
          </a:p>
          <a:p>
            <a:pPr lvl="1"/>
            <a:r>
              <a:rPr lang="en-US" dirty="0"/>
              <a:t>APT Blocker analysis can take up to a few minutes for each file</a:t>
            </a:r>
          </a:p>
          <a:p>
            <a:pPr lvl="1"/>
            <a:r>
              <a:rPr lang="en-US" dirty="0"/>
              <a:t>If the Firebox cannot connect to the </a:t>
            </a:r>
            <a:r>
              <a:rPr lang="en-US" dirty="0" err="1"/>
              <a:t>Lastline</a:t>
            </a:r>
            <a:r>
              <a:rPr lang="en-US" dirty="0"/>
              <a:t> data center, APT Blocker releases the message</a:t>
            </a:r>
          </a:p>
          <a:p>
            <a:r>
              <a:rPr lang="en-US" dirty="0"/>
              <a:t>Zero-day protection is always enabled in the IMAP proxy and is a configurable option in the SMTP proxy</a:t>
            </a:r>
          </a:p>
        </p:txBody>
      </p:sp>
      <p:sp>
        <p:nvSpPr>
          <p:cNvPr id="4" name="Slide Number Placeholder 3"/>
          <p:cNvSpPr>
            <a:spLocks noGrp="1"/>
          </p:cNvSpPr>
          <p:nvPr>
            <p:ph type="sldNum" sz="quarter" idx="10"/>
          </p:nvPr>
        </p:nvSpPr>
        <p:spPr/>
        <p:txBody>
          <a:bodyPr/>
          <a:lstStyle/>
          <a:p>
            <a:fld id="{B0093543-1604-46AF-A6FA-9E7B09989DCD}" type="slidenum">
              <a:rPr lang="en-US" smtClean="0"/>
              <a:pPr/>
              <a:t>74</a:t>
            </a:fld>
            <a:endParaRPr lang="en-US"/>
          </a:p>
        </p:txBody>
      </p:sp>
    </p:spTree>
    <p:extLst>
      <p:ext uri="{BB962C8B-B14F-4D97-AF65-F5344CB8AC3E}">
        <p14:creationId xmlns:p14="http://schemas.microsoft.com/office/powerpoint/2010/main" val="4024516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Blocker Zero-Day Protection — SMTP</a:t>
            </a:r>
          </a:p>
        </p:txBody>
      </p:sp>
      <p:sp>
        <p:nvSpPr>
          <p:cNvPr id="3" name="Content Placeholder 2"/>
          <p:cNvSpPr>
            <a:spLocks noGrp="1"/>
          </p:cNvSpPr>
          <p:nvPr>
            <p:ph idx="1"/>
          </p:nvPr>
        </p:nvSpPr>
        <p:spPr/>
        <p:txBody>
          <a:bodyPr/>
          <a:lstStyle/>
          <a:p>
            <a:r>
              <a:rPr lang="en-US" dirty="0"/>
              <a:t>The SMTP proxy has a new APT Blocker configuration option to enable zero-day protection</a:t>
            </a:r>
          </a:p>
          <a:p>
            <a:pPr lvl="1"/>
            <a:r>
              <a:rPr lang="en-US" dirty="0"/>
              <a:t>In previous </a:t>
            </a:r>
            <a:r>
              <a:rPr lang="en-US" dirty="0" err="1"/>
              <a:t>Fireware</a:t>
            </a:r>
            <a:r>
              <a:rPr lang="en-US" dirty="0"/>
              <a:t> versions, the SMTP proxy delivered a message while APT Blocker analysis of all attachments was in progress; this is still the default behavior</a:t>
            </a:r>
          </a:p>
          <a:p>
            <a:pPr lvl="2"/>
            <a:r>
              <a:rPr lang="en-US" dirty="0"/>
              <a:t>The default setting enables immediate message delivery, but does not provide protection against zero-day attacks in email attachments</a:t>
            </a:r>
          </a:p>
          <a:p>
            <a:pPr lvl="1"/>
            <a:r>
              <a:rPr lang="en-US" dirty="0"/>
              <a:t>You can now configure the SMTP proxy to delay delivery of a message until APT Blocker analysis of all attachments is complete</a:t>
            </a:r>
          </a:p>
          <a:p>
            <a:pPr lvl="2"/>
            <a:r>
              <a:rPr lang="en-US" dirty="0"/>
              <a:t>This protects against zero-day attacks, but can introduce a delay in message delivery while APT Blocker analysis is in progress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75</a:t>
            </a:fld>
            <a:endParaRPr lang="en-US"/>
          </a:p>
        </p:txBody>
      </p:sp>
    </p:spTree>
    <p:extLst>
      <p:ext uri="{BB962C8B-B14F-4D97-AF65-F5344CB8AC3E}">
        <p14:creationId xmlns:p14="http://schemas.microsoft.com/office/powerpoint/2010/main" val="35569453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Blocker Zero-Day Protection — SMTP</a:t>
            </a:r>
          </a:p>
        </p:txBody>
      </p:sp>
      <p:sp>
        <p:nvSpPr>
          <p:cNvPr id="3" name="Content Placeholder 2"/>
          <p:cNvSpPr>
            <a:spLocks noGrp="1"/>
          </p:cNvSpPr>
          <p:nvPr>
            <p:ph idx="1"/>
          </p:nvPr>
        </p:nvSpPr>
        <p:spPr/>
        <p:txBody>
          <a:bodyPr/>
          <a:lstStyle/>
          <a:p>
            <a:r>
              <a:rPr lang="en-US" dirty="0"/>
              <a:t>To enable APT Blocker zero-day protection, in the APT Blocker settings clear the </a:t>
            </a:r>
            <a:r>
              <a:rPr lang="en-US" b="1" dirty="0"/>
              <a:t>Release messages immediately when attachments are submitted for APT Blocker analysis</a:t>
            </a:r>
            <a:r>
              <a:rPr lang="en-US" dirty="0"/>
              <a:t> check box</a:t>
            </a:r>
          </a:p>
        </p:txBody>
      </p:sp>
      <p:sp>
        <p:nvSpPr>
          <p:cNvPr id="4" name="Slide Number Placeholder 3"/>
          <p:cNvSpPr>
            <a:spLocks noGrp="1"/>
          </p:cNvSpPr>
          <p:nvPr>
            <p:ph type="sldNum" sz="quarter" idx="10"/>
          </p:nvPr>
        </p:nvSpPr>
        <p:spPr/>
        <p:txBody>
          <a:bodyPr/>
          <a:lstStyle/>
          <a:p>
            <a:fld id="{B0093543-1604-46AF-A6FA-9E7B09989DCD}" type="slidenum">
              <a:rPr lang="en-US" smtClean="0"/>
              <a:pPr/>
              <a:t>76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27" y="2793446"/>
            <a:ext cx="6345946" cy="3333034"/>
          </a:xfrm>
          <a:prstGeom prst="rect">
            <a:avLst/>
          </a:prstGeom>
        </p:spPr>
      </p:pic>
      <p:sp>
        <p:nvSpPr>
          <p:cNvPr id="8" name="Rectangle: Rounded Corners 7"/>
          <p:cNvSpPr/>
          <p:nvPr/>
        </p:nvSpPr>
        <p:spPr>
          <a:xfrm>
            <a:off x="1416445" y="5408285"/>
            <a:ext cx="6192853" cy="396726"/>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196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APT Blocker Zero-Day Protection — SMTP</a:t>
            </a:r>
            <a:endParaRPr lang="en-US" dirty="0"/>
          </a:p>
        </p:txBody>
      </p:sp>
      <p:sp>
        <p:nvSpPr>
          <p:cNvPr id="3" name="Content Placeholder 2"/>
          <p:cNvSpPr>
            <a:spLocks noGrp="1"/>
          </p:cNvSpPr>
          <p:nvPr>
            <p:ph idx="1"/>
          </p:nvPr>
        </p:nvSpPr>
        <p:spPr/>
        <p:txBody>
          <a:bodyPr/>
          <a:lstStyle/>
          <a:p>
            <a:r>
              <a:rPr lang="en-US" dirty="0"/>
              <a:t>The new APT Blocker zero-day protection option in Policy Manager</a:t>
            </a:r>
          </a:p>
        </p:txBody>
      </p:sp>
      <p:sp>
        <p:nvSpPr>
          <p:cNvPr id="4" name="Slide Number Placeholder 3"/>
          <p:cNvSpPr>
            <a:spLocks noGrp="1"/>
          </p:cNvSpPr>
          <p:nvPr>
            <p:ph type="sldNum" sz="quarter" idx="10"/>
          </p:nvPr>
        </p:nvSpPr>
        <p:spPr/>
        <p:txBody>
          <a:bodyPr/>
          <a:lstStyle/>
          <a:p>
            <a:fld id="{B0093543-1604-46AF-A6FA-9E7B09989DCD}" type="slidenum">
              <a:rPr lang="en-US" smtClean="0"/>
              <a:pPr/>
              <a:t>77</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243" y="2094241"/>
            <a:ext cx="6237514" cy="4032239"/>
          </a:xfrm>
          <a:prstGeom prst="rect">
            <a:avLst/>
          </a:prstGeom>
        </p:spPr>
      </p:pic>
      <p:sp>
        <p:nvSpPr>
          <p:cNvPr id="8" name="Rectangle: Rounded Corners 7"/>
          <p:cNvSpPr/>
          <p:nvPr/>
        </p:nvSpPr>
        <p:spPr>
          <a:xfrm>
            <a:off x="3018525" y="3617430"/>
            <a:ext cx="3983166" cy="486127"/>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120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APT Blocker Zero-Day Protection — SMTP</a:t>
            </a:r>
            <a:endParaRPr lang="en-US" dirty="0"/>
          </a:p>
        </p:txBody>
      </p:sp>
      <p:sp>
        <p:nvSpPr>
          <p:cNvPr id="3" name="Content Placeholder 2"/>
          <p:cNvSpPr>
            <a:spLocks noGrp="1"/>
          </p:cNvSpPr>
          <p:nvPr>
            <p:ph idx="1"/>
          </p:nvPr>
        </p:nvSpPr>
        <p:spPr/>
        <p:txBody>
          <a:bodyPr/>
          <a:lstStyle/>
          <a:p>
            <a:r>
              <a:rPr lang="en-US" dirty="0"/>
              <a:t>When you enable zero-day protection in the SMTP proxy, if the MD5 value of an SMTP file attachment does not match the MD5 value of a previously analyzed file, the SMTP proxy delays delivery of the message while it submits the file attachment to the </a:t>
            </a:r>
            <a:r>
              <a:rPr lang="en-US" dirty="0" err="1"/>
              <a:t>Lastline</a:t>
            </a:r>
            <a:r>
              <a:rPr lang="en-US" dirty="0"/>
              <a:t> data center for analysis</a:t>
            </a:r>
          </a:p>
          <a:p>
            <a:pPr lvl="1"/>
            <a:r>
              <a:rPr lang="en-US" dirty="0"/>
              <a:t>If the SMTP proxy receives the result from </a:t>
            </a:r>
            <a:r>
              <a:rPr lang="en-US" dirty="0" err="1"/>
              <a:t>Lastline</a:t>
            </a:r>
            <a:r>
              <a:rPr lang="en-US" dirty="0"/>
              <a:t> before the sending MTA times out, the proxy takes the configured APT Blocker action based on the result</a:t>
            </a:r>
          </a:p>
          <a:p>
            <a:pPr lvl="1"/>
            <a:r>
              <a:rPr lang="en-US" dirty="0"/>
              <a:t>If the sending MTA times out before the transaction is completed, the message is not delivered</a:t>
            </a:r>
          </a:p>
          <a:p>
            <a:pPr lvl="1"/>
            <a:r>
              <a:rPr lang="en-US" dirty="0"/>
              <a:t>If the sending MTA resends the message, the SMTP proxy takes the configured APT Blocker action based on the APT Blocker analysis result</a:t>
            </a:r>
          </a:p>
        </p:txBody>
      </p:sp>
      <p:sp>
        <p:nvSpPr>
          <p:cNvPr id="4" name="Slide Number Placeholder 3"/>
          <p:cNvSpPr>
            <a:spLocks noGrp="1"/>
          </p:cNvSpPr>
          <p:nvPr>
            <p:ph type="sldNum" sz="quarter" idx="10"/>
          </p:nvPr>
        </p:nvSpPr>
        <p:spPr/>
        <p:txBody>
          <a:bodyPr/>
          <a:lstStyle/>
          <a:p>
            <a:fld id="{B0093543-1604-46AF-A6FA-9E7B09989DCD}" type="slidenum">
              <a:rPr lang="en-US" smtClean="0"/>
              <a:pPr/>
              <a:t>78</a:t>
            </a:fld>
            <a:endParaRPr lang="en-US"/>
          </a:p>
        </p:txBody>
      </p:sp>
    </p:spTree>
    <p:extLst>
      <p:ext uri="{BB962C8B-B14F-4D97-AF65-F5344CB8AC3E}">
        <p14:creationId xmlns:p14="http://schemas.microsoft.com/office/powerpoint/2010/main" val="19062769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Blocker Zero-Day Protection — IMAP</a:t>
            </a:r>
          </a:p>
        </p:txBody>
      </p:sp>
      <p:sp>
        <p:nvSpPr>
          <p:cNvPr id="3" name="Content Placeholder 2"/>
          <p:cNvSpPr>
            <a:spLocks noGrp="1"/>
          </p:cNvSpPr>
          <p:nvPr>
            <p:ph idx="1"/>
          </p:nvPr>
        </p:nvSpPr>
        <p:spPr/>
        <p:txBody>
          <a:bodyPr/>
          <a:lstStyle/>
          <a:p>
            <a:r>
              <a:rPr lang="en-US" dirty="0"/>
              <a:t>Zero-day protection is always enabled in the IMAP proxy </a:t>
            </a:r>
          </a:p>
          <a:p>
            <a:r>
              <a:rPr lang="en-US" dirty="0"/>
              <a:t>If the MD5 value of an IMAP file attachment does not match the MD5 value of a previously analyzed file, the IMAP proxy delays delivery of the message while it submits the file attachment to the </a:t>
            </a:r>
            <a:r>
              <a:rPr lang="en-US" dirty="0" err="1"/>
              <a:t>Lastline</a:t>
            </a:r>
            <a:r>
              <a:rPr lang="en-US" dirty="0"/>
              <a:t> data center for analysis</a:t>
            </a:r>
          </a:p>
          <a:p>
            <a:pPr lvl="1"/>
            <a:r>
              <a:rPr lang="en-US" dirty="0"/>
              <a:t>If the IMAP proxy receives the result from </a:t>
            </a:r>
            <a:r>
              <a:rPr lang="en-US" dirty="0" err="1"/>
              <a:t>Lastline</a:t>
            </a:r>
            <a:r>
              <a:rPr lang="en-US" dirty="0"/>
              <a:t> before the IMAP server times out, the proxy takes the configured APT Blocker action based on the result</a:t>
            </a:r>
          </a:p>
          <a:p>
            <a:pPr lvl="1"/>
            <a:r>
              <a:rPr lang="en-US" dirty="0"/>
              <a:t>If the IMAP server times out before the transaction is completed, the IMAP client cannot retrieve the message</a:t>
            </a:r>
          </a:p>
          <a:p>
            <a:pPr lvl="1"/>
            <a:r>
              <a:rPr lang="en-US" dirty="0"/>
              <a:t>When the IMAP client requests the message again, the IMAP proxy takes the configured APT Blocker action based on the APT Blocker analysis result</a:t>
            </a:r>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79</a:t>
            </a:fld>
            <a:endParaRPr lang="en-US"/>
          </a:p>
        </p:txBody>
      </p:sp>
    </p:spTree>
    <p:extLst>
      <p:ext uri="{BB962C8B-B14F-4D97-AF65-F5344CB8AC3E}">
        <p14:creationId xmlns:p14="http://schemas.microsoft.com/office/powerpoint/2010/main" val="342923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Gateway </a:t>
            </a:r>
            <a:r>
              <a:rPr lang="en-US" dirty="0" err="1"/>
              <a:t>AntiVirus</a:t>
            </a:r>
            <a:r>
              <a:rPr lang="en-US" dirty="0"/>
              <a:t> Update</a:t>
            </a:r>
          </a:p>
        </p:txBody>
      </p:sp>
      <p:sp>
        <p:nvSpPr>
          <p:cNvPr id="3" name="Content Placeholder 2"/>
          <p:cNvSpPr>
            <a:spLocks noGrp="1"/>
          </p:cNvSpPr>
          <p:nvPr>
            <p:ph idx="1"/>
          </p:nvPr>
        </p:nvSpPr>
        <p:spPr/>
        <p:txBody>
          <a:bodyPr/>
          <a:lstStyle/>
          <a:p>
            <a:r>
              <a:rPr lang="en-US" dirty="0"/>
              <a:t>For increased effectiveness, Gateway AV no longer supports partial file scanning</a:t>
            </a:r>
          </a:p>
          <a:p>
            <a:r>
              <a:rPr lang="en-US" dirty="0"/>
              <a:t>Gateway AV now automatically uses a scan limit that is much higher than the previous default values so more files get a complete security scan</a:t>
            </a:r>
          </a:p>
          <a:p>
            <a:pPr lvl="1"/>
            <a:r>
              <a:rPr lang="en-US" dirty="0"/>
              <a:t>5 MB — Firebox T10, T30, XTM 25, 26, 33 </a:t>
            </a:r>
          </a:p>
          <a:p>
            <a:pPr lvl="2"/>
            <a:r>
              <a:rPr lang="en-US" dirty="0"/>
              <a:t>If the Gateway AV File Scan limit is set to less than 5 MB, Gateway AV scans files up to 5 MB in size</a:t>
            </a:r>
          </a:p>
          <a:p>
            <a:pPr lvl="1"/>
            <a:r>
              <a:rPr lang="en-US" dirty="0"/>
              <a:t>10MB — All other Firebox models</a:t>
            </a:r>
          </a:p>
          <a:p>
            <a:pPr lvl="2"/>
            <a:r>
              <a:rPr lang="en-US" dirty="0"/>
              <a:t>If the Gateway AV File Scan limit is set to less than 10 MB, Gateway AV scans files up to 10 MB in size</a:t>
            </a:r>
          </a:p>
        </p:txBody>
      </p:sp>
      <p:sp>
        <p:nvSpPr>
          <p:cNvPr id="4" name="Slide Number Placeholder 3"/>
          <p:cNvSpPr>
            <a:spLocks noGrp="1"/>
          </p:cNvSpPr>
          <p:nvPr>
            <p:ph type="sldNum" sz="quarter" idx="10"/>
          </p:nvPr>
        </p:nvSpPr>
        <p:spPr/>
        <p:txBody>
          <a:bodyPr/>
          <a:lstStyle/>
          <a:p>
            <a:fld id="{B0093543-1604-46AF-A6FA-9E7B09989DCD}" type="slidenum">
              <a:rPr lang="en-US" smtClean="0"/>
              <a:pPr/>
              <a:t>8</a:t>
            </a:fld>
            <a:endParaRPr lang="en-US"/>
          </a:p>
        </p:txBody>
      </p:sp>
    </p:spTree>
    <p:extLst>
      <p:ext uri="{BB962C8B-B14F-4D97-AF65-F5344CB8AC3E}">
        <p14:creationId xmlns:p14="http://schemas.microsoft.com/office/powerpoint/2010/main" val="3368632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Blocker Zero-Day Protection in Email</a:t>
            </a:r>
          </a:p>
        </p:txBody>
      </p:sp>
      <p:sp>
        <p:nvSpPr>
          <p:cNvPr id="3" name="Content Placeholder 2"/>
          <p:cNvSpPr>
            <a:spLocks noGrp="1"/>
          </p:cNvSpPr>
          <p:nvPr>
            <p:ph idx="1"/>
          </p:nvPr>
        </p:nvSpPr>
        <p:spPr/>
        <p:txBody>
          <a:bodyPr/>
          <a:lstStyle/>
          <a:p>
            <a:r>
              <a:rPr lang="en-US" dirty="0"/>
              <a:t>Zero-day protection can cause a delay in message delivery, especially for messages that contain multiple attachments</a:t>
            </a:r>
          </a:p>
          <a:p>
            <a:r>
              <a:rPr lang="en-US" dirty="0"/>
              <a:t>The IMAP proxy submits all file attachments for APT Blocker analysis at the same time</a:t>
            </a:r>
          </a:p>
          <a:p>
            <a:r>
              <a:rPr lang="en-US" dirty="0"/>
              <a:t>The SMTP proxy submits file attachments for APT Blocker analysis one at a time</a:t>
            </a:r>
          </a:p>
          <a:p>
            <a:pPr lvl="1"/>
            <a:r>
              <a:rPr lang="en-US" dirty="0"/>
              <a:t>To reduce delivery delays, senders can attach multiple files as a single archive file</a:t>
            </a:r>
          </a:p>
          <a:p>
            <a:pPr lvl="1"/>
            <a:r>
              <a:rPr lang="en-US" dirty="0"/>
              <a:t>The SMTP proxy submits the archive for APT Blocker analysis, all files are analyzed at the same time</a:t>
            </a:r>
          </a:p>
        </p:txBody>
      </p:sp>
      <p:sp>
        <p:nvSpPr>
          <p:cNvPr id="4" name="Slide Number Placeholder 3"/>
          <p:cNvSpPr>
            <a:spLocks noGrp="1"/>
          </p:cNvSpPr>
          <p:nvPr>
            <p:ph type="sldNum" sz="quarter" idx="10"/>
          </p:nvPr>
        </p:nvSpPr>
        <p:spPr/>
        <p:txBody>
          <a:bodyPr/>
          <a:lstStyle/>
          <a:p>
            <a:fld id="{B0093543-1604-46AF-A6FA-9E7B09989DCD}" type="slidenum">
              <a:rPr lang="en-US" smtClean="0"/>
              <a:pPr/>
              <a:t>80</a:t>
            </a:fld>
            <a:endParaRPr lang="en-US"/>
          </a:p>
        </p:txBody>
      </p:sp>
    </p:spTree>
    <p:extLst>
      <p:ext uri="{BB962C8B-B14F-4D97-AF65-F5344CB8AC3E}">
        <p14:creationId xmlns:p14="http://schemas.microsoft.com/office/powerpoint/2010/main" val="22479664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WebBlocker Enhancements</a:t>
            </a:r>
          </a:p>
        </p:txBody>
      </p:sp>
    </p:spTree>
    <p:extLst>
      <p:ext uri="{BB962C8B-B14F-4D97-AF65-F5344CB8AC3E}">
        <p14:creationId xmlns:p14="http://schemas.microsoft.com/office/powerpoint/2010/main" val="10095202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WebBlocker Encrypted Lookups</a:t>
            </a:r>
          </a:p>
        </p:txBody>
      </p:sp>
      <p:sp>
        <p:nvSpPr>
          <p:cNvPr id="3" name="Content Placeholder 2"/>
          <p:cNvSpPr>
            <a:spLocks noGrp="1"/>
          </p:cNvSpPr>
          <p:nvPr>
            <p:ph idx="1"/>
          </p:nvPr>
        </p:nvSpPr>
        <p:spPr/>
        <p:txBody>
          <a:bodyPr/>
          <a:lstStyle/>
          <a:p>
            <a:r>
              <a:rPr lang="en-US" dirty="0"/>
              <a:t>Lookup requests from the Firebox to the Websense cloud are now encrypted with HTTPS</a:t>
            </a:r>
          </a:p>
          <a:p>
            <a:pPr lvl="1"/>
            <a:r>
              <a:rPr lang="en-US" dirty="0"/>
              <a:t>Websense is now </a:t>
            </a:r>
            <a:r>
              <a:rPr lang="en-US" dirty="0" err="1"/>
              <a:t>Forcepoint</a:t>
            </a:r>
            <a:endParaRPr lang="en-US" dirty="0"/>
          </a:p>
          <a:p>
            <a:r>
              <a:rPr lang="en-US" dirty="0"/>
              <a:t>If your Firebox uses a web proxy server for connections to Websense cloud, make sure the proxy server can handle HTTPS connections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82</a:t>
            </a:fld>
            <a:endParaRPr lang="en-US"/>
          </a:p>
        </p:txBody>
      </p:sp>
    </p:spTree>
    <p:extLst>
      <p:ext uri="{BB962C8B-B14F-4D97-AF65-F5344CB8AC3E}">
        <p14:creationId xmlns:p14="http://schemas.microsoft.com/office/powerpoint/2010/main" val="381840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WebBlocker Configurable Cache Settings</a:t>
            </a:r>
          </a:p>
        </p:txBody>
      </p:sp>
      <p:sp>
        <p:nvSpPr>
          <p:cNvPr id="3" name="Content Placeholder 2"/>
          <p:cNvSpPr>
            <a:spLocks noGrp="1"/>
          </p:cNvSpPr>
          <p:nvPr>
            <p:ph idx="1"/>
          </p:nvPr>
        </p:nvSpPr>
        <p:spPr/>
        <p:txBody>
          <a:bodyPr/>
          <a:lstStyle/>
          <a:p>
            <a:r>
              <a:rPr lang="en-US" dirty="0"/>
              <a:t>To improve performance, WebBlocker stores recent URL lookups in a local cache on the Firebox</a:t>
            </a:r>
          </a:p>
          <a:p>
            <a:r>
              <a:rPr lang="en-US" dirty="0"/>
              <a:t>You can now set the WebBlocker cache settings in </a:t>
            </a:r>
            <a:r>
              <a:rPr lang="en-US" b="1" dirty="0"/>
              <a:t>WebBlocker Global Settings</a:t>
            </a:r>
          </a:p>
          <a:p>
            <a:r>
              <a:rPr lang="en-US" dirty="0"/>
              <a:t>We recommend that you start with the default cache size and expiration settings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83</a:t>
            </a:fld>
            <a:endParaRPr lang="en-US"/>
          </a:p>
        </p:txBody>
      </p:sp>
      <p:pic>
        <p:nvPicPr>
          <p:cNvPr id="7" name="Picture 6"/>
          <p:cNvPicPr>
            <a:picLocks noChangeAspect="1"/>
          </p:cNvPicPr>
          <p:nvPr/>
        </p:nvPicPr>
        <p:blipFill>
          <a:blip r:embed="rId2"/>
          <a:stretch>
            <a:fillRect/>
          </a:stretch>
        </p:blipFill>
        <p:spPr>
          <a:xfrm>
            <a:off x="4951480" y="1435608"/>
            <a:ext cx="3734721" cy="3543896"/>
          </a:xfrm>
          <a:prstGeom prst="rect">
            <a:avLst/>
          </a:prstGeom>
        </p:spPr>
      </p:pic>
      <p:sp>
        <p:nvSpPr>
          <p:cNvPr id="6" name="Rectangle: Rounded Corners 5"/>
          <p:cNvSpPr/>
          <p:nvPr/>
        </p:nvSpPr>
        <p:spPr>
          <a:xfrm>
            <a:off x="5027267" y="3555310"/>
            <a:ext cx="3371850" cy="101917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893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WebBlocker Configurable Cache Settings</a:t>
            </a:r>
          </a:p>
        </p:txBody>
      </p:sp>
      <p:sp>
        <p:nvSpPr>
          <p:cNvPr id="3" name="Content Placeholder 2"/>
          <p:cNvSpPr>
            <a:spLocks noGrp="1"/>
          </p:cNvSpPr>
          <p:nvPr>
            <p:ph idx="1"/>
          </p:nvPr>
        </p:nvSpPr>
        <p:spPr/>
        <p:txBody>
          <a:bodyPr/>
          <a:lstStyle/>
          <a:p>
            <a:r>
              <a:rPr lang="en-US" dirty="0"/>
              <a:t>Two new WebBlocker Global settings:</a:t>
            </a:r>
          </a:p>
          <a:p>
            <a:pPr lvl="1"/>
            <a:r>
              <a:rPr lang="en-US" b="1" dirty="0"/>
              <a:t>Cache Size </a:t>
            </a:r>
          </a:p>
          <a:p>
            <a:pPr lvl="2"/>
            <a:r>
              <a:rPr lang="en-US" dirty="0"/>
              <a:t>Controls how many recent URL lookups are stored in the cache</a:t>
            </a:r>
          </a:p>
          <a:p>
            <a:pPr lvl="2"/>
            <a:r>
              <a:rPr lang="en-US" dirty="0"/>
              <a:t>You can change the cache size to balance WebBlocker lookup performance with memory use on the Firebox</a:t>
            </a:r>
          </a:p>
          <a:p>
            <a:pPr lvl="2"/>
            <a:r>
              <a:rPr lang="en-US" dirty="0"/>
              <a:t>The maximum cache size varies by Firebox model</a:t>
            </a:r>
          </a:p>
          <a:p>
            <a:pPr lvl="1"/>
            <a:r>
              <a:rPr lang="en-US" b="1" dirty="0"/>
              <a:t>Expiration </a:t>
            </a:r>
          </a:p>
          <a:p>
            <a:pPr lvl="2"/>
            <a:r>
              <a:rPr lang="en-US" dirty="0"/>
              <a:t>Controls how long URL lookups remain in the cache</a:t>
            </a:r>
          </a:p>
          <a:p>
            <a:pPr lvl="2"/>
            <a:r>
              <a:rPr lang="en-US" dirty="0"/>
              <a:t>The default expiration setting is 1 day</a:t>
            </a:r>
          </a:p>
          <a:p>
            <a:pPr lvl="2"/>
            <a:r>
              <a:rPr lang="en-US" dirty="0"/>
              <a:t>Previously, the cache expiration was not configurable</a:t>
            </a:r>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84</a:t>
            </a:fld>
            <a:endParaRPr lang="en-US"/>
          </a:p>
        </p:txBody>
      </p:sp>
    </p:spTree>
    <p:extLst>
      <p:ext uri="{BB962C8B-B14F-4D97-AF65-F5344CB8AC3E}">
        <p14:creationId xmlns:p14="http://schemas.microsoft.com/office/powerpoint/2010/main" val="25928636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Larger IPS Signature Set</a:t>
            </a:r>
          </a:p>
        </p:txBody>
      </p:sp>
      <p:sp>
        <p:nvSpPr>
          <p:cNvPr id="4" name="Slide Number Placeholder 3"/>
          <p:cNvSpPr>
            <a:spLocks noGrp="1"/>
          </p:cNvSpPr>
          <p:nvPr>
            <p:ph type="sldNum" sz="quarter" idx="4294967295"/>
          </p:nvPr>
        </p:nvSpPr>
        <p:spPr>
          <a:xfrm>
            <a:off x="8551863" y="19050"/>
            <a:ext cx="592137" cy="325438"/>
          </a:xfrm>
        </p:spPr>
        <p:txBody>
          <a:bodyPr/>
          <a:lstStyle/>
          <a:p>
            <a:fld id="{B0093543-1604-46AF-A6FA-9E7B09989DCD}" type="slidenum">
              <a:rPr lang="en-US" smtClean="0"/>
              <a:pPr/>
              <a:t>85</a:t>
            </a:fld>
            <a:endParaRPr lang="en-US"/>
          </a:p>
        </p:txBody>
      </p:sp>
    </p:spTree>
    <p:extLst>
      <p:ext uri="{BB962C8B-B14F-4D97-AF65-F5344CB8AC3E}">
        <p14:creationId xmlns:p14="http://schemas.microsoft.com/office/powerpoint/2010/main" val="37463569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Larger IPS Signature Set</a:t>
            </a:r>
            <a:endParaRPr lang="en-US" dirty="0"/>
          </a:p>
        </p:txBody>
      </p:sp>
      <p:sp>
        <p:nvSpPr>
          <p:cNvPr id="3" name="Content Placeholder 2"/>
          <p:cNvSpPr>
            <a:spLocks noGrp="1"/>
          </p:cNvSpPr>
          <p:nvPr>
            <p:ph idx="1"/>
          </p:nvPr>
        </p:nvSpPr>
        <p:spPr/>
        <p:txBody>
          <a:bodyPr/>
          <a:lstStyle/>
          <a:p>
            <a:r>
              <a:rPr lang="en-US" dirty="0"/>
              <a:t>Intrusion Prevention Service (IPS) now includes a larger signature set for some Firebox models</a:t>
            </a:r>
          </a:p>
          <a:p>
            <a:r>
              <a:rPr lang="en-US" dirty="0"/>
              <a:t>Signature sets include both IPS and Application Control rules; only the quantity of IPS rules changed</a:t>
            </a:r>
          </a:p>
          <a:p>
            <a:pPr lvl="1"/>
            <a:r>
              <a:rPr lang="en-US" dirty="0"/>
              <a:t>Standard signature set with approximately 1800 signatures:</a:t>
            </a:r>
          </a:p>
          <a:p>
            <a:pPr lvl="2"/>
            <a:r>
              <a:rPr lang="en-US" dirty="0"/>
              <a:t>Firebox T10, XTM 2 Series, </a:t>
            </a:r>
            <a:r>
              <a:rPr lang="en-US" dirty="0" err="1"/>
              <a:t>FireboxV</a:t>
            </a:r>
            <a:r>
              <a:rPr lang="en-US" dirty="0"/>
              <a:t>, </a:t>
            </a:r>
            <a:r>
              <a:rPr lang="en-US" dirty="0" err="1"/>
              <a:t>XTMv</a:t>
            </a:r>
            <a:r>
              <a:rPr lang="en-US" dirty="0"/>
              <a:t>, Firebox Cloud with less than 4 GB memory</a:t>
            </a:r>
          </a:p>
          <a:p>
            <a:pPr lvl="1"/>
            <a:r>
              <a:rPr lang="en-US" dirty="0"/>
              <a:t>Enhanced signature set with approximately 6000 signatures:</a:t>
            </a:r>
          </a:p>
          <a:p>
            <a:pPr lvl="2"/>
            <a:r>
              <a:rPr lang="en-US" dirty="0"/>
              <a:t>Firebox T30, T50, T70, M200, M300, XTM 33, 330, 5 Series, 810, 820, 830, 1050, and 2050</a:t>
            </a:r>
          </a:p>
        </p:txBody>
      </p:sp>
      <p:sp>
        <p:nvSpPr>
          <p:cNvPr id="4" name="Slide Number Placeholder 3"/>
          <p:cNvSpPr>
            <a:spLocks noGrp="1"/>
          </p:cNvSpPr>
          <p:nvPr>
            <p:ph type="sldNum" sz="quarter" idx="10"/>
          </p:nvPr>
        </p:nvSpPr>
        <p:spPr/>
        <p:txBody>
          <a:bodyPr/>
          <a:lstStyle/>
          <a:p>
            <a:fld id="{B0093543-1604-46AF-A6FA-9E7B09989DCD}" type="slidenum">
              <a:rPr lang="en-US" smtClean="0"/>
              <a:pPr/>
              <a:t>86</a:t>
            </a:fld>
            <a:endParaRPr lang="en-US"/>
          </a:p>
        </p:txBody>
      </p:sp>
    </p:spTree>
    <p:extLst>
      <p:ext uri="{BB962C8B-B14F-4D97-AF65-F5344CB8AC3E}">
        <p14:creationId xmlns:p14="http://schemas.microsoft.com/office/powerpoint/2010/main" val="41998545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Larger IPS Signature Set</a:t>
            </a:r>
            <a:endParaRPr lang="en-US" dirty="0"/>
          </a:p>
        </p:txBody>
      </p:sp>
      <p:sp>
        <p:nvSpPr>
          <p:cNvPr id="3" name="Content Placeholder 2"/>
          <p:cNvSpPr>
            <a:spLocks noGrp="1"/>
          </p:cNvSpPr>
          <p:nvPr>
            <p:ph idx="1"/>
          </p:nvPr>
        </p:nvSpPr>
        <p:spPr/>
        <p:txBody>
          <a:bodyPr/>
          <a:lstStyle/>
          <a:p>
            <a:pPr lvl="1"/>
            <a:r>
              <a:rPr lang="en-US" dirty="0"/>
              <a:t>Full signature set with approximately 8000 signatures </a:t>
            </a:r>
            <a:br>
              <a:rPr lang="en-US" dirty="0"/>
            </a:br>
            <a:r>
              <a:rPr lang="en-US" dirty="0">
                <a:solidFill>
                  <a:srgbClr val="FF0000"/>
                </a:solidFill>
              </a:rPr>
              <a:t>(new in v12.0)</a:t>
            </a:r>
            <a:r>
              <a:rPr lang="en-US" dirty="0"/>
              <a:t>:</a:t>
            </a:r>
          </a:p>
          <a:p>
            <a:pPr lvl="2"/>
            <a:r>
              <a:rPr lang="en-US" dirty="0"/>
              <a:t>M370, M400, M440, M470, M500, M570, M670 M4600, M5600, XTM 870, 1500, 2520, </a:t>
            </a:r>
            <a:r>
              <a:rPr lang="en-US" dirty="0" err="1"/>
              <a:t>FireboxV</a:t>
            </a:r>
            <a:r>
              <a:rPr lang="en-US" dirty="0"/>
              <a:t>, </a:t>
            </a:r>
            <a:r>
              <a:rPr lang="en-US" dirty="0" err="1"/>
              <a:t>XTMv</a:t>
            </a:r>
            <a:r>
              <a:rPr lang="en-US" dirty="0"/>
              <a:t>, Firebox Cloud with 4 GB or more of memory</a:t>
            </a:r>
          </a:p>
        </p:txBody>
      </p:sp>
      <p:sp>
        <p:nvSpPr>
          <p:cNvPr id="4" name="Slide Number Placeholder 3"/>
          <p:cNvSpPr>
            <a:spLocks noGrp="1"/>
          </p:cNvSpPr>
          <p:nvPr>
            <p:ph type="sldNum" sz="quarter" idx="10"/>
          </p:nvPr>
        </p:nvSpPr>
        <p:spPr/>
        <p:txBody>
          <a:bodyPr/>
          <a:lstStyle/>
          <a:p>
            <a:fld id="{B0093543-1604-46AF-A6FA-9E7B09989DCD}" type="slidenum">
              <a:rPr lang="en-US" smtClean="0"/>
              <a:pPr/>
              <a:t>87</a:t>
            </a:fld>
            <a:endParaRPr lang="en-US"/>
          </a:p>
        </p:txBody>
      </p:sp>
    </p:spTree>
    <p:extLst>
      <p:ext uri="{BB962C8B-B14F-4D97-AF65-F5344CB8AC3E}">
        <p14:creationId xmlns:p14="http://schemas.microsoft.com/office/powerpoint/2010/main" val="10697115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WatchGuard Cloud</a:t>
            </a:r>
          </a:p>
        </p:txBody>
      </p:sp>
    </p:spTree>
    <p:extLst>
      <p:ext uri="{BB962C8B-B14F-4D97-AF65-F5344CB8AC3E}">
        <p14:creationId xmlns:p14="http://schemas.microsoft.com/office/powerpoint/2010/main" val="34084058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r>
              <a:rPr lang="en-US" dirty="0"/>
              <a:t>WatchGuard Cloud</a:t>
            </a:r>
          </a:p>
        </p:txBody>
      </p:sp>
      <p:sp>
        <p:nvSpPr>
          <p:cNvPr id="4" name="Content Placeholder 3"/>
          <p:cNvSpPr>
            <a:spLocks noGrp="1"/>
          </p:cNvSpPr>
          <p:nvPr>
            <p:ph idx="1"/>
          </p:nvPr>
        </p:nvSpPr>
        <p:spPr/>
        <p:txBody>
          <a:bodyPr/>
          <a:lstStyle/>
          <a:p>
            <a:r>
              <a:rPr lang="en-US" dirty="0"/>
              <a:t>WatchGuard Cloud is WatchGuard’s forthcoming Cloud platform, where you can connect to Dimension Cloud for visibility and management of Fireboxes that run Fireware v12.0 or higher</a:t>
            </a:r>
          </a:p>
          <a:p>
            <a:r>
              <a:rPr lang="en-US" dirty="0"/>
              <a:t>Fireboxes that run v12.0 or higher now include a menu option for WatchGuard Cloud</a:t>
            </a:r>
          </a:p>
          <a:p>
            <a:pPr lvl="1"/>
            <a:r>
              <a:rPr lang="en-US" dirty="0"/>
              <a:t>Fireware Web UI — </a:t>
            </a:r>
            <a:r>
              <a:rPr lang="en-US" b="1" dirty="0"/>
              <a:t>Setup &gt; WatchGuard Cloud</a:t>
            </a:r>
          </a:p>
          <a:p>
            <a:pPr lvl="1"/>
            <a:r>
              <a:rPr lang="en-US" dirty="0"/>
              <a:t>Policy Manager — </a:t>
            </a:r>
            <a:r>
              <a:rPr lang="en-US" b="1" dirty="0"/>
              <a:t>System &gt; WatchGuard Cloud</a:t>
            </a:r>
          </a:p>
          <a:p>
            <a:r>
              <a:rPr lang="en-US" dirty="0"/>
              <a:t>For the Fireware v12.0 release, you cannot enable WatchGuard Cloud on your Firebox</a:t>
            </a:r>
          </a:p>
          <a:p>
            <a:pPr lvl="1"/>
            <a:endParaRPr lang="en-US" dirty="0"/>
          </a:p>
        </p:txBody>
      </p:sp>
      <p:sp>
        <p:nvSpPr>
          <p:cNvPr id="2" name="Slide Number Placeholder 1"/>
          <p:cNvSpPr>
            <a:spLocks noGrp="1"/>
          </p:cNvSpPr>
          <p:nvPr>
            <p:ph type="sldNum" sz="quarter" idx="10"/>
          </p:nvPr>
        </p:nvSpPr>
        <p:spPr/>
        <p:txBody>
          <a:bodyPr/>
          <a:lstStyle/>
          <a:p>
            <a:fld id="{B0093543-1604-46AF-A6FA-9E7B09989DCD}" type="slidenum">
              <a:rPr lang="en-US" smtClean="0"/>
              <a:pPr/>
              <a:t>89</a:t>
            </a:fld>
            <a:endParaRPr lang="en-US"/>
          </a:p>
        </p:txBody>
      </p:sp>
    </p:spTree>
    <p:extLst>
      <p:ext uri="{BB962C8B-B14F-4D97-AF65-F5344CB8AC3E}">
        <p14:creationId xmlns:p14="http://schemas.microsoft.com/office/powerpoint/2010/main" val="50048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Gateway </a:t>
            </a:r>
            <a:r>
              <a:rPr lang="en-US" dirty="0" err="1"/>
              <a:t>AntiVirus</a:t>
            </a:r>
            <a:r>
              <a:rPr lang="en-US" dirty="0"/>
              <a:t> — Upgrade</a:t>
            </a:r>
          </a:p>
        </p:txBody>
      </p:sp>
      <p:sp>
        <p:nvSpPr>
          <p:cNvPr id="3" name="Content Placeholder 2"/>
          <p:cNvSpPr>
            <a:spLocks noGrp="1"/>
          </p:cNvSpPr>
          <p:nvPr>
            <p:ph idx="1"/>
          </p:nvPr>
        </p:nvSpPr>
        <p:spPr/>
        <p:txBody>
          <a:bodyPr/>
          <a:lstStyle/>
          <a:p>
            <a:r>
              <a:rPr lang="en-US" dirty="0"/>
              <a:t>When you upgrade to Fireware v12.0, the old AVG files are removed and the Firebox downloads the new Bitdefender engine and signature set</a:t>
            </a:r>
          </a:p>
          <a:p>
            <a:pPr lvl="1"/>
            <a:r>
              <a:rPr lang="en-US" dirty="0"/>
              <a:t>It can take 7–10 minutes to download the files the first time</a:t>
            </a:r>
          </a:p>
          <a:p>
            <a:pPr lvl="1"/>
            <a:r>
              <a:rPr lang="en-US" dirty="0"/>
              <a:t>It takes another 5–7 minutes to synchronize a FireCluster</a:t>
            </a:r>
          </a:p>
          <a:p>
            <a:r>
              <a:rPr lang="en-US" dirty="0"/>
              <a:t>To minimize downtime, we recommend that you do not schedule the upgrade during business hours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9</a:t>
            </a:fld>
            <a:endParaRPr lang="en-US"/>
          </a:p>
        </p:txBody>
      </p:sp>
    </p:spTree>
    <p:extLst>
      <p:ext uri="{BB962C8B-B14F-4D97-AF65-F5344CB8AC3E}">
        <p14:creationId xmlns:p14="http://schemas.microsoft.com/office/powerpoint/2010/main" val="2160509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r>
              <a:rPr lang="en-US" dirty="0"/>
              <a:t>WatchGuard Cloud</a:t>
            </a:r>
          </a:p>
        </p:txBody>
      </p:sp>
      <p:sp>
        <p:nvSpPr>
          <p:cNvPr id="2" name="Slide Number Placeholder 1"/>
          <p:cNvSpPr>
            <a:spLocks noGrp="1"/>
          </p:cNvSpPr>
          <p:nvPr>
            <p:ph type="sldNum" sz="quarter" idx="10"/>
          </p:nvPr>
        </p:nvSpPr>
        <p:spPr/>
        <p:txBody>
          <a:bodyPr/>
          <a:lstStyle/>
          <a:p>
            <a:fld id="{B0093543-1604-46AF-A6FA-9E7B09989DCD}" type="slidenum">
              <a:rPr lang="en-US" smtClean="0"/>
              <a:pPr/>
              <a:t>90</a:t>
            </a:fld>
            <a:endParaRPr lang="en-US"/>
          </a:p>
        </p:txBody>
      </p:sp>
      <p:pic>
        <p:nvPicPr>
          <p:cNvPr id="5" name="Picture 4"/>
          <p:cNvPicPr>
            <a:picLocks noChangeAspect="1"/>
          </p:cNvPicPr>
          <p:nvPr/>
        </p:nvPicPr>
        <p:blipFill>
          <a:blip r:embed="rId3"/>
          <a:stretch>
            <a:fillRect/>
          </a:stretch>
        </p:blipFill>
        <p:spPr>
          <a:xfrm>
            <a:off x="589084" y="1308146"/>
            <a:ext cx="5521926" cy="3773808"/>
          </a:xfrm>
          <a:prstGeom prst="rect">
            <a:avLst/>
          </a:prstGeom>
          <a:ln>
            <a:solidFill>
              <a:srgbClr val="ACACAC"/>
            </a:solidFill>
          </a:ln>
        </p:spPr>
      </p:pic>
      <p:pic>
        <p:nvPicPr>
          <p:cNvPr id="6" name="Picture 5"/>
          <p:cNvPicPr>
            <a:picLocks noChangeAspect="1"/>
          </p:cNvPicPr>
          <p:nvPr/>
        </p:nvPicPr>
        <p:blipFill>
          <a:blip r:embed="rId4"/>
          <a:stretch>
            <a:fillRect/>
          </a:stretch>
        </p:blipFill>
        <p:spPr>
          <a:xfrm>
            <a:off x="3921512" y="2673663"/>
            <a:ext cx="4000358" cy="3430964"/>
          </a:xfrm>
          <a:prstGeom prst="rect">
            <a:avLst/>
          </a:prstGeom>
        </p:spPr>
      </p:pic>
      <p:sp>
        <p:nvSpPr>
          <p:cNvPr id="7" name="Rectangle: Rounded Corners 6"/>
          <p:cNvSpPr/>
          <p:nvPr/>
        </p:nvSpPr>
        <p:spPr>
          <a:xfrm>
            <a:off x="4554507" y="4873827"/>
            <a:ext cx="1463390" cy="245241"/>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p:cNvSpPr/>
          <p:nvPr/>
        </p:nvSpPr>
        <p:spPr>
          <a:xfrm>
            <a:off x="4492963" y="2878340"/>
            <a:ext cx="404351" cy="22534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Rounded Corners 2"/>
          <p:cNvSpPr/>
          <p:nvPr/>
        </p:nvSpPr>
        <p:spPr>
          <a:xfrm>
            <a:off x="589084" y="3332285"/>
            <a:ext cx="527539" cy="219807"/>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p:cNvSpPr/>
          <p:nvPr/>
        </p:nvSpPr>
        <p:spPr>
          <a:xfrm>
            <a:off x="650631" y="4308231"/>
            <a:ext cx="888023" cy="184638"/>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622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ConnectWise Integration Enhancements</a:t>
            </a:r>
          </a:p>
        </p:txBody>
      </p:sp>
    </p:spTree>
    <p:extLst>
      <p:ext uri="{BB962C8B-B14F-4D97-AF65-F5344CB8AC3E}">
        <p14:creationId xmlns:p14="http://schemas.microsoft.com/office/powerpoint/2010/main" val="20535657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60703" y="1321084"/>
            <a:ext cx="4126097" cy="3196737"/>
          </a:xfrm>
          <a:prstGeom prst="rect">
            <a:avLst/>
          </a:prstGeom>
        </p:spPr>
      </p:pic>
      <p:sp>
        <p:nvSpPr>
          <p:cNvPr id="3" name="Title 2"/>
          <p:cNvSpPr>
            <a:spLocks noGrp="1"/>
          </p:cNvSpPr>
          <p:nvPr>
            <p:ph type="title"/>
          </p:nvPr>
        </p:nvSpPr>
        <p:spPr/>
        <p:txBody>
          <a:bodyPr/>
          <a:lstStyle/>
          <a:p>
            <a:r>
              <a:rPr lang="en-US" dirty="0"/>
              <a:t>Service Ticket Priority</a:t>
            </a:r>
          </a:p>
        </p:txBody>
      </p:sp>
      <p:sp>
        <p:nvSpPr>
          <p:cNvPr id="4" name="Content Placeholder 3"/>
          <p:cNvSpPr>
            <a:spLocks noGrp="1"/>
          </p:cNvSpPr>
          <p:nvPr>
            <p:ph idx="1"/>
          </p:nvPr>
        </p:nvSpPr>
        <p:spPr/>
        <p:txBody>
          <a:bodyPr/>
          <a:lstStyle/>
          <a:p>
            <a:r>
              <a:rPr lang="en-US" dirty="0"/>
              <a:t>You can now configure the default ticket priority for service tickets generated by a Firebox</a:t>
            </a:r>
          </a:p>
          <a:p>
            <a:r>
              <a:rPr lang="en-US" dirty="0"/>
              <a:t>To choose the priority from your ConnectWise configuration, click </a:t>
            </a:r>
            <a:r>
              <a:rPr lang="en-US" b="1" dirty="0"/>
              <a:t>Lookup</a:t>
            </a:r>
            <a:endParaRPr lang="en-US" dirty="0"/>
          </a:p>
          <a:p>
            <a:r>
              <a:rPr lang="en-US" dirty="0"/>
              <a:t>You can customize these priority levels in ConnectWise</a:t>
            </a:r>
          </a:p>
        </p:txBody>
      </p:sp>
      <p:sp>
        <p:nvSpPr>
          <p:cNvPr id="9" name="Slide Number Placeholder 3"/>
          <p:cNvSpPr>
            <a:spLocks noGrp="1"/>
          </p:cNvSpPr>
          <p:nvPr>
            <p:ph type="sldNum" sz="quarter" idx="10"/>
          </p:nvPr>
        </p:nvSpPr>
        <p:spPr/>
        <p:txBody>
          <a:bodyPr/>
          <a:lstStyle/>
          <a:p>
            <a:fld id="{B0093543-1604-46AF-A6FA-9E7B09989DCD}" type="slidenum">
              <a:rPr lang="en-US" smtClean="0"/>
              <a:pPr/>
              <a:t>92</a:t>
            </a:fld>
            <a:endParaRPr lang="en-US"/>
          </a:p>
        </p:txBody>
      </p:sp>
      <p:pic>
        <p:nvPicPr>
          <p:cNvPr id="12" name="Picture 11"/>
          <p:cNvPicPr>
            <a:picLocks noChangeAspect="1"/>
          </p:cNvPicPr>
          <p:nvPr/>
        </p:nvPicPr>
        <p:blipFill>
          <a:blip r:embed="rId3"/>
          <a:stretch>
            <a:fillRect/>
          </a:stretch>
        </p:blipFill>
        <p:spPr>
          <a:xfrm>
            <a:off x="4372165" y="4151383"/>
            <a:ext cx="2909039" cy="2009121"/>
          </a:xfrm>
          <a:prstGeom prst="rect">
            <a:avLst/>
          </a:prstGeom>
        </p:spPr>
      </p:pic>
      <p:sp>
        <p:nvSpPr>
          <p:cNvPr id="2" name="Rectangle: Rounded Corners 1"/>
          <p:cNvSpPr/>
          <p:nvPr/>
        </p:nvSpPr>
        <p:spPr>
          <a:xfrm>
            <a:off x="4599148" y="3437021"/>
            <a:ext cx="4087652" cy="500756"/>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stCxn id="2" idx="2"/>
          </p:cNvCxnSpPr>
          <p:nvPr/>
        </p:nvCxnSpPr>
        <p:spPr>
          <a:xfrm flipH="1">
            <a:off x="5988314" y="3937777"/>
            <a:ext cx="654660" cy="435934"/>
          </a:xfrm>
          <a:prstGeom prst="straightConnector1">
            <a:avLst/>
          </a:prstGeom>
          <a:ln w="38100">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9024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Multicast Routing</a:t>
            </a:r>
          </a:p>
        </p:txBody>
      </p:sp>
    </p:spTree>
    <p:extLst>
      <p:ext uri="{BB962C8B-B14F-4D97-AF65-F5344CB8AC3E}">
        <p14:creationId xmlns:p14="http://schemas.microsoft.com/office/powerpoint/2010/main" val="38638944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r>
              <a:rPr lang="en-US" dirty="0"/>
              <a:t>Multicast Routing</a:t>
            </a:r>
          </a:p>
        </p:txBody>
      </p:sp>
      <p:sp>
        <p:nvSpPr>
          <p:cNvPr id="4" name="Content Placeholder 3"/>
          <p:cNvSpPr>
            <a:spLocks noGrp="1"/>
          </p:cNvSpPr>
          <p:nvPr>
            <p:ph idx="1"/>
          </p:nvPr>
        </p:nvSpPr>
        <p:spPr/>
        <p:txBody>
          <a:bodyPr/>
          <a:lstStyle/>
          <a:p>
            <a:r>
              <a:rPr lang="en-US" dirty="0"/>
              <a:t>Fireware now includes support for multicast routing, a networking method for efficient distribution of one-to-many traffic</a:t>
            </a:r>
          </a:p>
          <a:p>
            <a:r>
              <a:rPr lang="en-US" dirty="0"/>
              <a:t>Common uses include VOIP, video on demand (VOD), video conferencing, and IP television (IPTV)</a:t>
            </a:r>
          </a:p>
          <a:p>
            <a:r>
              <a:rPr lang="en-US" dirty="0"/>
              <a:t>The Firebox acts as a local multicast router to forward multicast traffic from the source to receivers on your network</a:t>
            </a:r>
          </a:p>
          <a:p>
            <a:pPr lvl="1"/>
            <a:r>
              <a:rPr lang="en-US" dirty="0"/>
              <a:t>Receivers are nodes, such as workstations, that join the multicast group</a:t>
            </a:r>
          </a:p>
        </p:txBody>
      </p:sp>
      <p:sp>
        <p:nvSpPr>
          <p:cNvPr id="2" name="Slide Number Placeholder 1"/>
          <p:cNvSpPr>
            <a:spLocks noGrp="1"/>
          </p:cNvSpPr>
          <p:nvPr>
            <p:ph type="sldNum" sz="quarter" idx="10"/>
          </p:nvPr>
        </p:nvSpPr>
        <p:spPr/>
        <p:txBody>
          <a:bodyPr/>
          <a:lstStyle/>
          <a:p>
            <a:fld id="{B0093543-1604-46AF-A6FA-9E7B09989DCD}" type="slidenum">
              <a:rPr lang="en-US" smtClean="0"/>
              <a:pPr/>
              <a:t>94</a:t>
            </a:fld>
            <a:endParaRPr lang="en-US"/>
          </a:p>
        </p:txBody>
      </p:sp>
    </p:spTree>
    <p:extLst>
      <p:ext uri="{BB962C8B-B14F-4D97-AF65-F5344CB8AC3E}">
        <p14:creationId xmlns:p14="http://schemas.microsoft.com/office/powerpoint/2010/main" val="27697411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Multicast Routing — Topology</a:t>
            </a:r>
          </a:p>
        </p:txBody>
      </p:sp>
      <p:sp>
        <p:nvSpPr>
          <p:cNvPr id="3" name="Content Placeholder 2"/>
          <p:cNvSpPr>
            <a:spLocks noGrp="1"/>
          </p:cNvSpPr>
          <p:nvPr>
            <p:ph idx="1"/>
          </p:nvPr>
        </p:nvSpPr>
        <p:spPr/>
        <p:txBody>
          <a:bodyPr/>
          <a:lstStyle/>
          <a:p>
            <a:r>
              <a:rPr lang="en-US" dirty="0"/>
              <a:t>The Firebox is the local multicast router in this diagram</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95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55" y="2229662"/>
            <a:ext cx="6893893" cy="2552352"/>
          </a:xfrm>
          <a:prstGeom prst="rect">
            <a:avLst/>
          </a:prstGeom>
        </p:spPr>
      </p:pic>
    </p:spTree>
    <p:extLst>
      <p:ext uri="{BB962C8B-B14F-4D97-AF65-F5344CB8AC3E}">
        <p14:creationId xmlns:p14="http://schemas.microsoft.com/office/powerpoint/2010/main" val="23187861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Multicast Routing</a:t>
            </a:r>
            <a:endParaRPr lang="en-US" dirty="0"/>
          </a:p>
        </p:txBody>
      </p:sp>
      <p:sp>
        <p:nvSpPr>
          <p:cNvPr id="3" name="Content Placeholder 2"/>
          <p:cNvSpPr>
            <a:spLocks noGrp="1"/>
          </p:cNvSpPr>
          <p:nvPr>
            <p:ph idx="1"/>
          </p:nvPr>
        </p:nvSpPr>
        <p:spPr/>
        <p:txBody>
          <a:bodyPr/>
          <a:lstStyle/>
          <a:p>
            <a:r>
              <a:rPr lang="en-US"/>
              <a:t>Multicast routing on the Firebox has these configurable options:</a:t>
            </a:r>
          </a:p>
          <a:p>
            <a:pPr lvl="1"/>
            <a:r>
              <a:rPr lang="en-US"/>
              <a:t>Enable multicast globally </a:t>
            </a:r>
          </a:p>
          <a:p>
            <a:pPr lvl="1"/>
            <a:r>
              <a:rPr lang="en-US"/>
              <a:t>Select up to 31 interfaces for multicast</a:t>
            </a:r>
          </a:p>
          <a:p>
            <a:pPr lvl="1"/>
            <a:r>
              <a:rPr lang="en-US"/>
              <a:t>Select one or more Rendezvous Points (RPs)</a:t>
            </a:r>
          </a:p>
          <a:p>
            <a:r>
              <a:rPr lang="en-US"/>
              <a:t>The most common multicast protocols are supported </a:t>
            </a: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96</a:t>
            </a:fld>
            <a:endParaRPr lang="en-US" dirty="0"/>
          </a:p>
        </p:txBody>
      </p:sp>
    </p:spTree>
    <p:extLst>
      <p:ext uri="{BB962C8B-B14F-4D97-AF65-F5344CB8AC3E}">
        <p14:creationId xmlns:p14="http://schemas.microsoft.com/office/powerpoint/2010/main" val="25318282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Multicast Routing — Support Details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97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41755459"/>
              </p:ext>
            </p:extLst>
          </p:nvPr>
        </p:nvGraphicFramePr>
        <p:xfrm>
          <a:off x="589934" y="1192893"/>
          <a:ext cx="7648054" cy="2225040"/>
        </p:xfrm>
        <a:graphic>
          <a:graphicData uri="http://schemas.openxmlformats.org/drawingml/2006/table">
            <a:tbl>
              <a:tblPr firstRow="1" bandRow="1">
                <a:tableStyleId>{21E4AEA4-8DFA-4A89-87EB-49C32662AFE0}</a:tableStyleId>
              </a:tblPr>
              <a:tblGrid>
                <a:gridCol w="3824027">
                  <a:extLst>
                    <a:ext uri="{9D8B030D-6E8A-4147-A177-3AD203B41FA5}">
                      <a16:colId xmlns:a16="http://schemas.microsoft.com/office/drawing/2014/main" val="236162762"/>
                    </a:ext>
                  </a:extLst>
                </a:gridCol>
                <a:gridCol w="3824027">
                  <a:extLst>
                    <a:ext uri="{9D8B030D-6E8A-4147-A177-3AD203B41FA5}">
                      <a16:colId xmlns:a16="http://schemas.microsoft.com/office/drawing/2014/main" val="2413227215"/>
                    </a:ext>
                  </a:extLst>
                </a:gridCol>
              </a:tblGrid>
              <a:tr h="370840">
                <a:tc>
                  <a:txBody>
                    <a:bodyPr/>
                    <a:lstStyle/>
                    <a:p>
                      <a:r>
                        <a:rPr lang="en-US" dirty="0"/>
                        <a:t>Supported Protocols</a:t>
                      </a:r>
                    </a:p>
                  </a:txBody>
                  <a:tcPr/>
                </a:tc>
                <a:tc>
                  <a:txBody>
                    <a:bodyPr/>
                    <a:lstStyle/>
                    <a:p>
                      <a:r>
                        <a:rPr lang="en-US" dirty="0"/>
                        <a:t>Unsupported Protocols</a:t>
                      </a:r>
                    </a:p>
                  </a:txBody>
                  <a:tcPr/>
                </a:tc>
                <a:extLst>
                  <a:ext uri="{0D108BD9-81ED-4DB2-BD59-A6C34878D82A}">
                    <a16:rowId xmlns:a16="http://schemas.microsoft.com/office/drawing/2014/main" val="1609906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solidFill>
                            <a:schemeClr val="tx2"/>
                          </a:solidFill>
                        </a:rPr>
                        <a:t>PIM Sparse Mode (PIM-SM)</a:t>
                      </a:r>
                      <a:endParaRPr lang="en-US" baseline="30000" dirty="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Static multicast routes</a:t>
                      </a:r>
                      <a:endParaRPr lang="en-US" baseline="30000" dirty="0">
                        <a:solidFill>
                          <a:schemeClr val="tx2"/>
                        </a:solidFill>
                      </a:endParaRPr>
                    </a:p>
                  </a:txBody>
                  <a:tcPr/>
                </a:tc>
                <a:extLst>
                  <a:ext uri="{0D108BD9-81ED-4DB2-BD59-A6C34878D82A}">
                    <a16:rowId xmlns:a16="http://schemas.microsoft.com/office/drawing/2014/main" val="21939768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Basic IGMP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PIM-DM</a:t>
                      </a:r>
                    </a:p>
                  </a:txBody>
                  <a:tcPr/>
                </a:tc>
                <a:extLst>
                  <a:ext uri="{0D108BD9-81ED-4DB2-BD59-A6C34878D82A}">
                    <a16:rowId xmlns:a16="http://schemas.microsoft.com/office/drawing/2014/main" val="42457317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IGMPv2 and v3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IGMP snooping</a:t>
                      </a:r>
                    </a:p>
                  </a:txBody>
                  <a:tcPr/>
                </a:tc>
                <a:extLst>
                  <a:ext uri="{0D108BD9-81ED-4DB2-BD59-A6C34878D82A}">
                    <a16:rowId xmlns:a16="http://schemas.microsoft.com/office/drawing/2014/main" val="16805693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IPv4</a:t>
                      </a:r>
                    </a:p>
                  </a:txBody>
                  <a:tcPr/>
                </a:tc>
                <a:tc>
                  <a:txBody>
                    <a:bodyPr/>
                    <a:lstStyle/>
                    <a:p>
                      <a:r>
                        <a:rPr lang="en-US" dirty="0">
                          <a:solidFill>
                            <a:schemeClr val="tx2"/>
                          </a:solidFill>
                        </a:rPr>
                        <a:t>IGMP proxy</a:t>
                      </a:r>
                    </a:p>
                  </a:txBody>
                  <a:tcPr/>
                </a:tc>
                <a:extLst>
                  <a:ext uri="{0D108BD9-81ED-4DB2-BD59-A6C34878D82A}">
                    <a16:rowId xmlns:a16="http://schemas.microsoft.com/office/drawing/2014/main" val="367556739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IPv6</a:t>
                      </a:r>
                    </a:p>
                  </a:txBody>
                  <a:tcPr/>
                </a:tc>
                <a:extLst>
                  <a:ext uri="{0D108BD9-81ED-4DB2-BD59-A6C34878D82A}">
                    <a16:rowId xmlns:a16="http://schemas.microsoft.com/office/drawing/2014/main" val="288248574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9239645"/>
              </p:ext>
            </p:extLst>
          </p:nvPr>
        </p:nvGraphicFramePr>
        <p:xfrm>
          <a:off x="589934" y="3794441"/>
          <a:ext cx="7648056" cy="1898381"/>
        </p:xfrm>
        <a:graphic>
          <a:graphicData uri="http://schemas.openxmlformats.org/drawingml/2006/table">
            <a:tbl>
              <a:tblPr firstRow="1" bandRow="1">
                <a:tableStyleId>{21E4AEA4-8DFA-4A89-87EB-49C32662AFE0}</a:tableStyleId>
              </a:tblPr>
              <a:tblGrid>
                <a:gridCol w="3824028">
                  <a:extLst>
                    <a:ext uri="{9D8B030D-6E8A-4147-A177-3AD203B41FA5}">
                      <a16:colId xmlns:a16="http://schemas.microsoft.com/office/drawing/2014/main" val="943060101"/>
                    </a:ext>
                  </a:extLst>
                </a:gridCol>
                <a:gridCol w="3824028">
                  <a:extLst>
                    <a:ext uri="{9D8B030D-6E8A-4147-A177-3AD203B41FA5}">
                      <a16:colId xmlns:a16="http://schemas.microsoft.com/office/drawing/2014/main" val="666401458"/>
                    </a:ext>
                  </a:extLst>
                </a:gridCol>
              </a:tblGrid>
              <a:tr h="4150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Supported </a:t>
                      </a:r>
                      <a:r>
                        <a:rPr lang="en-US" sz="1800" dirty="0"/>
                        <a:t>Firebox Features</a:t>
                      </a:r>
                      <a:endParaRPr lang="en-US" sz="18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Unsupported </a:t>
                      </a:r>
                      <a:r>
                        <a:rPr lang="en-US" sz="1800" dirty="0"/>
                        <a:t>Firebox Features</a:t>
                      </a:r>
                      <a:endParaRPr lang="en-US" sz="1800" dirty="0">
                        <a:solidFill>
                          <a:schemeClr val="bg1"/>
                        </a:solidFill>
                      </a:endParaRPr>
                    </a:p>
                  </a:txBody>
                  <a:tcPr/>
                </a:tc>
                <a:extLst>
                  <a:ext uri="{0D108BD9-81ED-4DB2-BD59-A6C34878D82A}">
                    <a16:rowId xmlns:a16="http://schemas.microsoft.com/office/drawing/2014/main" val="439719058"/>
                  </a:ext>
                </a:extLst>
              </a:tr>
              <a:tr h="370840">
                <a:tc>
                  <a:txBody>
                    <a:bodyPr/>
                    <a:lstStyle/>
                    <a:p>
                      <a:r>
                        <a:rPr lang="en-US" dirty="0">
                          <a:solidFill>
                            <a:schemeClr val="tx2"/>
                          </a:solidFill>
                        </a:rPr>
                        <a:t>Mixed Routing mode</a:t>
                      </a:r>
                    </a:p>
                  </a:txBody>
                  <a:tcPr/>
                </a:tc>
                <a:tc>
                  <a:txBody>
                    <a:bodyPr/>
                    <a:lstStyle/>
                    <a:p>
                      <a:r>
                        <a:rPr lang="en-US" dirty="0">
                          <a:solidFill>
                            <a:schemeClr val="tx2"/>
                          </a:solidFill>
                        </a:rPr>
                        <a:t>Bridge mode</a:t>
                      </a:r>
                    </a:p>
                  </a:txBody>
                  <a:tcPr/>
                </a:tc>
                <a:extLst>
                  <a:ext uri="{0D108BD9-81ED-4DB2-BD59-A6C34878D82A}">
                    <a16:rowId xmlns:a16="http://schemas.microsoft.com/office/drawing/2014/main" val="842851600"/>
                  </a:ext>
                </a:extLst>
              </a:tr>
              <a:tr h="370840">
                <a:tc>
                  <a:txBody>
                    <a:bodyPr/>
                    <a:lstStyle/>
                    <a:p>
                      <a:r>
                        <a:rPr lang="en-US" dirty="0">
                          <a:solidFill>
                            <a:schemeClr val="tx2"/>
                          </a:solidFill>
                        </a:rPr>
                        <a:t>BOVPN virtual</a:t>
                      </a:r>
                      <a:r>
                        <a:rPr lang="en-US" baseline="0" dirty="0">
                          <a:solidFill>
                            <a:schemeClr val="tx2"/>
                          </a:solidFill>
                        </a:rPr>
                        <a:t> interfaces</a:t>
                      </a:r>
                      <a:endParaRPr lang="en-US" dirty="0">
                        <a:solidFill>
                          <a:schemeClr val="tx2"/>
                        </a:solidFill>
                      </a:endParaRPr>
                    </a:p>
                  </a:txBody>
                  <a:tcPr/>
                </a:tc>
                <a:tc>
                  <a:txBody>
                    <a:bodyPr/>
                    <a:lstStyle/>
                    <a:p>
                      <a:r>
                        <a:rPr lang="en-US" dirty="0">
                          <a:solidFill>
                            <a:schemeClr val="tx2"/>
                          </a:solidFill>
                        </a:rPr>
                        <a:t>Drop-in</a:t>
                      </a:r>
                      <a:r>
                        <a:rPr lang="en-US" baseline="0" dirty="0">
                          <a:solidFill>
                            <a:schemeClr val="tx2"/>
                          </a:solidFill>
                        </a:rPr>
                        <a:t> mode</a:t>
                      </a:r>
                      <a:endParaRPr lang="en-US" dirty="0">
                        <a:solidFill>
                          <a:schemeClr val="tx2"/>
                        </a:solidFill>
                      </a:endParaRPr>
                    </a:p>
                  </a:txBody>
                  <a:tcPr/>
                </a:tc>
                <a:extLst>
                  <a:ext uri="{0D108BD9-81ED-4DB2-BD59-A6C34878D82A}">
                    <a16:rowId xmlns:a16="http://schemas.microsoft.com/office/drawing/2014/main" val="67338265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FireCluster Active/Passive</a:t>
                      </a:r>
                    </a:p>
                  </a:txBody>
                  <a:tcPr/>
                </a:tc>
                <a:tc>
                  <a:txBody>
                    <a:bodyPr/>
                    <a:lstStyle/>
                    <a:p>
                      <a:r>
                        <a:rPr lang="en-US" dirty="0">
                          <a:solidFill>
                            <a:schemeClr val="tx2"/>
                          </a:solidFill>
                        </a:rPr>
                        <a:t>FireCluster Active/Active</a:t>
                      </a:r>
                    </a:p>
                  </a:txBody>
                  <a:tcPr/>
                </a:tc>
                <a:extLst>
                  <a:ext uri="{0D108BD9-81ED-4DB2-BD59-A6C34878D82A}">
                    <a16:rowId xmlns:a16="http://schemas.microsoft.com/office/drawing/2014/main" val="1303245283"/>
                  </a:ext>
                </a:extLst>
              </a:tr>
              <a:tr h="370840">
                <a:tc>
                  <a:txBody>
                    <a:bodyPr/>
                    <a:lstStyle/>
                    <a:p>
                      <a:endParaRPr lang="en-US" dirty="0">
                        <a:solidFill>
                          <a:schemeClr val="tx2"/>
                        </a:solidFill>
                      </a:endParaRPr>
                    </a:p>
                  </a:txBody>
                  <a:tcPr/>
                </a:tc>
                <a:tc>
                  <a:txBody>
                    <a:bodyPr/>
                    <a:lstStyle/>
                    <a:p>
                      <a:r>
                        <a:rPr lang="en-US" dirty="0">
                          <a:solidFill>
                            <a:schemeClr val="tx2"/>
                          </a:solidFill>
                        </a:rPr>
                        <a:t>Manual</a:t>
                      </a:r>
                      <a:r>
                        <a:rPr lang="en-US" baseline="0" dirty="0">
                          <a:solidFill>
                            <a:schemeClr val="tx2"/>
                          </a:solidFill>
                        </a:rPr>
                        <a:t> </a:t>
                      </a:r>
                      <a:r>
                        <a:rPr lang="en-US" dirty="0">
                          <a:solidFill>
                            <a:schemeClr val="tx2"/>
                          </a:solidFill>
                        </a:rPr>
                        <a:t>BOVPN</a:t>
                      </a:r>
                    </a:p>
                  </a:txBody>
                  <a:tcPr/>
                </a:tc>
                <a:extLst>
                  <a:ext uri="{0D108BD9-81ED-4DB2-BD59-A6C34878D82A}">
                    <a16:rowId xmlns:a16="http://schemas.microsoft.com/office/drawing/2014/main" val="3321239908"/>
                  </a:ext>
                </a:extLst>
              </a:tr>
            </a:tbl>
          </a:graphicData>
        </a:graphic>
      </p:graphicFrame>
    </p:spTree>
    <p:extLst>
      <p:ext uri="{BB962C8B-B14F-4D97-AF65-F5344CB8AC3E}">
        <p14:creationId xmlns:p14="http://schemas.microsoft.com/office/powerpoint/2010/main" val="38045103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Multicast Routing — Support Details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98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56996394"/>
              </p:ext>
            </p:extLst>
          </p:nvPr>
        </p:nvGraphicFramePr>
        <p:xfrm>
          <a:off x="589934" y="1189580"/>
          <a:ext cx="7278938" cy="2595880"/>
        </p:xfrm>
        <a:graphic>
          <a:graphicData uri="http://schemas.openxmlformats.org/drawingml/2006/table">
            <a:tbl>
              <a:tblPr firstRow="1" bandRow="1">
                <a:tableStyleId>{21E4AEA4-8DFA-4A89-87EB-49C32662AFE0}</a:tableStyleId>
              </a:tblPr>
              <a:tblGrid>
                <a:gridCol w="3639469">
                  <a:extLst>
                    <a:ext uri="{9D8B030D-6E8A-4147-A177-3AD203B41FA5}">
                      <a16:colId xmlns:a16="http://schemas.microsoft.com/office/drawing/2014/main" val="236162762"/>
                    </a:ext>
                  </a:extLst>
                </a:gridCol>
                <a:gridCol w="3639469">
                  <a:extLst>
                    <a:ext uri="{9D8B030D-6E8A-4147-A177-3AD203B41FA5}">
                      <a16:colId xmlns:a16="http://schemas.microsoft.com/office/drawing/2014/main" val="2413227215"/>
                    </a:ext>
                  </a:extLst>
                </a:gridCol>
              </a:tblGrid>
              <a:tr h="370840">
                <a:tc>
                  <a:txBody>
                    <a:bodyPr/>
                    <a:lstStyle/>
                    <a:p>
                      <a:r>
                        <a:rPr lang="en-US" dirty="0"/>
                        <a:t>Supported Interfaces</a:t>
                      </a:r>
                    </a:p>
                  </a:txBody>
                  <a:tcPr/>
                </a:tc>
                <a:tc>
                  <a:txBody>
                    <a:bodyPr/>
                    <a:lstStyle/>
                    <a:p>
                      <a:r>
                        <a:rPr lang="en-US" dirty="0"/>
                        <a:t>Unsupported Interfaces</a:t>
                      </a:r>
                    </a:p>
                  </a:txBody>
                  <a:tcPr/>
                </a:tc>
                <a:extLst>
                  <a:ext uri="{0D108BD9-81ED-4DB2-BD59-A6C34878D82A}">
                    <a16:rowId xmlns:a16="http://schemas.microsoft.com/office/drawing/2014/main" val="1609906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Physical</a:t>
                      </a:r>
                      <a:endParaRPr lang="en-US" baseline="30000" dirty="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Modem</a:t>
                      </a:r>
                      <a:endParaRPr lang="en-US" baseline="30000" dirty="0">
                        <a:solidFill>
                          <a:schemeClr val="tx2"/>
                        </a:solidFill>
                      </a:endParaRPr>
                    </a:p>
                  </a:txBody>
                  <a:tcPr/>
                </a:tc>
                <a:extLst>
                  <a:ext uri="{0D108BD9-81ED-4DB2-BD59-A6C34878D82A}">
                    <a16:rowId xmlns:a16="http://schemas.microsoft.com/office/drawing/2014/main" val="21939768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VLAN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Mobile VPN </a:t>
                      </a:r>
                    </a:p>
                  </a:txBody>
                  <a:tcPr/>
                </a:tc>
                <a:extLst>
                  <a:ext uri="{0D108BD9-81ED-4DB2-BD59-A6C34878D82A}">
                    <a16:rowId xmlns:a16="http://schemas.microsoft.com/office/drawing/2014/main" val="42457317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Bridge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Loopback</a:t>
                      </a:r>
                    </a:p>
                  </a:txBody>
                  <a:tcPr/>
                </a:tc>
                <a:extLst>
                  <a:ext uri="{0D108BD9-81ED-4DB2-BD59-A6C34878D82A}">
                    <a16:rowId xmlns:a16="http://schemas.microsoft.com/office/drawing/2014/main" val="1680569342"/>
                  </a:ext>
                </a:extLst>
              </a:tr>
              <a:tr h="370840">
                <a:tc>
                  <a:txBody>
                    <a:bodyPr/>
                    <a:lstStyle/>
                    <a:p>
                      <a:r>
                        <a:rPr lang="en-US" dirty="0">
                          <a:solidFill>
                            <a:schemeClr val="tx2"/>
                          </a:solidFill>
                        </a:rPr>
                        <a:t>Link aggregation</a:t>
                      </a:r>
                    </a:p>
                  </a:txBody>
                  <a:tcPr/>
                </a:tc>
                <a:tc>
                  <a:txBody>
                    <a:bodyPr/>
                    <a:lstStyle/>
                    <a:p>
                      <a:endParaRPr lang="en-US" dirty="0">
                        <a:solidFill>
                          <a:schemeClr val="tx2"/>
                        </a:solidFill>
                      </a:endParaRPr>
                    </a:p>
                  </a:txBody>
                  <a:tcPr/>
                </a:tc>
                <a:extLst>
                  <a:ext uri="{0D108BD9-81ED-4DB2-BD59-A6C34878D82A}">
                    <a16:rowId xmlns:a16="http://schemas.microsoft.com/office/drawing/2014/main" val="367556739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Wireless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txBody>
                  <a:tcPr/>
                </a:tc>
                <a:extLst>
                  <a:ext uri="{0D108BD9-81ED-4DB2-BD59-A6C34878D82A}">
                    <a16:rowId xmlns:a16="http://schemas.microsoft.com/office/drawing/2014/main" val="288248574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BOVPN virtual interfaces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txBody>
                  <a:tcPr/>
                </a:tc>
                <a:extLst>
                  <a:ext uri="{0D108BD9-81ED-4DB2-BD59-A6C34878D82A}">
                    <a16:rowId xmlns:a16="http://schemas.microsoft.com/office/drawing/2014/main" val="99082129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16930575"/>
              </p:ext>
            </p:extLst>
          </p:nvPr>
        </p:nvGraphicFramePr>
        <p:xfrm>
          <a:off x="589934" y="4128066"/>
          <a:ext cx="2670495" cy="1854200"/>
        </p:xfrm>
        <a:graphic>
          <a:graphicData uri="http://schemas.openxmlformats.org/drawingml/2006/table">
            <a:tbl>
              <a:tblPr firstRow="1" bandRow="1">
                <a:tableStyleId>{21E4AEA4-8DFA-4A89-87EB-49C32662AFE0}</a:tableStyleId>
              </a:tblPr>
              <a:tblGrid>
                <a:gridCol w="2670495">
                  <a:extLst>
                    <a:ext uri="{9D8B030D-6E8A-4147-A177-3AD203B41FA5}">
                      <a16:colId xmlns:a16="http://schemas.microsoft.com/office/drawing/2014/main" val="14985363"/>
                    </a:ext>
                  </a:extLst>
                </a:gridCol>
              </a:tblGrid>
              <a:tr h="370840">
                <a:tc>
                  <a:txBody>
                    <a:bodyPr/>
                    <a:lstStyle/>
                    <a:p>
                      <a:r>
                        <a:rPr lang="en-US" dirty="0"/>
                        <a:t>Supported Zones</a:t>
                      </a:r>
                    </a:p>
                  </a:txBody>
                  <a:tcPr/>
                </a:tc>
                <a:extLst>
                  <a:ext uri="{0D108BD9-81ED-4DB2-BD59-A6C34878D82A}">
                    <a16:rowId xmlns:a16="http://schemas.microsoft.com/office/drawing/2014/main" val="1495448516"/>
                  </a:ext>
                </a:extLst>
              </a:tr>
              <a:tr h="370840">
                <a:tc>
                  <a:txBody>
                    <a:bodyPr/>
                    <a:lstStyle/>
                    <a:p>
                      <a:r>
                        <a:rPr lang="en-US" dirty="0">
                          <a:solidFill>
                            <a:schemeClr val="tx2"/>
                          </a:solidFill>
                        </a:rPr>
                        <a:t>External</a:t>
                      </a:r>
                    </a:p>
                  </a:txBody>
                  <a:tcPr/>
                </a:tc>
                <a:extLst>
                  <a:ext uri="{0D108BD9-81ED-4DB2-BD59-A6C34878D82A}">
                    <a16:rowId xmlns:a16="http://schemas.microsoft.com/office/drawing/2014/main" val="2888150421"/>
                  </a:ext>
                </a:extLst>
              </a:tr>
              <a:tr h="370840">
                <a:tc>
                  <a:txBody>
                    <a:bodyPr/>
                    <a:lstStyle/>
                    <a:p>
                      <a:r>
                        <a:rPr lang="en-US" dirty="0">
                          <a:solidFill>
                            <a:schemeClr val="tx2"/>
                          </a:solidFill>
                        </a:rPr>
                        <a:t>Trusted</a:t>
                      </a:r>
                    </a:p>
                  </a:txBody>
                  <a:tcPr/>
                </a:tc>
                <a:extLst>
                  <a:ext uri="{0D108BD9-81ED-4DB2-BD59-A6C34878D82A}">
                    <a16:rowId xmlns:a16="http://schemas.microsoft.com/office/drawing/2014/main" val="496394082"/>
                  </a:ext>
                </a:extLst>
              </a:tr>
              <a:tr h="370840">
                <a:tc>
                  <a:txBody>
                    <a:bodyPr/>
                    <a:lstStyle/>
                    <a:p>
                      <a:r>
                        <a:rPr lang="en-US" dirty="0">
                          <a:solidFill>
                            <a:schemeClr val="tx2"/>
                          </a:solidFill>
                        </a:rPr>
                        <a:t>Optional</a:t>
                      </a:r>
                    </a:p>
                  </a:txBody>
                  <a:tcPr/>
                </a:tc>
                <a:extLst>
                  <a:ext uri="{0D108BD9-81ED-4DB2-BD59-A6C34878D82A}">
                    <a16:rowId xmlns:a16="http://schemas.microsoft.com/office/drawing/2014/main" val="2571527926"/>
                  </a:ext>
                </a:extLst>
              </a:tr>
              <a:tr h="370840">
                <a:tc>
                  <a:txBody>
                    <a:bodyPr/>
                    <a:lstStyle/>
                    <a:p>
                      <a:r>
                        <a:rPr lang="en-US" dirty="0">
                          <a:solidFill>
                            <a:schemeClr val="tx2"/>
                          </a:solidFill>
                        </a:rPr>
                        <a:t>Custom</a:t>
                      </a:r>
                    </a:p>
                  </a:txBody>
                  <a:tcPr/>
                </a:tc>
                <a:extLst>
                  <a:ext uri="{0D108BD9-81ED-4DB2-BD59-A6C34878D82A}">
                    <a16:rowId xmlns:a16="http://schemas.microsoft.com/office/drawing/2014/main" val="458980845"/>
                  </a:ext>
                </a:extLst>
              </a:tr>
            </a:tbl>
          </a:graphicData>
        </a:graphic>
      </p:graphicFrame>
    </p:spTree>
    <p:extLst>
      <p:ext uri="{BB962C8B-B14F-4D97-AF65-F5344CB8AC3E}">
        <p14:creationId xmlns:p14="http://schemas.microsoft.com/office/powerpoint/2010/main" val="32439381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Multicast Routing — BOVPN Support Details</a:t>
            </a:r>
          </a:p>
        </p:txBody>
      </p:sp>
      <p:sp>
        <p:nvSpPr>
          <p:cNvPr id="3" name="Content Placeholder 2"/>
          <p:cNvSpPr>
            <a:spLocks noGrp="1"/>
          </p:cNvSpPr>
          <p:nvPr>
            <p:ph idx="1"/>
          </p:nvPr>
        </p:nvSpPr>
        <p:spPr/>
        <p:txBody>
          <a:bodyPr/>
          <a:lstStyle/>
          <a:p>
            <a:r>
              <a:rPr lang="en-US" dirty="0"/>
              <a:t>The Firebox includes a legacy multicast setting for BOVPN that is supported in Fireware v12.0</a:t>
            </a:r>
          </a:p>
          <a:p>
            <a:r>
              <a:rPr lang="en-US" dirty="0"/>
              <a:t>Before you can use the new multicast feature, you must disable the legacy BOVPN multicast setting </a:t>
            </a:r>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99</a:t>
            </a:fld>
            <a:endParaRPr lang="en-US" dirty="0"/>
          </a:p>
        </p:txBody>
      </p:sp>
      <p:pic>
        <p:nvPicPr>
          <p:cNvPr id="5" name="Picture 4"/>
          <p:cNvPicPr>
            <a:picLocks noChangeAspect="1"/>
          </p:cNvPicPr>
          <p:nvPr/>
        </p:nvPicPr>
        <p:blipFill rotWithShape="1">
          <a:blip r:embed="rId2"/>
          <a:srcRect l="21343" t="20428" r="42159" b="48747"/>
          <a:stretch/>
        </p:blipFill>
        <p:spPr>
          <a:xfrm>
            <a:off x="4714613" y="2903463"/>
            <a:ext cx="3686961" cy="2376253"/>
          </a:xfrm>
          <a:prstGeom prst="rect">
            <a:avLst/>
          </a:prstGeom>
          <a:ln>
            <a:solidFill>
              <a:schemeClr val="bg1">
                <a:lumMod val="75000"/>
              </a:schemeClr>
            </a:solidFill>
          </a:ln>
        </p:spPr>
      </p:pic>
      <p:sp>
        <p:nvSpPr>
          <p:cNvPr id="7" name="Rectangle: Rounded Corners 6"/>
          <p:cNvSpPr/>
          <p:nvPr/>
        </p:nvSpPr>
        <p:spPr>
          <a:xfrm>
            <a:off x="4696439" y="4214208"/>
            <a:ext cx="2154657" cy="248973"/>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b="64367"/>
          <a:stretch/>
        </p:blipFill>
        <p:spPr>
          <a:xfrm>
            <a:off x="910690" y="2903463"/>
            <a:ext cx="3492681" cy="2040012"/>
          </a:xfrm>
          <a:prstGeom prst="rect">
            <a:avLst/>
          </a:prstGeom>
        </p:spPr>
      </p:pic>
      <p:sp>
        <p:nvSpPr>
          <p:cNvPr id="10" name="Rectangle: Rounded Corners 9"/>
          <p:cNvSpPr/>
          <p:nvPr/>
        </p:nvSpPr>
        <p:spPr>
          <a:xfrm>
            <a:off x="1111672" y="4147534"/>
            <a:ext cx="2077030" cy="235296"/>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1955318"/>
      </p:ext>
    </p:extLst>
  </p:cSld>
  <p:clrMapOvr>
    <a:masterClrMapping/>
  </p:clrMapOvr>
</p:sld>
</file>

<file path=ppt/theme/theme1.xml><?xml version="1.0" encoding="utf-8"?>
<a:theme xmlns:a="http://schemas.openxmlformats.org/drawingml/2006/main" name="Office Theme">
  <a:themeElements>
    <a:clrScheme name="PTP-Training">
      <a:dk1>
        <a:srgbClr val="CD0920"/>
      </a:dk1>
      <a:lt1>
        <a:srgbClr val="FFFFFF"/>
      </a:lt1>
      <a:dk2>
        <a:srgbClr val="3A3A3A"/>
      </a:dk2>
      <a:lt2>
        <a:srgbClr val="EAEFF1"/>
      </a:lt2>
      <a:accent1>
        <a:srgbClr val="CD0920"/>
      </a:accent1>
      <a:accent2>
        <a:srgbClr val="888888"/>
      </a:accent2>
      <a:accent3>
        <a:srgbClr val="8B181B"/>
      </a:accent3>
      <a:accent4>
        <a:srgbClr val="E57C29"/>
      </a:accent4>
      <a:accent5>
        <a:srgbClr val="30A8BC"/>
      </a:accent5>
      <a:accent6>
        <a:srgbClr val="FFE748"/>
      </a:accent6>
      <a:hlink>
        <a:srgbClr val="2D9BAE"/>
      </a:hlink>
      <a:folHlink>
        <a:srgbClr val="2D9B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g_pt-p_training_template.potx" id="{9DE1C37C-9CB6-453D-8F71-C855147B5EF0}" vid="{DD6C6DAD-8689-4D1F-8D08-E67C2FA611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4198</Words>
  <Application>Microsoft Office PowerPoint</Application>
  <PresentationFormat>On-screen Show (4:3)</PresentationFormat>
  <Paragraphs>623</Paragraphs>
  <Slides>107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Calibri</vt:lpstr>
      <vt:lpstr>MS PGothic</vt:lpstr>
      <vt:lpstr>Arial Narrow</vt:lpstr>
      <vt:lpstr>Wingdings</vt:lpstr>
      <vt:lpstr>Arial</vt:lpstr>
      <vt:lpstr>MS PGothic</vt:lpstr>
      <vt:lpstr>Courier New</vt:lpstr>
      <vt:lpstr>Office Theme</vt:lpstr>
      <vt:lpstr>What’s New in Fireware v12.0</vt:lpstr>
      <vt:lpstr>What’s New in Fireware v12.0</vt:lpstr>
      <vt:lpstr>What’s New in Fireware v12.0</vt:lpstr>
      <vt:lpstr>Gateway AntiVirus Update</vt:lpstr>
      <vt:lpstr>Gateway AntiVirus Update</vt:lpstr>
      <vt:lpstr>Gateway AntiVirus Update</vt:lpstr>
      <vt:lpstr>Gateway AntiVirus Update</vt:lpstr>
      <vt:lpstr>Gateway AntiVirus Update</vt:lpstr>
      <vt:lpstr>Gateway AntiVirus — Upgrade</vt:lpstr>
      <vt:lpstr>Content Actions and Routing Actions  for HTTP and HTTPS Proxy Policies</vt:lpstr>
      <vt:lpstr>Content Actions and Routing Actions</vt:lpstr>
      <vt:lpstr>Content Actions and Routing Actions</vt:lpstr>
      <vt:lpstr>Content Actions and Routing Actions</vt:lpstr>
      <vt:lpstr>HTTP Requests and Content Actions</vt:lpstr>
      <vt:lpstr>Content Action Configuration</vt:lpstr>
      <vt:lpstr>Content Action Configuration</vt:lpstr>
      <vt:lpstr>Content Action Configuration</vt:lpstr>
      <vt:lpstr>Content Rules</vt:lpstr>
      <vt:lpstr>TLS/SSL Offloading</vt:lpstr>
      <vt:lpstr>TLS/SSL Offloading</vt:lpstr>
      <vt:lpstr>Content Action in an HTTP Proxy</vt:lpstr>
      <vt:lpstr>Content Action in an HTTPS Server Proxy</vt:lpstr>
      <vt:lpstr>Content Action in an HTTPS Server Proxy</vt:lpstr>
      <vt:lpstr>Routing Action in an HTTPS Server Proxy</vt:lpstr>
      <vt:lpstr>Routing Action in an HTTPS Server Proxy</vt:lpstr>
      <vt:lpstr>Routing Action in an HTTPS Server Proxy</vt:lpstr>
      <vt:lpstr>Proxy Action Changes</vt:lpstr>
      <vt:lpstr>HTTPS Proxy Action Changes</vt:lpstr>
      <vt:lpstr>HTTPS Proxy Action Changes</vt:lpstr>
      <vt:lpstr>Content Actions in Fireware Web UI</vt:lpstr>
      <vt:lpstr>Content Actions in Fireware Web UI</vt:lpstr>
      <vt:lpstr>Content Actions in Fireware Web UI</vt:lpstr>
      <vt:lpstr>Content Actions in Fireware Web UI</vt:lpstr>
      <vt:lpstr>IMAP Proxy</vt:lpstr>
      <vt:lpstr>IMAP Protocol</vt:lpstr>
      <vt:lpstr>IMAP Proxy Policy</vt:lpstr>
      <vt:lpstr>IMAP Proxy Policy</vt:lpstr>
      <vt:lpstr>IMAP Proxy</vt:lpstr>
      <vt:lpstr>IMAP Proxy Action Settings</vt:lpstr>
      <vt:lpstr>IMAP Proxy — Subscription Services</vt:lpstr>
      <vt:lpstr>IMAP Proxy — Deny Message</vt:lpstr>
      <vt:lpstr>IMAP Proxy — Message Scan Cache</vt:lpstr>
      <vt:lpstr>IMAP Proxy — Local Message Scan Cache</vt:lpstr>
      <vt:lpstr>New OS Compatibility Setting</vt:lpstr>
      <vt:lpstr>Fireware OS Compatiblity Setting</vt:lpstr>
      <vt:lpstr>New OS Compatibility Setting</vt:lpstr>
      <vt:lpstr>Gateway Wireless Controller Enhancements</vt:lpstr>
      <vt:lpstr>AP Firmware Updates</vt:lpstr>
      <vt:lpstr>Improved Discovery and Pairing Times</vt:lpstr>
      <vt:lpstr>Increased Wireless Maps Scan Interval</vt:lpstr>
      <vt:lpstr>Rate Shaping Enhancements</vt:lpstr>
      <vt:lpstr>Deprecated Wireless Options</vt:lpstr>
      <vt:lpstr>Wireless Option Terminology Updates</vt:lpstr>
      <vt:lpstr>Mobile VPN with PPTP Removed</vt:lpstr>
      <vt:lpstr>Mobile VPN with PPTP Removed</vt:lpstr>
      <vt:lpstr>Mobile VPN with PPTP Removed</vt:lpstr>
      <vt:lpstr>Updated Default VPN Security Settings</vt:lpstr>
      <vt:lpstr>Updated Default VPN Security Settings</vt:lpstr>
      <vt:lpstr>Updated Default VPN Security Settings</vt:lpstr>
      <vt:lpstr>Updated Default VPN Security Settings</vt:lpstr>
      <vt:lpstr>Updated Default VPN Security Settings</vt:lpstr>
      <vt:lpstr>Updated Default VPN Security Settings</vt:lpstr>
      <vt:lpstr>Updated Default VPN Security Settings</vt:lpstr>
      <vt:lpstr>Updated Default VPN Security Settings</vt:lpstr>
      <vt:lpstr>Updated Default VPN Security Settings</vt:lpstr>
      <vt:lpstr>Updated Default VPN Security Settings</vt:lpstr>
      <vt:lpstr>Updated Default VPN Security Settings</vt:lpstr>
      <vt:lpstr>Updated Default VPN Security Settings</vt:lpstr>
      <vt:lpstr>Removed Mobile VPN with SSL Settings</vt:lpstr>
      <vt:lpstr>Removed Mobile VPN with SSL Settings</vt:lpstr>
      <vt:lpstr>APT Blocker Enhancements</vt:lpstr>
      <vt:lpstr>APT Blocker JavaScript Scanning in Email</vt:lpstr>
      <vt:lpstr>APT Blocker JavaScript Scanning in Email</vt:lpstr>
      <vt:lpstr>APT Blocker Zero-Day Protection for Email</vt:lpstr>
      <vt:lpstr>APT Blocker Zero-Day Protection — SMTP</vt:lpstr>
      <vt:lpstr>APT Blocker Zero-Day Protection — SMTP</vt:lpstr>
      <vt:lpstr>APT Blocker Zero-Day Protection — SMTP</vt:lpstr>
      <vt:lpstr>APT Blocker Zero-Day Protection — SMTP</vt:lpstr>
      <vt:lpstr>APT Blocker Zero-Day Protection — IMAP</vt:lpstr>
      <vt:lpstr>APT Blocker Zero-Day Protection in Email</vt:lpstr>
      <vt:lpstr>WebBlocker Enhancements</vt:lpstr>
      <vt:lpstr>WebBlocker Encrypted Lookups</vt:lpstr>
      <vt:lpstr>WebBlocker Configurable Cache Settings</vt:lpstr>
      <vt:lpstr>WebBlocker Configurable Cache Settings</vt:lpstr>
      <vt:lpstr>Larger IPS Signature Set</vt:lpstr>
      <vt:lpstr>Larger IPS Signature Set</vt:lpstr>
      <vt:lpstr>Larger IPS Signature Set</vt:lpstr>
      <vt:lpstr>WatchGuard Cloud</vt:lpstr>
      <vt:lpstr>WatchGuard Cloud</vt:lpstr>
      <vt:lpstr>WatchGuard Cloud</vt:lpstr>
      <vt:lpstr>ConnectWise Integration Enhancements</vt:lpstr>
      <vt:lpstr>Service Ticket Priority</vt:lpstr>
      <vt:lpstr>Multicast Routing</vt:lpstr>
      <vt:lpstr>Multicast Routing</vt:lpstr>
      <vt:lpstr>Multicast Routing — Topology</vt:lpstr>
      <vt:lpstr>Multicast Routing</vt:lpstr>
      <vt:lpstr>Multicast Routing — Support Details</vt:lpstr>
      <vt:lpstr>Multicast Routing — Support Details</vt:lpstr>
      <vt:lpstr>Multicast Routing — BOVPN Support Details</vt:lpstr>
      <vt:lpstr>Multicast Routing — Configuration (Web UI)</vt:lpstr>
      <vt:lpstr>Multicast Routing — Configuration (PM)</vt:lpstr>
      <vt:lpstr>Multicast Routing — Policies and Aliases</vt:lpstr>
      <vt:lpstr>Multicast Routing — Policies and Aliases</vt:lpstr>
      <vt:lpstr>What Else is New</vt:lpstr>
      <vt:lpstr>What Else is New</vt:lpstr>
      <vt:lpstr>Thank You!</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v12.0</dc:title>
  <dc:creator/>
  <cp:lastModifiedBy/>
  <cp:revision>1</cp:revision>
  <dcterms:created xsi:type="dcterms:W3CDTF">2017-06-20T17:13:43Z</dcterms:created>
  <dcterms:modified xsi:type="dcterms:W3CDTF">2017-10-02T19:44:19Z</dcterms:modified>
</cp:coreProperties>
</file>